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74" r:id="rId3"/>
    <p:sldId id="638" r:id="rId4"/>
    <p:sldId id="606" r:id="rId5"/>
    <p:sldId id="607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  <p:sldId id="619" r:id="rId18"/>
    <p:sldId id="620" r:id="rId19"/>
    <p:sldId id="622" r:id="rId20"/>
    <p:sldId id="623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>
      <p:cViewPr varScale="1">
        <p:scale>
          <a:sx n="114" d="100"/>
          <a:sy n="114" d="100"/>
        </p:scale>
        <p:origin x="1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emf"/><Relationship Id="rId14" Type="http://schemas.openxmlformats.org/officeDocument/2006/relationships/image" Target="../media/image60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0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6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41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4.emf"/><Relationship Id="rId8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7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image" Target="../media/image55.e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56.e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57.emf"/><Relationship Id="rId25" Type="http://schemas.openxmlformats.org/officeDocument/2006/relationships/oleObject" Target="../embeddings/oleObject54.bin"/><Relationship Id="rId26" Type="http://schemas.openxmlformats.org/officeDocument/2006/relationships/image" Target="../media/image58.emf"/><Relationship Id="rId27" Type="http://schemas.openxmlformats.org/officeDocument/2006/relationships/oleObject" Target="../embeddings/oleObject55.bin"/><Relationship Id="rId28" Type="http://schemas.openxmlformats.org/officeDocument/2006/relationships/image" Target="../media/image59.emf"/><Relationship Id="rId29" Type="http://schemas.openxmlformats.org/officeDocument/2006/relationships/oleObject" Target="../embeddings/oleObject56.bin"/><Relationship Id="rId30" Type="http://schemas.openxmlformats.org/officeDocument/2006/relationships/image" Target="../media/image60.emf"/><Relationship Id="rId10" Type="http://schemas.openxmlformats.org/officeDocument/2006/relationships/image" Target="../media/image52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3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4.emf"/><Relationship Id="rId19" Type="http://schemas.openxmlformats.org/officeDocument/2006/relationships/oleObject" Target="../embeddings/oleObject5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6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5830" y="1683603"/>
            <a:ext cx="258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6,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908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Lorentz </a:t>
            </a:r>
            <a:r>
              <a:rPr lang="en-US" sz="2800" dirty="0">
                <a:latin typeface="Arial Narrow" pitchFamily="-84" charset="0"/>
              </a:rPr>
              <a:t>Transformations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Time Dilation 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Length </a:t>
            </a:r>
            <a:r>
              <a:rPr lang="en-US" sz="2800" dirty="0" smtClean="0">
                <a:latin typeface="Arial Narrow" pitchFamily="-84" charset="0"/>
              </a:rPr>
              <a:t>Contraction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Length Contraction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Velocity Addition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Twin </a:t>
            </a:r>
            <a:r>
              <a:rPr lang="en-US" sz="2800" dirty="0" smtClean="0">
                <a:latin typeface="Arial Narrow" pitchFamily="-84" charset="0"/>
              </a:rPr>
              <a:t>Paradox</a:t>
            </a:r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</a:t>
            </a:r>
            <a:r>
              <a:rPr lang="en-US" sz="27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as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times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 smtClean="0"/>
              <a:t>x</a:t>
            </a:r>
            <a:r>
              <a:rPr lang="en-US" sz="2700" i="1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dirty="0"/>
              <a:t>– </a:t>
            </a:r>
            <a:r>
              <a:rPr lang="en-US" sz="2700" i="1" dirty="0" smtClean="0"/>
              <a:t>x</a:t>
            </a:r>
            <a:r>
              <a:rPr lang="en-US" sz="2700" baseline="-25000" dirty="0"/>
              <a:t>1</a:t>
            </a:r>
            <a:r>
              <a:rPr lang="en-US" sz="2700" dirty="0" smtClean="0"/>
              <a:t> </a:t>
            </a:r>
            <a:r>
              <a:rPr lang="en-US" sz="2700" dirty="0"/>
              <a:t>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0965"/>
              </p:ext>
            </p:extLst>
          </p:nvPr>
        </p:nvGraphicFramePr>
        <p:xfrm>
          <a:off x="2286000" y="24050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6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050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/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7" name="Equation" r:id="rId5" imgW="304800" imgH="165100" progId="Equation.DSMT4">
                  <p:embed/>
                </p:oleObj>
              </mc:Choice>
              <mc:Fallback>
                <p:oleObj name="Equation" r:id="rId5" imgW="304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8" name="Equation" r:id="rId7" imgW="571500" imgH="203200" progId="Equation.DSMT4">
                  <p:embed/>
                </p:oleObj>
              </mc:Choice>
              <mc:Fallback>
                <p:oleObj name="Equation" r:id="rId7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9" name="Equation" r:id="rId9" imgW="660400" imgH="457200" progId="Equation.DSMT4">
                  <p:embed/>
                </p:oleObj>
              </mc:Choice>
              <mc:Fallback>
                <p:oleObj name="Equation" r:id="rId9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6362700" y="4738688"/>
          <a:ext cx="768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0" name="Equation" r:id="rId11" imgW="254000" imgH="203200" progId="Equation.DSMT4">
                  <p:embed/>
                </p:oleObj>
              </mc:Choice>
              <mc:Fallback>
                <p:oleObj name="Equation" r:id="rId11" imgW="254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738688"/>
                        <a:ext cx="768350" cy="614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1400" y="2057400"/>
            <a:ext cx="359812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8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systems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Dilation: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3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Time Dilation Example: </a:t>
            </a:r>
            <a:r>
              <a:rPr lang="en-US" dirty="0" err="1" smtClean="0"/>
              <a:t>muon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 smtClean="0"/>
              <a:t>Muons</a:t>
            </a:r>
            <a:r>
              <a:rPr lang="en-US" sz="2400" dirty="0" smtClean="0"/>
              <a:t> are essentially heavy electrons (~200 times heavier)</a:t>
            </a:r>
          </a:p>
          <a:p>
            <a:r>
              <a:rPr lang="en-US" sz="2400" dirty="0" err="1" smtClean="0"/>
              <a:t>Muons</a:t>
            </a:r>
            <a:r>
              <a:rPr lang="en-US" sz="2400" dirty="0"/>
              <a:t> </a:t>
            </a:r>
            <a:r>
              <a:rPr lang="en-US" sz="2400" dirty="0" smtClean="0"/>
              <a:t>are typically generated in collisions of cosmic rays in upper atmosphere and, unlike electrons, decay (            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For a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?</a:t>
            </a:r>
          </a:p>
          <a:p>
            <a:r>
              <a:rPr lang="en-US" sz="2400" dirty="0" smtClean="0">
                <a:sym typeface="Symbol"/>
              </a:rPr>
              <a:t>2.2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?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t=35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Moving clocks run slow so when an outside observer measures,  they see a longer lifetime than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itself sees. </a:t>
            </a:r>
          </a:p>
          <a:p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/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3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4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5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95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53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ea typeface="ＭＳ Ｐゴシック" pitchFamily="-84" charset="-128"/>
                <a:cs typeface="ＭＳ Ｐゴシック" pitchFamily="-84" charset="-128"/>
              </a:rPr>
              <a:t>at the same time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8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stick down along his or her respective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length of the stick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which is moving with speed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of Mary’s stick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79652"/>
              </p:ext>
            </p:extLst>
          </p:nvPr>
        </p:nvGraphicFramePr>
        <p:xfrm>
          <a:off x="3733800" y="1600200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2" name="Equation" r:id="rId4" imgW="711200" imgH="241300" progId="Equation.DSMT4">
                  <p:embed/>
                </p:oleObj>
              </mc:Choice>
              <mc:Fallback>
                <p:oleObj name="Equation" r:id="rId4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3" name="Equation" r:id="rId6" imgW="723900" imgH="241300" progId="Equation.DSMT4">
                  <p:embed/>
                </p:oleObj>
              </mc:Choice>
              <mc:Fallback>
                <p:oleObj name="Equation" r:id="rId6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4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" name="Equation" r:id="rId10" imgW="1206500" imgH="482600" progId="Equation.DSMT4">
                  <p:embed/>
                </p:oleObj>
              </mc:Choice>
              <mc:Fallback>
                <p:oleObj name="Equation" r:id="rId10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625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6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7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8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9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0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1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65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Length Contraction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 smtClean="0"/>
              <a:t>Proper length (length of object in its own frame: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Length of the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/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/>
          </p:nvPr>
        </p:nvGraphicFramePr>
        <p:xfrm>
          <a:off x="2514600" y="4572000"/>
          <a:ext cx="4090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" name="Equation" r:id="rId6" imgW="1574800" imgH="241300" progId="Equation.DSMT4">
                  <p:embed/>
                </p:oleObj>
              </mc:Choice>
              <mc:Fallback>
                <p:oleObj name="Equation" r:id="rId6" imgW="157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4090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/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8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9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/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/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/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Since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&gt;1, the length is shorter in the direction of motion (length contraction!)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/>
          </p:nvPr>
        </p:nvGraphicFramePr>
        <p:xfrm>
          <a:off x="6553200" y="4572000"/>
          <a:ext cx="1649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3" name="Equation" r:id="rId21" imgW="635000" imgH="241300" progId="Equation.DSMT4">
                  <p:embed/>
                </p:oleObj>
              </mc:Choice>
              <mc:Fallback>
                <p:oleObj name="Equation" r:id="rId21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72000"/>
                        <a:ext cx="1649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4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Rate: 1/cm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/minute at Earth’s surface  (so for a person with 600 cm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surface area, the rate would be 600/60=10 </a:t>
            </a:r>
            <a:r>
              <a:rPr lang="en-US" sz="2000" dirty="0" err="1" smtClean="0"/>
              <a:t>muons</a:t>
            </a:r>
            <a:r>
              <a:rPr lang="en-US" sz="2000" dirty="0" smtClean="0"/>
              <a:t>/sec passing through the body!)</a:t>
            </a:r>
            <a:endParaRPr lang="en-US" sz="2000" baseline="30000" dirty="0" smtClean="0"/>
          </a:p>
          <a:p>
            <a:r>
              <a:rPr lang="en-US" sz="2000" dirty="0" smtClean="0"/>
              <a:t>They are typically produced in atmosphere about 6 km above surface of Earth and often have velocities that are a substantial fraction of speed of light,  v=.998 c for example and lifetime of </a:t>
            </a:r>
            <a:r>
              <a:rPr lang="en-US" sz="2000" dirty="0" smtClean="0">
                <a:sym typeface="Symbol"/>
              </a:rPr>
              <a:t>2.2 </a:t>
            </a:r>
            <a:r>
              <a:rPr lang="en-US" sz="2000" dirty="0" err="1" smtClean="0">
                <a:sym typeface="Symbol"/>
              </a:rPr>
              <a:t>μsec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r>
              <a:rPr lang="en-US" sz="2000" dirty="0" smtClean="0"/>
              <a:t>How do they reach the Earth if they only go 660 m and not 6000 m?</a:t>
            </a:r>
          </a:p>
          <a:p>
            <a:r>
              <a:rPr lang="en-US" sz="2000" dirty="0" smtClean="0"/>
              <a:t>The time dilation stretches life time to </a:t>
            </a:r>
            <a:r>
              <a:rPr lang="en-US" sz="2000" dirty="0" smtClean="0">
                <a:sym typeface="Symbol"/>
              </a:rPr>
              <a:t>t=35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 not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 smtClean="0">
                <a:sym typeface="Symbol"/>
              </a:rPr>
              <a:t>But riding on a </a:t>
            </a:r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, the trip takes only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so how do they reach the ground???</a:t>
            </a:r>
          </a:p>
          <a:p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-rider sees the ground moving towards him, so the length he has to travel contracts and is only </a:t>
            </a:r>
            <a:endParaRPr lang="en-US" sz="2000" dirty="0" smtClean="0"/>
          </a:p>
          <a:p>
            <a:r>
              <a:rPr lang="en-US" sz="2000" dirty="0" smtClean="0"/>
              <a:t>At 1000 km/sec, it would take 5 seconds to cross U.S.,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 smtClean="0"/>
              <a:t>      (for v=0.9c,  the length is reduced by </a:t>
            </a:r>
            <a:r>
              <a:rPr lang="en-US" sz="2000" dirty="0" smtClean="0"/>
              <a:t>66</a:t>
            </a:r>
            <a:r>
              <a:rPr lang="en-US" sz="2000" dirty="0" smtClean="0"/>
              <a:t>%)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/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/>
          </p:nvPr>
        </p:nvGraphicFramePr>
        <p:xfrm>
          <a:off x="3124200" y="4648200"/>
          <a:ext cx="633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3" name="Equation" r:id="rId6" imgW="482600" imgH="241300" progId="Equation.DSMT4">
                  <p:embed/>
                </p:oleObj>
              </mc:Choice>
              <mc:Fallback>
                <p:oleObj name="Equation" r:id="rId6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633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/>
          </p:nvPr>
        </p:nvGraphicFramePr>
        <p:xfrm>
          <a:off x="3419475" y="5410200"/>
          <a:ext cx="466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" name="Equation" r:id="rId8" imgW="266700" imgH="152400" progId="Equation.DSMT4">
                  <p:embed/>
                </p:oleObj>
              </mc:Choice>
              <mc:Fallback>
                <p:oleObj name="Equation" r:id="rId8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10200"/>
                        <a:ext cx="4667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Monday, Feb. 6, 2017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3733800" y="4724400"/>
          <a:ext cx="1250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6" name="Equation" r:id="rId12" imgW="952500" imgH="177800" progId="Equation.DSMT4">
                  <p:embed/>
                </p:oleObj>
              </mc:Choice>
              <mc:Fallback>
                <p:oleObj name="Equation" r:id="rId12" imgW="952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12509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851275" y="5334000"/>
          <a:ext cx="1177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" name="Equation" r:id="rId14" imgW="673100" imgH="241300" progId="Equation.DSMT4">
                  <p:embed/>
                </p:oleObj>
              </mc:Choice>
              <mc:Fallback>
                <p:oleObj name="Equation" r:id="rId1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334000"/>
                        <a:ext cx="11779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557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Complete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173162" y="1066800"/>
          <a:ext cx="88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1066800"/>
                        <a:ext cx="884238" cy="50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2484438"/>
          <a:ext cx="950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84438"/>
                        <a:ext cx="950913" cy="649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143000" y="3486150"/>
          <a:ext cx="936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86150"/>
                        <a:ext cx="936625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4876800"/>
          <a:ext cx="6953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Equation" r:id="rId9" imgW="254000" imgH="152400" progId="Equation.DSMT4">
                  <p:embed/>
                </p:oleObj>
              </mc:Choice>
              <mc:Fallback>
                <p:oleObj name="Equation" r:id="rId9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695325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1143000"/>
          <a:ext cx="728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Equation" r:id="rId11" imgW="241300" imgH="127000" progId="Equation.DSMT4">
                  <p:embed/>
                </p:oleObj>
              </mc:Choice>
              <mc:Fallback>
                <p:oleObj name="Equation" r:id="rId11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728663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2456484"/>
          <a:ext cx="1339330" cy="6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56484"/>
                        <a:ext cx="1339330" cy="6899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3471018"/>
          <a:ext cx="1293671" cy="62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1018"/>
                        <a:ext cx="1293671" cy="624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4951412"/>
          <a:ext cx="590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Equation" r:id="rId17" imgW="215900" imgH="139700" progId="Equation.DSMT4">
                  <p:embed/>
                </p:oleObj>
              </mc:Choice>
              <mc:Fallback>
                <p:oleObj name="Equation" r:id="rId1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1412"/>
                        <a:ext cx="590550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1966912" y="762000"/>
          <a:ext cx="16144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Equation" r:id="rId19" imgW="533400" imgH="457200" progId="Equation.DSMT4">
                  <p:embed/>
                </p:oleObj>
              </mc:Choice>
              <mc:Fallback>
                <p:oleObj name="Equation" r:id="rId19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2" y="762000"/>
                        <a:ext cx="1614488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6019800" y="749300"/>
          <a:ext cx="161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tion" r:id="rId21" imgW="533400" imgH="457200" progId="Equation.DSMT4">
                  <p:embed/>
                </p:oleObj>
              </mc:Choice>
              <mc:Fallback>
                <p:oleObj name="Equation" r:id="rId21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49300"/>
                        <a:ext cx="161290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2082800" y="2562225"/>
          <a:ext cx="431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23" imgW="127000" imgH="165100" progId="Equation.DSMT4">
                  <p:embed/>
                </p:oleObj>
              </mc:Choice>
              <mc:Fallback>
                <p:oleObj name="Equation" r:id="rId2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62225"/>
                        <a:ext cx="43180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2036763" y="3581400"/>
          <a:ext cx="40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25" imgW="114300" imgH="139700" progId="Equation.DSMT4">
                  <p:embed/>
                </p:oleObj>
              </mc:Choice>
              <mc:Fallback>
                <p:oleObj name="Equation" r:id="rId25" imgW="114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81400"/>
                        <a:ext cx="401637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1819275" y="4419600"/>
          <a:ext cx="19145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Equation" r:id="rId27" imgW="698500" imgH="520700" progId="Equation.DSMT4">
                  <p:embed/>
                </p:oleObj>
              </mc:Choice>
              <mc:Fallback>
                <p:oleObj name="Equation" r:id="rId27" imgW="698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19600"/>
                        <a:ext cx="1914525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5880100" y="4419600"/>
          <a:ext cx="2120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29" imgW="774700" imgH="520700" progId="Equation.DSMT4">
                  <p:embed/>
                </p:oleObj>
              </mc:Choice>
              <mc:Fallback>
                <p:oleObj name="Equation" r:id="rId29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19600"/>
                        <a:ext cx="2120900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817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</a:t>
            </a:r>
            <a:r>
              <a:rPr lang="en-US" sz="2800" dirty="0" smtClean="0"/>
              <a:t>1</a:t>
            </a:r>
            <a:endParaRPr lang="en-US" sz="2800" dirty="0"/>
          </a:p>
          <a:p>
            <a:pPr lvl="1" eaLnBrk="1" hangingPunct="1"/>
            <a:r>
              <a:rPr lang="en-US" sz="2400" dirty="0"/>
              <a:t>chapter 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Wednesday, Feb. </a:t>
            </a:r>
            <a:r>
              <a:rPr lang="en-US" sz="2400" dirty="0"/>
              <a:t>8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Addition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Taking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85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Project 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</a:t>
            </a:r>
            <a:r>
              <a:rPr lang="en-US" sz="2400" smtClean="0">
                <a:ea typeface="ＭＳ Ｐゴシック" pitchFamily="-84" charset="-128"/>
                <a:cs typeface="ＭＳ Ｐゴシック" pitchFamily="-84" charset="-128"/>
              </a:rPr>
              <a:t>independent handwritten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this Monday, Feb. 13!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644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23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transformations, the frame speed cannot exceed c!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0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1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2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3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4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5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6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7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278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clock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stationary clock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37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675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position in a system as measured by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a clock at that position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4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 animBg="1"/>
      <p:bldP spid="68611" grpId="0" build="p"/>
      <p:bldP spid="112648" grpId="0" animBg="1"/>
      <p:bldP spid="112648" grpId="1" animBg="1"/>
      <p:bldP spid="686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build="p"/>
      <p:bldP spid="70659" grpId="0" animBg="1"/>
      <p:bldP spid="113674" grpId="0" animBg="1"/>
      <p:bldP spid="113674" grpId="1" animBg="1"/>
      <p:bldP spid="11367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clock is at the same position in system K when the sparkler is lit in (a)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in the moving system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K’,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is beside the sparkler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when it was lit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Melinda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then moves into the position where and when the sparkler extinguishes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1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23358</TotalTime>
  <Words>1374</Words>
  <Application>Microsoft Macintosh PowerPoint</Application>
  <PresentationFormat>On-screen Show (4:3)</PresentationFormat>
  <Paragraphs>216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#6</vt:lpstr>
      <vt:lpstr>Announcements</vt:lpstr>
      <vt:lpstr>Reminder: Special Project #3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  <vt:lpstr>Length Contraction Summary</vt:lpstr>
      <vt:lpstr>More about Muons</vt:lpstr>
      <vt:lpstr>The Complete Lorentz Transformations</vt:lpstr>
      <vt:lpstr>Addition of Velocities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618</cp:revision>
  <cp:lastPrinted>2013-08-26T21:25:15Z</cp:lastPrinted>
  <dcterms:created xsi:type="dcterms:W3CDTF">2012-08-27T21:13:02Z</dcterms:created>
  <dcterms:modified xsi:type="dcterms:W3CDTF">2017-02-06T20:50:13Z</dcterms:modified>
</cp:coreProperties>
</file>