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74" r:id="rId3"/>
    <p:sldId id="649" r:id="rId4"/>
    <p:sldId id="638" r:id="rId5"/>
    <p:sldId id="622" r:id="rId6"/>
    <p:sldId id="623" r:id="rId7"/>
    <p:sldId id="624" r:id="rId8"/>
    <p:sldId id="625" r:id="rId9"/>
    <p:sldId id="626" r:id="rId10"/>
    <p:sldId id="627" r:id="rId11"/>
    <p:sldId id="628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/>
    <p:restoredTop sz="94660"/>
  </p:normalViewPr>
  <p:slideViewPr>
    <p:cSldViewPr>
      <p:cViewPr>
        <p:scale>
          <a:sx n="121" d="100"/>
          <a:sy n="121" d="100"/>
        </p:scale>
        <p:origin x="696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Relationship Id="rId11" Type="http://schemas.openxmlformats.org/officeDocument/2006/relationships/image" Target="../media/image44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4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5.emf"/><Relationship Id="rId29" Type="http://schemas.openxmlformats.org/officeDocument/2006/relationships/oleObject" Target="../embeddings/oleObject14.bin"/><Relationship Id="rId30" Type="http://schemas.openxmlformats.org/officeDocument/2006/relationships/image" Target="../media/image16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1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emf"/><Relationship Id="rId20" Type="http://schemas.openxmlformats.org/officeDocument/2006/relationships/oleObject" Target="../embeddings/oleObject34.bin"/><Relationship Id="rId21" Type="http://schemas.openxmlformats.org/officeDocument/2006/relationships/image" Target="../media/image42.emf"/><Relationship Id="rId22" Type="http://schemas.openxmlformats.org/officeDocument/2006/relationships/oleObject" Target="../embeddings/oleObject35.bin"/><Relationship Id="rId23" Type="http://schemas.openxmlformats.org/officeDocument/2006/relationships/image" Target="../media/image43.emf"/><Relationship Id="rId24" Type="http://schemas.openxmlformats.org/officeDocument/2006/relationships/oleObject" Target="../embeddings/oleObject36.bin"/><Relationship Id="rId25" Type="http://schemas.openxmlformats.org/officeDocument/2006/relationships/image" Target="../media/image44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37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8.e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39.emf"/><Relationship Id="rId16" Type="http://schemas.openxmlformats.org/officeDocument/2006/relationships/oleObject" Target="../embeddings/oleObject32.bin"/><Relationship Id="rId17" Type="http://schemas.openxmlformats.org/officeDocument/2006/relationships/image" Target="../media/image40.emf"/><Relationship Id="rId18" Type="http://schemas.openxmlformats.org/officeDocument/2006/relationships/oleObject" Target="../embeddings/oleObject33.bin"/><Relationship Id="rId19" Type="http://schemas.openxmlformats.org/officeDocument/2006/relationships/image" Target="../media/image4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0721" y="1683603"/>
            <a:ext cx="2914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8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908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Velocity Addition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Twin Paradox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Space-time Diagram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Invariant Quantities</a:t>
            </a:r>
            <a:endParaRPr lang="en-US" sz="2800" dirty="0">
              <a:latin typeface="Arial Narrow" pitchFamily="-84" charset="0"/>
            </a:endParaRP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</a:t>
            </a:r>
            <a:r>
              <a:rPr lang="en-US" sz="2800" dirty="0" smtClean="0">
                <a:latin typeface="Arial Narrow" pitchFamily="-84" charset="0"/>
              </a:rPr>
              <a:t>Relativistic Doppler </a:t>
            </a:r>
            <a:r>
              <a:rPr lang="en-US" sz="2800" dirty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Momentum and Energy</a:t>
            </a:r>
          </a:p>
          <a:p>
            <a:pPr marL="609600" indent="-609600" algn="l"/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Velocity Addition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Tom Brady is riding </a:t>
            </a:r>
            <a:r>
              <a:rPr lang="en-US" sz="2800" smtClean="0"/>
              <a:t>his </a:t>
            </a:r>
            <a:r>
              <a:rPr lang="en-US" sz="2800" smtClean="0"/>
              <a:t>bus </a:t>
            </a:r>
            <a:r>
              <a:rPr lang="en-US" sz="2800" dirty="0" smtClean="0"/>
              <a:t>at 0.8c relative to the observer.  He throws a ball at 0.7c in the direction of his motion.  What speed does the observer see?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if he threw it just a bit harder?  </a:t>
            </a:r>
          </a:p>
          <a:p>
            <a:r>
              <a:rPr lang="en-US" sz="2800" dirty="0" smtClean="0"/>
              <a:t>Doesn’t help—asymptotically approach c, can’t exceed (it’s not just a postulate it’s the law)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>
            <p:extLst/>
          </p:nvPr>
        </p:nvGraphicFramePr>
        <p:xfrm>
          <a:off x="3678237" y="2895600"/>
          <a:ext cx="5889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2"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7" y="2895600"/>
                        <a:ext cx="5889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>
            <p:extLst/>
          </p:nvPr>
        </p:nvGraphicFramePr>
        <p:xfrm>
          <a:off x="1031875" y="2733675"/>
          <a:ext cx="15732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3" name="Equation" r:id="rId6" imgW="762000" imgH="647700" progId="Equation.DSMT4">
                  <p:embed/>
                </p:oleObj>
              </mc:Choice>
              <mc:Fallback>
                <p:oleObj name="Equation" r:id="rId6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733675"/>
                        <a:ext cx="1573213" cy="1066800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/>
          </p:nvPr>
        </p:nvGraphicFramePr>
        <p:xfrm>
          <a:off x="4267200" y="2711450"/>
          <a:ext cx="17922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4" name="Equation" r:id="rId8" imgW="889000" imgH="635000" progId="Equation.DSMT4">
                  <p:embed/>
                </p:oleObj>
              </mc:Choice>
              <mc:Fallback>
                <p:oleObj name="Equation" r:id="rId8" imgW="8890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11450"/>
                        <a:ext cx="17922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/>
          </p:nvPr>
        </p:nvGraphicFramePr>
        <p:xfrm>
          <a:off x="6013450" y="2971800"/>
          <a:ext cx="920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5" name="Equation" r:id="rId10" imgW="457200" imgH="165100" progId="Equation.DSMT4">
                  <p:embed/>
                </p:oleObj>
              </mc:Choice>
              <mc:Fallback>
                <p:oleObj name="Equation" r:id="rId10" imgW="457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971800"/>
                        <a:ext cx="920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65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372600" cy="914400"/>
          </a:xfrm>
        </p:spPr>
        <p:txBody>
          <a:bodyPr/>
          <a:lstStyle/>
          <a:p>
            <a:r>
              <a:rPr lang="en-US" dirty="0" smtClean="0"/>
              <a:t>A test of Lorentz velocity addition: </a:t>
            </a:r>
            <a:r>
              <a:rPr lang="en-US" dirty="0" smtClean="0">
                <a:latin typeface="Symbol" charset="2"/>
                <a:cs typeface="Symbol" charset="2"/>
              </a:rPr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can one test experimentally the correctness of the Lorentz velocity transformation </a:t>
            </a:r>
            <a:r>
              <a:rPr lang="en-US" sz="2800" dirty="0" err="1" smtClean="0"/>
              <a:t>vs</a:t>
            </a:r>
            <a:r>
              <a:rPr lang="en-US" sz="2800" dirty="0" smtClean="0"/>
              <a:t> Galilean one?</a:t>
            </a:r>
          </a:p>
          <a:p>
            <a:r>
              <a:rPr lang="en-US" sz="2800" dirty="0" smtClean="0"/>
              <a:t>In 1964, T. </a:t>
            </a:r>
            <a:r>
              <a:rPr lang="en-US" sz="2800" dirty="0" err="1" smtClean="0"/>
              <a:t>Alvager</a:t>
            </a:r>
            <a:r>
              <a:rPr lang="en-US" sz="2800" dirty="0" smtClean="0"/>
              <a:t> and company performed a measurements of the arrival time of two photons resulting from the decay of a </a:t>
            </a:r>
            <a:r>
              <a:rPr lang="en-US" sz="2800" dirty="0" smtClean="0">
                <a:latin typeface="Symbol" charset="2"/>
                <a:cs typeface="Symbol" charset="2"/>
              </a:rPr>
              <a:t>π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in two detectors separated by 30m.</a:t>
            </a:r>
          </a:p>
          <a:p>
            <a:r>
              <a:rPr lang="en-US" sz="2800" dirty="0" smtClean="0"/>
              <a:t>Each photon has a speed of 0.99975c. What are the speed predicted by Galilean and Lorentz x-</a:t>
            </a:r>
            <a:r>
              <a:rPr lang="en-US" sz="2800" dirty="0" err="1" smtClean="0"/>
              <a:t>mation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err="1" smtClean="0"/>
              <a:t>v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=c+0.99975c=1.99975c</a:t>
            </a:r>
          </a:p>
          <a:p>
            <a:pPr lvl="1"/>
            <a:r>
              <a:rPr lang="en-US" sz="2800" dirty="0" smtClean="0"/>
              <a:t> </a:t>
            </a:r>
          </a:p>
          <a:p>
            <a:r>
              <a:rPr lang="en-US" sz="2800" dirty="0" smtClean="0"/>
              <a:t>How much time does the photon take to arrive at the detector?</a:t>
            </a:r>
          </a:p>
          <a:p>
            <a:pPr>
              <a:buNone/>
            </a:pPr>
            <a:r>
              <a:rPr lang="en-US" sz="2800" dirty="0" smtClean="0"/>
              <a:t>                   </a:t>
            </a:r>
          </a:p>
          <a:p>
            <a:endParaRPr lang="en-US" sz="2800" dirty="0" smtClean="0"/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>
            <p:extLst/>
          </p:nvPr>
        </p:nvGraphicFramePr>
        <p:xfrm>
          <a:off x="1447800" y="4587875"/>
          <a:ext cx="6143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Equation" r:id="rId4" imgW="304800" imgH="241300" progId="Equation.DSMT4">
                  <p:embed/>
                </p:oleObj>
              </mc:Choice>
              <mc:Fallback>
                <p:oleObj name="Equation" r:id="rId4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87875"/>
                        <a:ext cx="6143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/>
          </p:nvPr>
        </p:nvGraphicFramePr>
        <p:xfrm>
          <a:off x="1958975" y="4572000"/>
          <a:ext cx="20034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2" name="Equation" r:id="rId6" imgW="1193800" imgH="444500" progId="Equation.DSMT4">
                  <p:embed/>
                </p:oleObj>
              </mc:Choice>
              <mc:Fallback>
                <p:oleObj name="Equation" r:id="rId6" imgW="1193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4572000"/>
                        <a:ext cx="20034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/>
          </p:nvPr>
        </p:nvGraphicFramePr>
        <p:xfrm>
          <a:off x="4281488" y="4772025"/>
          <a:ext cx="4603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3" name="Equation" r:id="rId8" imgW="228600" imgH="127000" progId="Equation.DSMT4">
                  <p:embed/>
                </p:oleObj>
              </mc:Choice>
              <mc:Fallback>
                <p:oleObj name="Equation" r:id="rId8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4772025"/>
                        <a:ext cx="4603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905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Submit homework #1 now!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Reading assignments: CH 3.3 (special topic – the discovery of Helium) and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CH3.7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Colloquium today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Dr.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Cosmin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Deaconu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, Univ. of Chicago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Radio-detection of Extreme High Energy Neutrinos in Polar Ice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Project 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</a:t>
            </a:r>
            <a:r>
              <a:rPr lang="en-US" sz="2400" smtClean="0">
                <a:ea typeface="ＭＳ Ｐゴシック" pitchFamily="-84" charset="-128"/>
                <a:cs typeface="ＭＳ Ｐゴシック" pitchFamily="-84" charset="-128"/>
              </a:rPr>
              <a:t>independent handwritten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this Monday, Feb. 13!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644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Complete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173162" y="1066800"/>
          <a:ext cx="88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1066800"/>
                        <a:ext cx="884238" cy="50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2484438"/>
          <a:ext cx="950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84438"/>
                        <a:ext cx="950913" cy="649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143000" y="3486150"/>
          <a:ext cx="936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86150"/>
                        <a:ext cx="936625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4876800"/>
          <a:ext cx="6953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" name="Equation" r:id="rId9" imgW="254000" imgH="152400" progId="Equation.DSMT4">
                  <p:embed/>
                </p:oleObj>
              </mc:Choice>
              <mc:Fallback>
                <p:oleObj name="Equation" r:id="rId9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695325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1143000"/>
          <a:ext cx="728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" name="Equation" r:id="rId11" imgW="241300" imgH="127000" progId="Equation.DSMT4">
                  <p:embed/>
                </p:oleObj>
              </mc:Choice>
              <mc:Fallback>
                <p:oleObj name="Equation" r:id="rId11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728663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2456484"/>
          <a:ext cx="1339330" cy="6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56484"/>
                        <a:ext cx="1339330" cy="6899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3471018"/>
          <a:ext cx="1293671" cy="62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1018"/>
                        <a:ext cx="1293671" cy="624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4951412"/>
          <a:ext cx="590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" name="Equation" r:id="rId17" imgW="215900" imgH="139700" progId="Equation.DSMT4">
                  <p:embed/>
                </p:oleObj>
              </mc:Choice>
              <mc:Fallback>
                <p:oleObj name="Equation" r:id="rId1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1412"/>
                        <a:ext cx="590550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1966912" y="762000"/>
          <a:ext cx="16144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" name="Equation" r:id="rId19" imgW="533400" imgH="457200" progId="Equation.DSMT4">
                  <p:embed/>
                </p:oleObj>
              </mc:Choice>
              <mc:Fallback>
                <p:oleObj name="Equation" r:id="rId19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2" y="762000"/>
                        <a:ext cx="1614488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6019800" y="749300"/>
          <a:ext cx="161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" name="Equation" r:id="rId21" imgW="533400" imgH="457200" progId="Equation.DSMT4">
                  <p:embed/>
                </p:oleObj>
              </mc:Choice>
              <mc:Fallback>
                <p:oleObj name="Equation" r:id="rId21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49300"/>
                        <a:ext cx="161290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2082800" y="2562225"/>
          <a:ext cx="431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" name="Equation" r:id="rId23" imgW="127000" imgH="165100" progId="Equation.DSMT4">
                  <p:embed/>
                </p:oleObj>
              </mc:Choice>
              <mc:Fallback>
                <p:oleObj name="Equation" r:id="rId2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62225"/>
                        <a:ext cx="43180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2036763" y="3581400"/>
          <a:ext cx="40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Equation" r:id="rId25" imgW="114300" imgH="139700" progId="Equation.DSMT4">
                  <p:embed/>
                </p:oleObj>
              </mc:Choice>
              <mc:Fallback>
                <p:oleObj name="Equation" r:id="rId25" imgW="114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81400"/>
                        <a:ext cx="401637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1819275" y="4419600"/>
          <a:ext cx="19145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" name="Equation" r:id="rId27" imgW="698500" imgH="520700" progId="Equation.DSMT4">
                  <p:embed/>
                </p:oleObj>
              </mc:Choice>
              <mc:Fallback>
                <p:oleObj name="Equation" r:id="rId27" imgW="698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19600"/>
                        <a:ext cx="1914525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5880100" y="4419600"/>
          <a:ext cx="2120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" name="Equation" r:id="rId29" imgW="774700" imgH="520700" progId="Equation.DSMT4">
                  <p:embed/>
                </p:oleObj>
              </mc:Choice>
              <mc:Fallback>
                <p:oleObj name="Equation" r:id="rId29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19600"/>
                        <a:ext cx="2120900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817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Addition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Taking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6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7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8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85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So that…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defining velocities as: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dx’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etc. it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can be shown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that: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With similar relations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and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5562600" y="2286000"/>
          <a:ext cx="1868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1" name="Equation" r:id="rId3" imgW="774700" imgH="508000" progId="Equation.DSMT4">
                  <p:embed/>
                </p:oleObj>
              </mc:Choice>
              <mc:Fallback>
                <p:oleObj name="Equation" r:id="rId3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86000"/>
                        <a:ext cx="1868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2971800" y="2168525"/>
          <a:ext cx="26035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2" name="Equation" r:id="rId5" imgW="1079500" imgH="723900" progId="Equation.DSMT4">
                  <p:embed/>
                </p:oleObj>
              </mc:Choice>
              <mc:Fallback>
                <p:oleObj name="Equation" r:id="rId5" imgW="10795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26035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2071688" y="4572000"/>
          <a:ext cx="23891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3" name="Equation" r:id="rId7" imgW="1016000" imgH="558800" progId="Equation.DSMT4">
                  <p:embed/>
                </p:oleObj>
              </mc:Choice>
              <mc:Fallback>
                <p:oleObj name="Equation" r:id="rId7" imgW="1016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4572000"/>
                        <a:ext cx="238918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6054725" y="4648200"/>
          <a:ext cx="23876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4" name="Equation" r:id="rId9" imgW="1016000" imgH="533400" progId="Equation.DSMT4">
                  <p:embed/>
                </p:oleObj>
              </mc:Choice>
              <mc:Fallback>
                <p:oleObj name="Equation" r:id="rId9" imgW="1016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4648200"/>
                        <a:ext cx="23876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4288" y="2239122"/>
            <a:ext cx="1687512" cy="104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225" y="4648200"/>
            <a:ext cx="1550731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6867" y="4806315"/>
            <a:ext cx="129785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44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.(the velocity of the moving frame!!)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962400" y="2667000"/>
          <a:ext cx="18684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3" name="Equation" r:id="rId3" imgW="774700" imgH="508000" progId="Equation.DSMT4">
                  <p:embed/>
                </p:oleObj>
              </mc:Choice>
              <mc:Fallback>
                <p:oleObj name="Equation" r:id="rId3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18684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3976688" y="3657600"/>
          <a:ext cx="2387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4" name="Equation" r:id="rId5" imgW="1016000" imgH="558800" progId="Equation.DSMT4">
                  <p:embed/>
                </p:oleObj>
              </mc:Choice>
              <mc:Fallback>
                <p:oleObj name="Equation" r:id="rId5" imgW="1016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657600"/>
                        <a:ext cx="2387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3921125" y="5014913"/>
          <a:ext cx="238760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5" name="Equation" r:id="rId7" imgW="1016000" imgH="533400" progId="Equation.DSMT4">
                  <p:embed/>
                </p:oleObj>
              </mc:Choice>
              <mc:Fallback>
                <p:oleObj name="Equation" r:id="rId7" imgW="1016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5014913"/>
                        <a:ext cx="2387600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4372" y="2913062"/>
            <a:ext cx="738188" cy="49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037" y="4068960"/>
            <a:ext cx="700088" cy="52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5334000"/>
            <a:ext cx="685800" cy="5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17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US" dirty="0" smtClean="0"/>
              <a:t>Velocity Addition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Galilean Velocity addition                        where           and </a:t>
            </a:r>
          </a:p>
          <a:p>
            <a:r>
              <a:rPr lang="en-US" sz="2800" dirty="0" smtClean="0"/>
              <a:t>From inverse Lorentz transform                      and</a:t>
            </a:r>
          </a:p>
          <a:p>
            <a:r>
              <a:rPr lang="en-US" sz="2800" dirty="0" smtClean="0"/>
              <a:t>So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Thus    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What would be the measured speed of light in S frame?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Since              we get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Observer in S frame measures c too!  Strange but true!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>
            <p:extLst/>
          </p:nvPr>
        </p:nvGraphicFramePr>
        <p:xfrm>
          <a:off x="3962400" y="1054100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3" name="Equation" r:id="rId4" imgW="660400" imgH="254000" progId="Equation.DSMT4">
                  <p:embed/>
                </p:oleObj>
              </mc:Choice>
              <mc:Fallback>
                <p:oleObj name="Equation" r:id="rId4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54100"/>
                        <a:ext cx="182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/>
          </p:nvPr>
        </p:nvGraphicFramePr>
        <p:xfrm>
          <a:off x="6773863" y="1049338"/>
          <a:ext cx="7032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4" name="Equation" r:id="rId6" imgW="508000" imgH="419100" progId="Equation.DSMT4">
                  <p:embed/>
                </p:oleObj>
              </mc:Choice>
              <mc:Fallback>
                <p:oleObj name="Equation" r:id="rId6" imgW="508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1049338"/>
                        <a:ext cx="7032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/>
          </p:nvPr>
        </p:nvGraphicFramePr>
        <p:xfrm>
          <a:off x="8153400" y="982663"/>
          <a:ext cx="685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5" name="Equation" r:id="rId8" imgW="533400" imgH="431800" progId="Equation.DSMT4">
                  <p:embed/>
                </p:oleObj>
              </mc:Choice>
              <mc:Fallback>
                <p:oleObj name="Equation" r:id="rId8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982663"/>
                        <a:ext cx="685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/>
          </p:nvPr>
        </p:nvGraphicFramePr>
        <p:xfrm>
          <a:off x="4792663" y="1668463"/>
          <a:ext cx="1617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6" name="Equation" r:id="rId10" imgW="1092200" imgH="241300" progId="Equation.DSMT4">
                  <p:embed/>
                </p:oleObj>
              </mc:Choice>
              <mc:Fallback>
                <p:oleObj name="Equation" r:id="rId10" imgW="1092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668463"/>
                        <a:ext cx="16176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/>
          </p:nvPr>
        </p:nvGraphicFramePr>
        <p:xfrm>
          <a:off x="7080250" y="1506538"/>
          <a:ext cx="13858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7" name="Equation" r:id="rId12" imgW="1181100" imgH="419100" progId="Equation.DSMT4">
                  <p:embed/>
                </p:oleObj>
              </mc:Choice>
              <mc:Fallback>
                <p:oleObj name="Equation" r:id="rId12" imgW="118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1506538"/>
                        <a:ext cx="13858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/>
          </p:nvPr>
        </p:nvGraphicFramePr>
        <p:xfrm>
          <a:off x="1331913" y="2151063"/>
          <a:ext cx="28606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" name="Equation" r:id="rId14" imgW="1968500" imgH="635000" progId="Equation.DSMT4">
                  <p:embed/>
                </p:oleObj>
              </mc:Choice>
              <mc:Fallback>
                <p:oleObj name="Equation" r:id="rId14" imgW="19685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151063"/>
                        <a:ext cx="28606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/>
          </p:nvPr>
        </p:nvGraphicFramePr>
        <p:xfrm>
          <a:off x="3649663" y="4706938"/>
          <a:ext cx="21605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" name="Equation" r:id="rId16" imgW="1612900" imgH="647700" progId="Equation.DSMT4">
                  <p:embed/>
                </p:oleObj>
              </mc:Choice>
              <mc:Fallback>
                <p:oleObj name="Equation" r:id="rId16" imgW="16129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706938"/>
                        <a:ext cx="216058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/>
          </p:nvPr>
        </p:nvGraphicFramePr>
        <p:xfrm>
          <a:off x="4351338" y="1919288"/>
          <a:ext cx="1108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0" name="Equation" r:id="rId18" imgW="762000" imgH="812800" progId="Equation.DSMT4">
                  <p:embed/>
                </p:oleObj>
              </mc:Choice>
              <mc:Fallback>
                <p:oleObj name="Equation" r:id="rId18" imgW="7620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1919288"/>
                        <a:ext cx="1108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/>
          </p:nvPr>
        </p:nvGraphicFramePr>
        <p:xfrm>
          <a:off x="1512888" y="3040063"/>
          <a:ext cx="1317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1" name="Equation" r:id="rId20" imgW="762000" imgH="647700" progId="Equation.DSMT4">
                  <p:embed/>
                </p:oleObj>
              </mc:Choice>
              <mc:Fallback>
                <p:oleObj name="Equation" r:id="rId20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3040063"/>
                        <a:ext cx="1317625" cy="89376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graphicFrame>
        <p:nvGraphicFramePr>
          <p:cNvPr id="302094" name="Object 14"/>
          <p:cNvGraphicFramePr>
            <a:graphicFrameLocks noChangeAspect="1"/>
          </p:cNvGraphicFramePr>
          <p:nvPr>
            <p:extLst/>
          </p:nvPr>
        </p:nvGraphicFramePr>
        <p:xfrm>
          <a:off x="5546725" y="2071688"/>
          <a:ext cx="701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2" name="Equation" r:id="rId22" imgW="482600" imgH="647700" progId="Equation.DSMT4">
                  <p:embed/>
                </p:oleObj>
              </mc:Choice>
              <mc:Fallback>
                <p:oleObj name="Equation" r:id="rId22" imgW="482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2071688"/>
                        <a:ext cx="701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5" name="Object 15"/>
          <p:cNvGraphicFramePr>
            <a:graphicFrameLocks noChangeAspect="1"/>
          </p:cNvGraphicFramePr>
          <p:nvPr>
            <p:extLst/>
          </p:nvPr>
        </p:nvGraphicFramePr>
        <p:xfrm>
          <a:off x="1752600" y="5097463"/>
          <a:ext cx="838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" name="Equation" r:id="rId24" imgW="393700" imgH="254000" progId="Equation.DSMT4">
                  <p:embed/>
                </p:oleObj>
              </mc:Choice>
              <mc:Fallback>
                <p:oleObj name="Equation" r:id="rId24" imgW="39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97463"/>
                        <a:ext cx="8382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29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26240</TotalTime>
  <Words>726</Words>
  <Application>Microsoft Macintosh PowerPoint</Application>
  <PresentationFormat>On-screen Show (4:3)</PresentationFormat>
  <Paragraphs>102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3313 – Section 001 Lecture #7</vt:lpstr>
      <vt:lpstr>Announcements</vt:lpstr>
      <vt:lpstr>PowerPoint Presentation</vt:lpstr>
      <vt:lpstr>Reminder: Special Project #3</vt:lpstr>
      <vt:lpstr>The Complete Lorentz Transformations</vt:lpstr>
      <vt:lpstr>Addition of Velocities</vt:lpstr>
      <vt:lpstr>So that…</vt:lpstr>
      <vt:lpstr>The Lorentz Velocity Transformations</vt:lpstr>
      <vt:lpstr>Velocity Addition Summary</vt:lpstr>
      <vt:lpstr>Velocity Addition Example</vt:lpstr>
      <vt:lpstr>A test of Lorentz velocity addition: π0 decay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635</cp:revision>
  <cp:lastPrinted>2013-08-26T21:25:15Z</cp:lastPrinted>
  <dcterms:created xsi:type="dcterms:W3CDTF">2012-08-27T21:13:02Z</dcterms:created>
  <dcterms:modified xsi:type="dcterms:W3CDTF">2017-02-08T20:41:26Z</dcterms:modified>
</cp:coreProperties>
</file>