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574" r:id="rId3"/>
    <p:sldId id="629" r:id="rId4"/>
    <p:sldId id="630" r:id="rId5"/>
    <p:sldId id="631" r:id="rId6"/>
    <p:sldId id="632" r:id="rId7"/>
    <p:sldId id="633" r:id="rId8"/>
    <p:sldId id="634" r:id="rId9"/>
    <p:sldId id="635" r:id="rId10"/>
    <p:sldId id="636" r:id="rId11"/>
    <p:sldId id="637" r:id="rId12"/>
    <p:sldId id="639" r:id="rId13"/>
    <p:sldId id="662" r:id="rId14"/>
    <p:sldId id="663" r:id="rId15"/>
    <p:sldId id="640" r:id="rId16"/>
    <p:sldId id="641" r:id="rId17"/>
    <p:sldId id="642" r:id="rId18"/>
    <p:sldId id="643"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1CEEF"/>
    <a:srgbClr val="8EDBEF"/>
    <a:srgbClr val="7FC4D6"/>
    <a:srgbClr val="99FFCC"/>
    <a:srgbClr val="FFFFCC"/>
    <a:srgbClr val="CC6600"/>
    <a:srgbClr val="FF0066"/>
    <a:srgbClr val="CC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p:restoredTop sz="94660"/>
  </p:normalViewPr>
  <p:slideViewPr>
    <p:cSldViewPr>
      <p:cViewPr>
        <p:scale>
          <a:sx n="121" d="100"/>
          <a:sy n="121" d="100"/>
        </p:scale>
        <p:origin x="816"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image" Target="../media/image25.emf"/><Relationship Id="rId13" Type="http://schemas.openxmlformats.org/officeDocument/2006/relationships/image" Target="../media/image26.emf"/><Relationship Id="rId14" Type="http://schemas.openxmlformats.org/officeDocument/2006/relationships/image" Target="../media/image27.emf"/><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10"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a:t>
            </a:fld>
            <a:endParaRPr lang="en-US"/>
          </a:p>
        </p:txBody>
      </p:sp>
    </p:spTree>
    <p:extLst>
      <p:ext uri="{BB962C8B-B14F-4D97-AF65-F5344CB8AC3E}">
        <p14:creationId xmlns:p14="http://schemas.microsoft.com/office/powerpoint/2010/main" val="9794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20641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3</a:t>
            </a:fld>
            <a:endParaRPr lang="en-US"/>
          </a:p>
        </p:txBody>
      </p:sp>
    </p:spTree>
    <p:extLst>
      <p:ext uri="{BB962C8B-B14F-4D97-AF65-F5344CB8AC3E}">
        <p14:creationId xmlns:p14="http://schemas.microsoft.com/office/powerpoint/2010/main" val="211654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7</a:t>
            </a:fld>
            <a:endParaRPr lang="en-US"/>
          </a:p>
        </p:txBody>
      </p:sp>
    </p:spTree>
    <p:extLst>
      <p:ext uri="{BB962C8B-B14F-4D97-AF65-F5344CB8AC3E}">
        <p14:creationId xmlns:p14="http://schemas.microsoft.com/office/powerpoint/2010/main" val="29666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8</a:t>
            </a:fld>
            <a:endParaRPr lang="en-US"/>
          </a:p>
        </p:txBody>
      </p:sp>
    </p:spTree>
    <p:extLst>
      <p:ext uri="{BB962C8B-B14F-4D97-AF65-F5344CB8AC3E}">
        <p14:creationId xmlns:p14="http://schemas.microsoft.com/office/powerpoint/2010/main" val="22600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9</a:t>
            </a:fld>
            <a:endParaRPr lang="en-US"/>
          </a:p>
        </p:txBody>
      </p:sp>
    </p:spTree>
    <p:extLst>
      <p:ext uri="{BB962C8B-B14F-4D97-AF65-F5344CB8AC3E}">
        <p14:creationId xmlns:p14="http://schemas.microsoft.com/office/powerpoint/2010/main" val="106182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10</a:t>
            </a:fld>
            <a:endParaRPr lang="en-US"/>
          </a:p>
        </p:txBody>
      </p:sp>
    </p:spTree>
    <p:extLst>
      <p:ext uri="{BB962C8B-B14F-4D97-AF65-F5344CB8AC3E}">
        <p14:creationId xmlns:p14="http://schemas.microsoft.com/office/powerpoint/2010/main" val="177264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11</a:t>
            </a:fld>
            <a:endParaRPr lang="en-US"/>
          </a:p>
        </p:txBody>
      </p:sp>
    </p:spTree>
    <p:extLst>
      <p:ext uri="{BB962C8B-B14F-4D97-AF65-F5344CB8AC3E}">
        <p14:creationId xmlns:p14="http://schemas.microsoft.com/office/powerpoint/2010/main" val="194626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16</a:t>
            </a:fld>
            <a:endParaRPr lang="en-US"/>
          </a:p>
        </p:txBody>
      </p:sp>
    </p:spTree>
    <p:extLst>
      <p:ext uri="{BB962C8B-B14F-4D97-AF65-F5344CB8AC3E}">
        <p14:creationId xmlns:p14="http://schemas.microsoft.com/office/powerpoint/2010/main" val="74374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13,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13,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mr-IN" smtClean="0"/>
              <a:t>PHYS 3313-001, Spring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7.bin"/><Relationship Id="rId20" Type="http://schemas.openxmlformats.org/officeDocument/2006/relationships/image" Target="../media/image22.emf"/><Relationship Id="rId21" Type="http://schemas.openxmlformats.org/officeDocument/2006/relationships/oleObject" Target="../embeddings/oleObject13.bin"/><Relationship Id="rId22" Type="http://schemas.openxmlformats.org/officeDocument/2006/relationships/image" Target="../media/image23.emf"/><Relationship Id="rId23" Type="http://schemas.openxmlformats.org/officeDocument/2006/relationships/oleObject" Target="../embeddings/oleObject14.bin"/><Relationship Id="rId24" Type="http://schemas.openxmlformats.org/officeDocument/2006/relationships/image" Target="../media/image24.emf"/><Relationship Id="rId25" Type="http://schemas.openxmlformats.org/officeDocument/2006/relationships/oleObject" Target="../embeddings/oleObject15.bin"/><Relationship Id="rId26" Type="http://schemas.openxmlformats.org/officeDocument/2006/relationships/image" Target="../media/image25.emf"/><Relationship Id="rId27" Type="http://schemas.openxmlformats.org/officeDocument/2006/relationships/oleObject" Target="../embeddings/oleObject16.bin"/><Relationship Id="rId28" Type="http://schemas.openxmlformats.org/officeDocument/2006/relationships/image" Target="../media/image26.emf"/><Relationship Id="rId29" Type="http://schemas.openxmlformats.org/officeDocument/2006/relationships/oleObject" Target="../embeddings/oleObject17.bin"/><Relationship Id="rId30" Type="http://schemas.openxmlformats.org/officeDocument/2006/relationships/image" Target="../media/image27.emf"/><Relationship Id="rId10" Type="http://schemas.openxmlformats.org/officeDocument/2006/relationships/image" Target="../media/image17.emf"/><Relationship Id="rId11" Type="http://schemas.openxmlformats.org/officeDocument/2006/relationships/oleObject" Target="../embeddings/oleObject8.bin"/><Relationship Id="rId12" Type="http://schemas.openxmlformats.org/officeDocument/2006/relationships/image" Target="../media/image18.emf"/><Relationship Id="rId13" Type="http://schemas.openxmlformats.org/officeDocument/2006/relationships/oleObject" Target="../embeddings/oleObject9.bin"/><Relationship Id="rId14" Type="http://schemas.openxmlformats.org/officeDocument/2006/relationships/image" Target="../media/image19.emf"/><Relationship Id="rId15" Type="http://schemas.openxmlformats.org/officeDocument/2006/relationships/oleObject" Target="../embeddings/oleObject10.bin"/><Relationship Id="rId16" Type="http://schemas.openxmlformats.org/officeDocument/2006/relationships/image" Target="../media/image20.emf"/><Relationship Id="rId17" Type="http://schemas.openxmlformats.org/officeDocument/2006/relationships/oleObject" Target="../embeddings/oleObject11.bin"/><Relationship Id="rId18" Type="http://schemas.openxmlformats.org/officeDocument/2006/relationships/image" Target="../media/image21.emf"/><Relationship Id="rId1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4.emf"/><Relationship Id="rId5" Type="http://schemas.openxmlformats.org/officeDocument/2006/relationships/oleObject" Target="../embeddings/oleObject5.bin"/><Relationship Id="rId6" Type="http://schemas.openxmlformats.org/officeDocument/2006/relationships/image" Target="../media/image15.emf"/><Relationship Id="rId7" Type="http://schemas.openxmlformats.org/officeDocument/2006/relationships/oleObject" Target="../embeddings/oleObject6.bin"/><Relationship Id="rId8"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38.emf"/><Relationship Id="rId10" Type="http://schemas.openxmlformats.org/officeDocument/2006/relationships/image" Target="../media/image33.emf"/><Relationship Id="rId11" Type="http://schemas.openxmlformats.org/officeDocument/2006/relationships/oleObject" Target="../embeddings/oleObject22.bin"/><Relationship Id="rId12" Type="http://schemas.openxmlformats.org/officeDocument/2006/relationships/image" Target="../media/image34.emf"/><Relationship Id="rId13" Type="http://schemas.openxmlformats.org/officeDocument/2006/relationships/oleObject" Target="../embeddings/oleObject23.bin"/><Relationship Id="rId14" Type="http://schemas.openxmlformats.org/officeDocument/2006/relationships/image" Target="../media/image35.emf"/><Relationship Id="rId15" Type="http://schemas.openxmlformats.org/officeDocument/2006/relationships/oleObject" Target="../embeddings/oleObject24.bin"/><Relationship Id="rId16" Type="http://schemas.openxmlformats.org/officeDocument/2006/relationships/image" Target="../media/image36.emf"/><Relationship Id="rId17" Type="http://schemas.openxmlformats.org/officeDocument/2006/relationships/oleObject" Target="../embeddings/oleObject25.bin"/><Relationship Id="rId18" Type="http://schemas.openxmlformats.org/officeDocument/2006/relationships/image" Target="../media/image37.e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oleObject" Target="../embeddings/oleObject19.bin"/><Relationship Id="rId6" Type="http://schemas.openxmlformats.org/officeDocument/2006/relationships/image" Target="../media/image31.emf"/><Relationship Id="rId7" Type="http://schemas.openxmlformats.org/officeDocument/2006/relationships/oleObject" Target="../embeddings/oleObject20.bin"/><Relationship Id="rId8"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13, 2017</a:t>
            </a:r>
            <a:endParaRPr lang="en-US"/>
          </a:p>
        </p:txBody>
      </p:sp>
      <p:sp>
        <p:nvSpPr>
          <p:cNvPr id="7" name="Rectangle 5"/>
          <p:cNvSpPr>
            <a:spLocks noGrp="1" noChangeArrowheads="1"/>
          </p:cNvSpPr>
          <p:nvPr>
            <p:ph type="ftr" sz="quarter" idx="11"/>
          </p:nvPr>
        </p:nvSpPr>
        <p:spPr/>
        <p:txBody>
          <a:bodyPr/>
          <a:lstStyle/>
          <a:p>
            <a:pPr>
              <a:defRPr/>
            </a:pPr>
            <a:r>
              <a:rPr lang="mr-IN" smtClean="0"/>
              <a:t>PHYS 3313-001, Spring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228600"/>
            <a:ext cx="7772400" cy="1302603"/>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a:ea typeface="ＭＳ Ｐゴシック" pitchFamily="-84" charset="-128"/>
                <a:cs typeface="ＭＳ Ｐゴシック" pitchFamily="-84" charset="-128"/>
              </a:rPr>
              <a:t>Lecture </a:t>
            </a:r>
            <a:r>
              <a:rPr lang="en-US" smtClean="0">
                <a:ea typeface="ＭＳ Ｐゴシック" pitchFamily="-84" charset="-128"/>
                <a:cs typeface="ＭＳ Ｐゴシック" pitchFamily="-84" charset="-128"/>
              </a:rPr>
              <a:t>#8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58504" y="1683603"/>
            <a:ext cx="2719014"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a:t>
            </a:r>
            <a:r>
              <a:rPr lang="en-US" smtClean="0">
                <a:solidFill>
                  <a:schemeClr val="accent2"/>
                </a:solidFill>
                <a:latin typeface="Monotype Corsiva" pitchFamily="-84" charset="0"/>
              </a:rPr>
              <a:t>. 13, </a:t>
            </a:r>
            <a:r>
              <a:rPr lang="en-US" dirty="0" smtClean="0">
                <a:solidFill>
                  <a:schemeClr val="accent2"/>
                </a:solidFill>
                <a:latin typeface="Monotype Corsiva" pitchFamily="-84" charset="0"/>
              </a:rPr>
              <a:t>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371600" y="2590800"/>
            <a:ext cx="6858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smtClean="0">
                <a:latin typeface="Arial Narrow" pitchFamily="-84" charset="0"/>
              </a:rPr>
              <a:t>The </a:t>
            </a:r>
            <a:r>
              <a:rPr lang="en-US" sz="2800" dirty="0">
                <a:latin typeface="Arial Narrow" pitchFamily="-84" charset="0"/>
              </a:rPr>
              <a:t>Twin Paradox</a:t>
            </a:r>
          </a:p>
          <a:p>
            <a:pPr marL="609600" indent="-609600" algn="l"/>
            <a:r>
              <a:rPr lang="en-US" sz="2800" dirty="0">
                <a:latin typeface="Arial Narrow" pitchFamily="-84" charset="0"/>
              </a:rPr>
              <a:t>Space-time Diagram</a:t>
            </a:r>
          </a:p>
          <a:p>
            <a:pPr marL="609600" indent="-609600" algn="l"/>
            <a:r>
              <a:rPr lang="en-US" sz="2800" dirty="0" smtClean="0">
                <a:latin typeface="Arial Narrow" pitchFamily="-84" charset="0"/>
              </a:rPr>
              <a:t>Invariant Quantities</a:t>
            </a:r>
            <a:endParaRPr lang="en-US" sz="2800" dirty="0">
              <a:latin typeface="Arial Narrow" pitchFamily="-84" charset="0"/>
            </a:endParaRPr>
          </a:p>
          <a:p>
            <a:pPr marL="609600" indent="-609600" algn="l"/>
            <a:r>
              <a:rPr lang="en-US" sz="2800" dirty="0">
                <a:latin typeface="Arial Narrow" pitchFamily="-84" charset="0"/>
              </a:rPr>
              <a:t>The </a:t>
            </a:r>
            <a:r>
              <a:rPr lang="en-US" sz="2800" dirty="0" smtClean="0">
                <a:latin typeface="Arial Narrow" pitchFamily="-84" charset="0"/>
              </a:rPr>
              <a:t>Relativistic Doppler </a:t>
            </a:r>
            <a:r>
              <a:rPr lang="en-US" sz="2800" dirty="0">
                <a:latin typeface="Arial Narrow" pitchFamily="-84" charset="0"/>
              </a:rPr>
              <a:t>Effect</a:t>
            </a:r>
          </a:p>
          <a:p>
            <a:pPr marL="609600" indent="-609600" algn="l"/>
            <a:r>
              <a:rPr lang="en-US" sz="2800" dirty="0">
                <a:latin typeface="Arial Narrow" pitchFamily="-84" charset="0"/>
              </a:rPr>
              <a:t>Relativistic Momentum and Energy</a:t>
            </a:r>
          </a:p>
          <a:p>
            <a:pPr marL="609600" indent="-609600" algn="l"/>
            <a:endParaRPr lang="en-US" sz="2800" dirty="0">
              <a:latin typeface="Arial Narrow" pitchFamily="-84" charset="0"/>
            </a:endParaRPr>
          </a:p>
        </p:txBody>
      </p:sp>
      <p:sp>
        <p:nvSpPr>
          <p:cNvPr id="2" name="TextBox 1"/>
          <p:cNvSpPr txBox="1"/>
          <p:nvPr/>
        </p:nvSpPr>
        <p:spPr>
          <a:xfrm>
            <a:off x="8376745" y="4014952"/>
            <a:ext cx="184731" cy="461665"/>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two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4568945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8377966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76200"/>
            <a:ext cx="8226425" cy="762000"/>
          </a:xfrm>
        </p:spPr>
        <p:txBody>
          <a:bodyPr/>
          <a:lstStyle/>
          <a:p>
            <a:pPr algn="ctr" eaLnBrk="1" hangingPunct="1"/>
            <a:r>
              <a:rPr lang="en-US" sz="5400" dirty="0" smtClean="0">
                <a:ea typeface="ＭＳ Ｐゴシック" pitchFamily="-84" charset="-128"/>
                <a:cs typeface="ＭＳ Ｐゴシック" pitchFamily="-84" charset="-128"/>
              </a:rPr>
              <a:t>Space-time Invariance</a:t>
            </a:r>
            <a:endParaRPr lang="en-US" sz="5400" dirty="0">
              <a:ea typeface="ＭＳ Ｐゴシック" pitchFamily="-84" charset="-128"/>
              <a:cs typeface="ＭＳ Ｐゴシック" pitchFamily="-84" charset="-128"/>
            </a:endParaRP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 </a:t>
            </a:r>
            <a:r>
              <a:rPr lang="en-US" sz="2800" dirty="0" smtClean="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smtClean="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endParaRPr lang="en-US" sz="2800" dirty="0" smtClean="0">
              <a:solidFill>
                <a:srgbClr val="800000"/>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dirty="0"/>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pic>
        <p:nvPicPr>
          <p:cNvPr id="8" name="Picture 7"/>
          <p:cNvPicPr>
            <a:picLocks noChangeAspect="1"/>
          </p:cNvPicPr>
          <p:nvPr/>
        </p:nvPicPr>
        <p:blipFill>
          <a:blip r:embed="rId2"/>
          <a:stretch>
            <a:fillRect/>
          </a:stretch>
        </p:blipFill>
        <p:spPr>
          <a:xfrm>
            <a:off x="304800" y="1447800"/>
            <a:ext cx="2209800" cy="618744"/>
          </a:xfrm>
          <a:prstGeom prst="rect">
            <a:avLst/>
          </a:prstGeom>
        </p:spPr>
      </p:pic>
      <p:pic>
        <p:nvPicPr>
          <p:cNvPr id="9" name="Picture 8"/>
          <p:cNvPicPr>
            <a:picLocks noChangeAspect="1"/>
          </p:cNvPicPr>
          <p:nvPr/>
        </p:nvPicPr>
        <p:blipFill>
          <a:blip r:embed="rId3"/>
          <a:stretch>
            <a:fillRect/>
          </a:stretch>
        </p:blipFill>
        <p:spPr>
          <a:xfrm>
            <a:off x="2768101" y="1475426"/>
            <a:ext cx="2337299" cy="613541"/>
          </a:xfrm>
          <a:prstGeom prst="rect">
            <a:avLst/>
          </a:prstGeom>
        </p:spPr>
      </p:pic>
      <p:pic>
        <p:nvPicPr>
          <p:cNvPr id="12" name="Picture 11"/>
          <p:cNvPicPr>
            <a:picLocks noChangeAspect="1"/>
          </p:cNvPicPr>
          <p:nvPr/>
        </p:nvPicPr>
        <p:blipFill>
          <a:blip r:embed="rId4"/>
          <a:stretch>
            <a:fillRect/>
          </a:stretch>
        </p:blipFill>
        <p:spPr>
          <a:xfrm>
            <a:off x="5525249" y="1439296"/>
            <a:ext cx="1408951" cy="541904"/>
          </a:xfrm>
          <a:prstGeom prst="rect">
            <a:avLst/>
          </a:prstGeom>
        </p:spPr>
      </p:pic>
      <p:pic>
        <p:nvPicPr>
          <p:cNvPr id="14" name="Picture 13"/>
          <p:cNvPicPr>
            <a:picLocks noChangeAspect="1"/>
          </p:cNvPicPr>
          <p:nvPr/>
        </p:nvPicPr>
        <p:blipFill>
          <a:blip r:embed="rId5"/>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1192864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a:t>
            </a:r>
            <a:r>
              <a:rPr lang="en-US" sz="4000" dirty="0" smtClean="0">
                <a:ea typeface="ＭＳ Ｐゴシック" pitchFamily="-84" charset="-128"/>
                <a:cs typeface="ＭＳ Ｐゴシック" pitchFamily="-84" charset="-128"/>
              </a:rPr>
              <a:t>Complete </a:t>
            </a:r>
            <a:r>
              <a:rPr lang="en-US" sz="4000" dirty="0">
                <a:ea typeface="ＭＳ Ｐゴシック" pitchFamily="-84" charset="-128"/>
                <a:cs typeface="ＭＳ Ｐゴシック" pitchFamily="-84" charset="-128"/>
              </a:rPr>
              <a:t>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Feb. 8, 2017</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13" name="Footer Placeholder 12"/>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5" name="Object 3"/>
          <p:cNvGraphicFramePr>
            <a:graphicFrameLocks noChangeAspect="1"/>
          </p:cNvGraphicFramePr>
          <p:nvPr>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56421"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56422" name="Equation" r:id="rId5" imgW="279400" imgH="190500" progId="Equation.DSMT4">
                  <p:embed/>
                </p:oleObj>
              </mc:Choice>
              <mc:Fallback>
                <p:oleObj name="Equation" r:id="rId5" imgW="279400" imgH="190500" progId="Equation.DSMT4">
                  <p:embed/>
                  <p:pic>
                    <p:nvPicPr>
                      <p:cNvPr id="0" name=""/>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56423" name="Equation" r:id="rId7" imgW="266700" imgH="165100" progId="Equation.DSMT4">
                  <p:embed/>
                </p:oleObj>
              </mc:Choice>
              <mc:Fallback>
                <p:oleObj name="Equation" r:id="rId7" imgW="266700" imgH="165100" progId="Equation.DSMT4">
                  <p:embed/>
                  <p:pic>
                    <p:nvPicPr>
                      <p:cNvPr id="0" name=""/>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56424" name="Equation" r:id="rId9" imgW="254000" imgH="152400" progId="Equation.DSMT4">
                  <p:embed/>
                </p:oleObj>
              </mc:Choice>
              <mc:Fallback>
                <p:oleObj name="Equation" r:id="rId9" imgW="254000" imgH="152400" progId="Equation.DSMT4">
                  <p:embed/>
                  <p:pic>
                    <p:nvPicPr>
                      <p:cNvPr id="0" name=""/>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56425" name="Equation" r:id="rId11" imgW="241300" imgH="127000" progId="Equation.DSMT4">
                  <p:embed/>
                </p:oleObj>
              </mc:Choice>
              <mc:Fallback>
                <p:oleObj name="Equation" r:id="rId11" imgW="241300" imgH="127000" progId="Equation.DSMT4">
                  <p:embed/>
                  <p:pic>
                    <p:nvPicPr>
                      <p:cNvPr id="0" name=""/>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56426" name="Equation" r:id="rId13" imgW="393700" imgH="203200" progId="Equation.DSMT4">
                  <p:embed/>
                </p:oleObj>
              </mc:Choice>
              <mc:Fallback>
                <p:oleObj name="Equation" r:id="rId13" imgW="393700" imgH="203200" progId="Equation.DSMT4">
                  <p:embed/>
                  <p:pic>
                    <p:nvPicPr>
                      <p:cNvPr id="0" name=""/>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56427" name="Equation" r:id="rId15" imgW="368300" imgH="177800" progId="Equation.DSMT4">
                  <p:embed/>
                </p:oleObj>
              </mc:Choice>
              <mc:Fallback>
                <p:oleObj name="Equation" r:id="rId15" imgW="368300" imgH="177800" progId="Equation.DSMT4">
                  <p:embed/>
                  <p:pic>
                    <p:nvPicPr>
                      <p:cNvPr id="0" name=""/>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56428" name="Equation" r:id="rId17" imgW="215900" imgH="139700" progId="Equation.DSMT4">
                  <p:embed/>
                </p:oleObj>
              </mc:Choice>
              <mc:Fallback>
                <p:oleObj name="Equation" r:id="rId17" imgW="215900" imgH="139700" progId="Equation.DSMT4">
                  <p:embed/>
                  <p:pic>
                    <p:nvPicPr>
                      <p:cNvPr id="0" name=""/>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56429" name="Equation" r:id="rId19" imgW="533400" imgH="457200" progId="Equation.DSMT4">
                  <p:embed/>
                </p:oleObj>
              </mc:Choice>
              <mc:Fallback>
                <p:oleObj name="Equation" r:id="rId19" imgW="533400" imgH="457200" progId="Equation.DSMT4">
                  <p:embed/>
                  <p:pic>
                    <p:nvPicPr>
                      <p:cNvPr id="0" name=""/>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56430" name="Equation" r:id="rId21" imgW="533400" imgH="457200" progId="Equation.DSMT4">
                  <p:embed/>
                </p:oleObj>
              </mc:Choice>
              <mc:Fallback>
                <p:oleObj name="Equation" r:id="rId21" imgW="533400" imgH="457200" progId="Equation.DSMT4">
                  <p:embed/>
                  <p:pic>
                    <p:nvPicPr>
                      <p:cNvPr id="0" name=""/>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56431"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56432" name="Equation" r:id="rId25" imgW="114300" imgH="139700" progId="Equation.DSMT4">
                  <p:embed/>
                </p:oleObj>
              </mc:Choice>
              <mc:Fallback>
                <p:oleObj name="Equation" r:id="rId25" imgW="114300" imgH="139700" progId="Equation.DSMT4">
                  <p:embed/>
                  <p:pic>
                    <p:nvPicPr>
                      <p:cNvPr id="0" name=""/>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56433" name="Equation" r:id="rId27" imgW="698500" imgH="520700" progId="Equation.DSMT4">
                  <p:embed/>
                </p:oleObj>
              </mc:Choice>
              <mc:Fallback>
                <p:oleObj name="Equation" r:id="rId27" imgW="698500" imgH="520700" progId="Equation.DSMT4">
                  <p:embed/>
                  <p:pic>
                    <p:nvPicPr>
                      <p:cNvPr id="0" name=""/>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56434" name="Equation" r:id="rId29" imgW="774700" imgH="520700" progId="Equation.DSMT4">
                  <p:embed/>
                </p:oleObj>
              </mc:Choice>
              <mc:Fallback>
                <p:oleObj name="Equation" r:id="rId29" imgW="774700" imgH="520700" progId="Equation.DSMT4">
                  <p:embed/>
                  <p:pic>
                    <p:nvPicPr>
                      <p:cNvPr id="0" name=""/>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13624422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9 at 12.2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252206"/>
            <a:ext cx="2057400" cy="2024394"/>
          </a:xfrm>
          <a:prstGeom prst="rect">
            <a:avLst/>
          </a:prstGeom>
        </p:spPr>
      </p:pic>
      <p:sp>
        <p:nvSpPr>
          <p:cNvPr id="101377" name="Rectangle 2"/>
          <p:cNvSpPr>
            <a:spLocks noGrp="1" noChangeArrowheads="1"/>
          </p:cNvSpPr>
          <p:nvPr>
            <p:ph type="title"/>
          </p:nvPr>
        </p:nvSpPr>
        <p:spPr>
          <a:xfrm>
            <a:off x="457200" y="0"/>
            <a:ext cx="8226425" cy="762000"/>
          </a:xfrm>
        </p:spPr>
        <p:txBody>
          <a:bodyPr/>
          <a:lstStyle/>
          <a:p>
            <a:pPr algn="ctr" eaLnBrk="1" hangingPunct="1"/>
            <a:r>
              <a:rPr lang="en-US" sz="5400" dirty="0" smtClean="0">
                <a:ea typeface="ＭＳ Ｐゴシック" pitchFamily="-84" charset="-128"/>
                <a:cs typeface="ＭＳ Ｐゴシック" pitchFamily="-84" charset="-128"/>
              </a:rPr>
              <a:t>Space-time Invariance</a:t>
            </a:r>
            <a:endParaRPr lang="en-US" sz="5400" dirty="0">
              <a:ea typeface="ＭＳ Ｐゴシック" pitchFamily="-84" charset="-128"/>
              <a:cs typeface="ＭＳ Ｐゴシック" pitchFamily="-84" charset="-128"/>
            </a:endParaRP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 </a:t>
            </a:r>
            <a:r>
              <a:rPr lang="en-US" sz="2800" dirty="0" smtClean="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smtClean="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endParaRPr lang="en-US" sz="2800"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0: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b="1" dirty="0" smtClean="0">
                <a:solidFill>
                  <a:srgbClr val="000090"/>
                </a:solidFill>
                <a:ea typeface="ＭＳ Ｐゴシック" pitchFamily="-84" charset="-128"/>
                <a:cs typeface="ＭＳ Ｐゴシック" pitchFamily="-84" charset="-128"/>
              </a:rPr>
              <a:t>: light-like</a:t>
            </a:r>
            <a:r>
              <a:rPr lang="en-US" sz="2800" i="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connected only by a light signal</a:t>
            </a:r>
            <a:r>
              <a:rPr lang="en-US" sz="2400"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&gt; 0: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&gt;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smtClean="0">
                <a:solidFill>
                  <a:srgbClr val="000090"/>
                </a:solidFill>
                <a:ea typeface="ＭＳ Ｐゴシック" pitchFamily="-84" charset="-128"/>
                <a:cs typeface="ＭＳ Ｐゴシック" pitchFamily="-84" charset="-128"/>
              </a:rPr>
              <a:t>space-like</a:t>
            </a:r>
            <a:r>
              <a:rPr lang="en-US" sz="2800"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No </a:t>
            </a:r>
            <a:r>
              <a:rPr lang="en-US" sz="2400" dirty="0">
                <a:ea typeface="ＭＳ Ｐゴシック" pitchFamily="-84" charset="-128"/>
                <a:cs typeface="ＭＳ Ｐゴシック" pitchFamily="-84" charset="-128"/>
              </a:rPr>
              <a:t>signal can travel fast enough to connect the two events. The events are not causally </a:t>
            </a:r>
            <a:r>
              <a:rPr lang="en-US" sz="2400"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n-US" sz="2800" dirty="0" smtClean="0">
                <a:solidFill>
                  <a:srgbClr val="000090"/>
                </a:solidFill>
                <a:ea typeface="ＭＳ Ｐゴシック" pitchFamily="-84" charset="-128"/>
                <a:cs typeface="ＭＳ Ｐゴシック" pitchFamily="-84" charset="-128"/>
              </a:rPr>
              <a:t>s</a:t>
            </a:r>
            <a:r>
              <a:rPr lang="en-US" sz="2800" i="1" baseline="30000" dirty="0" smtClean="0">
                <a:solidFill>
                  <a:srgbClr val="000090"/>
                </a:solidFill>
                <a:ea typeface="ＭＳ Ｐゴシック" pitchFamily="-84" charset="-128"/>
                <a:cs typeface="ＭＳ Ｐゴシック" pitchFamily="-84" charset="-128"/>
              </a:rPr>
              <a:t>2</a:t>
            </a:r>
            <a:r>
              <a:rPr lang="en-US" sz="2800" i="1" dirty="0" smtClean="0">
                <a:solidFill>
                  <a:srgbClr val="000090"/>
                </a:solidFill>
                <a:ea typeface="ＭＳ Ｐゴシック" pitchFamily="-84" charset="-128"/>
                <a:cs typeface="ＭＳ Ｐゴシック" pitchFamily="-84" charset="-128"/>
              </a:rPr>
              <a:t> </a:t>
            </a:r>
            <a:r>
              <a:rPr lang="en-US" sz="2800" i="1" dirty="0">
                <a:solidFill>
                  <a:srgbClr val="000090"/>
                </a:solidFill>
                <a:ea typeface="ＭＳ Ｐゴシック" pitchFamily="-84" charset="-128"/>
                <a:cs typeface="ＭＳ Ｐゴシック" pitchFamily="-84" charset="-128"/>
              </a:rPr>
              <a:t>&lt; 0</a:t>
            </a:r>
            <a:r>
              <a:rPr lang="en-US" sz="2800" dirty="0">
                <a:solidFill>
                  <a:srgbClr val="000090"/>
                </a:solidFill>
                <a:ea typeface="ＭＳ Ｐゴシック" pitchFamily="-84" charset="-128"/>
                <a:cs typeface="ＭＳ Ｐゴシック" pitchFamily="-84" charset="-128"/>
              </a:rPr>
              <a:t>: </a:t>
            </a:r>
            <a:r>
              <a:rPr lang="en-US" sz="2800" i="1" dirty="0" smtClean="0">
                <a:solidFill>
                  <a:srgbClr val="000090"/>
                </a:solidFill>
                <a:ea typeface="ＭＳ Ｐゴシック" pitchFamily="-84" charset="-128"/>
                <a:cs typeface="ＭＳ Ｐゴシック" pitchFamily="-84" charset="-128"/>
              </a:rPr>
              <a:t>x</a:t>
            </a:r>
            <a:r>
              <a:rPr lang="en-US" sz="2800" baseline="30000" dirty="0" smtClean="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&lt;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smtClean="0">
                <a:solidFill>
                  <a:srgbClr val="000090"/>
                </a:solidFill>
                <a:ea typeface="ＭＳ Ｐゴシック" pitchFamily="-84" charset="-128"/>
                <a:cs typeface="ＭＳ Ｐゴシック" pitchFamily="-84" charset="-128"/>
              </a:rPr>
              <a:t>time-like </a:t>
            </a:r>
            <a:r>
              <a:rPr lang="en-US" sz="2800" dirty="0" smtClean="0">
                <a:solidFill>
                  <a:srgbClr val="000090"/>
                </a:solidFill>
                <a:ea typeface="ＭＳ Ｐゴシック" pitchFamily="-84" charset="-128"/>
                <a:cs typeface="ＭＳ Ｐゴシック" pitchFamily="-84" charset="-128"/>
              </a:rPr>
              <a:t>separation</a:t>
            </a:r>
            <a:r>
              <a:rPr lang="en-US" sz="2800" b="1" dirty="0" smtClean="0">
                <a:solidFill>
                  <a:srgbClr val="000090"/>
                </a:solidFill>
                <a:ea typeface="ＭＳ Ｐゴシック" pitchFamily="-84" charset="-128"/>
                <a:cs typeface="ＭＳ Ｐゴシック" pitchFamily="-84" charset="-128"/>
              </a:rPr>
              <a:t> </a:t>
            </a:r>
            <a:endParaRPr lang="en-US" sz="2800"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causally connected.</a:t>
            </a:r>
            <a:r>
              <a:rPr lang="en-US" sz="2400"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These two events cannot occur simultaneously!</a:t>
            </a:r>
            <a:endParaRPr lang="en-US" sz="24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dirty="0"/>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3" name="TextBox 2"/>
          <p:cNvSpPr txBox="1"/>
          <p:nvPr/>
        </p:nvSpPr>
        <p:spPr>
          <a:xfrm>
            <a:off x="8534400" y="1252207"/>
            <a:ext cx="335380" cy="461665"/>
          </a:xfrm>
          <a:prstGeom prst="rect">
            <a:avLst/>
          </a:prstGeom>
          <a:noFill/>
          <a:ln w="38100" cmpd="sng">
            <a:solidFill>
              <a:srgbClr val="0F6FC6"/>
            </a:solidFill>
          </a:ln>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0" name="TextBox 9"/>
          <p:cNvSpPr txBox="1"/>
          <p:nvPr/>
        </p:nvSpPr>
        <p:spPr>
          <a:xfrm>
            <a:off x="8458200" y="2129135"/>
            <a:ext cx="304801" cy="461665"/>
          </a:xfrm>
          <a:prstGeom prst="rect">
            <a:avLst/>
          </a:prstGeom>
          <a:noFill/>
          <a:ln w="38100" cmpd="sng">
            <a:solidFill>
              <a:srgbClr val="0F6FC6"/>
            </a:solidFill>
          </a:ln>
        </p:spPr>
        <p:txBody>
          <a:bodyPr wrap="square" rtlCol="0">
            <a:spAutoFit/>
          </a:bodyPr>
          <a:lstStyle/>
          <a:p>
            <a:r>
              <a:rPr lang="en-US" dirty="0">
                <a:solidFill>
                  <a:srgbClr val="FF0000"/>
                </a:solidFill>
              </a:rPr>
              <a:t>2</a:t>
            </a:r>
          </a:p>
        </p:txBody>
      </p:sp>
      <p:sp>
        <p:nvSpPr>
          <p:cNvPr id="11" name="TextBox 10"/>
          <p:cNvSpPr txBox="1"/>
          <p:nvPr/>
        </p:nvSpPr>
        <p:spPr>
          <a:xfrm>
            <a:off x="7696200" y="1447800"/>
            <a:ext cx="304801" cy="457200"/>
          </a:xfrm>
          <a:prstGeom prst="rect">
            <a:avLst/>
          </a:prstGeom>
          <a:noFill/>
          <a:ln w="38100" cmpd="sng">
            <a:solidFill>
              <a:srgbClr val="0F6FC6"/>
            </a:solidFill>
          </a:ln>
        </p:spPr>
        <p:txBody>
          <a:bodyPr wrap="square" rtlCol="0">
            <a:spAutoFit/>
          </a:bodyPr>
          <a:lstStyle/>
          <a:p>
            <a:r>
              <a:rPr lang="en-US" dirty="0" smtClean="0">
                <a:solidFill>
                  <a:srgbClr val="FF0000"/>
                </a:solidFill>
              </a:rPr>
              <a:t>3</a:t>
            </a:r>
            <a:endParaRPr lang="en-US" dirty="0">
              <a:solidFill>
                <a:srgbClr val="FF0000"/>
              </a:solidFill>
            </a:endParaRPr>
          </a:p>
        </p:txBody>
      </p:sp>
      <p:pic>
        <p:nvPicPr>
          <p:cNvPr id="8" name="Picture 7"/>
          <p:cNvPicPr>
            <a:picLocks noChangeAspect="1"/>
          </p:cNvPicPr>
          <p:nvPr/>
        </p:nvPicPr>
        <p:blipFill>
          <a:blip r:embed="rId3"/>
          <a:stretch>
            <a:fillRect/>
          </a:stretch>
        </p:blipFill>
        <p:spPr>
          <a:xfrm>
            <a:off x="304800" y="1447800"/>
            <a:ext cx="2209800" cy="618744"/>
          </a:xfrm>
          <a:prstGeom prst="rect">
            <a:avLst/>
          </a:prstGeom>
        </p:spPr>
      </p:pic>
      <p:pic>
        <p:nvPicPr>
          <p:cNvPr id="9" name="Picture 8"/>
          <p:cNvPicPr>
            <a:picLocks noChangeAspect="1"/>
          </p:cNvPicPr>
          <p:nvPr/>
        </p:nvPicPr>
        <p:blipFill>
          <a:blip r:embed="rId4"/>
          <a:stretch>
            <a:fillRect/>
          </a:stretch>
        </p:blipFill>
        <p:spPr>
          <a:xfrm>
            <a:off x="2768101" y="1475426"/>
            <a:ext cx="2337299" cy="613541"/>
          </a:xfrm>
          <a:prstGeom prst="rect">
            <a:avLst/>
          </a:prstGeom>
        </p:spPr>
      </p:pic>
      <p:pic>
        <p:nvPicPr>
          <p:cNvPr id="12" name="Picture 11"/>
          <p:cNvPicPr>
            <a:picLocks noChangeAspect="1"/>
          </p:cNvPicPr>
          <p:nvPr/>
        </p:nvPicPr>
        <p:blipFill>
          <a:blip r:embed="rId5"/>
          <a:stretch>
            <a:fillRect/>
          </a:stretch>
        </p:blipFill>
        <p:spPr>
          <a:xfrm>
            <a:off x="5525249" y="1439296"/>
            <a:ext cx="1408951" cy="541904"/>
          </a:xfrm>
          <a:prstGeom prst="rect">
            <a:avLst/>
          </a:prstGeom>
        </p:spPr>
      </p:pic>
      <p:pic>
        <p:nvPicPr>
          <p:cNvPr id="14" name="Picture 13"/>
          <p:cNvPicPr>
            <a:picLocks noChangeAspect="1"/>
          </p:cNvPicPr>
          <p:nvPr/>
        </p:nvPicPr>
        <p:blipFill>
          <a:blip r:embed="rId6"/>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6056765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2286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t>
            </a: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source</a:t>
            </a:r>
            <a:r>
              <a:rPr lang="en-US" sz="2400" dirty="0" smtClean="0">
                <a:ea typeface="ＭＳ Ｐゴシック" pitchFamily="-84" charset="-128"/>
                <a:cs typeface="ＭＳ Ｐゴシック" pitchFamily="-84" charset="-128"/>
              </a:rPr>
              <a:t> approaches the 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T</a:t>
            </a:r>
            <a:r>
              <a:rPr lang="en-US" sz="2800" dirty="0" smtClean="0">
                <a:ea typeface="ＭＳ Ｐゴシック" pitchFamily="-84" charset="-128"/>
                <a:cs typeface="ＭＳ Ｐゴシック" pitchFamily="-84" charset="-128"/>
              </a:rPr>
              <a:t>he </a:t>
            </a:r>
            <a:r>
              <a:rPr lang="en-US" sz="2800" dirty="0">
                <a:ea typeface="ＭＳ Ｐゴシック" pitchFamily="-84" charset="-128"/>
                <a:cs typeface="ＭＳ Ｐゴシック" pitchFamily="-84" charset="-128"/>
              </a:rPr>
              <a:t>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a:t>
            </a:r>
            <a:r>
              <a:rPr lang="en-US" sz="2400" dirty="0" smtClean="0">
                <a:ea typeface="ＭＳ Ｐゴシック" pitchFamily="-84" charset="-128"/>
                <a:cs typeface="ＭＳ Ｐゴシック" pitchFamily="-84" charset="-128"/>
              </a:rPr>
              <a:t>the receiver </a:t>
            </a:r>
            <a:r>
              <a:rPr lang="en-US" sz="2400" dirty="0">
                <a:ea typeface="ＭＳ Ｐゴシック" pitchFamily="-84" charset="-128"/>
                <a:cs typeface="ＭＳ Ｐゴシック" pitchFamily="-84" charset="-128"/>
              </a:rPr>
              <a:t>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7062772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20520813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a:t>
            </a:r>
            <a:r>
              <a:rPr lang="en-US" sz="2800">
                <a:solidFill>
                  <a:srgbClr val="660066"/>
                </a:solidFill>
                <a:ea typeface="ＭＳ Ｐゴシック" pitchFamily="-84" charset="-128"/>
                <a:cs typeface="ＭＳ Ｐゴシック" pitchFamily="-84" charset="-128"/>
              </a:rPr>
              <a:t>of </a:t>
            </a:r>
            <a:r>
              <a:rPr lang="en-US" sz="2800" smtClean="0">
                <a:solidFill>
                  <a:srgbClr val="660066"/>
                </a:solidFill>
                <a:ea typeface="ＭＳ Ｐゴシック" pitchFamily="-84" charset="-128"/>
                <a:cs typeface="ＭＳ Ｐゴシック" pitchFamily="-84" charset="-128"/>
              </a:rPr>
              <a:t>the wave </a:t>
            </a:r>
            <a:r>
              <a:rPr lang="en-US" sz="2800" dirty="0">
                <a:solidFill>
                  <a:srgbClr val="660066"/>
                </a:solidFill>
                <a:ea typeface="ＭＳ Ｐゴシック" pitchFamily="-84" charset="-128"/>
                <a:cs typeface="ＭＳ Ｐゴシック" pitchFamily="-84" charset="-128"/>
              </a:rPr>
              <a:t>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7535068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60197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latin typeface="Apple Chancery"/>
                <a:ea typeface="ＭＳ Ｐゴシック" pitchFamily="-84" charset="-128"/>
                <a:cs typeface="Apple Chancery"/>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Feb. 13, 2017</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18</a:t>
            </a:fld>
            <a:endParaRPr lang="en-US" dirty="0"/>
          </a:p>
        </p:txBody>
      </p:sp>
      <p:sp>
        <p:nvSpPr>
          <p:cNvPr id="8" name="Footer Placeholder 7"/>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39938" name="Object 2"/>
          <p:cNvGraphicFramePr>
            <a:graphicFrameLocks noChangeAspect="1"/>
          </p:cNvGraphicFramePr>
          <p:nvPr>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43607"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43608"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43609"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43610"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43611"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43612"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nvPr>
        </p:nvGraphicFramePr>
        <p:xfrm>
          <a:off x="6248400" y="2514600"/>
          <a:ext cx="674687" cy="581025"/>
        </p:xfrm>
        <a:graphic>
          <a:graphicData uri="http://schemas.openxmlformats.org/presentationml/2006/ole">
            <mc:AlternateContent xmlns:mc="http://schemas.openxmlformats.org/markup-compatibility/2006">
              <mc:Choice xmlns:v="urn:schemas-microsoft-com:vml" Requires="v">
                <p:oleObj spid="_x0000_s43613" name="Equation" r:id="rId15" imgW="279400" imgH="203200" progId="Equation.DSMT4">
                  <p:embed/>
                </p:oleObj>
              </mc:Choice>
              <mc:Fallback>
                <p:oleObj name="Equation" r:id="rId15" imgW="279400" imgH="203200" progId="Equation.DSMT4">
                  <p:embed/>
                  <p:pic>
                    <p:nvPicPr>
                      <p:cNvPr id="0" name=""/>
                      <p:cNvPicPr>
                        <a:picLocks noChangeAspect="1" noChangeArrowheads="1"/>
                      </p:cNvPicPr>
                      <p:nvPr/>
                    </p:nvPicPr>
                    <p:blipFill>
                      <a:blip r:embed="rId16"/>
                      <a:srcRect/>
                      <a:stretch>
                        <a:fillRect/>
                      </a:stretch>
                    </p:blipFill>
                    <p:spPr bwMode="auto">
                      <a:xfrm>
                        <a:off x="6248400" y="2514600"/>
                        <a:ext cx="674687" cy="581025"/>
                      </a:xfrm>
                      <a:prstGeom prst="rect">
                        <a:avLst/>
                      </a:prstGeom>
                      <a:noFill/>
                      <a:ln>
                        <a:noFill/>
                      </a:ln>
                      <a:effectLst/>
                      <a:extLst/>
                    </p:spPr>
                  </p:pic>
                </p:oleObj>
              </mc:Fallback>
            </mc:AlternateContent>
          </a:graphicData>
        </a:graphic>
      </p:graphicFrame>
      <p:graphicFrame>
        <p:nvGraphicFramePr>
          <p:cNvPr id="16" name="Object 15"/>
          <p:cNvGraphicFramePr>
            <a:graphicFrameLocks noChangeAspect="1"/>
          </p:cNvGraphicFramePr>
          <p:nvPr>
            <p:extLst/>
          </p:nvPr>
        </p:nvGraphicFramePr>
        <p:xfrm>
          <a:off x="7596187" y="2133600"/>
          <a:ext cx="1319213" cy="1196975"/>
        </p:xfrm>
        <a:graphic>
          <a:graphicData uri="http://schemas.openxmlformats.org/presentationml/2006/ole">
            <mc:AlternateContent xmlns:mc="http://schemas.openxmlformats.org/markup-compatibility/2006">
              <mc:Choice xmlns:v="urn:schemas-microsoft-com:vml" Requires="v">
                <p:oleObj spid="_x0000_s43614" name="Equation" r:id="rId17" imgW="546100" imgH="419100" progId="Equation.DSMT4">
                  <p:embed/>
                </p:oleObj>
              </mc:Choice>
              <mc:Fallback>
                <p:oleObj name="Equation" r:id="rId17" imgW="546100" imgH="419100" progId="Equation.DSMT4">
                  <p:embed/>
                  <p:pic>
                    <p:nvPicPr>
                      <p:cNvPr id="0" name=""/>
                      <p:cNvPicPr>
                        <a:picLocks noChangeAspect="1" noChangeArrowheads="1"/>
                      </p:cNvPicPr>
                      <p:nvPr/>
                    </p:nvPicPr>
                    <p:blipFill>
                      <a:blip r:embed="rId18"/>
                      <a:srcRect/>
                      <a:stretch>
                        <a:fillRect/>
                      </a:stretch>
                    </p:blipFill>
                    <p:spPr bwMode="auto">
                      <a:xfrm>
                        <a:off x="7596187" y="2133600"/>
                        <a:ext cx="1319213" cy="1196975"/>
                      </a:xfrm>
                      <a:prstGeom prst="rect">
                        <a:avLst/>
                      </a:prstGeom>
                      <a:noFill/>
                      <a:ln>
                        <a:noFill/>
                      </a:ln>
                      <a:effectLst/>
                      <a:extLst/>
                    </p:spPr>
                  </p:pic>
                </p:oleObj>
              </mc:Fallback>
            </mc:AlternateContent>
          </a:graphicData>
        </a:graphic>
      </p:graphicFrame>
      <p:graphicFrame>
        <p:nvGraphicFramePr>
          <p:cNvPr id="17" name="Object 16"/>
          <p:cNvGraphicFramePr>
            <a:graphicFrameLocks noChangeAspect="1"/>
          </p:cNvGraphicFramePr>
          <p:nvPr>
            <p:extLst/>
          </p:nvPr>
        </p:nvGraphicFramePr>
        <p:xfrm>
          <a:off x="6858000" y="2155825"/>
          <a:ext cx="704850" cy="1196975"/>
        </p:xfrm>
        <a:graphic>
          <a:graphicData uri="http://schemas.openxmlformats.org/presentationml/2006/ole">
            <mc:AlternateContent xmlns:mc="http://schemas.openxmlformats.org/markup-compatibility/2006">
              <mc:Choice xmlns:v="urn:schemas-microsoft-com:vml" Requires="v">
                <p:oleObj spid="_x0000_s43615" name="Equation" r:id="rId19" imgW="292100" imgH="419100" progId="Equation.DSMT4">
                  <p:embed/>
                </p:oleObj>
              </mc:Choice>
              <mc:Fallback>
                <p:oleObj name="Equation" r:id="rId19" imgW="292100" imgH="419100" progId="Equation.DSMT4">
                  <p:embed/>
                  <p:pic>
                    <p:nvPicPr>
                      <p:cNvPr id="0" name=""/>
                      <p:cNvPicPr>
                        <a:picLocks noChangeAspect="1" noChangeArrowheads="1"/>
                      </p:cNvPicPr>
                      <p:nvPr/>
                    </p:nvPicPr>
                    <p:blipFill>
                      <a:blip r:embed="rId20"/>
                      <a:srcRect/>
                      <a:stretch>
                        <a:fillRect/>
                      </a:stretch>
                    </p:blipFill>
                    <p:spPr bwMode="auto">
                      <a:xfrm>
                        <a:off x="6858000" y="2155825"/>
                        <a:ext cx="7048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720107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13,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0" y="533400"/>
            <a:ext cx="8915400" cy="5562600"/>
          </a:xfrm>
        </p:spPr>
        <p:txBody>
          <a:bodyPr/>
          <a:lstStyle/>
          <a:p>
            <a:pPr eaLnBrk="1" hangingPunct="1"/>
            <a:r>
              <a:rPr lang="en-US" dirty="0" smtClean="0"/>
              <a:t>Quiz </a:t>
            </a:r>
            <a:r>
              <a:rPr lang="en-US" dirty="0"/>
              <a:t>#2 Monday, Feb. </a:t>
            </a:r>
            <a:r>
              <a:rPr lang="en-US" smtClean="0"/>
              <a:t>20</a:t>
            </a:r>
            <a:endParaRPr lang="en-US" dirty="0"/>
          </a:p>
          <a:p>
            <a:pPr lvl="1" eaLnBrk="1" hangingPunct="1"/>
            <a:r>
              <a:rPr lang="en-US" dirty="0"/>
              <a:t>Beginning of the class</a:t>
            </a:r>
          </a:p>
          <a:p>
            <a:pPr lvl="1" eaLnBrk="1" hangingPunct="1"/>
            <a:r>
              <a:rPr lang="en-US" dirty="0"/>
              <a:t>Covers CH1.1 – what we finish this this Wednesday, Feb. </a:t>
            </a:r>
            <a:r>
              <a:rPr lang="en-US" dirty="0" smtClean="0"/>
              <a:t>15</a:t>
            </a:r>
          </a:p>
          <a:p>
            <a:pPr lvl="1" eaLnBrk="1" hangingPunct="1"/>
            <a:r>
              <a:rPr lang="en-US" dirty="0" smtClean="0"/>
              <a:t>Bring your calculator!  </a:t>
            </a:r>
          </a:p>
          <a:p>
            <a:pPr lvl="2" eaLnBrk="1" hangingPunct="1"/>
            <a:r>
              <a:rPr lang="en-US" dirty="0" smtClean="0"/>
              <a:t>No phones or any type of computer allowed</a:t>
            </a:r>
          </a:p>
          <a:p>
            <a:pPr lvl="1" eaLnBrk="1" hangingPunct="1"/>
            <a:r>
              <a:rPr lang="en-US" dirty="0" smtClean="0"/>
              <a:t>BYOF </a:t>
            </a:r>
            <a:r>
              <a:rPr lang="mr-IN" dirty="0" smtClean="0"/>
              <a:t>–</a:t>
            </a:r>
            <a:r>
              <a:rPr lang="en-US" dirty="0" smtClean="0"/>
              <a:t> Bring Your Own Formula</a:t>
            </a:r>
          </a:p>
          <a:p>
            <a:pPr lvl="2" eaLnBrk="1" hangingPunct="1"/>
            <a:r>
              <a:rPr lang="en-US" dirty="0" smtClean="0"/>
              <a:t>Hand written formula and constants on front-n-back of a letter size sheet</a:t>
            </a:r>
          </a:p>
          <a:p>
            <a:pPr lvl="3" eaLnBrk="1" hangingPunct="1"/>
            <a:r>
              <a:rPr lang="en-US" dirty="0" smtClean="0"/>
              <a:t>Lorentz Transformation Formulae are OK</a:t>
            </a:r>
          </a:p>
          <a:p>
            <a:pPr lvl="2" eaLnBrk="1" hangingPunct="1"/>
            <a:r>
              <a:rPr lang="en-US" dirty="0" smtClean="0"/>
              <a:t>No solutions of any problems of any kind</a:t>
            </a:r>
          </a:p>
          <a:p>
            <a:pPr lvl="2" eaLnBrk="1" hangingPunct="1"/>
            <a:r>
              <a:rPr lang="en-US" dirty="0" smtClean="0"/>
              <a:t>No derivations</a:t>
            </a:r>
          </a:p>
          <a:p>
            <a:pPr lvl="3" eaLnBrk="1" hangingPunct="1"/>
            <a:r>
              <a:rPr lang="en-US" dirty="0" smtClean="0"/>
              <a:t>Lorentz velocity </a:t>
            </a:r>
            <a:r>
              <a:rPr lang="en-US" dirty="0"/>
              <a:t>addition NOT allowed!!</a:t>
            </a:r>
          </a:p>
        </p:txBody>
      </p:sp>
    </p:spTree>
    <p:extLst>
      <p:ext uri="{BB962C8B-B14F-4D97-AF65-F5344CB8AC3E}">
        <p14:creationId xmlns:p14="http://schemas.microsoft.com/office/powerpoint/2010/main" val="17805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7072214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Mary’s total travel time as</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graphicFrame>
        <p:nvGraphicFramePr>
          <p:cNvPr id="7" name="Object 6"/>
          <p:cNvGraphicFramePr>
            <a:graphicFrameLocks noChangeAspect="1"/>
          </p:cNvGraphicFramePr>
          <p:nvPr>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40236"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40237"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40238"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9691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a:t>
            </a:r>
            <a:r>
              <a:rPr lang="en-US" altLang="ja-JP" dirty="0" smtClean="0">
                <a:ea typeface="ＭＳ Ｐゴシック" pitchFamily="-84" charset="-128"/>
                <a:cs typeface="ＭＳ Ｐゴシック" pitchFamily="-84" charset="-128"/>
              </a:rPr>
              <a:t>slower.</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4435337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a:t>
            </a:r>
            <a:r>
              <a:rPr lang="en-US" dirty="0" smtClean="0">
                <a:ea typeface="ＭＳ Ｐゴシック" pitchFamily="-84" charset="-128"/>
                <a:cs typeface="ＭＳ Ｐゴシック" pitchFamily="-84" charset="-128"/>
              </a:rPr>
              <a:t>coordinates </a:t>
            </a:r>
            <a:r>
              <a:rPr lang="en-US" dirty="0">
                <a:ea typeface="ＭＳ Ｐゴシック" pitchFamily="-84" charset="-128"/>
                <a:cs typeface="ＭＳ Ｐゴシック" pitchFamily="-84" charset="-128"/>
              </a:rPr>
              <a:t>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a:t>
            </a:r>
            <a:r>
              <a:rPr lang="en-US" dirty="0" smtClean="0">
                <a:ea typeface="ＭＳ Ｐゴシック" pitchFamily="-84" charset="-128"/>
                <a:cs typeface="ＭＳ Ｐゴシック" pitchFamily="-84" charset="-128"/>
              </a:rPr>
              <a:t>on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diagram are </a:t>
            </a:r>
            <a:r>
              <a:rPr lang="en-US" dirty="0">
                <a:ea typeface="ＭＳ Ｐゴシック" pitchFamily="-84" charset="-128"/>
                <a:cs typeface="ＭＳ Ｐゴシック" pitchFamily="-84" charset="-128"/>
              </a:rPr>
              <a:t>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5554428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2171042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speed v(&lt;c)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light signal look?</a:t>
            </a: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2281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13, 2017</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6823247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26488</TotalTime>
  <Words>1215</Words>
  <Application>Microsoft Macintosh PowerPoint</Application>
  <PresentationFormat>On-screen Show (4:3)</PresentationFormat>
  <Paragraphs>159</Paragraphs>
  <Slides>18</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Apple Chancery</vt:lpstr>
      <vt:lpstr>Arial Narrow</vt:lpstr>
      <vt:lpstr>Lucida Grande</vt:lpstr>
      <vt:lpstr>Monotype Corsiva</vt:lpstr>
      <vt:lpstr>ＭＳ Ｐゴシック</vt:lpstr>
      <vt:lpstr>Symbol</vt:lpstr>
      <vt:lpstr>Times New Roman</vt:lpstr>
      <vt:lpstr>Wingdings</vt:lpstr>
      <vt:lpstr>Arial</vt:lpstr>
      <vt:lpstr>phys1443-spring02</vt:lpstr>
      <vt:lpstr>Equation</vt:lpstr>
      <vt:lpstr>PHYS 3313 – Section 001 Lecture #8</vt:lpstr>
      <vt:lpstr>Announcements</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two moving clocks?</vt:lpstr>
      <vt:lpstr>The Light Cone</vt:lpstr>
      <vt:lpstr>Space-time Invariance</vt:lpstr>
      <vt:lpstr>The Complete Lorentz Transformations</vt:lpstr>
      <vt:lpstr>Space-time Invariance</vt:lpstr>
      <vt:lpstr>The Doppler Effect </vt:lpstr>
      <vt:lpstr>Recall the Doppler Effect</vt:lpstr>
      <vt:lpstr>The Relativistic Doppler Effect </vt:lpstr>
      <vt:lpstr>The Relativistic Doppler Effect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671</cp:revision>
  <cp:lastPrinted>2013-08-26T21:25:15Z</cp:lastPrinted>
  <dcterms:created xsi:type="dcterms:W3CDTF">2012-08-27T21:13:02Z</dcterms:created>
  <dcterms:modified xsi:type="dcterms:W3CDTF">2017-02-15T20:58:01Z</dcterms:modified>
</cp:coreProperties>
</file>