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574" r:id="rId3"/>
    <p:sldId id="629" r:id="rId4"/>
    <p:sldId id="630" r:id="rId5"/>
    <p:sldId id="631" r:id="rId6"/>
    <p:sldId id="632" r:id="rId7"/>
    <p:sldId id="633" r:id="rId8"/>
    <p:sldId id="634" r:id="rId9"/>
    <p:sldId id="635" r:id="rId10"/>
    <p:sldId id="636" r:id="rId11"/>
    <p:sldId id="637" r:id="rId12"/>
    <p:sldId id="639" r:id="rId13"/>
    <p:sldId id="662" r:id="rId14"/>
    <p:sldId id="663" r:id="rId15"/>
    <p:sldId id="640" r:id="rId16"/>
    <p:sldId id="641" r:id="rId17"/>
    <p:sldId id="642" r:id="rId18"/>
    <p:sldId id="643"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1CEEF"/>
    <a:srgbClr val="8EDBEF"/>
    <a:srgbClr val="7FC4D6"/>
    <a:srgbClr val="99FFCC"/>
    <a:srgbClr val="FFFFCC"/>
    <a:srgbClr val="CC6600"/>
    <a:srgbClr val="FF0066"/>
    <a:srgbClr val="CC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660"/>
  </p:normalViewPr>
  <p:slideViewPr>
    <p:cSldViewPr>
      <p:cViewPr>
        <p:scale>
          <a:sx n="121" d="100"/>
          <a:sy n="121" d="100"/>
        </p:scale>
        <p:origin x="808"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4.emf"/><Relationship Id="rId12" Type="http://schemas.openxmlformats.org/officeDocument/2006/relationships/image" Target="../media/image25.emf"/><Relationship Id="rId13" Type="http://schemas.openxmlformats.org/officeDocument/2006/relationships/image" Target="../media/image26.emf"/><Relationship Id="rId14" Type="http://schemas.openxmlformats.org/officeDocument/2006/relationships/image" Target="../media/image27.emf"/><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9" Type="http://schemas.openxmlformats.org/officeDocument/2006/relationships/image" Target="../media/image22.emf"/><Relationship Id="rId10"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 Type="http://schemas.openxmlformats.org/officeDocument/2006/relationships/image" Target="../media/image30.emf"/><Relationship Id="rId2"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1</a:t>
            </a:fld>
            <a:endParaRPr lang="en-US"/>
          </a:p>
        </p:txBody>
      </p:sp>
    </p:spTree>
    <p:extLst>
      <p:ext uri="{BB962C8B-B14F-4D97-AF65-F5344CB8AC3E}">
        <p14:creationId xmlns:p14="http://schemas.microsoft.com/office/powerpoint/2010/main" val="97945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20641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3</a:t>
            </a:fld>
            <a:endParaRPr lang="en-US"/>
          </a:p>
        </p:txBody>
      </p:sp>
    </p:spTree>
    <p:extLst>
      <p:ext uri="{BB962C8B-B14F-4D97-AF65-F5344CB8AC3E}">
        <p14:creationId xmlns:p14="http://schemas.microsoft.com/office/powerpoint/2010/main" val="211654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7</a:t>
            </a:fld>
            <a:endParaRPr lang="en-US"/>
          </a:p>
        </p:txBody>
      </p:sp>
    </p:spTree>
    <p:extLst>
      <p:ext uri="{BB962C8B-B14F-4D97-AF65-F5344CB8AC3E}">
        <p14:creationId xmlns:p14="http://schemas.microsoft.com/office/powerpoint/2010/main" val="29666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8</a:t>
            </a:fld>
            <a:endParaRPr lang="en-US"/>
          </a:p>
        </p:txBody>
      </p:sp>
    </p:spTree>
    <p:extLst>
      <p:ext uri="{BB962C8B-B14F-4D97-AF65-F5344CB8AC3E}">
        <p14:creationId xmlns:p14="http://schemas.microsoft.com/office/powerpoint/2010/main" val="22600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9</a:t>
            </a:fld>
            <a:endParaRPr lang="en-US"/>
          </a:p>
        </p:txBody>
      </p:sp>
    </p:spTree>
    <p:extLst>
      <p:ext uri="{BB962C8B-B14F-4D97-AF65-F5344CB8AC3E}">
        <p14:creationId xmlns:p14="http://schemas.microsoft.com/office/powerpoint/2010/main" val="106182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10</a:t>
            </a:fld>
            <a:endParaRPr lang="en-US"/>
          </a:p>
        </p:txBody>
      </p:sp>
    </p:spTree>
    <p:extLst>
      <p:ext uri="{BB962C8B-B14F-4D97-AF65-F5344CB8AC3E}">
        <p14:creationId xmlns:p14="http://schemas.microsoft.com/office/powerpoint/2010/main" val="177264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11</a:t>
            </a:fld>
            <a:endParaRPr lang="en-US"/>
          </a:p>
        </p:txBody>
      </p:sp>
    </p:spTree>
    <p:extLst>
      <p:ext uri="{BB962C8B-B14F-4D97-AF65-F5344CB8AC3E}">
        <p14:creationId xmlns:p14="http://schemas.microsoft.com/office/powerpoint/2010/main" val="194626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2.27</a:t>
            </a:r>
          </a:p>
        </p:txBody>
      </p:sp>
      <p:sp>
        <p:nvSpPr>
          <p:cNvPr id="105475" name="Slide Number Placeholder 3"/>
          <p:cNvSpPr>
            <a:spLocks noGrp="1"/>
          </p:cNvSpPr>
          <p:nvPr>
            <p:ph type="sldNum" sz="quarter" idx="5"/>
          </p:nvPr>
        </p:nvSpPr>
        <p:spPr bwMode="auto">
          <a:noFill/>
          <a:ln>
            <a:miter lim="800000"/>
            <a:headEnd/>
            <a:tailEnd/>
          </a:ln>
        </p:spPr>
        <p:txBody>
          <a:bodyPr/>
          <a:lstStyle/>
          <a:p>
            <a:fld id="{ECCB6D4D-832E-6844-A6EC-AAFA965E607C}" type="slidenum">
              <a:rPr lang="en-US"/>
              <a:pPr/>
              <a:t>16</a:t>
            </a:fld>
            <a:endParaRPr lang="en-US"/>
          </a:p>
        </p:txBody>
      </p:sp>
    </p:spTree>
    <p:extLst>
      <p:ext uri="{BB962C8B-B14F-4D97-AF65-F5344CB8AC3E}">
        <p14:creationId xmlns:p14="http://schemas.microsoft.com/office/powerpoint/2010/main" val="74374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13,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mr-IN" smtClean="0"/>
              <a:t>PHYS 3313-001, Spring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7.bin"/><Relationship Id="rId20" Type="http://schemas.openxmlformats.org/officeDocument/2006/relationships/image" Target="../media/image22.emf"/><Relationship Id="rId21" Type="http://schemas.openxmlformats.org/officeDocument/2006/relationships/oleObject" Target="../embeddings/oleObject13.bin"/><Relationship Id="rId22" Type="http://schemas.openxmlformats.org/officeDocument/2006/relationships/image" Target="../media/image23.emf"/><Relationship Id="rId23" Type="http://schemas.openxmlformats.org/officeDocument/2006/relationships/oleObject" Target="../embeddings/oleObject14.bin"/><Relationship Id="rId24" Type="http://schemas.openxmlformats.org/officeDocument/2006/relationships/image" Target="../media/image24.emf"/><Relationship Id="rId25" Type="http://schemas.openxmlformats.org/officeDocument/2006/relationships/oleObject" Target="../embeddings/oleObject15.bin"/><Relationship Id="rId26" Type="http://schemas.openxmlformats.org/officeDocument/2006/relationships/image" Target="../media/image25.emf"/><Relationship Id="rId27" Type="http://schemas.openxmlformats.org/officeDocument/2006/relationships/oleObject" Target="../embeddings/oleObject16.bin"/><Relationship Id="rId28" Type="http://schemas.openxmlformats.org/officeDocument/2006/relationships/image" Target="../media/image26.emf"/><Relationship Id="rId29" Type="http://schemas.openxmlformats.org/officeDocument/2006/relationships/oleObject" Target="../embeddings/oleObject17.bin"/><Relationship Id="rId30" Type="http://schemas.openxmlformats.org/officeDocument/2006/relationships/image" Target="../media/image27.emf"/><Relationship Id="rId10" Type="http://schemas.openxmlformats.org/officeDocument/2006/relationships/image" Target="../media/image17.emf"/><Relationship Id="rId11" Type="http://schemas.openxmlformats.org/officeDocument/2006/relationships/oleObject" Target="../embeddings/oleObject8.bin"/><Relationship Id="rId12" Type="http://schemas.openxmlformats.org/officeDocument/2006/relationships/image" Target="../media/image18.emf"/><Relationship Id="rId13" Type="http://schemas.openxmlformats.org/officeDocument/2006/relationships/oleObject" Target="../embeddings/oleObject9.bin"/><Relationship Id="rId14" Type="http://schemas.openxmlformats.org/officeDocument/2006/relationships/image" Target="../media/image19.emf"/><Relationship Id="rId15" Type="http://schemas.openxmlformats.org/officeDocument/2006/relationships/oleObject" Target="../embeddings/oleObject10.bin"/><Relationship Id="rId16" Type="http://schemas.openxmlformats.org/officeDocument/2006/relationships/image" Target="../media/image20.emf"/><Relationship Id="rId17" Type="http://schemas.openxmlformats.org/officeDocument/2006/relationships/oleObject" Target="../embeddings/oleObject11.bin"/><Relationship Id="rId18" Type="http://schemas.openxmlformats.org/officeDocument/2006/relationships/image" Target="../media/image21.emf"/><Relationship Id="rId19"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4.emf"/><Relationship Id="rId5" Type="http://schemas.openxmlformats.org/officeDocument/2006/relationships/oleObject" Target="../embeddings/oleObject5.bin"/><Relationship Id="rId6" Type="http://schemas.openxmlformats.org/officeDocument/2006/relationships/image" Target="../media/image15.emf"/><Relationship Id="rId7" Type="http://schemas.openxmlformats.org/officeDocument/2006/relationships/oleObject" Target="../embeddings/oleObject6.bin"/><Relationship Id="rId8"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21.bin"/><Relationship Id="rId20" Type="http://schemas.openxmlformats.org/officeDocument/2006/relationships/image" Target="../media/image38.emf"/><Relationship Id="rId10" Type="http://schemas.openxmlformats.org/officeDocument/2006/relationships/image" Target="../media/image33.emf"/><Relationship Id="rId11" Type="http://schemas.openxmlformats.org/officeDocument/2006/relationships/oleObject" Target="../embeddings/oleObject22.bin"/><Relationship Id="rId12" Type="http://schemas.openxmlformats.org/officeDocument/2006/relationships/image" Target="../media/image34.emf"/><Relationship Id="rId13" Type="http://schemas.openxmlformats.org/officeDocument/2006/relationships/oleObject" Target="../embeddings/oleObject23.bin"/><Relationship Id="rId14" Type="http://schemas.openxmlformats.org/officeDocument/2006/relationships/image" Target="../media/image35.emf"/><Relationship Id="rId15" Type="http://schemas.openxmlformats.org/officeDocument/2006/relationships/oleObject" Target="../embeddings/oleObject24.bin"/><Relationship Id="rId16" Type="http://schemas.openxmlformats.org/officeDocument/2006/relationships/image" Target="../media/image36.emf"/><Relationship Id="rId17" Type="http://schemas.openxmlformats.org/officeDocument/2006/relationships/oleObject" Target="../embeddings/oleObject25.bin"/><Relationship Id="rId18" Type="http://schemas.openxmlformats.org/officeDocument/2006/relationships/image" Target="../media/image37.emf"/><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30.emf"/><Relationship Id="rId5" Type="http://schemas.openxmlformats.org/officeDocument/2006/relationships/oleObject" Target="../embeddings/oleObject19.bin"/><Relationship Id="rId6" Type="http://schemas.openxmlformats.org/officeDocument/2006/relationships/image" Target="../media/image31.emf"/><Relationship Id="rId7" Type="http://schemas.openxmlformats.org/officeDocument/2006/relationships/oleObject" Target="../embeddings/oleObject20.bin"/><Relationship Id="rId8"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Feb. 13, 2017</a:t>
            </a:r>
            <a:endParaRPr lang="en-US"/>
          </a:p>
        </p:txBody>
      </p:sp>
      <p:sp>
        <p:nvSpPr>
          <p:cNvPr id="7" name="Rectangle 5"/>
          <p:cNvSpPr>
            <a:spLocks noGrp="1" noChangeArrowheads="1"/>
          </p:cNvSpPr>
          <p:nvPr>
            <p:ph type="ftr" sz="quarter" idx="11"/>
          </p:nvPr>
        </p:nvSpPr>
        <p:spPr/>
        <p:txBody>
          <a:bodyPr/>
          <a:lstStyle/>
          <a:p>
            <a:pPr>
              <a:defRPr/>
            </a:pPr>
            <a:r>
              <a:rPr lang="mr-IN" smtClean="0"/>
              <a:t>PHYS 3313-001, Spring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228600"/>
            <a:ext cx="7772400" cy="1302603"/>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a:ea typeface="ＭＳ Ｐゴシック" pitchFamily="-84" charset="-128"/>
                <a:cs typeface="ＭＳ Ｐゴシック" pitchFamily="-84" charset="-128"/>
              </a:rPr>
              <a:t>Lecture </a:t>
            </a:r>
            <a:r>
              <a:rPr lang="en-US" smtClean="0">
                <a:ea typeface="ＭＳ Ｐゴシック" pitchFamily="-84" charset="-128"/>
                <a:cs typeface="ＭＳ Ｐゴシック" pitchFamily="-84" charset="-128"/>
              </a:rPr>
              <a:t>#8</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58504" y="1683603"/>
            <a:ext cx="2719014"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a:t>
            </a:r>
            <a:r>
              <a:rPr lang="en-US" smtClean="0">
                <a:solidFill>
                  <a:schemeClr val="accent2"/>
                </a:solidFill>
                <a:latin typeface="Monotype Corsiva" pitchFamily="-84" charset="0"/>
              </a:rPr>
              <a:t>. 13, </a:t>
            </a:r>
            <a:r>
              <a:rPr lang="en-US" dirty="0" smtClean="0">
                <a:solidFill>
                  <a:schemeClr val="accent2"/>
                </a:solidFill>
                <a:latin typeface="Monotype Corsiva" pitchFamily="-84" charset="0"/>
              </a:rPr>
              <a:t>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371600" y="2590800"/>
            <a:ext cx="6858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2800" smtClean="0">
                <a:latin typeface="Arial Narrow" pitchFamily="-84" charset="0"/>
              </a:rPr>
              <a:t>The </a:t>
            </a:r>
            <a:r>
              <a:rPr lang="en-US" sz="2800" dirty="0">
                <a:latin typeface="Arial Narrow" pitchFamily="-84" charset="0"/>
              </a:rPr>
              <a:t>Twin Paradox</a:t>
            </a:r>
          </a:p>
          <a:p>
            <a:pPr marL="609600" indent="-609600" algn="l"/>
            <a:r>
              <a:rPr lang="en-US" sz="2800" dirty="0">
                <a:latin typeface="Arial Narrow" pitchFamily="-84" charset="0"/>
              </a:rPr>
              <a:t>Space-time Diagram</a:t>
            </a:r>
          </a:p>
          <a:p>
            <a:pPr marL="609600" indent="-609600" algn="l"/>
            <a:r>
              <a:rPr lang="en-US" sz="2800" dirty="0" smtClean="0">
                <a:latin typeface="Arial Narrow" pitchFamily="-84" charset="0"/>
              </a:rPr>
              <a:t>Invariant Quantities</a:t>
            </a:r>
            <a:endParaRPr lang="en-US" sz="2800" dirty="0">
              <a:latin typeface="Arial Narrow" pitchFamily="-84" charset="0"/>
            </a:endParaRPr>
          </a:p>
          <a:p>
            <a:pPr marL="609600" indent="-609600" algn="l"/>
            <a:r>
              <a:rPr lang="en-US" sz="2800" dirty="0">
                <a:latin typeface="Arial Narrow" pitchFamily="-84" charset="0"/>
              </a:rPr>
              <a:t>The </a:t>
            </a:r>
            <a:r>
              <a:rPr lang="en-US" sz="2800" dirty="0" smtClean="0">
                <a:latin typeface="Arial Narrow" pitchFamily="-84" charset="0"/>
              </a:rPr>
              <a:t>Relativistic Doppler </a:t>
            </a:r>
            <a:r>
              <a:rPr lang="en-US" sz="2800" dirty="0">
                <a:latin typeface="Arial Narrow" pitchFamily="-84" charset="0"/>
              </a:rPr>
              <a:t>Effect</a:t>
            </a:r>
          </a:p>
          <a:p>
            <a:pPr marL="609600" indent="-609600" algn="l"/>
            <a:r>
              <a:rPr lang="en-US" sz="2800" dirty="0">
                <a:latin typeface="Arial Narrow" pitchFamily="-84" charset="0"/>
              </a:rPr>
              <a:t>Relativistic Momentum and Energy</a:t>
            </a:r>
          </a:p>
          <a:p>
            <a:pPr marL="609600" indent="-609600" algn="l"/>
            <a:endParaRPr lang="en-US" sz="2800" dirty="0">
              <a:latin typeface="Arial Narrow" pitchFamily="-84" charset="0"/>
            </a:endParaRPr>
          </a:p>
        </p:txBody>
      </p:sp>
      <p:sp>
        <p:nvSpPr>
          <p:cNvPr id="2" name="TextBox 1"/>
          <p:cNvSpPr txBox="1"/>
          <p:nvPr/>
        </p:nvSpPr>
        <p:spPr>
          <a:xfrm>
            <a:off x="8376745" y="4014952"/>
            <a:ext cx="184731" cy="461665"/>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two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456894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7" name="Rectangle 6"/>
          <p:cNvSpPr/>
          <p:nvPr/>
        </p:nvSpPr>
        <p:spPr bwMode="auto">
          <a:xfrm>
            <a:off x="3048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37796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76200"/>
            <a:ext cx="8226425" cy="762000"/>
          </a:xfrm>
        </p:spPr>
        <p:txBody>
          <a:bodyPr/>
          <a:lstStyle/>
          <a:p>
            <a:pPr algn="ctr" eaLnBrk="1" hangingPunct="1"/>
            <a:r>
              <a:rPr lang="en-US" sz="5400" dirty="0" smtClean="0">
                <a:ea typeface="ＭＳ Ｐゴシック" pitchFamily="-84" charset="-128"/>
                <a:cs typeface="ＭＳ Ｐゴシック" pitchFamily="-84" charset="-128"/>
              </a:rPr>
              <a:t>Space-time Invariance</a:t>
            </a:r>
            <a:endParaRPr lang="en-US" sz="5400" dirty="0">
              <a:ea typeface="ＭＳ Ｐゴシック" pitchFamily="-84" charset="-128"/>
              <a:cs typeface="ＭＳ Ｐゴシック" pitchFamily="-84" charset="-128"/>
            </a:endParaRPr>
          </a:p>
        </p:txBody>
      </p:sp>
      <p:sp>
        <p:nvSpPr>
          <p:cNvPr id="101378" name="Rectangle 3"/>
          <p:cNvSpPr>
            <a:spLocks noGrp="1" noChangeArrowheads="1"/>
          </p:cNvSpPr>
          <p:nvPr>
            <p:ph type="body" idx="1"/>
          </p:nvPr>
        </p:nvSpPr>
        <p:spPr>
          <a:xfrm>
            <a:off x="227013" y="609600"/>
            <a:ext cx="8688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 </a:t>
            </a:r>
            <a:r>
              <a:rPr lang="en-US" sz="2800" dirty="0" smtClean="0">
                <a:solidFill>
                  <a:srgbClr val="000090"/>
                </a:solidFill>
                <a:ea typeface="ＭＳ Ｐゴシック" pitchFamily="-84" charset="-128"/>
                <a:cs typeface="ＭＳ Ｐゴシック" pitchFamily="-84" charset="-128"/>
              </a:rPr>
              <a:t> (Space-Time Interval):</a:t>
            </a:r>
          </a:p>
          <a:p>
            <a:pPr marL="400050" indent="-400050" eaLnBrk="1" hangingPunct="1">
              <a:buFont typeface="Wingdings" pitchFamily="-84" charset="2"/>
              <a:buNone/>
            </a:pPr>
            <a:endParaRPr lang="en-US" sz="2800" dirty="0" smtClean="0">
              <a:solidFill>
                <a:srgbClr val="000090"/>
              </a:solidFill>
              <a:ea typeface="ＭＳ Ｐゴシック" pitchFamily="-84" charset="-128"/>
              <a:cs typeface="ＭＳ Ｐゴシック" pitchFamily="-84" charset="-128"/>
            </a:endParaRPr>
          </a:p>
          <a:p>
            <a:pPr marL="400050" indent="-400050" eaLnBrk="1" hangingPunct="1">
              <a:buFont typeface="Wingdings" pitchFamily="-84" charset="2"/>
              <a:buNone/>
            </a:pPr>
            <a:r>
              <a:rPr lang="en-US" sz="2800" dirty="0" smtClean="0">
                <a:solidFill>
                  <a:srgbClr val="000090"/>
                </a:solidFill>
                <a:ea typeface="ＭＳ Ｐゴシック" pitchFamily="-84" charset="-128"/>
                <a:cs typeface="ＭＳ Ｐゴシック" pitchFamily="-84" charset="-128"/>
              </a:rPr>
              <a:t>			</a:t>
            </a:r>
            <a:endParaRPr lang="en-US" sz="2800" dirty="0" smtClean="0">
              <a:solidFill>
                <a:srgbClr val="800000"/>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dirty="0"/>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pic>
        <p:nvPicPr>
          <p:cNvPr id="8" name="Picture 7"/>
          <p:cNvPicPr>
            <a:picLocks noChangeAspect="1"/>
          </p:cNvPicPr>
          <p:nvPr/>
        </p:nvPicPr>
        <p:blipFill>
          <a:blip r:embed="rId2"/>
          <a:stretch>
            <a:fillRect/>
          </a:stretch>
        </p:blipFill>
        <p:spPr>
          <a:xfrm>
            <a:off x="304800" y="1447800"/>
            <a:ext cx="2209800" cy="618744"/>
          </a:xfrm>
          <a:prstGeom prst="rect">
            <a:avLst/>
          </a:prstGeom>
        </p:spPr>
      </p:pic>
      <p:pic>
        <p:nvPicPr>
          <p:cNvPr id="9" name="Picture 8"/>
          <p:cNvPicPr>
            <a:picLocks noChangeAspect="1"/>
          </p:cNvPicPr>
          <p:nvPr/>
        </p:nvPicPr>
        <p:blipFill>
          <a:blip r:embed="rId3"/>
          <a:stretch>
            <a:fillRect/>
          </a:stretch>
        </p:blipFill>
        <p:spPr>
          <a:xfrm>
            <a:off x="2768101" y="1475426"/>
            <a:ext cx="2337299" cy="613541"/>
          </a:xfrm>
          <a:prstGeom prst="rect">
            <a:avLst/>
          </a:prstGeom>
        </p:spPr>
      </p:pic>
      <p:pic>
        <p:nvPicPr>
          <p:cNvPr id="12" name="Picture 11"/>
          <p:cNvPicPr>
            <a:picLocks noChangeAspect="1"/>
          </p:cNvPicPr>
          <p:nvPr/>
        </p:nvPicPr>
        <p:blipFill>
          <a:blip r:embed="rId4"/>
          <a:stretch>
            <a:fillRect/>
          </a:stretch>
        </p:blipFill>
        <p:spPr>
          <a:xfrm>
            <a:off x="5525249" y="1439296"/>
            <a:ext cx="1408951" cy="541904"/>
          </a:xfrm>
          <a:prstGeom prst="rect">
            <a:avLst/>
          </a:prstGeom>
        </p:spPr>
      </p:pic>
      <p:pic>
        <p:nvPicPr>
          <p:cNvPr id="14" name="Picture 13"/>
          <p:cNvPicPr>
            <a:picLocks noChangeAspect="1"/>
          </p:cNvPicPr>
          <p:nvPr/>
        </p:nvPicPr>
        <p:blipFill>
          <a:blip r:embed="rId5"/>
          <a:stretch>
            <a:fillRect/>
          </a:stretch>
        </p:blipFill>
        <p:spPr>
          <a:xfrm>
            <a:off x="2044575" y="2036216"/>
            <a:ext cx="3835650" cy="596657"/>
          </a:xfrm>
          <a:prstGeom prst="rect">
            <a:avLst/>
          </a:prstGeom>
        </p:spPr>
      </p:pic>
    </p:spTree>
    <p:extLst>
      <p:ext uri="{BB962C8B-B14F-4D97-AF65-F5344CB8AC3E}">
        <p14:creationId xmlns:p14="http://schemas.microsoft.com/office/powerpoint/2010/main" val="1192864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wipe(left)">
                                      <p:cBhvr>
                                        <p:cTn id="7" dur="500"/>
                                        <p:tgtEl>
                                          <p:spTgt spid="101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a:t>
            </a:r>
            <a:r>
              <a:rPr lang="en-US" sz="4000" dirty="0" smtClean="0">
                <a:ea typeface="ＭＳ Ｐゴシック" pitchFamily="-84" charset="-128"/>
                <a:cs typeface="ＭＳ Ｐゴシック" pitchFamily="-84" charset="-128"/>
              </a:rPr>
              <a:t>Complete </a:t>
            </a:r>
            <a:r>
              <a:rPr lang="en-US" sz="4000" dirty="0">
                <a:ea typeface="ＭＳ Ｐゴシック" pitchFamily="-84" charset="-128"/>
                <a:cs typeface="ＭＳ Ｐゴシック" pitchFamily="-84" charset="-128"/>
              </a:rPr>
              <a:t>Lorentz </a:t>
            </a:r>
            <a:r>
              <a:rPr lang="en-US" sz="4000" dirty="0" smtClean="0">
                <a:ea typeface="ＭＳ Ｐゴシック" pitchFamily="-84" charset="-128"/>
                <a:cs typeface="ＭＳ Ｐゴシック" pitchFamily="-84" charset="-128"/>
              </a:rPr>
              <a:t>Transformations</a:t>
            </a:r>
            <a:endParaRPr lang="en-US" sz="4000" dirty="0">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Wednesday, Feb. 8, 2017</a:t>
            </a:r>
            <a:endParaRPr lang="en-US"/>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13" name="Footer Placeholder 12"/>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15" name="Object 3"/>
          <p:cNvGraphicFramePr>
            <a:graphicFrameLocks noChangeAspect="1"/>
          </p:cNvGraphicFramePr>
          <p:nvPr>
            <p:extLst/>
          </p:nvPr>
        </p:nvGraphicFramePr>
        <p:xfrm>
          <a:off x="1173162" y="1066800"/>
          <a:ext cx="884238" cy="500062"/>
        </p:xfrm>
        <a:graphic>
          <a:graphicData uri="http://schemas.openxmlformats.org/presentationml/2006/ole">
            <mc:AlternateContent xmlns:mc="http://schemas.openxmlformats.org/markup-compatibility/2006">
              <mc:Choice xmlns:v="urn:schemas-microsoft-com:vml" Requires="v">
                <p:oleObj spid="_x0000_s56422" name="Equation" r:id="rId3" imgW="292100" imgH="165100" progId="Equation.DSMT4">
                  <p:embed/>
                </p:oleObj>
              </mc:Choice>
              <mc:Fallback>
                <p:oleObj name="Equation" r:id="rId3" imgW="292100" imgH="165100" progId="Equation.DSMT4">
                  <p:embed/>
                  <p:pic>
                    <p:nvPicPr>
                      <p:cNvPr id="0" name=""/>
                      <p:cNvPicPr>
                        <a:picLocks noChangeAspect="1" noChangeArrowheads="1"/>
                      </p:cNvPicPr>
                      <p:nvPr/>
                    </p:nvPicPr>
                    <p:blipFill>
                      <a:blip r:embed="rId4"/>
                      <a:srcRect/>
                      <a:stretch>
                        <a:fillRect/>
                      </a:stretch>
                    </p:blipFill>
                    <p:spPr bwMode="auto">
                      <a:xfrm>
                        <a:off x="1173162" y="1066800"/>
                        <a:ext cx="884238" cy="500062"/>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nvPr>
        </p:nvGraphicFramePr>
        <p:xfrm>
          <a:off x="1143000" y="2484438"/>
          <a:ext cx="950913" cy="649287"/>
        </p:xfrm>
        <a:graphic>
          <a:graphicData uri="http://schemas.openxmlformats.org/presentationml/2006/ole">
            <mc:AlternateContent xmlns:mc="http://schemas.openxmlformats.org/markup-compatibility/2006">
              <mc:Choice xmlns:v="urn:schemas-microsoft-com:vml" Requires="v">
                <p:oleObj spid="_x0000_s56423" name="Equation" r:id="rId5" imgW="279400" imgH="190500" progId="Equation.DSMT4">
                  <p:embed/>
                </p:oleObj>
              </mc:Choice>
              <mc:Fallback>
                <p:oleObj name="Equation" r:id="rId5" imgW="279400" imgH="190500" progId="Equation.DSMT4">
                  <p:embed/>
                  <p:pic>
                    <p:nvPicPr>
                      <p:cNvPr id="0" name=""/>
                      <p:cNvPicPr>
                        <a:picLocks noChangeAspect="1" noChangeArrowheads="1"/>
                      </p:cNvPicPr>
                      <p:nvPr/>
                    </p:nvPicPr>
                    <p:blipFill>
                      <a:blip r:embed="rId6"/>
                      <a:srcRect/>
                      <a:stretch>
                        <a:fillRect/>
                      </a:stretch>
                    </p:blipFill>
                    <p:spPr bwMode="auto">
                      <a:xfrm>
                        <a:off x="1143000" y="2484438"/>
                        <a:ext cx="950913" cy="649287"/>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nvPr>
        </p:nvGraphicFramePr>
        <p:xfrm>
          <a:off x="1143000" y="3486150"/>
          <a:ext cx="936625" cy="581025"/>
        </p:xfrm>
        <a:graphic>
          <a:graphicData uri="http://schemas.openxmlformats.org/presentationml/2006/ole">
            <mc:AlternateContent xmlns:mc="http://schemas.openxmlformats.org/markup-compatibility/2006">
              <mc:Choice xmlns:v="urn:schemas-microsoft-com:vml" Requires="v">
                <p:oleObj spid="_x0000_s56424" name="Equation" r:id="rId7" imgW="266700" imgH="165100" progId="Equation.DSMT4">
                  <p:embed/>
                </p:oleObj>
              </mc:Choice>
              <mc:Fallback>
                <p:oleObj name="Equation" r:id="rId7" imgW="266700" imgH="165100" progId="Equation.DSMT4">
                  <p:embed/>
                  <p:pic>
                    <p:nvPicPr>
                      <p:cNvPr id="0" name=""/>
                      <p:cNvPicPr>
                        <a:picLocks noChangeAspect="1" noChangeArrowheads="1"/>
                      </p:cNvPicPr>
                      <p:nvPr/>
                    </p:nvPicPr>
                    <p:blipFill>
                      <a:blip r:embed="rId8"/>
                      <a:srcRect/>
                      <a:stretch>
                        <a:fillRect/>
                      </a:stretch>
                    </p:blipFill>
                    <p:spPr bwMode="auto">
                      <a:xfrm>
                        <a:off x="1143000" y="3486150"/>
                        <a:ext cx="936625" cy="58102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nvPr>
        </p:nvGraphicFramePr>
        <p:xfrm>
          <a:off x="1143000" y="4876800"/>
          <a:ext cx="695325" cy="417512"/>
        </p:xfrm>
        <a:graphic>
          <a:graphicData uri="http://schemas.openxmlformats.org/presentationml/2006/ole">
            <mc:AlternateContent xmlns:mc="http://schemas.openxmlformats.org/markup-compatibility/2006">
              <mc:Choice xmlns:v="urn:schemas-microsoft-com:vml" Requires="v">
                <p:oleObj spid="_x0000_s56425" name="Equation" r:id="rId9" imgW="254000" imgH="152400" progId="Equation.DSMT4">
                  <p:embed/>
                </p:oleObj>
              </mc:Choice>
              <mc:Fallback>
                <p:oleObj name="Equation" r:id="rId9" imgW="254000" imgH="152400" progId="Equation.DSMT4">
                  <p:embed/>
                  <p:pic>
                    <p:nvPicPr>
                      <p:cNvPr id="0" name=""/>
                      <p:cNvPicPr>
                        <a:picLocks noChangeAspect="1" noChangeArrowheads="1"/>
                      </p:cNvPicPr>
                      <p:nvPr/>
                    </p:nvPicPr>
                    <p:blipFill>
                      <a:blip r:embed="rId10"/>
                      <a:srcRect/>
                      <a:stretch>
                        <a:fillRect/>
                      </a:stretch>
                    </p:blipFill>
                    <p:spPr bwMode="auto">
                      <a:xfrm>
                        <a:off x="1143000" y="4876800"/>
                        <a:ext cx="695325" cy="417512"/>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nvPr>
        </p:nvGraphicFramePr>
        <p:xfrm>
          <a:off x="5334000" y="1143000"/>
          <a:ext cx="728663" cy="384175"/>
        </p:xfrm>
        <a:graphic>
          <a:graphicData uri="http://schemas.openxmlformats.org/presentationml/2006/ole">
            <mc:AlternateContent xmlns:mc="http://schemas.openxmlformats.org/markup-compatibility/2006">
              <mc:Choice xmlns:v="urn:schemas-microsoft-com:vml" Requires="v">
                <p:oleObj spid="_x0000_s56426" name="Equation" r:id="rId11" imgW="241300" imgH="127000" progId="Equation.DSMT4">
                  <p:embed/>
                </p:oleObj>
              </mc:Choice>
              <mc:Fallback>
                <p:oleObj name="Equation" r:id="rId11" imgW="241300" imgH="127000" progId="Equation.DSMT4">
                  <p:embed/>
                  <p:pic>
                    <p:nvPicPr>
                      <p:cNvPr id="0" name=""/>
                      <p:cNvPicPr>
                        <a:picLocks noChangeAspect="1" noChangeArrowheads="1"/>
                      </p:cNvPicPr>
                      <p:nvPr/>
                    </p:nvPicPr>
                    <p:blipFill>
                      <a:blip r:embed="rId12"/>
                      <a:srcRect/>
                      <a:stretch>
                        <a:fillRect/>
                      </a:stretch>
                    </p:blipFill>
                    <p:spPr bwMode="auto">
                      <a:xfrm>
                        <a:off x="5334000" y="1143000"/>
                        <a:ext cx="728663" cy="3841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5334000" y="2456484"/>
          <a:ext cx="1339330" cy="689958"/>
        </p:xfrm>
        <a:graphic>
          <a:graphicData uri="http://schemas.openxmlformats.org/presentationml/2006/ole">
            <mc:AlternateContent xmlns:mc="http://schemas.openxmlformats.org/markup-compatibility/2006">
              <mc:Choice xmlns:v="urn:schemas-microsoft-com:vml" Requires="v">
                <p:oleObj spid="_x0000_s56427" name="Equation" r:id="rId13" imgW="393700" imgH="203200" progId="Equation.DSMT4">
                  <p:embed/>
                </p:oleObj>
              </mc:Choice>
              <mc:Fallback>
                <p:oleObj name="Equation" r:id="rId13" imgW="393700" imgH="203200" progId="Equation.DSMT4">
                  <p:embed/>
                  <p:pic>
                    <p:nvPicPr>
                      <p:cNvPr id="0" name=""/>
                      <p:cNvPicPr>
                        <a:picLocks noChangeAspect="1" noChangeArrowheads="1"/>
                      </p:cNvPicPr>
                      <p:nvPr/>
                    </p:nvPicPr>
                    <p:blipFill>
                      <a:blip r:embed="rId14"/>
                      <a:srcRect/>
                      <a:stretch>
                        <a:fillRect/>
                      </a:stretch>
                    </p:blipFill>
                    <p:spPr bwMode="auto">
                      <a:xfrm>
                        <a:off x="5334000" y="2456484"/>
                        <a:ext cx="1339330" cy="689958"/>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nvPr>
        </p:nvGraphicFramePr>
        <p:xfrm>
          <a:off x="5334000" y="3471018"/>
          <a:ext cx="1293671" cy="624006"/>
        </p:xfrm>
        <a:graphic>
          <a:graphicData uri="http://schemas.openxmlformats.org/presentationml/2006/ole">
            <mc:AlternateContent xmlns:mc="http://schemas.openxmlformats.org/markup-compatibility/2006">
              <mc:Choice xmlns:v="urn:schemas-microsoft-com:vml" Requires="v">
                <p:oleObj spid="_x0000_s56428" name="Equation" r:id="rId15" imgW="368300" imgH="177800" progId="Equation.DSMT4">
                  <p:embed/>
                </p:oleObj>
              </mc:Choice>
              <mc:Fallback>
                <p:oleObj name="Equation" r:id="rId15" imgW="368300" imgH="177800" progId="Equation.DSMT4">
                  <p:embed/>
                  <p:pic>
                    <p:nvPicPr>
                      <p:cNvPr id="0" name=""/>
                      <p:cNvPicPr>
                        <a:picLocks noChangeAspect="1" noChangeArrowheads="1"/>
                      </p:cNvPicPr>
                      <p:nvPr/>
                    </p:nvPicPr>
                    <p:blipFill>
                      <a:blip r:embed="rId16"/>
                      <a:srcRect/>
                      <a:stretch>
                        <a:fillRect/>
                      </a:stretch>
                    </p:blipFill>
                    <p:spPr bwMode="auto">
                      <a:xfrm>
                        <a:off x="5334000" y="3471018"/>
                        <a:ext cx="1293671" cy="624006"/>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nvPr>
        </p:nvGraphicFramePr>
        <p:xfrm>
          <a:off x="5334000" y="4951412"/>
          <a:ext cx="590550" cy="382588"/>
        </p:xfrm>
        <a:graphic>
          <a:graphicData uri="http://schemas.openxmlformats.org/presentationml/2006/ole">
            <mc:AlternateContent xmlns:mc="http://schemas.openxmlformats.org/markup-compatibility/2006">
              <mc:Choice xmlns:v="urn:schemas-microsoft-com:vml" Requires="v">
                <p:oleObj spid="_x0000_s56429" name="Equation" r:id="rId17" imgW="215900" imgH="139700" progId="Equation.DSMT4">
                  <p:embed/>
                </p:oleObj>
              </mc:Choice>
              <mc:Fallback>
                <p:oleObj name="Equation" r:id="rId17" imgW="215900" imgH="139700" progId="Equation.DSMT4">
                  <p:embed/>
                  <p:pic>
                    <p:nvPicPr>
                      <p:cNvPr id="0" name=""/>
                      <p:cNvPicPr>
                        <a:picLocks noChangeAspect="1" noChangeArrowheads="1"/>
                      </p:cNvPicPr>
                      <p:nvPr/>
                    </p:nvPicPr>
                    <p:blipFill>
                      <a:blip r:embed="rId18"/>
                      <a:srcRect/>
                      <a:stretch>
                        <a:fillRect/>
                      </a:stretch>
                    </p:blipFill>
                    <p:spPr bwMode="auto">
                      <a:xfrm>
                        <a:off x="5334000" y="4951412"/>
                        <a:ext cx="590550" cy="382588"/>
                      </a:xfrm>
                      <a:prstGeom prst="rect">
                        <a:avLst/>
                      </a:prstGeom>
                      <a:noFill/>
                      <a:extLst/>
                    </p:spPr>
                  </p:pic>
                </p:oleObj>
              </mc:Fallback>
            </mc:AlternateContent>
          </a:graphicData>
        </a:graphic>
      </p:graphicFrame>
      <p:graphicFrame>
        <p:nvGraphicFramePr>
          <p:cNvPr id="23" name="Object 3"/>
          <p:cNvGraphicFramePr>
            <a:graphicFrameLocks noChangeAspect="1"/>
          </p:cNvGraphicFramePr>
          <p:nvPr>
            <p:extLst/>
          </p:nvPr>
        </p:nvGraphicFramePr>
        <p:xfrm>
          <a:off x="1966912" y="762000"/>
          <a:ext cx="1614488" cy="1384300"/>
        </p:xfrm>
        <a:graphic>
          <a:graphicData uri="http://schemas.openxmlformats.org/presentationml/2006/ole">
            <mc:AlternateContent xmlns:mc="http://schemas.openxmlformats.org/markup-compatibility/2006">
              <mc:Choice xmlns:v="urn:schemas-microsoft-com:vml" Requires="v">
                <p:oleObj spid="_x0000_s56430" name="Equation" r:id="rId19" imgW="533400" imgH="457200" progId="Equation.DSMT4">
                  <p:embed/>
                </p:oleObj>
              </mc:Choice>
              <mc:Fallback>
                <p:oleObj name="Equation" r:id="rId19" imgW="533400" imgH="457200" progId="Equation.DSMT4">
                  <p:embed/>
                  <p:pic>
                    <p:nvPicPr>
                      <p:cNvPr id="0" name=""/>
                      <p:cNvPicPr>
                        <a:picLocks noChangeAspect="1" noChangeArrowheads="1"/>
                      </p:cNvPicPr>
                      <p:nvPr/>
                    </p:nvPicPr>
                    <p:blipFill>
                      <a:blip r:embed="rId20"/>
                      <a:srcRect/>
                      <a:stretch>
                        <a:fillRect/>
                      </a:stretch>
                    </p:blipFill>
                    <p:spPr bwMode="auto">
                      <a:xfrm>
                        <a:off x="1966912" y="762000"/>
                        <a:ext cx="1614488" cy="1384300"/>
                      </a:xfrm>
                      <a:prstGeom prst="rect">
                        <a:avLst/>
                      </a:prstGeom>
                      <a:noFill/>
                      <a:extLst/>
                    </p:spPr>
                  </p:pic>
                </p:oleObj>
              </mc:Fallback>
            </mc:AlternateContent>
          </a:graphicData>
        </a:graphic>
      </p:graphicFrame>
      <p:graphicFrame>
        <p:nvGraphicFramePr>
          <p:cNvPr id="24" name="Object 3"/>
          <p:cNvGraphicFramePr>
            <a:graphicFrameLocks noChangeAspect="1"/>
          </p:cNvGraphicFramePr>
          <p:nvPr>
            <p:extLst/>
          </p:nvPr>
        </p:nvGraphicFramePr>
        <p:xfrm>
          <a:off x="6019800" y="749300"/>
          <a:ext cx="1612900" cy="1384300"/>
        </p:xfrm>
        <a:graphic>
          <a:graphicData uri="http://schemas.openxmlformats.org/presentationml/2006/ole">
            <mc:AlternateContent xmlns:mc="http://schemas.openxmlformats.org/markup-compatibility/2006">
              <mc:Choice xmlns:v="urn:schemas-microsoft-com:vml" Requires="v">
                <p:oleObj spid="_x0000_s56431" name="Equation" r:id="rId21" imgW="533400" imgH="457200" progId="Equation.DSMT4">
                  <p:embed/>
                </p:oleObj>
              </mc:Choice>
              <mc:Fallback>
                <p:oleObj name="Equation" r:id="rId21" imgW="533400" imgH="457200" progId="Equation.DSMT4">
                  <p:embed/>
                  <p:pic>
                    <p:nvPicPr>
                      <p:cNvPr id="0" name=""/>
                      <p:cNvPicPr>
                        <a:picLocks noChangeAspect="1" noChangeArrowheads="1"/>
                      </p:cNvPicPr>
                      <p:nvPr/>
                    </p:nvPicPr>
                    <p:blipFill>
                      <a:blip r:embed="rId22"/>
                      <a:srcRect/>
                      <a:stretch>
                        <a:fillRect/>
                      </a:stretch>
                    </p:blipFill>
                    <p:spPr bwMode="auto">
                      <a:xfrm>
                        <a:off x="6019800" y="749300"/>
                        <a:ext cx="1612900" cy="1384300"/>
                      </a:xfrm>
                      <a:prstGeom prst="rect">
                        <a:avLst/>
                      </a:prstGeom>
                      <a:noFill/>
                      <a:extLst/>
                    </p:spPr>
                  </p:pic>
                </p:oleObj>
              </mc:Fallback>
            </mc:AlternateContent>
          </a:graphicData>
        </a:graphic>
      </p:graphicFrame>
      <p:graphicFrame>
        <p:nvGraphicFramePr>
          <p:cNvPr id="25" name="Object 5"/>
          <p:cNvGraphicFramePr>
            <a:graphicFrameLocks noChangeAspect="1"/>
          </p:cNvGraphicFramePr>
          <p:nvPr>
            <p:extLst/>
          </p:nvPr>
        </p:nvGraphicFramePr>
        <p:xfrm>
          <a:off x="2082800" y="2562225"/>
          <a:ext cx="431800" cy="561975"/>
        </p:xfrm>
        <a:graphic>
          <a:graphicData uri="http://schemas.openxmlformats.org/presentationml/2006/ole">
            <mc:AlternateContent xmlns:mc="http://schemas.openxmlformats.org/markup-compatibility/2006">
              <mc:Choice xmlns:v="urn:schemas-microsoft-com:vml" Requires="v">
                <p:oleObj spid="_x0000_s56432" name="Equation" r:id="rId23" imgW="127000" imgH="165100" progId="Equation.DSMT4">
                  <p:embed/>
                </p:oleObj>
              </mc:Choice>
              <mc:Fallback>
                <p:oleObj name="Equation" r:id="rId23" imgW="127000" imgH="165100" progId="Equation.DSMT4">
                  <p:embed/>
                  <p:pic>
                    <p:nvPicPr>
                      <p:cNvPr id="0" name=""/>
                      <p:cNvPicPr>
                        <a:picLocks noChangeAspect="1" noChangeArrowheads="1"/>
                      </p:cNvPicPr>
                      <p:nvPr/>
                    </p:nvPicPr>
                    <p:blipFill>
                      <a:blip r:embed="rId24"/>
                      <a:srcRect/>
                      <a:stretch>
                        <a:fillRect/>
                      </a:stretch>
                    </p:blipFill>
                    <p:spPr bwMode="auto">
                      <a:xfrm>
                        <a:off x="2082800" y="2562225"/>
                        <a:ext cx="431800" cy="561975"/>
                      </a:xfrm>
                      <a:prstGeom prst="rect">
                        <a:avLst/>
                      </a:prstGeom>
                      <a:noFill/>
                      <a:extLst/>
                    </p:spPr>
                  </p:pic>
                </p:oleObj>
              </mc:Fallback>
            </mc:AlternateContent>
          </a:graphicData>
        </a:graphic>
      </p:graphicFrame>
      <p:graphicFrame>
        <p:nvGraphicFramePr>
          <p:cNvPr id="26" name="Object 6"/>
          <p:cNvGraphicFramePr>
            <a:graphicFrameLocks noChangeAspect="1"/>
          </p:cNvGraphicFramePr>
          <p:nvPr>
            <p:extLst/>
          </p:nvPr>
        </p:nvGraphicFramePr>
        <p:xfrm>
          <a:off x="2036763" y="3581400"/>
          <a:ext cx="401637" cy="492125"/>
        </p:xfrm>
        <a:graphic>
          <a:graphicData uri="http://schemas.openxmlformats.org/presentationml/2006/ole">
            <mc:AlternateContent xmlns:mc="http://schemas.openxmlformats.org/markup-compatibility/2006">
              <mc:Choice xmlns:v="urn:schemas-microsoft-com:vml" Requires="v">
                <p:oleObj spid="_x0000_s56433" name="Equation" r:id="rId25" imgW="114300" imgH="139700" progId="Equation.DSMT4">
                  <p:embed/>
                </p:oleObj>
              </mc:Choice>
              <mc:Fallback>
                <p:oleObj name="Equation" r:id="rId25" imgW="114300" imgH="139700" progId="Equation.DSMT4">
                  <p:embed/>
                  <p:pic>
                    <p:nvPicPr>
                      <p:cNvPr id="0" name=""/>
                      <p:cNvPicPr>
                        <a:picLocks noChangeAspect="1" noChangeArrowheads="1"/>
                      </p:cNvPicPr>
                      <p:nvPr/>
                    </p:nvPicPr>
                    <p:blipFill>
                      <a:blip r:embed="rId26"/>
                      <a:srcRect/>
                      <a:stretch>
                        <a:fillRect/>
                      </a:stretch>
                    </p:blipFill>
                    <p:spPr bwMode="auto">
                      <a:xfrm>
                        <a:off x="2036763" y="3581400"/>
                        <a:ext cx="401637" cy="492125"/>
                      </a:xfrm>
                      <a:prstGeom prst="rect">
                        <a:avLst/>
                      </a:prstGeom>
                      <a:noFill/>
                      <a:extLst/>
                    </p:spPr>
                  </p:pic>
                </p:oleObj>
              </mc:Fallback>
            </mc:AlternateContent>
          </a:graphicData>
        </a:graphic>
      </p:graphicFrame>
      <p:graphicFrame>
        <p:nvGraphicFramePr>
          <p:cNvPr id="27" name="Object 7"/>
          <p:cNvGraphicFramePr>
            <a:graphicFrameLocks noChangeAspect="1"/>
          </p:cNvGraphicFramePr>
          <p:nvPr>
            <p:extLst/>
          </p:nvPr>
        </p:nvGraphicFramePr>
        <p:xfrm>
          <a:off x="1819275" y="4419600"/>
          <a:ext cx="1914525" cy="1425575"/>
        </p:xfrm>
        <a:graphic>
          <a:graphicData uri="http://schemas.openxmlformats.org/presentationml/2006/ole">
            <mc:AlternateContent xmlns:mc="http://schemas.openxmlformats.org/markup-compatibility/2006">
              <mc:Choice xmlns:v="urn:schemas-microsoft-com:vml" Requires="v">
                <p:oleObj spid="_x0000_s56434" name="Equation" r:id="rId27" imgW="698500" imgH="520700" progId="Equation.DSMT4">
                  <p:embed/>
                </p:oleObj>
              </mc:Choice>
              <mc:Fallback>
                <p:oleObj name="Equation" r:id="rId27" imgW="698500" imgH="520700" progId="Equation.DSMT4">
                  <p:embed/>
                  <p:pic>
                    <p:nvPicPr>
                      <p:cNvPr id="0" name=""/>
                      <p:cNvPicPr>
                        <a:picLocks noChangeAspect="1" noChangeArrowheads="1"/>
                      </p:cNvPicPr>
                      <p:nvPr/>
                    </p:nvPicPr>
                    <p:blipFill>
                      <a:blip r:embed="rId28"/>
                      <a:srcRect/>
                      <a:stretch>
                        <a:fillRect/>
                      </a:stretch>
                    </p:blipFill>
                    <p:spPr bwMode="auto">
                      <a:xfrm>
                        <a:off x="1819275" y="4419600"/>
                        <a:ext cx="1914525" cy="1425575"/>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nvPr>
        </p:nvGraphicFramePr>
        <p:xfrm>
          <a:off x="5880100" y="4419600"/>
          <a:ext cx="2120900" cy="1425575"/>
        </p:xfrm>
        <a:graphic>
          <a:graphicData uri="http://schemas.openxmlformats.org/presentationml/2006/ole">
            <mc:AlternateContent xmlns:mc="http://schemas.openxmlformats.org/markup-compatibility/2006">
              <mc:Choice xmlns:v="urn:schemas-microsoft-com:vml" Requires="v">
                <p:oleObj spid="_x0000_s56435" name="Equation" r:id="rId29" imgW="774700" imgH="520700" progId="Equation.DSMT4">
                  <p:embed/>
                </p:oleObj>
              </mc:Choice>
              <mc:Fallback>
                <p:oleObj name="Equation" r:id="rId29" imgW="774700" imgH="520700" progId="Equation.DSMT4">
                  <p:embed/>
                  <p:pic>
                    <p:nvPicPr>
                      <p:cNvPr id="0" name=""/>
                      <p:cNvPicPr>
                        <a:picLocks noChangeAspect="1" noChangeArrowheads="1"/>
                      </p:cNvPicPr>
                      <p:nvPr/>
                    </p:nvPicPr>
                    <p:blipFill>
                      <a:blip r:embed="rId30"/>
                      <a:srcRect/>
                      <a:stretch>
                        <a:fillRect/>
                      </a:stretch>
                    </p:blipFill>
                    <p:spPr bwMode="auto">
                      <a:xfrm>
                        <a:off x="5880100" y="4419600"/>
                        <a:ext cx="2120900" cy="1425575"/>
                      </a:xfrm>
                      <a:prstGeom prst="rect">
                        <a:avLst/>
                      </a:prstGeom>
                      <a:noFill/>
                      <a:extLst/>
                    </p:spPr>
                  </p:pic>
                </p:oleObj>
              </mc:Fallback>
            </mc:AlternateContent>
          </a:graphicData>
        </a:graphic>
      </p:graphicFrame>
    </p:spTree>
    <p:extLst>
      <p:ext uri="{BB962C8B-B14F-4D97-AF65-F5344CB8AC3E}">
        <p14:creationId xmlns:p14="http://schemas.microsoft.com/office/powerpoint/2010/main" val="1362442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09 at 12.29.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252206"/>
            <a:ext cx="2057400" cy="2024394"/>
          </a:xfrm>
          <a:prstGeom prst="rect">
            <a:avLst/>
          </a:prstGeom>
        </p:spPr>
      </p:pic>
      <p:sp>
        <p:nvSpPr>
          <p:cNvPr id="101377" name="Rectangle 2"/>
          <p:cNvSpPr>
            <a:spLocks noGrp="1" noChangeArrowheads="1"/>
          </p:cNvSpPr>
          <p:nvPr>
            <p:ph type="title"/>
          </p:nvPr>
        </p:nvSpPr>
        <p:spPr>
          <a:xfrm>
            <a:off x="457200" y="0"/>
            <a:ext cx="8226425" cy="762000"/>
          </a:xfrm>
        </p:spPr>
        <p:txBody>
          <a:bodyPr/>
          <a:lstStyle/>
          <a:p>
            <a:pPr algn="ctr" eaLnBrk="1" hangingPunct="1"/>
            <a:r>
              <a:rPr lang="en-US" sz="5400" dirty="0" smtClean="0">
                <a:ea typeface="ＭＳ Ｐゴシック" pitchFamily="-84" charset="-128"/>
                <a:cs typeface="ＭＳ Ｐゴシック" pitchFamily="-84" charset="-128"/>
              </a:rPr>
              <a:t>Space-time Invariance</a:t>
            </a:r>
            <a:endParaRPr lang="en-US" sz="5400" dirty="0">
              <a:ea typeface="ＭＳ Ｐゴシック" pitchFamily="-84" charset="-128"/>
              <a:cs typeface="ＭＳ Ｐゴシック" pitchFamily="-84" charset="-128"/>
            </a:endParaRPr>
          </a:p>
        </p:txBody>
      </p:sp>
      <p:sp>
        <p:nvSpPr>
          <p:cNvPr id="101378" name="Rectangle 3"/>
          <p:cNvSpPr>
            <a:spLocks noGrp="1" noChangeArrowheads="1"/>
          </p:cNvSpPr>
          <p:nvPr>
            <p:ph type="body" idx="1"/>
          </p:nvPr>
        </p:nvSpPr>
        <p:spPr>
          <a:xfrm>
            <a:off x="227013" y="609600"/>
            <a:ext cx="8688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n-US" sz="2800" i="1"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 </a:t>
            </a:r>
            <a:r>
              <a:rPr lang="en-US" sz="2800" dirty="0" smtClean="0">
                <a:solidFill>
                  <a:srgbClr val="000090"/>
                </a:solidFill>
                <a:ea typeface="ＭＳ Ｐゴシック" pitchFamily="-84" charset="-128"/>
                <a:cs typeface="ＭＳ Ｐゴシック" pitchFamily="-84" charset="-128"/>
              </a:rPr>
              <a:t> (Space-Time Interval):</a:t>
            </a:r>
          </a:p>
          <a:p>
            <a:pPr marL="400050" indent="-400050" eaLnBrk="1" hangingPunct="1">
              <a:buFont typeface="Wingdings" pitchFamily="-84" charset="2"/>
              <a:buNone/>
            </a:pPr>
            <a:endParaRPr lang="en-US" sz="2800" dirty="0" smtClean="0">
              <a:solidFill>
                <a:srgbClr val="000090"/>
              </a:solidFill>
              <a:ea typeface="ＭＳ Ｐゴシック" pitchFamily="-84" charset="-128"/>
              <a:cs typeface="ＭＳ Ｐゴシック" pitchFamily="-84" charset="-128"/>
            </a:endParaRPr>
          </a:p>
          <a:p>
            <a:pPr marL="400050" indent="-400050" eaLnBrk="1" hangingPunct="1">
              <a:buFont typeface="Wingdings" pitchFamily="-84" charset="2"/>
              <a:buNone/>
            </a:pPr>
            <a:r>
              <a:rPr lang="en-US" sz="2800" dirty="0" smtClean="0">
                <a:solidFill>
                  <a:srgbClr val="000090"/>
                </a:solidFill>
                <a:ea typeface="ＭＳ Ｐゴシック" pitchFamily="-84" charset="-128"/>
                <a:cs typeface="ＭＳ Ｐゴシック" pitchFamily="-84" charset="-128"/>
              </a:rPr>
              <a:t>			</a:t>
            </a:r>
            <a:endParaRPr lang="en-US" sz="2800" dirty="0" smtClean="0">
              <a:solidFill>
                <a:srgbClr val="800000"/>
              </a:solidFill>
              <a:ea typeface="ＭＳ Ｐゴシック" pitchFamily="-84" charset="-128"/>
              <a:cs typeface="ＭＳ Ｐゴシック" pitchFamily="-84" charset="-128"/>
            </a:endParaRPr>
          </a:p>
          <a:p>
            <a:pPr marL="400050" indent="-400050" eaLnBrk="1" hangingPunct="1">
              <a:buClr>
                <a:schemeClr val="tx1"/>
              </a:buClr>
              <a:buSzPct val="90000"/>
              <a:buFont typeface="Wingdings" pitchFamily="-84" charset="2"/>
              <a:buAutoNum type="arabicParenR"/>
            </a:pPr>
            <a:r>
              <a:rPr lang="en-US" sz="2800"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  0: </a:t>
            </a:r>
            <a:r>
              <a:rPr lang="en-US" sz="2800" i="1" dirty="0" smtClean="0">
                <a:solidFill>
                  <a:srgbClr val="000090"/>
                </a:solidFill>
                <a:ea typeface="ＭＳ Ｐゴシック" pitchFamily="-84" charset="-128"/>
                <a:cs typeface="ＭＳ Ｐゴシック" pitchFamily="-84" charset="-128"/>
              </a:rPr>
              <a:t>x</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b="1" dirty="0" smtClean="0">
                <a:solidFill>
                  <a:srgbClr val="000090"/>
                </a:solidFill>
                <a:ea typeface="ＭＳ Ｐゴシック" pitchFamily="-84" charset="-128"/>
                <a:cs typeface="ＭＳ Ｐゴシック" pitchFamily="-84" charset="-128"/>
              </a:rPr>
              <a:t>: light-like</a:t>
            </a:r>
            <a:r>
              <a:rPr lang="en-US" sz="2800" i="1" dirty="0" smtClean="0">
                <a:solidFill>
                  <a:srgbClr val="000090"/>
                </a:solidFill>
                <a:ea typeface="ＭＳ Ｐゴシック" pitchFamily="-84" charset="-128"/>
                <a:cs typeface="ＭＳ Ｐゴシック" pitchFamily="-84" charset="-128"/>
              </a:rPr>
              <a:t> </a:t>
            </a:r>
            <a:r>
              <a:rPr lang="en-US" sz="2800"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connected only by a light signal</a:t>
            </a:r>
            <a:r>
              <a:rPr lang="en-US" sz="2400"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n-US" sz="2800" dirty="0" smtClean="0">
                <a:solidFill>
                  <a:srgbClr val="000090"/>
                </a:solidFill>
                <a:ea typeface="ＭＳ Ｐゴシック" pitchFamily="-84" charset="-128"/>
                <a:cs typeface="ＭＳ Ｐゴシック" pitchFamily="-84" charset="-128"/>
              </a:rPr>
              <a:t>s</a:t>
            </a:r>
            <a:r>
              <a:rPr lang="en-US" sz="2800" i="1"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&gt; 0: </a:t>
            </a:r>
            <a:r>
              <a:rPr lang="en-US" sz="2800" i="1" dirty="0" smtClean="0">
                <a:solidFill>
                  <a:srgbClr val="000090"/>
                </a:solidFill>
                <a:ea typeface="ＭＳ Ｐゴシック" pitchFamily="-84" charset="-128"/>
                <a:cs typeface="ＭＳ Ｐゴシック" pitchFamily="-84" charset="-128"/>
              </a:rPr>
              <a:t>x</a:t>
            </a:r>
            <a:r>
              <a:rPr lang="en-US" sz="2800" baseline="30000" dirty="0" smtClean="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&gt; </a:t>
            </a:r>
            <a:r>
              <a:rPr lang="en-US" sz="2800" i="1" dirty="0">
                <a:solidFill>
                  <a:srgbClr val="000090"/>
                </a:solidFill>
                <a:ea typeface="ＭＳ Ｐゴシック" pitchFamily="-84" charset="-128"/>
                <a:cs typeface="ＭＳ Ｐゴシック" pitchFamily="-84" charset="-128"/>
              </a:rPr>
              <a:t>c</a:t>
            </a:r>
            <a:r>
              <a:rPr lang="en-US" sz="2800" baseline="30000" dirty="0">
                <a:solidFill>
                  <a:srgbClr val="000090"/>
                </a:solidFill>
                <a:ea typeface="ＭＳ Ｐゴシック" pitchFamily="-84" charset="-128"/>
                <a:cs typeface="ＭＳ Ｐゴシック" pitchFamily="-84" charset="-128"/>
              </a:rPr>
              <a:t>2 </a:t>
            </a:r>
            <a:r>
              <a:rPr lang="en-US" sz="2800" i="1" dirty="0" smtClean="0">
                <a:solidFill>
                  <a:srgbClr val="000090"/>
                </a:solidFill>
                <a:ea typeface="ＭＳ Ｐゴシック" pitchFamily="-84" charset="-128"/>
                <a:cs typeface="ＭＳ Ｐゴシック" pitchFamily="-84" charset="-128"/>
              </a:rPr>
              <a:t>t</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smtClean="0">
                <a:solidFill>
                  <a:srgbClr val="000090"/>
                </a:solidFill>
                <a:ea typeface="ＭＳ Ｐゴシック" pitchFamily="-84" charset="-128"/>
                <a:cs typeface="ＭＳ Ｐゴシック" pitchFamily="-84" charset="-128"/>
              </a:rPr>
              <a:t>space-like</a:t>
            </a:r>
            <a:r>
              <a:rPr lang="en-US" sz="2800"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No </a:t>
            </a:r>
            <a:r>
              <a:rPr lang="en-US" sz="2400" dirty="0">
                <a:ea typeface="ＭＳ Ｐゴシック" pitchFamily="-84" charset="-128"/>
                <a:cs typeface="ＭＳ Ｐゴシック" pitchFamily="-84" charset="-128"/>
              </a:rPr>
              <a:t>signal can travel fast enough to connect the two events. The events are not causally </a:t>
            </a:r>
            <a:r>
              <a:rPr lang="en-US" sz="2400"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n-US" sz="2800" dirty="0" smtClean="0">
                <a:solidFill>
                  <a:srgbClr val="000090"/>
                </a:solidFill>
                <a:ea typeface="ＭＳ Ｐゴシック" pitchFamily="-84" charset="-128"/>
                <a:cs typeface="ＭＳ Ｐゴシック" pitchFamily="-84" charset="-128"/>
              </a:rPr>
              <a:t>s</a:t>
            </a:r>
            <a:r>
              <a:rPr lang="en-US" sz="2800" i="1" baseline="30000" dirty="0" smtClean="0">
                <a:solidFill>
                  <a:srgbClr val="000090"/>
                </a:solidFill>
                <a:ea typeface="ＭＳ Ｐゴシック" pitchFamily="-84" charset="-128"/>
                <a:cs typeface="ＭＳ Ｐゴシック" pitchFamily="-84" charset="-128"/>
              </a:rPr>
              <a:t>2</a:t>
            </a:r>
            <a:r>
              <a:rPr lang="en-US" sz="2800" i="1" dirty="0" smtClean="0">
                <a:solidFill>
                  <a:srgbClr val="000090"/>
                </a:solidFill>
                <a:ea typeface="ＭＳ Ｐゴシック" pitchFamily="-84" charset="-128"/>
                <a:cs typeface="ＭＳ Ｐゴシック" pitchFamily="-84" charset="-128"/>
              </a:rPr>
              <a:t> </a:t>
            </a:r>
            <a:r>
              <a:rPr lang="en-US" sz="2800" i="1" dirty="0">
                <a:solidFill>
                  <a:srgbClr val="000090"/>
                </a:solidFill>
                <a:ea typeface="ＭＳ Ｐゴシック" pitchFamily="-84" charset="-128"/>
                <a:cs typeface="ＭＳ Ｐゴシック" pitchFamily="-84" charset="-128"/>
              </a:rPr>
              <a:t>&lt; 0</a:t>
            </a:r>
            <a:r>
              <a:rPr lang="en-US" sz="2800" dirty="0">
                <a:solidFill>
                  <a:srgbClr val="000090"/>
                </a:solidFill>
                <a:ea typeface="ＭＳ Ｐゴシック" pitchFamily="-84" charset="-128"/>
                <a:cs typeface="ＭＳ Ｐゴシック" pitchFamily="-84" charset="-128"/>
              </a:rPr>
              <a:t>: </a:t>
            </a:r>
            <a:r>
              <a:rPr lang="en-US" sz="2800" i="1" dirty="0" smtClean="0">
                <a:solidFill>
                  <a:srgbClr val="000090"/>
                </a:solidFill>
                <a:ea typeface="ＭＳ Ｐゴシック" pitchFamily="-84" charset="-128"/>
                <a:cs typeface="ＭＳ Ｐゴシック" pitchFamily="-84" charset="-128"/>
              </a:rPr>
              <a:t>x</a:t>
            </a:r>
            <a:r>
              <a:rPr lang="en-US" sz="2800" baseline="30000" dirty="0" smtClean="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&lt;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smtClean="0">
                <a:solidFill>
                  <a:srgbClr val="000090"/>
                </a:solidFill>
                <a:ea typeface="ＭＳ Ｐゴシック" pitchFamily="-84" charset="-128"/>
                <a:cs typeface="ＭＳ Ｐゴシック" pitchFamily="-84" charset="-128"/>
              </a:rPr>
              <a:t>time-like </a:t>
            </a:r>
            <a:r>
              <a:rPr lang="en-US" sz="2800" dirty="0" smtClean="0">
                <a:solidFill>
                  <a:srgbClr val="000090"/>
                </a:solidFill>
                <a:ea typeface="ＭＳ Ｐゴシック" pitchFamily="-84" charset="-128"/>
                <a:cs typeface="ＭＳ Ｐゴシック" pitchFamily="-84" charset="-128"/>
              </a:rPr>
              <a:t>separation</a:t>
            </a:r>
            <a:r>
              <a:rPr lang="en-US" sz="2800" b="1" dirty="0" smtClean="0">
                <a:solidFill>
                  <a:srgbClr val="000090"/>
                </a:solidFill>
                <a:ea typeface="ＭＳ Ｐゴシック" pitchFamily="-84" charset="-128"/>
                <a:cs typeface="ＭＳ Ｐゴシック" pitchFamily="-84" charset="-128"/>
              </a:rPr>
              <a:t> </a:t>
            </a:r>
            <a:endParaRPr lang="en-US" sz="2800"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causally connected.</a:t>
            </a:r>
            <a:r>
              <a:rPr lang="en-US" sz="2400"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These two events cannot occur simultaneously!</a:t>
            </a:r>
            <a:endParaRPr lang="en-US" sz="24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dirty="0"/>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3" name="TextBox 2"/>
          <p:cNvSpPr txBox="1"/>
          <p:nvPr/>
        </p:nvSpPr>
        <p:spPr>
          <a:xfrm>
            <a:off x="8534400" y="1252207"/>
            <a:ext cx="335380" cy="461665"/>
          </a:xfrm>
          <a:prstGeom prst="rect">
            <a:avLst/>
          </a:prstGeom>
          <a:noFill/>
          <a:ln w="38100" cmpd="sng">
            <a:solidFill>
              <a:srgbClr val="0F6FC6"/>
            </a:solidFill>
          </a:ln>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10" name="TextBox 9"/>
          <p:cNvSpPr txBox="1"/>
          <p:nvPr/>
        </p:nvSpPr>
        <p:spPr>
          <a:xfrm>
            <a:off x="8458200" y="2129135"/>
            <a:ext cx="304801" cy="461665"/>
          </a:xfrm>
          <a:prstGeom prst="rect">
            <a:avLst/>
          </a:prstGeom>
          <a:noFill/>
          <a:ln w="38100" cmpd="sng">
            <a:solidFill>
              <a:srgbClr val="0F6FC6"/>
            </a:solidFill>
          </a:ln>
        </p:spPr>
        <p:txBody>
          <a:bodyPr wrap="square" rtlCol="0">
            <a:spAutoFit/>
          </a:bodyPr>
          <a:lstStyle/>
          <a:p>
            <a:r>
              <a:rPr lang="en-US" dirty="0">
                <a:solidFill>
                  <a:srgbClr val="FF0000"/>
                </a:solidFill>
              </a:rPr>
              <a:t>2</a:t>
            </a:r>
          </a:p>
        </p:txBody>
      </p:sp>
      <p:sp>
        <p:nvSpPr>
          <p:cNvPr id="11" name="TextBox 10"/>
          <p:cNvSpPr txBox="1"/>
          <p:nvPr/>
        </p:nvSpPr>
        <p:spPr>
          <a:xfrm>
            <a:off x="7696200" y="1447800"/>
            <a:ext cx="304801" cy="457200"/>
          </a:xfrm>
          <a:prstGeom prst="rect">
            <a:avLst/>
          </a:prstGeom>
          <a:noFill/>
          <a:ln w="38100" cmpd="sng">
            <a:solidFill>
              <a:srgbClr val="0F6FC6"/>
            </a:solidFill>
          </a:ln>
        </p:spPr>
        <p:txBody>
          <a:bodyPr wrap="square" rtlCol="0">
            <a:spAutoFit/>
          </a:bodyPr>
          <a:lstStyle/>
          <a:p>
            <a:r>
              <a:rPr lang="en-US" dirty="0" smtClean="0">
                <a:solidFill>
                  <a:srgbClr val="FF0000"/>
                </a:solidFill>
              </a:rPr>
              <a:t>3</a:t>
            </a:r>
            <a:endParaRPr lang="en-US" dirty="0">
              <a:solidFill>
                <a:srgbClr val="FF0000"/>
              </a:solidFill>
            </a:endParaRPr>
          </a:p>
        </p:txBody>
      </p:sp>
      <p:pic>
        <p:nvPicPr>
          <p:cNvPr id="8" name="Picture 7"/>
          <p:cNvPicPr>
            <a:picLocks noChangeAspect="1"/>
          </p:cNvPicPr>
          <p:nvPr/>
        </p:nvPicPr>
        <p:blipFill>
          <a:blip r:embed="rId3"/>
          <a:stretch>
            <a:fillRect/>
          </a:stretch>
        </p:blipFill>
        <p:spPr>
          <a:xfrm>
            <a:off x="304800" y="1447800"/>
            <a:ext cx="2209800" cy="618744"/>
          </a:xfrm>
          <a:prstGeom prst="rect">
            <a:avLst/>
          </a:prstGeom>
        </p:spPr>
      </p:pic>
      <p:pic>
        <p:nvPicPr>
          <p:cNvPr id="9" name="Picture 8"/>
          <p:cNvPicPr>
            <a:picLocks noChangeAspect="1"/>
          </p:cNvPicPr>
          <p:nvPr/>
        </p:nvPicPr>
        <p:blipFill>
          <a:blip r:embed="rId4"/>
          <a:stretch>
            <a:fillRect/>
          </a:stretch>
        </p:blipFill>
        <p:spPr>
          <a:xfrm>
            <a:off x="2768101" y="1475426"/>
            <a:ext cx="2337299" cy="613541"/>
          </a:xfrm>
          <a:prstGeom prst="rect">
            <a:avLst/>
          </a:prstGeom>
        </p:spPr>
      </p:pic>
      <p:pic>
        <p:nvPicPr>
          <p:cNvPr id="12" name="Picture 11"/>
          <p:cNvPicPr>
            <a:picLocks noChangeAspect="1"/>
          </p:cNvPicPr>
          <p:nvPr/>
        </p:nvPicPr>
        <p:blipFill>
          <a:blip r:embed="rId5"/>
          <a:stretch>
            <a:fillRect/>
          </a:stretch>
        </p:blipFill>
        <p:spPr>
          <a:xfrm>
            <a:off x="5525249" y="1439296"/>
            <a:ext cx="1408951" cy="541904"/>
          </a:xfrm>
          <a:prstGeom prst="rect">
            <a:avLst/>
          </a:prstGeom>
        </p:spPr>
      </p:pic>
      <p:pic>
        <p:nvPicPr>
          <p:cNvPr id="14" name="Picture 13"/>
          <p:cNvPicPr>
            <a:picLocks noChangeAspect="1"/>
          </p:cNvPicPr>
          <p:nvPr/>
        </p:nvPicPr>
        <p:blipFill>
          <a:blip r:embed="rId6"/>
          <a:stretch>
            <a:fillRect/>
          </a:stretch>
        </p:blipFill>
        <p:spPr>
          <a:xfrm>
            <a:off x="2044575" y="2036216"/>
            <a:ext cx="3835650" cy="596657"/>
          </a:xfrm>
          <a:prstGeom prst="rect">
            <a:avLst/>
          </a:prstGeom>
        </p:spPr>
      </p:pic>
    </p:spTree>
    <p:extLst>
      <p:ext uri="{BB962C8B-B14F-4D97-AF65-F5344CB8AC3E}">
        <p14:creationId xmlns:p14="http://schemas.microsoft.com/office/powerpoint/2010/main" val="605676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1378">
                                            <p:txEl>
                                              <p:pRg st="3" end="3"/>
                                            </p:txEl>
                                          </p:spTgt>
                                        </p:tgtEl>
                                        <p:attrNameLst>
                                          <p:attrName>style.visibility</p:attrName>
                                        </p:attrNameLst>
                                      </p:cBhvr>
                                      <p:to>
                                        <p:strVal val="visible"/>
                                      </p:to>
                                    </p:set>
                                    <p:animEffect transition="in" filter="wipe(left)">
                                      <p:cBhvr>
                                        <p:cTn id="7" dur="500"/>
                                        <p:tgtEl>
                                          <p:spTgt spid="10137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01378">
                                            <p:txEl>
                                              <p:pRg st="4" end="4"/>
                                            </p:txEl>
                                          </p:spTgt>
                                        </p:tgtEl>
                                        <p:attrNameLst>
                                          <p:attrName>style.visibility</p:attrName>
                                        </p:attrNameLst>
                                      </p:cBhvr>
                                      <p:to>
                                        <p:strVal val="visible"/>
                                      </p:to>
                                    </p:set>
                                    <p:animEffect transition="in" filter="wipe(left)">
                                      <p:cBhvr>
                                        <p:cTn id="19" dur="500"/>
                                        <p:tgtEl>
                                          <p:spTgt spid="10137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101378">
                                            <p:txEl>
                                              <p:pRg st="5" end="5"/>
                                            </p:txEl>
                                          </p:spTgt>
                                        </p:tgtEl>
                                        <p:attrNameLst>
                                          <p:attrName>style.visibility</p:attrName>
                                        </p:attrNameLst>
                                      </p:cBhvr>
                                      <p:to>
                                        <p:strVal val="visible"/>
                                      </p:to>
                                    </p:set>
                                    <p:animEffect transition="in" filter="wipe(left)">
                                      <p:cBhvr>
                                        <p:cTn id="31" dur="500"/>
                                        <p:tgtEl>
                                          <p:spTgt spid="10137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3"/>
                                        </p:tgtEl>
                                        <p:attrNameLst>
                                          <p:attrName>ppt_w</p:attrName>
                                        </p:attrNameLst>
                                      </p:cBhvr>
                                      <p:tavLst>
                                        <p:tav tm="0">
                                          <p:val>
                                            <p:strVal val="ppt_w"/>
                                          </p:val>
                                        </p:tav>
                                        <p:tav tm="100000">
                                          <p:val>
                                            <p:fltVal val="0"/>
                                          </p:val>
                                        </p:tav>
                                      </p:tavLst>
                                    </p:anim>
                                    <p:anim calcmode="lin" valueType="num">
                                      <p:cBhvr>
                                        <p:cTn id="36" dur="500"/>
                                        <p:tgtEl>
                                          <p:spTgt spid="3"/>
                                        </p:tgtEl>
                                        <p:attrNameLst>
                                          <p:attrName>ppt_h</p:attrName>
                                        </p:attrNameLst>
                                      </p:cBhvr>
                                      <p:tavLst>
                                        <p:tav tm="0">
                                          <p:val>
                                            <p:strVal val="ppt_h"/>
                                          </p:val>
                                        </p:tav>
                                        <p:tav tm="100000">
                                          <p:val>
                                            <p:fltVal val="0"/>
                                          </p:val>
                                        </p:tav>
                                      </p:tavLst>
                                    </p:anim>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01378">
                                            <p:txEl>
                                              <p:pRg st="6" end="6"/>
                                            </p:txEl>
                                          </p:spTgt>
                                        </p:tgtEl>
                                        <p:attrNameLst>
                                          <p:attrName>style.visibility</p:attrName>
                                        </p:attrNameLst>
                                      </p:cBhvr>
                                      <p:to>
                                        <p:strVal val="visible"/>
                                      </p:to>
                                    </p:set>
                                    <p:animEffect transition="in" filter="wipe(left)">
                                      <p:cBhvr>
                                        <p:cTn id="49" dur="500"/>
                                        <p:tgtEl>
                                          <p:spTgt spid="101378">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01378">
                                            <p:txEl>
                                              <p:pRg st="7" end="7"/>
                                            </p:txEl>
                                          </p:spTgt>
                                        </p:tgtEl>
                                        <p:attrNameLst>
                                          <p:attrName>style.visibility</p:attrName>
                                        </p:attrNameLst>
                                      </p:cBhvr>
                                      <p:to>
                                        <p:strVal val="visible"/>
                                      </p:to>
                                    </p:set>
                                    <p:animEffect transition="in" filter="wipe(left)">
                                      <p:cBhvr>
                                        <p:cTn id="54" dur="500"/>
                                        <p:tgtEl>
                                          <p:spTgt spid="101378">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grpId="1" nodeType="click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01378">
                                            <p:txEl>
                                              <p:pRg st="8" end="8"/>
                                            </p:txEl>
                                          </p:spTgt>
                                        </p:tgtEl>
                                        <p:attrNameLst>
                                          <p:attrName>style.visibility</p:attrName>
                                        </p:attrNameLst>
                                      </p:cBhvr>
                                      <p:to>
                                        <p:strVal val="visible"/>
                                      </p:to>
                                    </p:set>
                                    <p:animEffect transition="in" filter="wipe(left)">
                                      <p:cBhvr>
                                        <p:cTn id="72" dur="500"/>
                                        <p:tgtEl>
                                          <p:spTgt spid="101378">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01378">
                                            <p:txEl>
                                              <p:pRg st="9" end="9"/>
                                            </p:txEl>
                                          </p:spTgt>
                                        </p:tgtEl>
                                        <p:attrNameLst>
                                          <p:attrName>style.visibility</p:attrName>
                                        </p:attrNameLst>
                                      </p:cBhvr>
                                      <p:to>
                                        <p:strVal val="visible"/>
                                      </p:to>
                                    </p:set>
                                    <p:animEffect transition="in" filter="wipe(left)">
                                      <p:cBhvr>
                                        <p:cTn id="77" dur="500"/>
                                        <p:tgtEl>
                                          <p:spTgt spid="1013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P spid="3" grpId="0" animBg="1"/>
      <p:bldP spid="3" grpId="1" animBg="1"/>
      <p:bldP spid="10" grpId="0" animBg="1"/>
      <p:bldP spid="10"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09600" y="228600"/>
            <a:ext cx="7772400" cy="609600"/>
          </a:xfrm>
        </p:spPr>
        <p:txBody>
          <a:bodyPr/>
          <a:lstStyle/>
          <a:p>
            <a:pPr algn="ctr" eaLnBrk="1" hangingPunct="1"/>
            <a:r>
              <a:rPr lang="en-US" sz="4800" dirty="0" smtClean="0">
                <a:ea typeface="ＭＳ Ｐゴシック" pitchFamily="-84" charset="-128"/>
                <a:cs typeface="ＭＳ Ｐゴシック" pitchFamily="-84" charset="-128"/>
              </a:rPr>
              <a:t>The </a:t>
            </a:r>
            <a:r>
              <a:rPr lang="en-US" sz="4800" dirty="0">
                <a:ea typeface="ＭＳ Ｐゴシック" pitchFamily="-84" charset="-128"/>
                <a:cs typeface="ＭＳ Ｐゴシック" pitchFamily="-84" charset="-128"/>
              </a:rPr>
              <a:t>Doppler Effect </a:t>
            </a:r>
          </a:p>
        </p:txBody>
      </p:sp>
      <p:sp>
        <p:nvSpPr>
          <p:cNvPr id="103426" name="Rectangle 5"/>
          <p:cNvSpPr>
            <a:spLocks noGrp="1" noChangeArrowheads="1"/>
          </p:cNvSpPr>
          <p:nvPr>
            <p:ph type="body" idx="1"/>
          </p:nvPr>
        </p:nvSpPr>
        <p:spPr>
          <a:xfrm>
            <a:off x="457200" y="990600"/>
            <a:ext cx="8153400" cy="5410200"/>
          </a:xfrm>
        </p:spPr>
        <p:txBody>
          <a:bodyPr/>
          <a:lstStyle/>
          <a:p>
            <a:pPr eaLnBrk="1" hangingPunct="1">
              <a:lnSpc>
                <a:spcPct val="80000"/>
              </a:lnSpc>
            </a:pPr>
            <a:r>
              <a:rPr lang="en-US" sz="2800" dirty="0">
                <a:ea typeface="ＭＳ Ｐゴシック" pitchFamily="-84" charset="-128"/>
                <a:cs typeface="ＭＳ Ｐゴシック" pitchFamily="-84" charset="-128"/>
              </a:rPr>
              <a:t>The Doppler effect of </a:t>
            </a:r>
            <a:r>
              <a:rPr lang="en-US" sz="2800" u="sng" dirty="0">
                <a:ea typeface="ＭＳ Ｐゴシック" pitchFamily="-84" charset="-128"/>
                <a:cs typeface="ＭＳ Ｐゴシック" pitchFamily="-84" charset="-128"/>
              </a:rPr>
              <a:t>sound</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i="1" dirty="0">
                <a:ea typeface="ＭＳ Ｐゴシック" pitchFamily="-84" charset="-128"/>
                <a:cs typeface="ＭＳ Ｐゴシック" pitchFamily="-84" charset="-128"/>
              </a:rPr>
              <a:t>I</a:t>
            </a:r>
            <a:r>
              <a:rPr lang="en-US" sz="2400" i="1" dirty="0" smtClean="0">
                <a:ea typeface="ＭＳ Ｐゴシック" pitchFamily="-84" charset="-128"/>
                <a:cs typeface="ＭＳ Ｐゴシック" pitchFamily="-84" charset="-128"/>
              </a:rPr>
              <a:t>ncreased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of sound as </a:t>
            </a: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source</a:t>
            </a:r>
            <a:r>
              <a:rPr lang="en-US" sz="2400" dirty="0" smtClean="0">
                <a:ea typeface="ＭＳ Ｐゴシック" pitchFamily="-84" charset="-128"/>
                <a:cs typeface="ＭＳ Ｐゴシック" pitchFamily="-84" charset="-128"/>
              </a:rPr>
              <a:t> approaches the receiver</a:t>
            </a:r>
          </a:p>
          <a:p>
            <a:pPr lvl="1" eaLnBrk="1" hangingPunct="1">
              <a:lnSpc>
                <a:spcPct val="80000"/>
              </a:lnSpc>
            </a:pPr>
            <a:r>
              <a:rPr lang="en-US" sz="2400" i="1" dirty="0">
                <a:ea typeface="ＭＳ Ｐゴシック" pitchFamily="-84" charset="-128"/>
                <a:cs typeface="ＭＳ Ｐゴシック" pitchFamily="-84" charset="-128"/>
              </a:rPr>
              <a:t>D</a:t>
            </a:r>
            <a:r>
              <a:rPr lang="en-US" sz="2400" i="1" dirty="0" smtClean="0">
                <a:ea typeface="ＭＳ Ｐゴシック" pitchFamily="-84" charset="-128"/>
                <a:cs typeface="ＭＳ Ｐゴシック" pitchFamily="-84" charset="-128"/>
              </a:rPr>
              <a:t>ecreased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as the source recedes.</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a:ea typeface="ＭＳ Ｐゴシック" pitchFamily="-84" charset="-128"/>
                <a:cs typeface="ＭＳ Ｐゴシック" pitchFamily="-84" charset="-128"/>
              </a:rPr>
              <a:t>T</a:t>
            </a:r>
            <a:r>
              <a:rPr lang="en-US" sz="2800" dirty="0" smtClean="0">
                <a:ea typeface="ＭＳ Ｐゴシック" pitchFamily="-84" charset="-128"/>
                <a:cs typeface="ＭＳ Ｐゴシック" pitchFamily="-84" charset="-128"/>
              </a:rPr>
              <a:t>he </a:t>
            </a:r>
            <a:r>
              <a:rPr lang="en-US" sz="2800" dirty="0">
                <a:ea typeface="ＭＳ Ｐゴシック" pitchFamily="-84" charset="-128"/>
                <a:cs typeface="ＭＳ Ｐゴシック" pitchFamily="-84" charset="-128"/>
              </a:rPr>
              <a:t>same change in sound frequency occurs when the source is fixed and the receiver is moving.</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change in frequency of the sound wave depends on whether the source or </a:t>
            </a:r>
            <a:r>
              <a:rPr lang="en-US" sz="2400" dirty="0" smtClean="0">
                <a:ea typeface="ＭＳ Ｐゴシック" pitchFamily="-84" charset="-128"/>
                <a:cs typeface="ＭＳ Ｐゴシック" pitchFamily="-84" charset="-128"/>
              </a:rPr>
              <a:t>the receiver </a:t>
            </a:r>
            <a:r>
              <a:rPr lang="en-US" sz="2400" dirty="0">
                <a:ea typeface="ＭＳ Ｐゴシック" pitchFamily="-84" charset="-128"/>
                <a:cs typeface="ＭＳ Ｐゴシック" pitchFamily="-84" charset="-128"/>
              </a:rPr>
              <a:t>is moving.</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smtClean="0">
                <a:ea typeface="ＭＳ Ｐゴシック" pitchFamily="-84" charset="-128"/>
                <a:cs typeface="ＭＳ Ｐゴシック" pitchFamily="-84" charset="-128"/>
              </a:rPr>
              <a:t>Does this violate the principle of relativity?</a:t>
            </a:r>
          </a:p>
          <a:p>
            <a:pPr lvl="1" eaLnBrk="1" hangingPunct="1">
              <a:lnSpc>
                <a:spcPct val="80000"/>
              </a:lnSpc>
            </a:pPr>
            <a:r>
              <a:rPr lang="en-US" sz="2400" dirty="0" smtClean="0">
                <a:ea typeface="ＭＳ Ｐゴシック" pitchFamily="-84" charset="-128"/>
                <a:cs typeface="ＭＳ Ｐゴシック" pitchFamily="-84" charset="-128"/>
              </a:rPr>
              <a:t>No</a:t>
            </a:r>
          </a:p>
          <a:p>
            <a:pPr lvl="1" eaLnBrk="1" hangingPunct="1">
              <a:lnSpc>
                <a:spcPct val="80000"/>
              </a:lnSpc>
            </a:pPr>
            <a:r>
              <a:rPr lang="en-US" sz="2400" dirty="0" smtClean="0">
                <a:ea typeface="ＭＳ Ｐゴシック" pitchFamily="-84" charset="-128"/>
                <a:cs typeface="ＭＳ Ｐゴシック" pitchFamily="-84" charset="-128"/>
              </a:rPr>
              <a:t>Why not?</a:t>
            </a:r>
          </a:p>
          <a:p>
            <a:pPr lvl="1" eaLnBrk="1" hangingPunct="1">
              <a:lnSpc>
                <a:spcPct val="80000"/>
              </a:lnSpc>
            </a:pPr>
            <a:r>
              <a:rPr lang="en-US" sz="2400" dirty="0" smtClean="0">
                <a:ea typeface="ＭＳ Ｐゴシック" pitchFamily="-84" charset="-128"/>
                <a:cs typeface="ＭＳ Ｐゴシック" pitchFamily="-84" charset="-128"/>
              </a:rPr>
              <a:t>Sound wave is in a </a:t>
            </a:r>
            <a:r>
              <a:rPr lang="en-US" sz="2400" dirty="0">
                <a:ea typeface="ＭＳ Ｐゴシック" pitchFamily="-84" charset="-128"/>
                <a:cs typeface="ＭＳ Ｐゴシック" pitchFamily="-84" charset="-128"/>
              </a:rPr>
              <a:t>special frame</a:t>
            </a:r>
            <a:r>
              <a:rPr lang="en-US" sz="2400" dirty="0" smtClean="0">
                <a:ea typeface="ＭＳ Ｐゴシック" pitchFamily="-84" charset="-128"/>
                <a:cs typeface="ＭＳ Ｐゴシック" pitchFamily="-84" charset="-128"/>
              </a:rPr>
              <a:t> of </a:t>
            </a:r>
            <a:r>
              <a:rPr lang="en-US" sz="2400" dirty="0">
                <a:ea typeface="ＭＳ Ｐゴシック" pitchFamily="-84" charset="-128"/>
                <a:cs typeface="ＭＳ Ｐゴシック" pitchFamily="-84" charset="-128"/>
              </a:rPr>
              <a:t>media such as air, water, or a steel plate in order to propagate;</a:t>
            </a:r>
            <a:r>
              <a:rPr lang="en-US" sz="2400" dirty="0" smtClean="0">
                <a:ea typeface="ＭＳ Ｐゴシック" pitchFamily="-84" charset="-128"/>
                <a:cs typeface="ＭＳ Ｐゴシック" pitchFamily="-84" charset="-128"/>
              </a:rPr>
              <a:t> </a:t>
            </a:r>
          </a:p>
          <a:p>
            <a:pPr eaLnBrk="1" hangingPunct="1">
              <a:lnSpc>
                <a:spcPct val="80000"/>
              </a:lnSpc>
            </a:pPr>
            <a:r>
              <a:rPr lang="en-US" sz="2800" dirty="0" smtClean="0">
                <a:ea typeface="ＭＳ Ｐゴシック" pitchFamily="-84" charset="-128"/>
                <a:cs typeface="ＭＳ Ｐゴシック" pitchFamily="-84" charset="-128"/>
              </a:rPr>
              <a:t>Light </a:t>
            </a:r>
            <a:r>
              <a:rPr lang="en-US" sz="2800" dirty="0">
                <a:ea typeface="ＭＳ Ｐゴシック" pitchFamily="-84" charset="-128"/>
                <a:cs typeface="ＭＳ Ｐゴシック" pitchFamily="-84" charset="-128"/>
              </a:rPr>
              <a:t>does</a:t>
            </a:r>
            <a:r>
              <a:rPr lang="en-US" sz="2800" dirty="0" smtClean="0">
                <a:ea typeface="ＭＳ Ｐゴシック" pitchFamily="-84" charset="-128"/>
                <a:cs typeface="ＭＳ Ｐゴシック" pitchFamily="-84" charset="-128"/>
              </a:rPr>
              <a:t> not need a medium to propagate!</a:t>
            </a: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706277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wipe(left)">
                                      <p:cBhvr>
                                        <p:cTn id="7" dur="500"/>
                                        <p:tgtEl>
                                          <p:spTgt spid="103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3426">
                                            <p:txEl>
                                              <p:pRg st="1" end="1"/>
                                            </p:txEl>
                                          </p:spTgt>
                                        </p:tgtEl>
                                        <p:attrNameLst>
                                          <p:attrName>style.visibility</p:attrName>
                                        </p:attrNameLst>
                                      </p:cBhvr>
                                      <p:to>
                                        <p:strVal val="visible"/>
                                      </p:to>
                                    </p:set>
                                    <p:animEffect transition="in" filter="wipe(left)">
                                      <p:cBhvr>
                                        <p:cTn id="12" dur="500"/>
                                        <p:tgtEl>
                                          <p:spTgt spid="103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3426">
                                            <p:txEl>
                                              <p:pRg st="2" end="2"/>
                                            </p:txEl>
                                          </p:spTgt>
                                        </p:tgtEl>
                                        <p:attrNameLst>
                                          <p:attrName>style.visibility</p:attrName>
                                        </p:attrNameLst>
                                      </p:cBhvr>
                                      <p:to>
                                        <p:strVal val="visible"/>
                                      </p:to>
                                    </p:set>
                                    <p:animEffect transition="in" filter="wipe(left)">
                                      <p:cBhvr>
                                        <p:cTn id="17" dur="500"/>
                                        <p:tgtEl>
                                          <p:spTgt spid="103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3426">
                                            <p:txEl>
                                              <p:pRg st="3" end="3"/>
                                            </p:txEl>
                                          </p:spTgt>
                                        </p:tgtEl>
                                        <p:attrNameLst>
                                          <p:attrName>style.visibility</p:attrName>
                                        </p:attrNameLst>
                                      </p:cBhvr>
                                      <p:to>
                                        <p:strVal val="visible"/>
                                      </p:to>
                                    </p:set>
                                    <p:animEffect transition="in" filter="wipe(left)">
                                      <p:cBhvr>
                                        <p:cTn id="22" dur="500"/>
                                        <p:tgtEl>
                                          <p:spTgt spid="103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3426">
                                            <p:txEl>
                                              <p:pRg st="4" end="4"/>
                                            </p:txEl>
                                          </p:spTgt>
                                        </p:tgtEl>
                                        <p:attrNameLst>
                                          <p:attrName>style.visibility</p:attrName>
                                        </p:attrNameLst>
                                      </p:cBhvr>
                                      <p:to>
                                        <p:strVal val="visible"/>
                                      </p:to>
                                    </p:set>
                                    <p:animEffect transition="in" filter="wipe(left)">
                                      <p:cBhvr>
                                        <p:cTn id="27" dur="500"/>
                                        <p:tgtEl>
                                          <p:spTgt spid="103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3426">
                                            <p:txEl>
                                              <p:pRg st="5" end="5"/>
                                            </p:txEl>
                                          </p:spTgt>
                                        </p:tgtEl>
                                        <p:attrNameLst>
                                          <p:attrName>style.visibility</p:attrName>
                                        </p:attrNameLst>
                                      </p:cBhvr>
                                      <p:to>
                                        <p:strVal val="visible"/>
                                      </p:to>
                                    </p:set>
                                    <p:animEffect transition="in" filter="wipe(left)">
                                      <p:cBhvr>
                                        <p:cTn id="32" dur="500"/>
                                        <p:tgtEl>
                                          <p:spTgt spid="103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3426">
                                            <p:txEl>
                                              <p:pRg st="6" end="6"/>
                                            </p:txEl>
                                          </p:spTgt>
                                        </p:tgtEl>
                                        <p:attrNameLst>
                                          <p:attrName>style.visibility</p:attrName>
                                        </p:attrNameLst>
                                      </p:cBhvr>
                                      <p:to>
                                        <p:strVal val="visible"/>
                                      </p:to>
                                    </p:set>
                                    <p:animEffect transition="in" filter="wipe(left)">
                                      <p:cBhvr>
                                        <p:cTn id="37" dur="500"/>
                                        <p:tgtEl>
                                          <p:spTgt spid="103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3426">
                                            <p:txEl>
                                              <p:pRg st="7" end="7"/>
                                            </p:txEl>
                                          </p:spTgt>
                                        </p:tgtEl>
                                        <p:attrNameLst>
                                          <p:attrName>style.visibility</p:attrName>
                                        </p:attrNameLst>
                                      </p:cBhvr>
                                      <p:to>
                                        <p:strVal val="visible"/>
                                      </p:to>
                                    </p:set>
                                    <p:animEffect transition="in" filter="wipe(left)">
                                      <p:cBhvr>
                                        <p:cTn id="42" dur="500"/>
                                        <p:tgtEl>
                                          <p:spTgt spid="1034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03426">
                                            <p:txEl>
                                              <p:pRg st="8" end="8"/>
                                            </p:txEl>
                                          </p:spTgt>
                                        </p:tgtEl>
                                        <p:attrNameLst>
                                          <p:attrName>style.visibility</p:attrName>
                                        </p:attrNameLst>
                                      </p:cBhvr>
                                      <p:to>
                                        <p:strVal val="visible"/>
                                      </p:to>
                                    </p:set>
                                    <p:animEffect transition="in" filter="wipe(left)">
                                      <p:cBhvr>
                                        <p:cTn id="47" dur="500"/>
                                        <p:tgtEl>
                                          <p:spTgt spid="1034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03426">
                                            <p:txEl>
                                              <p:pRg st="9" end="9"/>
                                            </p:txEl>
                                          </p:spTgt>
                                        </p:tgtEl>
                                        <p:attrNameLst>
                                          <p:attrName>style.visibility</p:attrName>
                                        </p:attrNameLst>
                                      </p:cBhvr>
                                      <p:to>
                                        <p:strVal val="visible"/>
                                      </p:to>
                                    </p:set>
                                    <p:animEffect transition="in" filter="wipe(left)">
                                      <p:cBhvr>
                                        <p:cTn id="52" dur="500"/>
                                        <p:tgtEl>
                                          <p:spTgt spid="1034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62000" y="152400"/>
            <a:ext cx="7772400" cy="914400"/>
          </a:xfrm>
        </p:spPr>
        <p:txBody>
          <a:bodyPr/>
          <a:lstStyle/>
          <a:p>
            <a:pPr algn="ctr" eaLnBrk="1" hangingPunct="1"/>
            <a:r>
              <a:rPr lang="en-US" dirty="0">
                <a:ea typeface="ＭＳ Ｐゴシック" pitchFamily="-84" charset="-128"/>
                <a:cs typeface="ＭＳ Ｐゴシック" pitchFamily="-84" charset="-128"/>
              </a:rPr>
              <a:t>Recall the Doppler Effect</a:t>
            </a:r>
          </a:p>
        </p:txBody>
      </p:sp>
      <p:pic>
        <p:nvPicPr>
          <p:cNvPr id="104450" name="Picture 1"/>
          <p:cNvPicPr>
            <a:picLocks/>
          </p:cNvPicPr>
          <p:nvPr/>
        </p:nvPicPr>
        <p:blipFill>
          <a:blip r:embed="rId3"/>
          <a:srcRect/>
          <a:stretch>
            <a:fillRect/>
          </a:stretch>
        </p:blipFill>
        <p:spPr bwMode="auto">
          <a:xfrm>
            <a:off x="254000" y="1219200"/>
            <a:ext cx="8636000" cy="4572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7" name="Rectangle 6"/>
          <p:cNvSpPr/>
          <p:nvPr/>
        </p:nvSpPr>
        <p:spPr bwMode="auto">
          <a:xfrm>
            <a:off x="228600" y="12192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52081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7812"/>
            <a:ext cx="8229600" cy="712787"/>
          </a:xfrm>
        </p:spPr>
        <p:txBody>
          <a:bodyPr/>
          <a:lstStyle/>
          <a:p>
            <a:pPr algn="ctr" eaLnBrk="1" hangingPunct="1"/>
            <a:r>
              <a:rPr lang="en-US" sz="4000" dirty="0">
                <a:ea typeface="ＭＳ Ｐゴシック" pitchFamily="-84" charset="-128"/>
                <a:cs typeface="ＭＳ Ｐゴシック" pitchFamily="-84" charset="-128"/>
              </a:rPr>
              <a:t>The Relativistic Doppler Effect </a:t>
            </a:r>
          </a:p>
        </p:txBody>
      </p:sp>
      <p:sp>
        <p:nvSpPr>
          <p:cNvPr id="106498" name="Rectangle 3"/>
          <p:cNvSpPr>
            <a:spLocks noGrp="1" noChangeArrowheads="1"/>
          </p:cNvSpPr>
          <p:nvPr>
            <p:ph type="body" idx="1"/>
          </p:nvPr>
        </p:nvSpPr>
        <p:spPr>
          <a:xfrm>
            <a:off x="228600" y="990600"/>
            <a:ext cx="8759825" cy="5181600"/>
          </a:xfrm>
        </p:spPr>
        <p:txBody>
          <a:bodyPr/>
          <a:lstStyle/>
          <a:p>
            <a:pPr marL="571500" indent="-571500" eaLnBrk="1" hangingPunct="1">
              <a:buFont typeface="Wingdings" pitchFamily="-84" charset="2"/>
              <a:buNone/>
            </a:pPr>
            <a:r>
              <a:rPr lang="en-US" sz="2800" dirty="0">
                <a:ea typeface="ＭＳ Ｐゴシック" pitchFamily="-84" charset="-128"/>
                <a:cs typeface="ＭＳ Ｐゴシック" pitchFamily="-84" charset="-128"/>
              </a:rPr>
              <a:t>Consider a source of light </a:t>
            </a:r>
            <a:r>
              <a:rPr lang="en-US" sz="2800" dirty="0" smtClean="0">
                <a:ea typeface="ＭＳ Ｐゴシック" pitchFamily="-84" charset="-128"/>
                <a:cs typeface="ＭＳ Ｐゴシック" pitchFamily="-84" charset="-128"/>
              </a:rPr>
              <a:t>(a </a:t>
            </a:r>
            <a:r>
              <a:rPr lang="en-US" sz="2800" dirty="0">
                <a:ea typeface="ＭＳ Ｐゴシック" pitchFamily="-84" charset="-128"/>
                <a:cs typeface="ＭＳ Ｐゴシック" pitchFamily="-84" charset="-128"/>
              </a:rPr>
              <a:t>star) and a receiver</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an astronomer) approaching one another with a relative velocity </a:t>
            </a:r>
            <a:r>
              <a:rPr lang="en-US" sz="2800" i="1" dirty="0" err="1">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a:t>
            </a:r>
            <a:r>
              <a:rPr lang="en-US" sz="2800" dirty="0" smtClean="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Consider the receiver in system K and the light source in system 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moving toward the receiver with velocity </a:t>
            </a:r>
            <a:r>
              <a:rPr lang="en-US" altLang="ja-JP" sz="2800" i="1" dirty="0" err="1">
                <a:ea typeface="ＭＳ Ｐゴシック" pitchFamily="-84" charset="-128"/>
                <a:cs typeface="ＭＳ Ｐゴシック" pitchFamily="-84" charset="-128"/>
              </a:rPr>
              <a:t>v</a:t>
            </a:r>
            <a:r>
              <a:rPr lang="en-US" altLang="ja-JP" sz="28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The source emits </a:t>
            </a:r>
            <a:r>
              <a:rPr lang="en-US" sz="2800" i="1" dirty="0" err="1">
                <a:ea typeface="ＭＳ Ｐゴシック" pitchFamily="-84" charset="-128"/>
                <a:cs typeface="ＭＳ Ｐゴシック" pitchFamily="-84" charset="-128"/>
              </a:rPr>
              <a:t>n</a:t>
            </a:r>
            <a:r>
              <a:rPr lang="en-US" sz="2800" i="1" dirty="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waves 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Because the speed of light is always </a:t>
            </a:r>
            <a:r>
              <a:rPr lang="en-US" sz="2800" i="1" dirty="0">
                <a:ea typeface="ＭＳ Ｐゴシック" pitchFamily="-84" charset="-128"/>
                <a:cs typeface="ＭＳ Ｐゴシック" pitchFamily="-84" charset="-128"/>
              </a:rPr>
              <a:t>c </a:t>
            </a:r>
            <a:r>
              <a:rPr lang="en-US" sz="2800" dirty="0">
                <a:ea typeface="ＭＳ Ｐゴシック" pitchFamily="-84" charset="-128"/>
                <a:cs typeface="ＭＳ Ｐゴシック" pitchFamily="-84" charset="-128"/>
              </a:rPr>
              <a:t>and the source is moving with velocity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the total distance between the front and rear of the wave e</a:t>
            </a:r>
            <a:r>
              <a:rPr lang="en-US" sz="2800" dirty="0" smtClean="0">
                <a:ea typeface="ＭＳ Ｐゴシック" pitchFamily="-84" charset="-128"/>
                <a:cs typeface="ＭＳ Ｐゴシック" pitchFamily="-84" charset="-128"/>
              </a:rPr>
              <a:t>mitted </a:t>
            </a:r>
            <a:r>
              <a:rPr lang="en-US" sz="2800" dirty="0">
                <a:ea typeface="ＭＳ Ｐゴシック" pitchFamily="-84" charset="-128"/>
                <a:cs typeface="ＭＳ Ｐゴシック" pitchFamily="-84" charset="-128"/>
              </a:rPr>
              <a:t>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is</a:t>
            </a:r>
            <a:r>
              <a:rPr lang="en-US" sz="2800" dirty="0" smtClean="0">
                <a:ea typeface="ＭＳ Ｐゴシック" pitchFamily="-84" charset="-128"/>
                <a:cs typeface="ＭＳ Ｐゴシック" pitchFamily="-84" charset="-128"/>
              </a:rPr>
              <a:t>:</a:t>
            </a:r>
          </a:p>
          <a:p>
            <a:pPr marL="571500" indent="-571500" algn="ctr" eaLnBrk="1" hangingPunct="1">
              <a:buFont typeface="Wingdings" pitchFamily="-84" charset="2"/>
              <a:buNone/>
            </a:pPr>
            <a:r>
              <a:rPr lang="en-US" sz="2800" dirty="0">
                <a:solidFill>
                  <a:srgbClr val="660066"/>
                </a:solidFill>
                <a:ea typeface="ＭＳ Ｐゴシック" pitchFamily="-84" charset="-128"/>
                <a:cs typeface="ＭＳ Ｐゴシック" pitchFamily="-84" charset="-128"/>
              </a:rPr>
              <a:t>Length </a:t>
            </a:r>
            <a:r>
              <a:rPr lang="en-US" sz="2800">
                <a:solidFill>
                  <a:srgbClr val="660066"/>
                </a:solidFill>
                <a:ea typeface="ＭＳ Ｐゴシック" pitchFamily="-84" charset="-128"/>
                <a:cs typeface="ＭＳ Ｐゴシック" pitchFamily="-84" charset="-128"/>
              </a:rPr>
              <a:t>of </a:t>
            </a:r>
            <a:r>
              <a:rPr lang="en-US" sz="2800" smtClean="0">
                <a:solidFill>
                  <a:srgbClr val="660066"/>
                </a:solidFill>
                <a:ea typeface="ＭＳ Ｐゴシック" pitchFamily="-84" charset="-128"/>
                <a:cs typeface="ＭＳ Ｐゴシック" pitchFamily="-84" charset="-128"/>
              </a:rPr>
              <a:t>the wave </a:t>
            </a:r>
            <a:r>
              <a:rPr lang="en-US" sz="2800" dirty="0">
                <a:solidFill>
                  <a:srgbClr val="660066"/>
                </a:solidFill>
                <a:ea typeface="ＭＳ Ｐゴシック" pitchFamily="-84" charset="-128"/>
                <a:cs typeface="ＭＳ Ｐゴシック" pitchFamily="-84" charset="-128"/>
              </a:rPr>
              <a:t>train = </a:t>
            </a:r>
            <a:r>
              <a:rPr lang="en-US" sz="2800" i="1" dirty="0" err="1">
                <a:solidFill>
                  <a:srgbClr val="660066"/>
                </a:solidFill>
                <a:ea typeface="ＭＳ Ｐゴシック" pitchFamily="-84" charset="-128"/>
                <a:cs typeface="ＭＳ Ｐゴシック" pitchFamily="-84" charset="-128"/>
              </a:rPr>
              <a:t>cT</a:t>
            </a:r>
            <a:r>
              <a:rPr lang="en-US" sz="2800" dirty="0">
                <a:solidFill>
                  <a:srgbClr val="660066"/>
                </a:solidFill>
                <a:ea typeface="ＭＳ Ｐゴシック" pitchFamily="-84" charset="-128"/>
                <a:cs typeface="ＭＳ Ｐゴシック" pitchFamily="-84" charset="-128"/>
              </a:rPr>
              <a:t> </a:t>
            </a:r>
            <a:r>
              <a:rPr lang="en-US" sz="2800" dirty="0">
                <a:solidFill>
                  <a:srgbClr val="660066"/>
                </a:solidFill>
                <a:ea typeface="Lucida Grande" pitchFamily="-84" charset="0"/>
                <a:cs typeface="Lucida Grande" pitchFamily="-84" charset="0"/>
              </a:rPr>
              <a:t>−</a:t>
            </a:r>
            <a:r>
              <a:rPr lang="en-US" sz="2800" dirty="0">
                <a:solidFill>
                  <a:srgbClr val="660066"/>
                </a:solidFill>
                <a:ea typeface="Arial" pitchFamily="-84" charset="0"/>
                <a:cs typeface="Arial" pitchFamily="-84" charset="0"/>
              </a:rPr>
              <a:t> </a:t>
            </a:r>
            <a:r>
              <a:rPr lang="en-US" sz="2800" i="1" dirty="0" err="1">
                <a:solidFill>
                  <a:srgbClr val="660066"/>
                </a:solidFill>
                <a:ea typeface="Arial" pitchFamily="-84" charset="0"/>
                <a:cs typeface="Arial" pitchFamily="-84" charset="0"/>
              </a:rPr>
              <a:t>vT</a:t>
            </a:r>
            <a:endParaRPr lang="en-US" sz="2800" dirty="0">
              <a:solidFill>
                <a:srgbClr val="660066"/>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753506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wipe(left)">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wipe(left)">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wipe(left)">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wipe(left)">
                                      <p:cBhvr>
                                        <p:cTn id="22" dur="500"/>
                                        <p:tgtEl>
                                          <p:spTgt spid="1064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wipe(left)">
                                      <p:cBhvr>
                                        <p:cTn id="27" dur="500"/>
                                        <p:tgtEl>
                                          <p:spTgt spid="1064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76200"/>
            <a:ext cx="7772400" cy="609600"/>
          </a:xfrm>
        </p:spPr>
        <p:txBody>
          <a:bodyPr/>
          <a:lstStyle/>
          <a:p>
            <a:pPr algn="ctr" eaLnBrk="1" hangingPunct="1"/>
            <a:r>
              <a:rPr lang="en-US" sz="3400" dirty="0">
                <a:ea typeface="ＭＳ Ｐゴシック" pitchFamily="-84" charset="-128"/>
                <a:cs typeface="ＭＳ Ｐゴシック" pitchFamily="-84" charset="-128"/>
              </a:rPr>
              <a:t>The Relativistic Doppler Effect </a:t>
            </a:r>
            <a:r>
              <a:rPr lang="en-US" sz="3400" dirty="0">
                <a:solidFill>
                  <a:srgbClr val="FF0000"/>
                </a:solidFill>
                <a:ea typeface="ＭＳ Ｐゴシック" pitchFamily="-84" charset="-128"/>
                <a:cs typeface="ＭＳ Ｐゴシック" pitchFamily="-84" charset="-128"/>
              </a:rPr>
              <a:t>(</a:t>
            </a:r>
            <a:r>
              <a:rPr lang="en-US" sz="3400" dirty="0" err="1" smtClean="0">
                <a:solidFill>
                  <a:srgbClr val="FF0000"/>
                </a:solidFill>
                <a:ea typeface="ＭＳ Ｐゴシック" pitchFamily="-84" charset="-128"/>
                <a:cs typeface="ＭＳ Ｐゴシック" pitchFamily="-84" charset="-128"/>
              </a:rPr>
              <a:t>con’</a:t>
            </a:r>
            <a:r>
              <a:rPr lang="en-US" altLang="ja-JP" sz="3400" dirty="0" err="1" smtClean="0">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sp>
        <p:nvSpPr>
          <p:cNvPr id="107522" name="Rectangle 3"/>
          <p:cNvSpPr>
            <a:spLocks noGrp="1" noChangeArrowheads="1"/>
          </p:cNvSpPr>
          <p:nvPr>
            <p:ph type="body" idx="1"/>
          </p:nvPr>
        </p:nvSpPr>
        <p:spPr>
          <a:xfrm>
            <a:off x="457201" y="838200"/>
            <a:ext cx="6019799" cy="4878387"/>
          </a:xfrm>
        </p:spPr>
        <p:txBody>
          <a:bodyPr/>
          <a:lstStyle/>
          <a:p>
            <a:pPr marL="0" indent="0" eaLnBrk="1" hangingPunct="1">
              <a:buFont typeface="Wingdings" pitchFamily="-84" charset="2"/>
              <a:buNone/>
            </a:pPr>
            <a:r>
              <a:rPr lang="en-US" sz="2400" dirty="0">
                <a:ea typeface="ＭＳ Ｐゴシック" pitchFamily="-84" charset="-128"/>
                <a:cs typeface="ＭＳ Ｐゴシック" pitchFamily="-84" charset="-128"/>
              </a:rPr>
              <a:t>Because there are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waves emitted by the source in time period T, </a:t>
            </a:r>
            <a:r>
              <a:rPr lang="en-US" sz="2400" dirty="0">
                <a:ea typeface="ＭＳ Ｐゴシック" pitchFamily="-84" charset="-128"/>
                <a:cs typeface="ＭＳ Ｐゴシック" pitchFamily="-84" charset="-128"/>
              </a:rPr>
              <a:t>the wavelength</a:t>
            </a:r>
            <a:r>
              <a:rPr lang="en-US" sz="2400" dirty="0" smtClean="0">
                <a:ea typeface="ＭＳ Ｐゴシック" pitchFamily="-84" charset="-128"/>
                <a:cs typeface="ＭＳ Ｐゴシック" pitchFamily="-84" charset="-128"/>
              </a:rPr>
              <a:t> measured by the stationary receiver is</a:t>
            </a:r>
          </a:p>
          <a:p>
            <a:pPr marL="0" indent="0" algn="ctr" eaLnBrk="1" hangingPunct="1">
              <a:buFont typeface="Wingdings" pitchFamily="-84" charset="2"/>
              <a:buNone/>
            </a:pPr>
            <a:endParaRPr lang="en-US" sz="2400" dirty="0" smtClean="0">
              <a:ea typeface="ＭＳ Ｐゴシック" pitchFamily="-84" charset="-128"/>
              <a:cs typeface="ＭＳ Ｐゴシック" pitchFamily="-84" charset="-128"/>
            </a:endParaRPr>
          </a:p>
          <a:p>
            <a:pPr marL="0" indent="0" eaLnBrk="1" hangingPunct="1">
              <a:buFont typeface="Wingdings" pitchFamily="-84" charset="2"/>
              <a:buNone/>
            </a:pPr>
            <a:r>
              <a:rPr lang="en-US" sz="2400" dirty="0">
                <a:ea typeface="ＭＳ Ｐゴシック" pitchFamily="-84" charset="-128"/>
                <a:cs typeface="ＭＳ Ｐゴシック" pitchFamily="-84" charset="-128"/>
              </a:rPr>
              <a:t>And the resulting </a:t>
            </a:r>
            <a:r>
              <a:rPr lang="en-US" sz="2400" dirty="0" smtClean="0">
                <a:ea typeface="ＭＳ Ｐゴシック" pitchFamily="-84" charset="-128"/>
                <a:cs typeface="ＭＳ Ｐゴシック" pitchFamily="-84" charset="-128"/>
              </a:rPr>
              <a:t>frequency measured by the receiver is</a:t>
            </a:r>
          </a:p>
          <a:p>
            <a:pPr marL="0" indent="0" eaLnBrk="1" hangingPunct="1">
              <a:buFont typeface="Wingdings" pitchFamily="-84" charset="2"/>
              <a:buNone/>
            </a:pPr>
            <a:r>
              <a:rPr lang="en-US" sz="2400" dirty="0" smtClean="0">
                <a:ea typeface="ＭＳ Ｐゴシック" pitchFamily="-84" charset="-128"/>
                <a:cs typeface="ＭＳ Ｐゴシック" pitchFamily="-84" charset="-128"/>
              </a:rPr>
              <a:t>The number of waves emitted in the moving frame of the source is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a:t>
            </a:r>
            <a:r>
              <a:rPr lang="en-US" sz="2400" i="1" dirty="0" smtClean="0">
                <a:latin typeface="Apple Chancery"/>
                <a:ea typeface="ＭＳ Ｐゴシック" pitchFamily="-84" charset="-128"/>
                <a:cs typeface="Apple Chancery"/>
              </a:rPr>
              <a:t>f</a:t>
            </a:r>
            <a:r>
              <a:rPr lang="en-US" sz="2400" baseline="-25000" dirty="0" smtClean="0">
                <a:ea typeface="ＭＳ Ｐゴシック" pitchFamily="-84" charset="-128"/>
                <a:cs typeface="ＭＳ Ｐゴシック" pitchFamily="-84" charset="-128"/>
              </a:rPr>
              <a:t>0</a:t>
            </a:r>
            <a:r>
              <a:rPr lang="en-US" sz="2400" i="1" dirty="0" smtClean="0">
                <a:ea typeface="ＭＳ Ｐゴシック" pitchFamily="-84" charset="-128"/>
                <a:cs typeface="ＭＳ Ｐゴシック" pitchFamily="-84" charset="-128"/>
              </a:rPr>
              <a:t>T</a:t>
            </a:r>
            <a:r>
              <a:rPr lang="en-US" sz="2400" i="1" baseline="30000" dirty="0" smtClean="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a:t>
            </a:r>
            <a:r>
              <a:rPr lang="en-US" altLang="ja-JP" sz="2400" baseline="-25000" dirty="0" smtClean="0">
                <a:ea typeface="ＭＳ Ｐゴシック" pitchFamily="-84" charset="-128"/>
                <a:cs typeface="ＭＳ Ｐゴシック" pitchFamily="-84" charset="-128"/>
              </a:rPr>
              <a:t>0 </a:t>
            </a:r>
            <a:r>
              <a:rPr lang="en-US" altLang="ja-JP" sz="2400" dirty="0" smtClean="0">
                <a:ea typeface="ＭＳ Ｐゴシック" pitchFamily="-84" charset="-128"/>
                <a:cs typeface="ＭＳ Ｐゴシック" pitchFamily="-84" charset="-128"/>
              </a:rPr>
              <a:t> with the</a:t>
            </a:r>
            <a:r>
              <a:rPr lang="en-US" sz="2400" dirty="0" smtClean="0">
                <a:ea typeface="ＭＳ Ｐゴシック" pitchFamily="-84" charset="-128"/>
                <a:cs typeface="ＭＳ Ｐゴシック" pitchFamily="-84" charset="-128"/>
              </a:rPr>
              <a:t> proper time </a:t>
            </a:r>
            <a:r>
              <a:rPr lang="en-US" altLang="ja-JP" sz="2400" dirty="0" smtClean="0">
                <a:ea typeface="ＭＳ Ｐゴシック" pitchFamily="-84" charset="-128"/>
                <a:cs typeface="ＭＳ Ｐゴシック" pitchFamily="-84" charset="-128"/>
              </a:rPr>
              <a:t>T’</a:t>
            </a:r>
            <a:r>
              <a:rPr lang="en-US" altLang="ja-JP" sz="2400" baseline="-25000" dirty="0" smtClean="0">
                <a:ea typeface="ＭＳ Ｐゴシック" pitchFamily="-84" charset="-128"/>
                <a:cs typeface="ＭＳ Ｐゴシック" pitchFamily="-84" charset="-128"/>
              </a:rPr>
              <a:t>0</a:t>
            </a:r>
            <a:r>
              <a:rPr lang="en-US" sz="2400" dirty="0" smtClean="0">
                <a:ea typeface="ＭＳ Ｐゴシック" pitchFamily="-84" charset="-128"/>
                <a:cs typeface="ＭＳ Ｐゴシック" pitchFamily="-84" charset="-128"/>
              </a:rPr>
              <a:t>=T/</a:t>
            </a:r>
            <a:r>
              <a:rPr lang="en-US" sz="2400" dirty="0" smtClean="0">
                <a:latin typeface="Symbol" charset="2"/>
                <a:ea typeface="ＭＳ Ｐゴシック" pitchFamily="-84" charset="-128"/>
                <a:cs typeface="Symbol" charset="2"/>
              </a:rPr>
              <a:t>γ </a:t>
            </a:r>
            <a:r>
              <a:rPr lang="en-US" sz="2400" dirty="0" smtClean="0">
                <a:ea typeface="ＭＳ Ｐゴシック" pitchFamily="-84" charset="-128"/>
                <a:cs typeface="Symbol" charset="2"/>
              </a:rPr>
              <a:t>we obtain the measured frequency by the receiver as</a:t>
            </a:r>
            <a:endParaRPr lang="en-US" altLang="ja-JP" sz="2400" dirty="0" smtClean="0">
              <a:latin typeface="Symbol" charset="2"/>
              <a:ea typeface="ＭＳ Ｐゴシック" pitchFamily="-84" charset="-128"/>
              <a:cs typeface="Symbol" charset="2"/>
            </a:endParaRPr>
          </a:p>
        </p:txBody>
      </p:sp>
      <p:sp>
        <p:nvSpPr>
          <p:cNvPr id="6" name="Date Placeholder 5"/>
          <p:cNvSpPr>
            <a:spLocks noGrp="1"/>
          </p:cNvSpPr>
          <p:nvPr>
            <p:ph type="dt" sz="half" idx="10"/>
          </p:nvPr>
        </p:nvSpPr>
        <p:spPr/>
        <p:txBody>
          <a:bodyPr/>
          <a:lstStyle/>
          <a:p>
            <a:pPr>
              <a:defRPr/>
            </a:pPr>
            <a:r>
              <a:rPr lang="en-US" smtClean="0"/>
              <a:t>Monday, Feb. 13, 2017</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18</a:t>
            </a:fld>
            <a:endParaRPr lang="en-US" dirty="0"/>
          </a:p>
        </p:txBody>
      </p:sp>
      <p:sp>
        <p:nvSpPr>
          <p:cNvPr id="8" name="Footer Placeholder 7"/>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39938" name="Object 2"/>
          <p:cNvGraphicFramePr>
            <a:graphicFrameLocks noChangeAspect="1"/>
          </p:cNvGraphicFramePr>
          <p:nvPr>
            <p:extLst/>
          </p:nvPr>
        </p:nvGraphicFramePr>
        <p:xfrm>
          <a:off x="304800" y="4935538"/>
          <a:ext cx="1835150" cy="779462"/>
        </p:xfrm>
        <a:graphic>
          <a:graphicData uri="http://schemas.openxmlformats.org/presentationml/2006/ole">
            <mc:AlternateContent xmlns:mc="http://schemas.openxmlformats.org/markup-compatibility/2006">
              <mc:Choice xmlns:v="urn:schemas-microsoft-com:vml" Requires="v">
                <p:oleObj spid="_x0000_s43608" name="Equation" r:id="rId3" imgW="927100" imgH="393700" progId="Equation.DSMT4">
                  <p:embed/>
                </p:oleObj>
              </mc:Choice>
              <mc:Fallback>
                <p:oleObj name="Equation" r:id="rId3" imgW="927100" imgH="393700" progId="Equation.DSMT4">
                  <p:embed/>
                  <p:pic>
                    <p:nvPicPr>
                      <p:cNvPr id="0" name=""/>
                      <p:cNvPicPr>
                        <a:picLocks noChangeAspect="1" noChangeArrowheads="1"/>
                      </p:cNvPicPr>
                      <p:nvPr/>
                    </p:nvPicPr>
                    <p:blipFill>
                      <a:blip r:embed="rId4"/>
                      <a:srcRect/>
                      <a:stretch>
                        <a:fillRect/>
                      </a:stretch>
                    </p:blipFill>
                    <p:spPr bwMode="auto">
                      <a:xfrm>
                        <a:off x="304800" y="4935538"/>
                        <a:ext cx="1835150" cy="779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extLst/>
          </p:nvPr>
        </p:nvGraphicFramePr>
        <p:xfrm>
          <a:off x="2209800" y="4935538"/>
          <a:ext cx="1558925" cy="855662"/>
        </p:xfrm>
        <a:graphic>
          <a:graphicData uri="http://schemas.openxmlformats.org/presentationml/2006/ole">
            <mc:AlternateContent xmlns:mc="http://schemas.openxmlformats.org/markup-compatibility/2006">
              <mc:Choice xmlns:v="urn:schemas-microsoft-com:vml" Requires="v">
                <p:oleObj spid="_x0000_s43609" name="Equation" r:id="rId5" imgW="787400" imgH="431800" progId="Equation.DSMT4">
                  <p:embed/>
                </p:oleObj>
              </mc:Choice>
              <mc:Fallback>
                <p:oleObj name="Equation" r:id="rId5" imgW="787400" imgH="431800" progId="Equation.DSMT4">
                  <p:embed/>
                  <p:pic>
                    <p:nvPicPr>
                      <p:cNvPr id="0" name=""/>
                      <p:cNvPicPr>
                        <a:picLocks noChangeAspect="1" noChangeArrowheads="1"/>
                      </p:cNvPicPr>
                      <p:nvPr/>
                    </p:nvPicPr>
                    <p:blipFill>
                      <a:blip r:embed="rId6"/>
                      <a:srcRect/>
                      <a:stretch>
                        <a:fillRect/>
                      </a:stretch>
                    </p:blipFill>
                    <p:spPr bwMode="auto">
                      <a:xfrm>
                        <a:off x="2209800" y="4935538"/>
                        <a:ext cx="1558925" cy="855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nvPr>
        </p:nvGraphicFramePr>
        <p:xfrm>
          <a:off x="3732213" y="4800600"/>
          <a:ext cx="1585912" cy="955675"/>
        </p:xfrm>
        <a:graphic>
          <a:graphicData uri="http://schemas.openxmlformats.org/presentationml/2006/ole">
            <mc:AlternateContent xmlns:mc="http://schemas.openxmlformats.org/markup-compatibility/2006">
              <mc:Choice xmlns:v="urn:schemas-microsoft-com:vml" Requires="v">
                <p:oleObj spid="_x0000_s43610" name="Equation" r:id="rId7" imgW="800100" imgH="482600" progId="Equation.DSMT4">
                  <p:embed/>
                </p:oleObj>
              </mc:Choice>
              <mc:Fallback>
                <p:oleObj name="Equation" r:id="rId7" imgW="800100" imgH="482600" progId="Equation.DSMT4">
                  <p:embed/>
                  <p:pic>
                    <p:nvPicPr>
                      <p:cNvPr id="0" name=""/>
                      <p:cNvPicPr>
                        <a:picLocks noChangeAspect="1" noChangeArrowheads="1"/>
                      </p:cNvPicPr>
                      <p:nvPr/>
                    </p:nvPicPr>
                    <p:blipFill>
                      <a:blip r:embed="rId8"/>
                      <a:srcRect/>
                      <a:stretch>
                        <a:fillRect/>
                      </a:stretch>
                    </p:blipFill>
                    <p:spPr bwMode="auto">
                      <a:xfrm>
                        <a:off x="3732213" y="4800600"/>
                        <a:ext cx="1585912" cy="955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nvPr>
        </p:nvGraphicFramePr>
        <p:xfrm>
          <a:off x="5270500" y="4800600"/>
          <a:ext cx="2439988" cy="1006475"/>
        </p:xfrm>
        <a:graphic>
          <a:graphicData uri="http://schemas.openxmlformats.org/presentationml/2006/ole">
            <mc:AlternateContent xmlns:mc="http://schemas.openxmlformats.org/markup-compatibility/2006">
              <mc:Choice xmlns:v="urn:schemas-microsoft-com:vml" Requires="v">
                <p:oleObj spid="_x0000_s43611" name="Equation" r:id="rId9" imgW="1231900" imgH="508000" progId="Equation.DSMT4">
                  <p:embed/>
                </p:oleObj>
              </mc:Choice>
              <mc:Fallback>
                <p:oleObj name="Equation" r:id="rId9" imgW="1231900" imgH="508000" progId="Equation.DSMT4">
                  <p:embed/>
                  <p:pic>
                    <p:nvPicPr>
                      <p:cNvPr id="0" name=""/>
                      <p:cNvPicPr>
                        <a:picLocks noChangeAspect="1" noChangeArrowheads="1"/>
                      </p:cNvPicPr>
                      <p:nvPr/>
                    </p:nvPicPr>
                    <p:blipFill>
                      <a:blip r:embed="rId10"/>
                      <a:srcRect/>
                      <a:stretch>
                        <a:fillRect/>
                      </a:stretch>
                    </p:blipFill>
                    <p:spPr bwMode="auto">
                      <a:xfrm>
                        <a:off x="5270500" y="4800600"/>
                        <a:ext cx="2439988" cy="1006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nvPr>
        </p:nvGraphicFramePr>
        <p:xfrm>
          <a:off x="7683500" y="4800600"/>
          <a:ext cx="1155700" cy="931862"/>
        </p:xfrm>
        <a:graphic>
          <a:graphicData uri="http://schemas.openxmlformats.org/presentationml/2006/ole">
            <mc:AlternateContent xmlns:mc="http://schemas.openxmlformats.org/markup-compatibility/2006">
              <mc:Choice xmlns:v="urn:schemas-microsoft-com:vml" Requires="v">
                <p:oleObj spid="_x0000_s43612" name="Equation" r:id="rId11" imgW="584200" imgH="469900" progId="Equation.DSMT4">
                  <p:embed/>
                </p:oleObj>
              </mc:Choice>
              <mc:Fallback>
                <p:oleObj name="Equation" r:id="rId11" imgW="584200" imgH="469900" progId="Equation.DSMT4">
                  <p:embed/>
                  <p:pic>
                    <p:nvPicPr>
                      <p:cNvPr id="0" name=""/>
                      <p:cNvPicPr>
                        <a:picLocks noChangeAspect="1" noChangeArrowheads="1"/>
                      </p:cNvPicPr>
                      <p:nvPr/>
                    </p:nvPicPr>
                    <p:blipFill>
                      <a:blip r:embed="rId12"/>
                      <a:srcRect/>
                      <a:stretch>
                        <a:fillRect/>
                      </a:stretch>
                    </p:blipFill>
                    <p:spPr bwMode="auto">
                      <a:xfrm>
                        <a:off x="7683500" y="4800600"/>
                        <a:ext cx="1155700" cy="931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629400" y="914400"/>
          <a:ext cx="1930400" cy="1196975"/>
        </p:xfrm>
        <a:graphic>
          <a:graphicData uri="http://schemas.openxmlformats.org/presentationml/2006/ole">
            <mc:AlternateContent xmlns:mc="http://schemas.openxmlformats.org/markup-compatibility/2006">
              <mc:Choice xmlns:v="urn:schemas-microsoft-com:vml" Requires="v">
                <p:oleObj spid="_x0000_s43613" name="Equation" r:id="rId13" imgW="800100" imgH="419100" progId="Equation.DSMT4">
                  <p:embed/>
                </p:oleObj>
              </mc:Choice>
              <mc:Fallback>
                <p:oleObj name="Equation" r:id="rId13" imgW="800100" imgH="419100" progId="Equation.DSMT4">
                  <p:embed/>
                  <p:pic>
                    <p:nvPicPr>
                      <p:cNvPr id="0" name=""/>
                      <p:cNvPicPr>
                        <a:picLocks noChangeAspect="1" noChangeArrowheads="1"/>
                      </p:cNvPicPr>
                      <p:nvPr/>
                    </p:nvPicPr>
                    <p:blipFill>
                      <a:blip r:embed="rId14"/>
                      <a:srcRect/>
                      <a:stretch>
                        <a:fillRect/>
                      </a:stretch>
                    </p:blipFill>
                    <p:spPr bwMode="auto">
                      <a:xfrm>
                        <a:off x="6629400" y="914400"/>
                        <a:ext cx="1930400" cy="1196975"/>
                      </a:xfrm>
                      <a:prstGeom prst="rect">
                        <a:avLst/>
                      </a:prstGeom>
                      <a:noFill/>
                      <a:ln>
                        <a:noFill/>
                      </a:ln>
                      <a:effectLst/>
                      <a:extLst/>
                    </p:spPr>
                  </p:pic>
                </p:oleObj>
              </mc:Fallback>
            </mc:AlternateContent>
          </a:graphicData>
        </a:graphic>
      </p:graphicFrame>
      <p:graphicFrame>
        <p:nvGraphicFramePr>
          <p:cNvPr id="15" name="Object 14"/>
          <p:cNvGraphicFramePr>
            <a:graphicFrameLocks noChangeAspect="1"/>
          </p:cNvGraphicFramePr>
          <p:nvPr>
            <p:extLst/>
          </p:nvPr>
        </p:nvGraphicFramePr>
        <p:xfrm>
          <a:off x="6248400" y="2514600"/>
          <a:ext cx="674687" cy="581025"/>
        </p:xfrm>
        <a:graphic>
          <a:graphicData uri="http://schemas.openxmlformats.org/presentationml/2006/ole">
            <mc:AlternateContent xmlns:mc="http://schemas.openxmlformats.org/markup-compatibility/2006">
              <mc:Choice xmlns:v="urn:schemas-microsoft-com:vml" Requires="v">
                <p:oleObj spid="_x0000_s43614" name="Equation" r:id="rId15" imgW="279400" imgH="203200" progId="Equation.DSMT4">
                  <p:embed/>
                </p:oleObj>
              </mc:Choice>
              <mc:Fallback>
                <p:oleObj name="Equation" r:id="rId15" imgW="279400" imgH="203200" progId="Equation.DSMT4">
                  <p:embed/>
                  <p:pic>
                    <p:nvPicPr>
                      <p:cNvPr id="0" name=""/>
                      <p:cNvPicPr>
                        <a:picLocks noChangeAspect="1" noChangeArrowheads="1"/>
                      </p:cNvPicPr>
                      <p:nvPr/>
                    </p:nvPicPr>
                    <p:blipFill>
                      <a:blip r:embed="rId16"/>
                      <a:srcRect/>
                      <a:stretch>
                        <a:fillRect/>
                      </a:stretch>
                    </p:blipFill>
                    <p:spPr bwMode="auto">
                      <a:xfrm>
                        <a:off x="6248400" y="2514600"/>
                        <a:ext cx="674687" cy="581025"/>
                      </a:xfrm>
                      <a:prstGeom prst="rect">
                        <a:avLst/>
                      </a:prstGeom>
                      <a:noFill/>
                      <a:ln>
                        <a:noFill/>
                      </a:ln>
                      <a:effectLst/>
                      <a:extLst/>
                    </p:spPr>
                  </p:pic>
                </p:oleObj>
              </mc:Fallback>
            </mc:AlternateContent>
          </a:graphicData>
        </a:graphic>
      </p:graphicFrame>
      <p:graphicFrame>
        <p:nvGraphicFramePr>
          <p:cNvPr id="16" name="Object 15"/>
          <p:cNvGraphicFramePr>
            <a:graphicFrameLocks noChangeAspect="1"/>
          </p:cNvGraphicFramePr>
          <p:nvPr>
            <p:extLst/>
          </p:nvPr>
        </p:nvGraphicFramePr>
        <p:xfrm>
          <a:off x="7596187" y="2133600"/>
          <a:ext cx="1319213" cy="1196975"/>
        </p:xfrm>
        <a:graphic>
          <a:graphicData uri="http://schemas.openxmlformats.org/presentationml/2006/ole">
            <mc:AlternateContent xmlns:mc="http://schemas.openxmlformats.org/markup-compatibility/2006">
              <mc:Choice xmlns:v="urn:schemas-microsoft-com:vml" Requires="v">
                <p:oleObj spid="_x0000_s43615" name="Equation" r:id="rId17" imgW="546100" imgH="419100" progId="Equation.DSMT4">
                  <p:embed/>
                </p:oleObj>
              </mc:Choice>
              <mc:Fallback>
                <p:oleObj name="Equation" r:id="rId17" imgW="546100" imgH="419100" progId="Equation.DSMT4">
                  <p:embed/>
                  <p:pic>
                    <p:nvPicPr>
                      <p:cNvPr id="0" name=""/>
                      <p:cNvPicPr>
                        <a:picLocks noChangeAspect="1" noChangeArrowheads="1"/>
                      </p:cNvPicPr>
                      <p:nvPr/>
                    </p:nvPicPr>
                    <p:blipFill>
                      <a:blip r:embed="rId18"/>
                      <a:srcRect/>
                      <a:stretch>
                        <a:fillRect/>
                      </a:stretch>
                    </p:blipFill>
                    <p:spPr bwMode="auto">
                      <a:xfrm>
                        <a:off x="7596187" y="2133600"/>
                        <a:ext cx="1319213" cy="1196975"/>
                      </a:xfrm>
                      <a:prstGeom prst="rect">
                        <a:avLst/>
                      </a:prstGeom>
                      <a:noFill/>
                      <a:ln>
                        <a:noFill/>
                      </a:ln>
                      <a:effectLst/>
                      <a:extLst/>
                    </p:spPr>
                  </p:pic>
                </p:oleObj>
              </mc:Fallback>
            </mc:AlternateContent>
          </a:graphicData>
        </a:graphic>
      </p:graphicFrame>
      <p:graphicFrame>
        <p:nvGraphicFramePr>
          <p:cNvPr id="17" name="Object 16"/>
          <p:cNvGraphicFramePr>
            <a:graphicFrameLocks noChangeAspect="1"/>
          </p:cNvGraphicFramePr>
          <p:nvPr>
            <p:extLst/>
          </p:nvPr>
        </p:nvGraphicFramePr>
        <p:xfrm>
          <a:off x="6858000" y="2155825"/>
          <a:ext cx="704850" cy="1196975"/>
        </p:xfrm>
        <a:graphic>
          <a:graphicData uri="http://schemas.openxmlformats.org/presentationml/2006/ole">
            <mc:AlternateContent xmlns:mc="http://schemas.openxmlformats.org/markup-compatibility/2006">
              <mc:Choice xmlns:v="urn:schemas-microsoft-com:vml" Requires="v">
                <p:oleObj spid="_x0000_s43616" name="Equation" r:id="rId19" imgW="292100" imgH="419100" progId="Equation.DSMT4">
                  <p:embed/>
                </p:oleObj>
              </mc:Choice>
              <mc:Fallback>
                <p:oleObj name="Equation" r:id="rId19" imgW="292100" imgH="419100" progId="Equation.DSMT4">
                  <p:embed/>
                  <p:pic>
                    <p:nvPicPr>
                      <p:cNvPr id="0" name=""/>
                      <p:cNvPicPr>
                        <a:picLocks noChangeAspect="1" noChangeArrowheads="1"/>
                      </p:cNvPicPr>
                      <p:nvPr/>
                    </p:nvPicPr>
                    <p:blipFill>
                      <a:blip r:embed="rId20"/>
                      <a:srcRect/>
                      <a:stretch>
                        <a:fillRect/>
                      </a:stretch>
                    </p:blipFill>
                    <p:spPr bwMode="auto">
                      <a:xfrm>
                        <a:off x="6858000" y="2155825"/>
                        <a:ext cx="704850" cy="1196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272010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wipe(left)">
                                      <p:cBhvr>
                                        <p:cTn id="7" dur="500"/>
                                        <p:tgtEl>
                                          <p:spTgt spid="107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7522">
                                            <p:txEl>
                                              <p:pRg st="2" end="2"/>
                                            </p:txEl>
                                          </p:spTgt>
                                        </p:tgtEl>
                                        <p:attrNameLst>
                                          <p:attrName>style.visibility</p:attrName>
                                        </p:attrNameLst>
                                      </p:cBhvr>
                                      <p:to>
                                        <p:strVal val="visible"/>
                                      </p:to>
                                    </p:set>
                                    <p:animEffect transition="in" filter="wipe(left)">
                                      <p:cBhvr>
                                        <p:cTn id="17" dur="500"/>
                                        <p:tgtEl>
                                          <p:spTgt spid="107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7522">
                                            <p:txEl>
                                              <p:pRg st="3" end="3"/>
                                            </p:txEl>
                                          </p:spTgt>
                                        </p:tgtEl>
                                        <p:attrNameLst>
                                          <p:attrName>style.visibility</p:attrName>
                                        </p:attrNameLst>
                                      </p:cBhvr>
                                      <p:to>
                                        <p:strVal val="visible"/>
                                      </p:to>
                                    </p:set>
                                    <p:animEffect transition="in" filter="wipe(left)">
                                      <p:cBhvr>
                                        <p:cTn id="37" dur="500"/>
                                        <p:tgtEl>
                                          <p:spTgt spid="10752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938"/>
                                        </p:tgtEl>
                                        <p:attrNameLst>
                                          <p:attrName>style.visibility</p:attrName>
                                        </p:attrNameLst>
                                      </p:cBhvr>
                                      <p:to>
                                        <p:strVal val="visible"/>
                                      </p:to>
                                    </p:set>
                                    <p:animEffect transition="in" filter="wipe(left)">
                                      <p:cBhvr>
                                        <p:cTn id="42" dur="500"/>
                                        <p:tgtEl>
                                          <p:spTgt spid="399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9939"/>
                                        </p:tgtEl>
                                        <p:attrNameLst>
                                          <p:attrName>style.visibility</p:attrName>
                                        </p:attrNameLst>
                                      </p:cBhvr>
                                      <p:to>
                                        <p:strVal val="visible"/>
                                      </p:to>
                                    </p:set>
                                    <p:animEffect transition="in" filter="wipe(left)">
                                      <p:cBhvr>
                                        <p:cTn id="47" dur="500"/>
                                        <p:tgtEl>
                                          <p:spTgt spid="399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9940"/>
                                        </p:tgtEl>
                                        <p:attrNameLst>
                                          <p:attrName>style.visibility</p:attrName>
                                        </p:attrNameLst>
                                      </p:cBhvr>
                                      <p:to>
                                        <p:strVal val="visible"/>
                                      </p:to>
                                    </p:set>
                                    <p:animEffect transition="in" filter="wipe(left)">
                                      <p:cBhvr>
                                        <p:cTn id="52" dur="500"/>
                                        <p:tgtEl>
                                          <p:spTgt spid="399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9941"/>
                                        </p:tgtEl>
                                        <p:attrNameLst>
                                          <p:attrName>style.visibility</p:attrName>
                                        </p:attrNameLst>
                                      </p:cBhvr>
                                      <p:to>
                                        <p:strVal val="visible"/>
                                      </p:to>
                                    </p:set>
                                    <p:animEffect transition="in" filter="wipe(left)">
                                      <p:cBhvr>
                                        <p:cTn id="57" dur="500"/>
                                        <p:tgtEl>
                                          <p:spTgt spid="399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9942"/>
                                        </p:tgtEl>
                                        <p:attrNameLst>
                                          <p:attrName>style.visibility</p:attrName>
                                        </p:attrNameLst>
                                      </p:cBhvr>
                                      <p:to>
                                        <p:strVal val="visible"/>
                                      </p:to>
                                    </p:set>
                                    <p:animEffect transition="in" filter="wipe(left)">
                                      <p:cBhvr>
                                        <p:cTn id="6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13, 2017</a:t>
            </a:r>
            <a:endParaRPr lang="en-US"/>
          </a:p>
        </p:txBody>
      </p:sp>
      <p:sp>
        <p:nvSpPr>
          <p:cNvPr id="5" name="Footer Placeholder 4"/>
          <p:cNvSpPr>
            <a:spLocks noGrp="1"/>
          </p:cNvSpPr>
          <p:nvPr>
            <p:ph type="ftr" sz="quarter" idx="11"/>
          </p:nvPr>
        </p:nvSpPr>
        <p:spPr/>
        <p:txBody>
          <a:bodyPr/>
          <a:lstStyle/>
          <a:p>
            <a:pPr>
              <a:defRPr/>
            </a:pPr>
            <a:r>
              <a:rPr lang="mr-IN" smtClean="0"/>
              <a:t>PHYS 3313-001, Spring 2017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0" y="533400"/>
            <a:ext cx="8915400" cy="5562600"/>
          </a:xfrm>
        </p:spPr>
        <p:txBody>
          <a:bodyPr/>
          <a:lstStyle/>
          <a:p>
            <a:pPr eaLnBrk="1" hangingPunct="1"/>
            <a:r>
              <a:rPr lang="en-US" dirty="0" smtClean="0"/>
              <a:t>Quiz </a:t>
            </a:r>
            <a:r>
              <a:rPr lang="en-US" dirty="0"/>
              <a:t>#2 Monday, Feb</a:t>
            </a:r>
            <a:r>
              <a:rPr lang="en-US"/>
              <a:t>. </a:t>
            </a:r>
            <a:r>
              <a:rPr lang="en-US" smtClean="0"/>
              <a:t>20</a:t>
            </a:r>
            <a:endParaRPr lang="en-US" dirty="0"/>
          </a:p>
          <a:p>
            <a:pPr lvl="1" eaLnBrk="1" hangingPunct="1"/>
            <a:r>
              <a:rPr lang="en-US" dirty="0"/>
              <a:t>Beginning of the class</a:t>
            </a:r>
          </a:p>
          <a:p>
            <a:pPr lvl="1" eaLnBrk="1" hangingPunct="1"/>
            <a:r>
              <a:rPr lang="en-US" dirty="0"/>
              <a:t>Covers CH1.1 – what we finish this this Wednesday, Feb. </a:t>
            </a:r>
            <a:r>
              <a:rPr lang="en-US" dirty="0" smtClean="0"/>
              <a:t>15</a:t>
            </a:r>
          </a:p>
          <a:p>
            <a:pPr lvl="1" eaLnBrk="1" hangingPunct="1"/>
            <a:r>
              <a:rPr lang="en-US" dirty="0" smtClean="0"/>
              <a:t>Bring your calculator!  </a:t>
            </a:r>
          </a:p>
          <a:p>
            <a:pPr lvl="2" eaLnBrk="1" hangingPunct="1"/>
            <a:r>
              <a:rPr lang="en-US" dirty="0" smtClean="0"/>
              <a:t>No phones or any type of computer allowed</a:t>
            </a:r>
          </a:p>
          <a:p>
            <a:pPr lvl="1" eaLnBrk="1" hangingPunct="1"/>
            <a:r>
              <a:rPr lang="en-US" dirty="0" smtClean="0"/>
              <a:t>BYOF </a:t>
            </a:r>
            <a:r>
              <a:rPr lang="mr-IN" dirty="0" smtClean="0"/>
              <a:t>–</a:t>
            </a:r>
            <a:r>
              <a:rPr lang="en-US" dirty="0" smtClean="0"/>
              <a:t> Bring Your Own Formula</a:t>
            </a:r>
          </a:p>
          <a:p>
            <a:pPr lvl="2" eaLnBrk="1" hangingPunct="1"/>
            <a:r>
              <a:rPr lang="en-US" dirty="0" smtClean="0"/>
              <a:t>Hand written formula and constants on front-n-back of a letter size sheet</a:t>
            </a:r>
          </a:p>
          <a:p>
            <a:pPr lvl="3" eaLnBrk="1" hangingPunct="1"/>
            <a:r>
              <a:rPr lang="en-US" dirty="0" smtClean="0"/>
              <a:t>Lorentz Transformation Formulae are OK</a:t>
            </a:r>
          </a:p>
          <a:p>
            <a:pPr lvl="2" eaLnBrk="1" hangingPunct="1"/>
            <a:r>
              <a:rPr lang="en-US" dirty="0" smtClean="0"/>
              <a:t>No solutions of any problems of any kind</a:t>
            </a:r>
          </a:p>
          <a:p>
            <a:pPr lvl="2" eaLnBrk="1" hangingPunct="1"/>
            <a:r>
              <a:rPr lang="en-US" dirty="0" smtClean="0"/>
              <a:t>No derivations</a:t>
            </a:r>
          </a:p>
          <a:p>
            <a:pPr lvl="3" eaLnBrk="1" hangingPunct="1"/>
            <a:r>
              <a:rPr lang="en-US" dirty="0" smtClean="0"/>
              <a:t>Lorentz velocity </a:t>
            </a:r>
            <a:r>
              <a:rPr lang="en-US" dirty="0"/>
              <a:t>addition NOT allowed!!</a:t>
            </a:r>
          </a:p>
        </p:txBody>
      </p:sp>
    </p:spTree>
    <p:extLst>
      <p:ext uri="{BB962C8B-B14F-4D97-AF65-F5344CB8AC3E}">
        <p14:creationId xmlns:p14="http://schemas.microsoft.com/office/powerpoint/2010/main" val="1780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1619">
                                            <p:txEl>
                                              <p:pRg st="5" end="5"/>
                                            </p:txEl>
                                          </p:spTgt>
                                        </p:tgtEl>
                                        <p:attrNameLst>
                                          <p:attrName>style.visibility</p:attrName>
                                        </p:attrNameLst>
                                      </p:cBhvr>
                                      <p:to>
                                        <p:strVal val="visible"/>
                                      </p:to>
                                    </p:set>
                                    <p:animEffect transition="in" filter="wipe(left)">
                                      <p:cBhvr>
                                        <p:cTn id="26" dur="500"/>
                                        <p:tgtEl>
                                          <p:spTgt spid="1116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1619">
                                            <p:txEl>
                                              <p:pRg st="7" end="7"/>
                                            </p:txEl>
                                          </p:spTgt>
                                        </p:tgtEl>
                                        <p:attrNameLst>
                                          <p:attrName>style.visibility</p:attrName>
                                        </p:attrNameLst>
                                      </p:cBhvr>
                                      <p:to>
                                        <p:strVal val="visible"/>
                                      </p:to>
                                    </p:set>
                                    <p:animEffect transition="in" filter="wipe(left)">
                                      <p:cBhvr>
                                        <p:cTn id="36" dur="500"/>
                                        <p:tgtEl>
                                          <p:spTgt spid="11161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1619">
                                            <p:txEl>
                                              <p:pRg st="8" end="8"/>
                                            </p:txEl>
                                          </p:spTgt>
                                        </p:tgtEl>
                                        <p:attrNameLst>
                                          <p:attrName>style.visibility</p:attrName>
                                        </p:attrNameLst>
                                      </p:cBhvr>
                                      <p:to>
                                        <p:strVal val="visible"/>
                                      </p:to>
                                    </p:set>
                                    <p:animEffect transition="in" filter="wipe(left)">
                                      <p:cBhvr>
                                        <p:cTn id="41" dur="500"/>
                                        <p:tgtEl>
                                          <p:spTgt spid="11161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1619">
                                            <p:txEl>
                                              <p:pRg st="9" end="9"/>
                                            </p:txEl>
                                          </p:spTgt>
                                        </p:tgtEl>
                                        <p:attrNameLst>
                                          <p:attrName>style.visibility</p:attrName>
                                        </p:attrNameLst>
                                      </p:cBhvr>
                                      <p:to>
                                        <p:strVal val="visible"/>
                                      </p:to>
                                    </p:set>
                                    <p:animEffect transition="in" filter="wipe(left)">
                                      <p:cBhvr>
                                        <p:cTn id="46" dur="500"/>
                                        <p:tgtEl>
                                          <p:spTgt spid="11161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1619">
                                            <p:txEl>
                                              <p:pRg st="10" end="10"/>
                                            </p:txEl>
                                          </p:spTgt>
                                        </p:tgtEl>
                                        <p:attrNameLst>
                                          <p:attrName>style.visibility</p:attrName>
                                        </p:attrNameLst>
                                      </p:cBhvr>
                                      <p:to>
                                        <p:strVal val="visible"/>
                                      </p:to>
                                    </p:set>
                                    <p:animEffect transition="in" filter="wipe(left)">
                                      <p:cBhvr>
                                        <p:cTn id="51"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707221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left)">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wipe(left)">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wipe(left)">
                                      <p:cBhvr>
                                        <p:cTn id="17" dur="500"/>
                                        <p:tgtEl>
                                          <p:spTgt spid="860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Mary’s total travel time as</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Footer Placeholder 4"/>
          <p:cNvSpPr>
            <a:spLocks noGrp="1"/>
          </p:cNvSpPr>
          <p:nvPr>
            <p:ph type="ftr" sz="quarter" idx="11"/>
          </p:nvPr>
        </p:nvSpPr>
        <p:spPr/>
        <p:txBody>
          <a:bodyPr/>
          <a:lstStyle/>
          <a:p>
            <a:pPr>
              <a:defRPr/>
            </a:pPr>
            <a:r>
              <a:rPr lang="mr-IN" smtClean="0"/>
              <a:t>PHYS 3313-001, Spring 2017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graphicFrame>
        <p:nvGraphicFramePr>
          <p:cNvPr id="7" name="Object 6"/>
          <p:cNvGraphicFramePr>
            <a:graphicFrameLocks noChangeAspect="1"/>
          </p:cNvGraphicFramePr>
          <p:nvPr>
            <p:extLst/>
          </p:nvPr>
        </p:nvGraphicFramePr>
        <p:xfrm>
          <a:off x="1676400" y="3543300"/>
          <a:ext cx="774700" cy="495300"/>
        </p:xfrm>
        <a:graphic>
          <a:graphicData uri="http://schemas.openxmlformats.org/presentationml/2006/ole">
            <mc:AlternateContent xmlns:mc="http://schemas.openxmlformats.org/markup-compatibility/2006">
              <mc:Choice xmlns:v="urn:schemas-microsoft-com:vml" Requires="v">
                <p:oleObj spid="_x0000_s40237" name="Equation" r:id="rId3" imgW="304800" imgH="165100" progId="Equation.DSMT4">
                  <p:embed/>
                </p:oleObj>
              </mc:Choice>
              <mc:Fallback>
                <p:oleObj name="Equation" r:id="rId3" imgW="304800" imgH="165100" progId="Equation.DSMT4">
                  <p:embed/>
                  <p:pic>
                    <p:nvPicPr>
                      <p:cNvPr id="0" name=""/>
                      <p:cNvPicPr>
                        <a:picLocks noChangeAspect="1" noChangeArrowheads="1"/>
                      </p:cNvPicPr>
                      <p:nvPr/>
                    </p:nvPicPr>
                    <p:blipFill>
                      <a:blip r:embed="rId4"/>
                      <a:srcRect/>
                      <a:stretch>
                        <a:fillRect/>
                      </a:stretch>
                    </p:blipFill>
                    <p:spPr bwMode="auto">
                      <a:xfrm>
                        <a:off x="1676400" y="3543300"/>
                        <a:ext cx="774700" cy="4953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nvPr>
        </p:nvGraphicFramePr>
        <p:xfrm>
          <a:off x="2449513" y="3619500"/>
          <a:ext cx="903287" cy="571500"/>
        </p:xfrm>
        <a:graphic>
          <a:graphicData uri="http://schemas.openxmlformats.org/presentationml/2006/ole">
            <mc:AlternateContent xmlns:mc="http://schemas.openxmlformats.org/markup-compatibility/2006">
              <mc:Choice xmlns:v="urn:schemas-microsoft-com:vml" Requires="v">
                <p:oleObj spid="_x0000_s40238" name="Equation" r:id="rId5" imgW="355600" imgH="190500" progId="Equation.DSMT4">
                  <p:embed/>
                </p:oleObj>
              </mc:Choice>
              <mc:Fallback>
                <p:oleObj name="Equation" r:id="rId5" imgW="355600" imgH="190500" progId="Equation.DSMT4">
                  <p:embed/>
                  <p:pic>
                    <p:nvPicPr>
                      <p:cNvPr id="0" name=""/>
                      <p:cNvPicPr>
                        <a:picLocks noChangeAspect="1" noChangeArrowheads="1"/>
                      </p:cNvPicPr>
                      <p:nvPr/>
                    </p:nvPicPr>
                    <p:blipFill>
                      <a:blip r:embed="rId6"/>
                      <a:srcRect/>
                      <a:stretch>
                        <a:fillRect/>
                      </a:stretch>
                    </p:blipFill>
                    <p:spPr bwMode="auto">
                      <a:xfrm>
                        <a:off x="2449513" y="3619500"/>
                        <a:ext cx="903287" cy="5715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nvPr>
        </p:nvGraphicFramePr>
        <p:xfrm>
          <a:off x="3243263" y="3352800"/>
          <a:ext cx="3157537" cy="838200"/>
        </p:xfrm>
        <a:graphic>
          <a:graphicData uri="http://schemas.openxmlformats.org/presentationml/2006/ole">
            <mc:AlternateContent xmlns:mc="http://schemas.openxmlformats.org/markup-compatibility/2006">
              <mc:Choice xmlns:v="urn:schemas-microsoft-com:vml" Requires="v">
                <p:oleObj spid="_x0000_s40239" name="Equation" r:id="rId7" imgW="1244600" imgH="279400" progId="Equation.DSMT4">
                  <p:embed/>
                </p:oleObj>
              </mc:Choice>
              <mc:Fallback>
                <p:oleObj name="Equation" r:id="rId7" imgW="1244600" imgH="279400" progId="Equation.DSMT4">
                  <p:embed/>
                  <p:pic>
                    <p:nvPicPr>
                      <p:cNvPr id="0" name=""/>
                      <p:cNvPicPr>
                        <a:picLocks noChangeAspect="1" noChangeArrowheads="1"/>
                      </p:cNvPicPr>
                      <p:nvPr/>
                    </p:nvPicPr>
                    <p:blipFill>
                      <a:blip r:embed="rId8"/>
                      <a:srcRect/>
                      <a:stretch>
                        <a:fillRect/>
                      </a:stretch>
                    </p:blipFill>
                    <p:spPr bwMode="auto">
                      <a:xfrm>
                        <a:off x="3243263" y="3352800"/>
                        <a:ext cx="3157537"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9691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a:t>
            </a:r>
            <a:r>
              <a:rPr lang="en-US" altLang="ja-JP" dirty="0" smtClean="0">
                <a:ea typeface="ＭＳ Ｐゴシック" pitchFamily="-84" charset="-128"/>
                <a:cs typeface="ＭＳ Ｐゴシック" pitchFamily="-84" charset="-128"/>
              </a:rPr>
              <a:t>slower.</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443533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wipe(left)">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wipe(left)">
                                      <p:cBhvr>
                                        <p:cTn id="22" dur="500"/>
                                        <p:tgtEl>
                                          <p:spTgt spid="870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a:t>
            </a:r>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other coordinate so that both </a:t>
            </a:r>
            <a:r>
              <a:rPr lang="en-US" dirty="0" smtClean="0">
                <a:ea typeface="ＭＳ Ｐゴシック" pitchFamily="-84" charset="-128"/>
                <a:cs typeface="ＭＳ Ｐゴシック" pitchFamily="-84" charset="-128"/>
              </a:rPr>
              <a:t>coordinates </a:t>
            </a:r>
            <a:r>
              <a:rPr lang="en-US" dirty="0">
                <a:ea typeface="ＭＳ Ｐゴシック" pitchFamily="-84" charset="-128"/>
                <a:cs typeface="ＭＳ Ｐゴシック" pitchFamily="-84" charset="-128"/>
              </a:rPr>
              <a:t>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a:t>
            </a:r>
            <a:r>
              <a:rPr lang="en-US" dirty="0" smtClean="0">
                <a:ea typeface="ＭＳ Ｐゴシック" pitchFamily="-84" charset="-128"/>
                <a:cs typeface="ＭＳ Ｐゴシック" pitchFamily="-84" charset="-128"/>
              </a:rPr>
              <a:t>on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diagram are </a:t>
            </a:r>
            <a:r>
              <a:rPr lang="en-US" dirty="0">
                <a:ea typeface="ＭＳ Ｐゴシック" pitchFamily="-84" charset="-128"/>
                <a:cs typeface="ＭＳ Ｐゴシック" pitchFamily="-84" charset="-128"/>
              </a:rPr>
              <a:t>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555442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wipe(left)">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wipe(left)">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wipe(left)">
                                      <p:cBhvr>
                                        <p:cTn id="17" dur="500"/>
                                        <p:tgtEl>
                                          <p:spTgt spid="880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217104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speed v(&lt;c)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light signal look?</a:t>
            </a:r>
          </a:p>
        </p:txBody>
      </p:sp>
      <p:sp>
        <p:nvSpPr>
          <p:cNvPr id="9" name="Isosceles Triangle 8"/>
          <p:cNvSpPr/>
          <p:nvPr/>
        </p:nvSpPr>
        <p:spPr bwMode="auto">
          <a:xfrm rot="10800000">
            <a:off x="4038600" y="2209798"/>
            <a:ext cx="1828799" cy="3657599"/>
          </a:xfrm>
          <a:prstGeom prst="triangle">
            <a:avLst>
              <a:gd name="adj" fmla="val 10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Isosceles Triangle 10"/>
          <p:cNvSpPr/>
          <p:nvPr/>
        </p:nvSpPr>
        <p:spPr bwMode="auto">
          <a:xfrm rot="10800000" flipV="1">
            <a:off x="4038600" y="2209801"/>
            <a:ext cx="3352800" cy="3581399"/>
          </a:xfrm>
          <a:prstGeom prst="triangle">
            <a:avLst>
              <a:gd name="adj" fmla="val 0"/>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9228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p:cTn id="12" dur="500" fill="hold"/>
                                        <p:tgtEl>
                                          <p:spTgt spid="91138"/>
                                        </p:tgtEl>
                                        <p:attrNameLst>
                                          <p:attrName>ppt_w</p:attrName>
                                        </p:attrNameLst>
                                      </p:cBhvr>
                                      <p:tavLst>
                                        <p:tav tm="0">
                                          <p:val>
                                            <p:fltVal val="0"/>
                                          </p:val>
                                        </p:tav>
                                        <p:tav tm="100000">
                                          <p:val>
                                            <p:strVal val="#ppt_w"/>
                                          </p:val>
                                        </p:tav>
                                      </p:tavLst>
                                    </p:anim>
                                    <p:anim calcmode="lin" valueType="num">
                                      <p:cBhvr>
                                        <p:cTn id="13" dur="500" fill="hold"/>
                                        <p:tgtEl>
                                          <p:spTgt spid="91138"/>
                                        </p:tgtEl>
                                        <p:attrNameLst>
                                          <p:attrName>ppt_h</p:attrName>
                                        </p:attrNameLst>
                                      </p:cBhvr>
                                      <p:tavLst>
                                        <p:tav tm="0">
                                          <p:val>
                                            <p:fltVal val="0"/>
                                          </p:val>
                                        </p:tav>
                                        <p:tav tm="100000">
                                          <p:val>
                                            <p:strVal val="#ppt_h"/>
                                          </p:val>
                                        </p:tav>
                                      </p:tavLst>
                                    </p:anim>
                                    <p:animEffect transition="in" filter="fade">
                                      <p:cBhvr>
                                        <p:cTn id="14" dur="500"/>
                                        <p:tgtEl>
                                          <p:spTgt spid="911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22" presetClass="exit" presetSubtype="2" fill="hold" grpId="0" nodeType="withEffect">
                                  <p:stCondLst>
                                    <p:cond delay="0"/>
                                  </p:stCondLst>
                                  <p:childTnLst>
                                    <p:animEffect transition="out" filter="wipe(righ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500"/>
                            </p:stCondLst>
                            <p:childTnLst>
                              <p:par>
                                <p:cTn id="24" presetID="22" presetClass="exit" presetSubtype="2" fill="hold" grpId="0" nodeType="afterEffect">
                                  <p:stCondLst>
                                    <p:cond delay="0"/>
                                  </p:stCondLst>
                                  <p:childTnLst>
                                    <p:animEffect transition="out" filter="wipe(right)">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left)">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22" presetClass="exit" presetSubtype="2" fill="hold" grpId="0" nodeType="afterEffect">
                                  <p:stCondLst>
                                    <p:cond delay="0"/>
                                  </p:stCondLst>
                                  <p:childTnLst>
                                    <p:animEffect transition="out" filter="wipe(right)">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682324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26488</TotalTime>
  <Words>1215</Words>
  <Application>Microsoft Macintosh PowerPoint</Application>
  <PresentationFormat>On-screen Show (4:3)</PresentationFormat>
  <Paragraphs>159</Paragraphs>
  <Slides>18</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Apple Chancery</vt:lpstr>
      <vt:lpstr>Arial Narrow</vt:lpstr>
      <vt:lpstr>Lucida Grande</vt:lpstr>
      <vt:lpstr>Monotype Corsiva</vt:lpstr>
      <vt:lpstr>ＭＳ Ｐゴシック</vt:lpstr>
      <vt:lpstr>Symbol</vt:lpstr>
      <vt:lpstr>Times New Roman</vt:lpstr>
      <vt:lpstr>Wingdings</vt:lpstr>
      <vt:lpstr>Arial</vt:lpstr>
      <vt:lpstr>phys1443-spring02</vt:lpstr>
      <vt:lpstr>Equation</vt:lpstr>
      <vt:lpstr>PHYS 3313 – Section 001 Lecture #8</vt:lpstr>
      <vt:lpstr>Announcements</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two moving clocks?</vt:lpstr>
      <vt:lpstr>The Light Cone</vt:lpstr>
      <vt:lpstr>Space-time Invariance</vt:lpstr>
      <vt:lpstr>The Complete Lorentz Transformations</vt:lpstr>
      <vt:lpstr>Space-time Invariance</vt:lpstr>
      <vt:lpstr>The Doppler Effect </vt:lpstr>
      <vt:lpstr>Recall the Doppler Effect</vt:lpstr>
      <vt:lpstr>The Relativistic Doppler Effect </vt:lpstr>
      <vt:lpstr>The Relativistic Doppler Effect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671</cp:revision>
  <cp:lastPrinted>2013-08-26T21:25:15Z</cp:lastPrinted>
  <dcterms:created xsi:type="dcterms:W3CDTF">2012-08-27T21:13:02Z</dcterms:created>
  <dcterms:modified xsi:type="dcterms:W3CDTF">2017-02-15T20:57:28Z</dcterms:modified>
</cp:coreProperties>
</file>