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74" r:id="rId3"/>
    <p:sldId id="678" r:id="rId4"/>
    <p:sldId id="644" r:id="rId5"/>
    <p:sldId id="645" r:id="rId6"/>
    <p:sldId id="646" r:id="rId7"/>
    <p:sldId id="660" r:id="rId8"/>
    <p:sldId id="661" r:id="rId9"/>
    <p:sldId id="647" r:id="rId10"/>
    <p:sldId id="648" r:id="rId11"/>
    <p:sldId id="649" r:id="rId12"/>
    <p:sldId id="650" r:id="rId13"/>
    <p:sldId id="651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0"/>
    <p:restoredTop sz="94660"/>
  </p:normalViewPr>
  <p:slideViewPr>
    <p:cSldViewPr>
      <p:cViewPr>
        <p:scale>
          <a:sx n="121" d="100"/>
          <a:sy n="121" d="100"/>
        </p:scale>
        <p:origin x="736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4" Type="http://schemas.openxmlformats.org/officeDocument/2006/relationships/image" Target="../media/image70.emf"/><Relationship Id="rId1" Type="http://schemas.openxmlformats.org/officeDocument/2006/relationships/image" Target="../media/image67.emf"/><Relationship Id="rId2" Type="http://schemas.openxmlformats.org/officeDocument/2006/relationships/image" Target="../media/image6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4" Type="http://schemas.openxmlformats.org/officeDocument/2006/relationships/image" Target="../media/image74.emf"/><Relationship Id="rId5" Type="http://schemas.openxmlformats.org/officeDocument/2006/relationships/image" Target="../media/image75.emf"/><Relationship Id="rId6" Type="http://schemas.openxmlformats.org/officeDocument/2006/relationships/image" Target="../media/image76.emf"/><Relationship Id="rId7" Type="http://schemas.openxmlformats.org/officeDocument/2006/relationships/image" Target="../media/image77.emf"/><Relationship Id="rId1" Type="http://schemas.openxmlformats.org/officeDocument/2006/relationships/image" Target="../media/image71.emf"/><Relationship Id="rId2" Type="http://schemas.openxmlformats.org/officeDocument/2006/relationships/image" Target="../media/image7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4" Type="http://schemas.openxmlformats.org/officeDocument/2006/relationships/image" Target="../media/image81.emf"/><Relationship Id="rId1" Type="http://schemas.openxmlformats.org/officeDocument/2006/relationships/image" Target="../media/image78.emf"/><Relationship Id="rId2" Type="http://schemas.openxmlformats.org/officeDocument/2006/relationships/image" Target="../media/image7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9" Type="http://schemas.openxmlformats.org/officeDocument/2006/relationships/image" Target="../media/image24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2.emf"/><Relationship Id="rId3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image" Target="../media/image47.emf"/><Relationship Id="rId5" Type="http://schemas.openxmlformats.org/officeDocument/2006/relationships/image" Target="../media/image48.emf"/><Relationship Id="rId6" Type="http://schemas.openxmlformats.org/officeDocument/2006/relationships/image" Target="../media/image49.emf"/><Relationship Id="rId1" Type="http://schemas.openxmlformats.org/officeDocument/2006/relationships/image" Target="../media/image44.emf"/><Relationship Id="rId2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emf"/><Relationship Id="rId12" Type="http://schemas.openxmlformats.org/officeDocument/2006/relationships/image" Target="../media/image62.emf"/><Relationship Id="rId13" Type="http://schemas.openxmlformats.org/officeDocument/2006/relationships/image" Target="../media/image63.emf"/><Relationship Id="rId14" Type="http://schemas.openxmlformats.org/officeDocument/2006/relationships/image" Target="../media/image64.emf"/><Relationship Id="rId15" Type="http://schemas.openxmlformats.org/officeDocument/2006/relationships/image" Target="../media/image65.emf"/><Relationship Id="rId16" Type="http://schemas.openxmlformats.org/officeDocument/2006/relationships/image" Target="../media/image66.emf"/><Relationship Id="rId1" Type="http://schemas.openxmlformats.org/officeDocument/2006/relationships/image" Target="../media/image51.emf"/><Relationship Id="rId2" Type="http://schemas.openxmlformats.org/officeDocument/2006/relationships/image" Target="../media/image52.emf"/><Relationship Id="rId3" Type="http://schemas.openxmlformats.org/officeDocument/2006/relationships/image" Target="../media/image53.emf"/><Relationship Id="rId4" Type="http://schemas.openxmlformats.org/officeDocument/2006/relationships/image" Target="../media/image54.emf"/><Relationship Id="rId5" Type="http://schemas.openxmlformats.org/officeDocument/2006/relationships/image" Target="../media/image55.emf"/><Relationship Id="rId6" Type="http://schemas.openxmlformats.org/officeDocument/2006/relationships/image" Target="../media/image56.emf"/><Relationship Id="rId7" Type="http://schemas.openxmlformats.org/officeDocument/2006/relationships/image" Target="../media/image57.emf"/><Relationship Id="rId8" Type="http://schemas.openxmlformats.org/officeDocument/2006/relationships/image" Target="../media/image58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this slide</a:t>
            </a: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6E211D-5DDE-5944-8270-F544B67B7BD7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83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paragraph from figure 2.29</a:t>
            </a: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60979-A5F8-9343-B085-3B62B87C8221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34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3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17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Spaced a bit more evenly</a:t>
            </a:r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E6E53C2-8471-EC40-A4B2-319F08A35101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71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FCAD5E-833D-C64B-9F68-67D28F23EC62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88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Add arrow head to  the line from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Relativistic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to the graph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Possibly make the line from the 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Classical</a:t>
            </a:r>
            <a:r>
              <a:rPr lang="ja-JP" altLang="en-US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>
                <a:ea typeface="ＭＳ Ｐゴシック" pitchFamily="-84" charset="-128"/>
                <a:cs typeface="ＭＳ Ｐゴシック" pitchFamily="-84" charset="-128"/>
              </a:rPr>
              <a:t> straight (as in figure 2.310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 rather than curved, also add arrow head to this line pointing to the curve.</a:t>
            </a:r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12782F-65FF-0C45-838C-1BB939BE1843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7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Title rewritten</a:t>
            </a:r>
          </a:p>
        </p:txBody>
      </p:sp>
      <p:sp>
        <p:nvSpPr>
          <p:cNvPr id="141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88722E-C59B-4449-BCEB-97263DE2B92F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33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3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25.bin"/><Relationship Id="rId17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2.bin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1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2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3.bin"/><Relationship Id="rId18" Type="http://schemas.openxmlformats.org/officeDocument/2006/relationships/image" Target="../media/image4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1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6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48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4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4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5.emf"/><Relationship Id="rId8" Type="http://schemas.openxmlformats.org/officeDocument/2006/relationships/oleObject" Target="../embeddings/oleObject39.bin"/><Relationship Id="rId9" Type="http://schemas.openxmlformats.org/officeDocument/2006/relationships/image" Target="../media/image46.emf"/><Relationship Id="rId10" Type="http://schemas.openxmlformats.org/officeDocument/2006/relationships/oleObject" Target="../embeddings/oleObject40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51.bin"/><Relationship Id="rId21" Type="http://schemas.openxmlformats.org/officeDocument/2006/relationships/image" Target="../media/image59.emf"/><Relationship Id="rId22" Type="http://schemas.openxmlformats.org/officeDocument/2006/relationships/oleObject" Target="../embeddings/oleObject52.bin"/><Relationship Id="rId23" Type="http://schemas.openxmlformats.org/officeDocument/2006/relationships/image" Target="../media/image60.emf"/><Relationship Id="rId24" Type="http://schemas.openxmlformats.org/officeDocument/2006/relationships/oleObject" Target="../embeddings/oleObject53.bin"/><Relationship Id="rId25" Type="http://schemas.openxmlformats.org/officeDocument/2006/relationships/image" Target="../media/image61.emf"/><Relationship Id="rId26" Type="http://schemas.openxmlformats.org/officeDocument/2006/relationships/oleObject" Target="../embeddings/oleObject54.bin"/><Relationship Id="rId27" Type="http://schemas.openxmlformats.org/officeDocument/2006/relationships/image" Target="../media/image62.emf"/><Relationship Id="rId28" Type="http://schemas.openxmlformats.org/officeDocument/2006/relationships/oleObject" Target="../embeddings/oleObject55.bin"/><Relationship Id="rId29" Type="http://schemas.openxmlformats.org/officeDocument/2006/relationships/image" Target="../media/image6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43.bin"/><Relationship Id="rId5" Type="http://schemas.openxmlformats.org/officeDocument/2006/relationships/image" Target="../media/image51.emf"/><Relationship Id="rId30" Type="http://schemas.openxmlformats.org/officeDocument/2006/relationships/oleObject" Target="../embeddings/oleObject56.bin"/><Relationship Id="rId31" Type="http://schemas.openxmlformats.org/officeDocument/2006/relationships/image" Target="../media/image64.emf"/><Relationship Id="rId32" Type="http://schemas.openxmlformats.org/officeDocument/2006/relationships/oleObject" Target="../embeddings/oleObject57.bin"/><Relationship Id="rId9" Type="http://schemas.openxmlformats.org/officeDocument/2006/relationships/image" Target="../media/image53.emf"/><Relationship Id="rId6" Type="http://schemas.openxmlformats.org/officeDocument/2006/relationships/oleObject" Target="../embeddings/oleObject44.bin"/><Relationship Id="rId7" Type="http://schemas.openxmlformats.org/officeDocument/2006/relationships/image" Target="../media/image52.emf"/><Relationship Id="rId8" Type="http://schemas.openxmlformats.org/officeDocument/2006/relationships/oleObject" Target="../embeddings/oleObject45.bin"/><Relationship Id="rId33" Type="http://schemas.openxmlformats.org/officeDocument/2006/relationships/image" Target="../media/image65.emf"/><Relationship Id="rId34" Type="http://schemas.openxmlformats.org/officeDocument/2006/relationships/oleObject" Target="../embeddings/oleObject58.bin"/><Relationship Id="rId35" Type="http://schemas.openxmlformats.org/officeDocument/2006/relationships/image" Target="../media/image66.emf"/><Relationship Id="rId10" Type="http://schemas.openxmlformats.org/officeDocument/2006/relationships/oleObject" Target="../embeddings/oleObject46.bin"/><Relationship Id="rId11" Type="http://schemas.openxmlformats.org/officeDocument/2006/relationships/image" Target="../media/image54.emf"/><Relationship Id="rId12" Type="http://schemas.openxmlformats.org/officeDocument/2006/relationships/oleObject" Target="../embeddings/oleObject47.bin"/><Relationship Id="rId13" Type="http://schemas.openxmlformats.org/officeDocument/2006/relationships/image" Target="../media/image55.emf"/><Relationship Id="rId14" Type="http://schemas.openxmlformats.org/officeDocument/2006/relationships/oleObject" Target="../embeddings/oleObject48.bin"/><Relationship Id="rId15" Type="http://schemas.openxmlformats.org/officeDocument/2006/relationships/image" Target="../media/image56.emf"/><Relationship Id="rId16" Type="http://schemas.openxmlformats.org/officeDocument/2006/relationships/oleObject" Target="../embeddings/oleObject49.bin"/><Relationship Id="rId17" Type="http://schemas.openxmlformats.org/officeDocument/2006/relationships/image" Target="../media/image57.emf"/><Relationship Id="rId18" Type="http://schemas.openxmlformats.org/officeDocument/2006/relationships/oleObject" Target="../embeddings/oleObject50.bin"/><Relationship Id="rId19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67.emf"/><Relationship Id="rId6" Type="http://schemas.openxmlformats.org/officeDocument/2006/relationships/oleObject" Target="../embeddings/oleObject60.bin"/><Relationship Id="rId7" Type="http://schemas.openxmlformats.org/officeDocument/2006/relationships/image" Target="../media/image68.emf"/><Relationship Id="rId8" Type="http://schemas.openxmlformats.org/officeDocument/2006/relationships/oleObject" Target="../embeddings/oleObject61.bin"/><Relationship Id="rId9" Type="http://schemas.openxmlformats.org/officeDocument/2006/relationships/image" Target="../media/image69.emf"/><Relationship Id="rId10" Type="http://schemas.openxmlformats.org/officeDocument/2006/relationships/oleObject" Target="../embeddings/oleObject62.bin"/><Relationship Id="rId11" Type="http://schemas.openxmlformats.org/officeDocument/2006/relationships/image" Target="../media/image7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5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6.emf"/><Relationship Id="rId15" Type="http://schemas.openxmlformats.org/officeDocument/2006/relationships/oleObject" Target="../embeddings/oleObject69.bin"/><Relationship Id="rId16" Type="http://schemas.openxmlformats.org/officeDocument/2006/relationships/image" Target="../media/image7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71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72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73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7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78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79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80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81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Relationship Id="rId9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1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23.emf"/><Relationship Id="rId21" Type="http://schemas.openxmlformats.org/officeDocument/2006/relationships/oleObject" Target="../embeddings/oleObject18.bin"/><Relationship Id="rId22" Type="http://schemas.openxmlformats.org/officeDocument/2006/relationships/image" Target="../media/image24.emf"/><Relationship Id="rId10" Type="http://schemas.openxmlformats.org/officeDocument/2006/relationships/oleObject" Target="../embeddings/oleObject12.bin"/><Relationship Id="rId11" Type="http://schemas.openxmlformats.org/officeDocument/2006/relationships/oleObject" Target="../embeddings/oleObject13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4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5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6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17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3395" y="1683603"/>
            <a:ext cx="30492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15,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The Relativistic Doppler </a:t>
            </a:r>
            <a:r>
              <a:rPr lang="en-US" sz="2800" dirty="0">
                <a:latin typeface="Arial Narrow" pitchFamily="-84" charset="0"/>
              </a:rPr>
              <a:t>Effect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Relativistic Momentum and </a:t>
            </a:r>
            <a:r>
              <a:rPr lang="en-US" sz="2800" dirty="0" smtClean="0">
                <a:latin typeface="Arial Narrow" pitchFamily="-84" charset="0"/>
              </a:rPr>
              <a:t>Energy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Relationship Between Relativistic Quantities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Binding Energy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Quantization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Discovery of the X-ray and the </a:t>
            </a:r>
            <a:r>
              <a:rPr lang="en-US" sz="2800" dirty="0" smtClean="0">
                <a:latin typeface="Arial Narrow" pitchFamily="-84" charset="0"/>
              </a:rPr>
              <a:t>Electron</a:t>
            </a:r>
            <a:endParaRPr lang="en-US" sz="2800" dirty="0">
              <a:latin typeface="Arial Narrow" pitchFamily="-84" charset="0"/>
            </a:endParaRPr>
          </a:p>
          <a:p>
            <a:pPr marL="609600" indent="-609600" algn="l"/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Linear Momentum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132098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838200"/>
            <a:ext cx="6172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32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How do we keep momentum conserved in a relativistic case?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"/>
            <a:ext cx="8686800" cy="57912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Redefine the classical momentum in the form: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(u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) is different than the 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factor since it uses the particle’s speed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What?  How does this make sense?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	 Well the particle itself is moving at a relativistic speed, thus that must impact the measurements by the observer in the rest frame!!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Now, the agreed form of the momentum in all frames is (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τ</a:t>
            </a:r>
            <a:r>
              <a:rPr lang="en-US" sz="2400" dirty="0" smtClean="0">
                <a:latin typeface="Symbol" charset="2"/>
                <a:ea typeface="ＭＳ Ｐゴシック" pitchFamily="-84" charset="-128"/>
                <a:cs typeface="Symbol" charset="2"/>
              </a:rPr>
              <a:t> 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 the proper time):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Resulting in the new relativistic definition of the momentum: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0, this formula becomes that of the classical. 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can the speed </a:t>
            </a:r>
            <a:r>
              <a:rPr lang="en-US" sz="2400" b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be to maintain the relativistic momentum to 1% of classical momentum?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44026"/>
              </p:ext>
            </p:extLst>
          </p:nvPr>
        </p:nvGraphicFramePr>
        <p:xfrm>
          <a:off x="7086600" y="4918473"/>
          <a:ext cx="1371600" cy="56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Equation" r:id="rId4" imgW="584200" imgH="241300" progId="Equation.DSMT4">
                  <p:embed/>
                </p:oleObj>
              </mc:Choice>
              <mc:Fallback>
                <p:oleObj name="Equation" r:id="rId4" imgW="584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918473"/>
                        <a:ext cx="1371600" cy="56792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1" name="Object 5"/>
          <p:cNvGraphicFramePr>
            <a:graphicFrameLocks noChangeAspect="1"/>
          </p:cNvGraphicFramePr>
          <p:nvPr>
            <p:extLst/>
          </p:nvPr>
        </p:nvGraphicFramePr>
        <p:xfrm>
          <a:off x="2958194" y="914400"/>
          <a:ext cx="1942419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Equation" r:id="rId6" imgW="927100" imgH="254000" progId="Equation.DSMT4">
                  <p:embed/>
                </p:oleObj>
              </mc:Choice>
              <mc:Fallback>
                <p:oleObj name="Equation" r:id="rId6" imgW="927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8194" y="914400"/>
                        <a:ext cx="1942419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2" name="Object 6"/>
          <p:cNvGraphicFramePr>
            <a:graphicFrameLocks noChangeAspect="1"/>
          </p:cNvGraphicFramePr>
          <p:nvPr>
            <p:extLst/>
          </p:nvPr>
        </p:nvGraphicFramePr>
        <p:xfrm>
          <a:off x="4964112" y="762000"/>
          <a:ext cx="191167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Equation" r:id="rId8" imgW="927100" imgH="469900" progId="Equation.DSMT4">
                  <p:embed/>
                </p:oleObj>
              </mc:Choice>
              <mc:Fallback>
                <p:oleObj name="Equation" r:id="rId8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762000"/>
                        <a:ext cx="1911673" cy="9699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27732"/>
              </p:ext>
            </p:extLst>
          </p:nvPr>
        </p:nvGraphicFramePr>
        <p:xfrm>
          <a:off x="1447800" y="3810000"/>
          <a:ext cx="1787600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10" imgW="736600" imgH="419100" progId="Equation.DSMT4">
                  <p:embed/>
                </p:oleObj>
              </mc:Choice>
              <mc:Fallback>
                <p:oleObj name="Equation" r:id="rId10" imgW="7366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1787600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314885"/>
              </p:ext>
            </p:extLst>
          </p:nvPr>
        </p:nvGraphicFramePr>
        <p:xfrm>
          <a:off x="3200400" y="3810000"/>
          <a:ext cx="1634756" cy="101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12" imgW="673100" imgH="419100" progId="Equation.DSMT4">
                  <p:embed/>
                </p:oleObj>
              </mc:Choice>
              <mc:Fallback>
                <p:oleObj name="Equation" r:id="rId12" imgW="673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810000"/>
                        <a:ext cx="1634756" cy="10189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77733"/>
              </p:ext>
            </p:extLst>
          </p:nvPr>
        </p:nvGraphicFramePr>
        <p:xfrm>
          <a:off x="4786424" y="3990754"/>
          <a:ext cx="1080976" cy="587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Equation" r:id="rId14" imgW="444500" imgH="241300" progId="Equation.DSMT4">
                  <p:embed/>
                </p:oleObj>
              </mc:Choice>
              <mc:Fallback>
                <p:oleObj name="Equation" r:id="rId14" imgW="444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424" y="3990754"/>
                        <a:ext cx="1080976" cy="58700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492811"/>
              </p:ext>
            </p:extLst>
          </p:nvPr>
        </p:nvGraphicFramePr>
        <p:xfrm>
          <a:off x="5826642" y="3838354"/>
          <a:ext cx="225055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Equation" r:id="rId16" imgW="927100" imgH="469900" progId="Equation.DSMT4">
                  <p:embed/>
                </p:oleObj>
              </mc:Choice>
              <mc:Fallback>
                <p:oleObj name="Equation" r:id="rId16" imgW="9271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642" y="3838354"/>
                        <a:ext cx="225055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3581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Relativistic </a:t>
            </a:r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Energy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609600"/>
            <a:ext cx="8453438" cy="5030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Due to the new idea of relativistic mass, we must now redefine the concepts of work and energy.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sz="2400" dirty="0" smtClean="0"/>
              <a:t>Modify Newton</a:t>
            </a:r>
            <a:r>
              <a:rPr lang="en-US" sz="2400" dirty="0" smtClean="0">
                <a:ea typeface="ＭＳ Ｐゴシック" pitchFamily="-84" charset="-128"/>
              </a:rPr>
              <a:t>’</a:t>
            </a:r>
            <a:r>
              <a:rPr lang="en-US" altLang="ja-JP" sz="2400" dirty="0" smtClean="0"/>
              <a:t>s </a:t>
            </a:r>
            <a:r>
              <a:rPr lang="en-US" altLang="ja-JP" sz="2400" dirty="0"/>
              <a:t>second law to include our new definition of linear momentum, and </a:t>
            </a:r>
            <a:r>
              <a:rPr lang="en-US" altLang="ja-JP" sz="2400" dirty="0" smtClean="0"/>
              <a:t>the force </a:t>
            </a:r>
            <a:r>
              <a:rPr lang="en-US" altLang="ja-JP" sz="2400" dirty="0"/>
              <a:t>becomes</a:t>
            </a:r>
            <a:r>
              <a:rPr lang="en-US" altLang="ja-JP" sz="2400" dirty="0" smtClean="0"/>
              <a:t>:</a:t>
            </a:r>
          </a:p>
          <a:p>
            <a:pPr lvl="1" eaLnBrk="1" hangingPunct="1"/>
            <a:endParaRPr lang="en-US" altLang="ja-JP" sz="2400" dirty="0" smtClean="0"/>
          </a:p>
          <a:p>
            <a:pPr lvl="1" eaLnBrk="1" hangingPunct="1"/>
            <a:endParaRPr lang="en-US" altLang="ja-JP" sz="2400" dirty="0" smtClean="0"/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W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done by a force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to move a particle from rest to a certain kinetic energy is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Resulting relativistic kinetic energy becomes</a:t>
            </a:r>
          </a:p>
          <a:p>
            <a:pPr eaLnBrk="1" hangingPunct="1"/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Why doesn’t this look anything like the classical KE?</a:t>
            </a:r>
          </a:p>
          <a:p>
            <a:pPr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56322" name="Object 2"/>
          <p:cNvGraphicFramePr>
            <a:graphicFrameLocks noChangeAspect="1"/>
          </p:cNvGraphicFramePr>
          <p:nvPr>
            <p:extLst/>
          </p:nvPr>
        </p:nvGraphicFramePr>
        <p:xfrm>
          <a:off x="3276600" y="2297113"/>
          <a:ext cx="124301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1" name="Equation" r:id="rId3" imgW="635000" imgH="419100" progId="Equation.DSMT4">
                  <p:embed/>
                </p:oleObj>
              </mc:Choice>
              <mc:Fallback>
                <p:oleObj name="Equation" r:id="rId3" imgW="635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97113"/>
                        <a:ext cx="1243013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4" name="Object 4"/>
          <p:cNvGraphicFramePr>
            <a:graphicFrameLocks noChangeAspect="1"/>
          </p:cNvGraphicFramePr>
          <p:nvPr>
            <p:extLst/>
          </p:nvPr>
        </p:nvGraphicFramePr>
        <p:xfrm>
          <a:off x="4157663" y="3970338"/>
          <a:ext cx="15176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2" name="Equation" r:id="rId5" imgW="584200" imgH="152400" progId="Equation.DSMT4">
                  <p:embed/>
                </p:oleObj>
              </mc:Choice>
              <mc:Fallback>
                <p:oleObj name="Equation" r:id="rId5" imgW="584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3970338"/>
                        <a:ext cx="1517650" cy="396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ChangeAspect="1"/>
          </p:cNvGraphicFramePr>
          <p:nvPr>
            <p:extLst/>
          </p:nvPr>
        </p:nvGraphicFramePr>
        <p:xfrm>
          <a:off x="1281113" y="5056188"/>
          <a:ext cx="3276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3" name="Equation" r:id="rId7" imgW="1282700" imgH="330200" progId="Equation.DSMT4">
                  <p:embed/>
                </p:oleObj>
              </mc:Choice>
              <mc:Fallback>
                <p:oleObj name="Equation" r:id="rId7" imgW="12827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3" y="5056188"/>
                        <a:ext cx="3276600" cy="846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6" name="Object 6"/>
          <p:cNvGraphicFramePr>
            <a:graphicFrameLocks noChangeAspect="1"/>
          </p:cNvGraphicFramePr>
          <p:nvPr>
            <p:extLst/>
          </p:nvPr>
        </p:nvGraphicFramePr>
        <p:xfrm>
          <a:off x="4572000" y="2362200"/>
          <a:ext cx="1416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4" name="Equation" r:id="rId9" imgW="723900" imgH="393700" progId="Equation.DSMT4">
                  <p:embed/>
                </p:oleObj>
              </mc:Choice>
              <mc:Fallback>
                <p:oleObj name="Equation" r:id="rId9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362200"/>
                        <a:ext cx="141605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7" name="Object 7"/>
          <p:cNvGraphicFramePr>
            <a:graphicFrameLocks noChangeAspect="1"/>
          </p:cNvGraphicFramePr>
          <p:nvPr>
            <p:extLst/>
          </p:nvPr>
        </p:nvGraphicFramePr>
        <p:xfrm>
          <a:off x="6096000" y="2133600"/>
          <a:ext cx="201295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5" name="Equation" r:id="rId11" imgW="1028700" imgH="609600" progId="Equation.DSMT4">
                  <p:embed/>
                </p:oleObj>
              </mc:Choice>
              <mc:Fallback>
                <p:oleObj name="Equation" r:id="rId11" imgW="1028700" imgH="60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133600"/>
                        <a:ext cx="2012950" cy="119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4467225" y="5181600"/>
          <a:ext cx="22383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6" name="Equation" r:id="rId13" imgW="876300" imgH="228600" progId="Equation.DSMT4">
                  <p:embed/>
                </p:oleObj>
              </mc:Choice>
              <mc:Fallback>
                <p:oleObj name="Equation" r:id="rId13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225" y="5181600"/>
                        <a:ext cx="2238375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6629400" y="5181600"/>
          <a:ext cx="17526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7" name="Equation" r:id="rId15" imgW="685800" imgH="241300" progId="Equation.DSMT4">
                  <p:embed/>
                </p:oleObj>
              </mc:Choice>
              <mc:Fallback>
                <p:oleObj name="Equation" r:id="rId15" imgW="685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181600"/>
                        <a:ext cx="1752600" cy="61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5638800" y="3657600"/>
          <a:ext cx="25400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98" name="Equation" r:id="rId17" imgW="977900" imgH="393700" progId="Equation.DSMT4">
                  <p:embed/>
                </p:oleObj>
              </mc:Choice>
              <mc:Fallback>
                <p:oleObj name="Equation" r:id="rId17" imgW="977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657600"/>
                        <a:ext cx="2540000" cy="1023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940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4114800"/>
          </a:xfrm>
        </p:spPr>
        <p:txBody>
          <a:bodyPr/>
          <a:lstStyle/>
          <a:p>
            <a:r>
              <a:rPr lang="en-US" sz="4800" dirty="0" smtClean="0"/>
              <a:t>Only                         is right! </a:t>
            </a:r>
          </a:p>
          <a:p>
            <a:endParaRPr lang="en-US" sz="4800" dirty="0" smtClean="0"/>
          </a:p>
          <a:p>
            <a:r>
              <a:rPr lang="en-US" sz="4800" dirty="0" smtClean="0"/>
              <a:t>              and                 are wrong!</a:t>
            </a:r>
            <a:endParaRPr lang="en-US" sz="4800" dirty="0"/>
          </a:p>
        </p:txBody>
      </p:sp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30188"/>
            <a:ext cx="8229600" cy="608012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Big note on Relativistic KE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56325" name="Object 5"/>
          <p:cNvGraphicFramePr>
            <a:graphicFrameLocks noChangeAspect="1"/>
          </p:cNvGraphicFramePr>
          <p:nvPr>
            <p:extLst/>
          </p:nvPr>
        </p:nvGraphicFramePr>
        <p:xfrm>
          <a:off x="2590800" y="1295400"/>
          <a:ext cx="3073812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5" name="Equation" r:id="rId3" imgW="965200" imgH="241300" progId="Equation.DSMT4">
                  <p:embed/>
                </p:oleObj>
              </mc:Choice>
              <mc:Fallback>
                <p:oleObj name="Equation" r:id="rId3" imgW="965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295400"/>
                        <a:ext cx="3073812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8" name="Object 8"/>
          <p:cNvGraphicFramePr>
            <a:graphicFrameLocks noChangeAspect="1"/>
          </p:cNvGraphicFramePr>
          <p:nvPr>
            <p:extLst/>
          </p:nvPr>
        </p:nvGraphicFramePr>
        <p:xfrm>
          <a:off x="1295400" y="2819400"/>
          <a:ext cx="19796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6" name="Equation" r:id="rId5" imgW="685800" imgH="393700" progId="Equation.DSMT4">
                  <p:embed/>
                </p:oleObj>
              </mc:Choice>
              <mc:Fallback>
                <p:oleObj name="Equation" r:id="rId5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19400"/>
                        <a:ext cx="197961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0" name="Object 8"/>
          <p:cNvGraphicFramePr>
            <a:graphicFrameLocks noChangeAspect="1"/>
          </p:cNvGraphicFramePr>
          <p:nvPr>
            <p:extLst/>
          </p:nvPr>
        </p:nvGraphicFramePr>
        <p:xfrm>
          <a:off x="4191000" y="2819400"/>
          <a:ext cx="22367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77" name="Equation" r:id="rId7" imgW="774700" imgH="393700" progId="Equation.DSMT4">
                  <p:embed/>
                </p:oleObj>
              </mc:Choice>
              <mc:Fallback>
                <p:oleObj name="Equation" r:id="rId7" imgW="774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819400"/>
                        <a:ext cx="22367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7496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6425" cy="57785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Total Energy and Rest Energy</a:t>
            </a:r>
          </a:p>
        </p:txBody>
      </p:sp>
      <p:sp>
        <p:nvSpPr>
          <p:cNvPr id="13414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Rewriting the relativistic kinetic energy: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term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mc</a:t>
            </a:r>
            <a:r>
              <a:rPr lang="en-US" sz="2800" baseline="30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called the rest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energy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and is denoted by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sum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of the kinetic energy and rest energy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is interpreted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as the total energy of the particle.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 (note that u is the speed of the particle)</a:t>
            </a: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66562" name="Object 2"/>
          <p:cNvGraphicFramePr>
            <a:graphicFrameLocks noChangeAspect="1"/>
          </p:cNvGraphicFramePr>
          <p:nvPr>
            <p:extLst/>
          </p:nvPr>
        </p:nvGraphicFramePr>
        <p:xfrm>
          <a:off x="498475" y="4899025"/>
          <a:ext cx="22383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3" name="Equation" r:id="rId4" imgW="876300" imgH="228600" progId="Equation.DSMT4">
                  <p:embed/>
                </p:oleObj>
              </mc:Choice>
              <mc:Fallback>
                <p:oleObj name="Equation" r:id="rId4" imgW="876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4899025"/>
                        <a:ext cx="2238375" cy="58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3" name="Object 3"/>
          <p:cNvGraphicFramePr>
            <a:graphicFrameLocks noChangeAspect="1"/>
          </p:cNvGraphicFramePr>
          <p:nvPr>
            <p:extLst/>
          </p:nvPr>
        </p:nvGraphicFramePr>
        <p:xfrm>
          <a:off x="2682875" y="4673600"/>
          <a:ext cx="214153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4" name="Equation" r:id="rId6" imgW="838200" imgH="495300" progId="Equation.DSMT4">
                  <p:embed/>
                </p:oleObj>
              </mc:Choice>
              <mc:Fallback>
                <p:oleObj name="Equation" r:id="rId6" imgW="838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4673600"/>
                        <a:ext cx="2141538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4" name="Object 4"/>
          <p:cNvGraphicFramePr>
            <a:graphicFrameLocks noChangeAspect="1"/>
          </p:cNvGraphicFramePr>
          <p:nvPr>
            <p:extLst/>
          </p:nvPr>
        </p:nvGraphicFramePr>
        <p:xfrm>
          <a:off x="4851400" y="4738688"/>
          <a:ext cx="2143125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5" name="Equation" r:id="rId8" imgW="838200" imgH="469900" progId="Equation.DSMT4">
                  <p:embed/>
                </p:oleObj>
              </mc:Choice>
              <mc:Fallback>
                <p:oleObj name="Equation" r:id="rId8" imgW="83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1400" y="4738688"/>
                        <a:ext cx="2143125" cy="1204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5" name="Object 5"/>
          <p:cNvGraphicFramePr>
            <a:graphicFrameLocks noChangeAspect="1"/>
          </p:cNvGraphicFramePr>
          <p:nvPr>
            <p:extLst/>
          </p:nvPr>
        </p:nvGraphicFramePr>
        <p:xfrm>
          <a:off x="7054850" y="5041900"/>
          <a:ext cx="11366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6" name="Equation" r:id="rId10" imgW="444500" imgH="203200" progId="Equation.DSMT4">
                  <p:embed/>
                </p:oleObj>
              </mc:Choice>
              <mc:Fallback>
                <p:oleObj name="Equation" r:id="rId10" imgW="444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50" y="5041900"/>
                        <a:ext cx="113665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1038225"/>
          <a:ext cx="46148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7" name="Equation" r:id="rId12" imgW="1841500" imgH="495300" progId="Equation.DSMT4">
                  <p:embed/>
                </p:oleObj>
              </mc:Choice>
              <mc:Fallback>
                <p:oleObj name="Equation" r:id="rId12" imgW="18415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038225"/>
                        <a:ext cx="4614863" cy="12477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3429000" y="2666999"/>
          <a:ext cx="2133600" cy="840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48" name="Equation" r:id="rId14" imgW="584200" imgH="228600" progId="Equation.DSMT4">
                  <p:embed/>
                </p:oleObj>
              </mc:Choice>
              <mc:Fallback>
                <p:oleObj name="Equation" r:id="rId14" imgW="5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666999"/>
                        <a:ext cx="2133600" cy="8400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1349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8382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Relativistic and Classical Kinetic Energies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838200"/>
            <a:ext cx="5930900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60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458200" cy="4038600"/>
          </a:xfrm>
        </p:spPr>
        <p:txBody>
          <a:bodyPr/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We square this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formula,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multiply by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sz="2800" baseline="30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and rearrange the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terms.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02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algn="ctr" eaLnBrk="1" hangingPunct="1"/>
            <a:r>
              <a:rPr lang="en-US" sz="4000" b="1" dirty="0">
                <a:solidFill>
                  <a:srgbClr val="C00000"/>
                </a:solidFill>
                <a:ea typeface="ＭＳ Ｐゴシック" pitchFamily="-84" charset="-128"/>
                <a:cs typeface="ＭＳ Ｐゴシック" pitchFamily="-84" charset="-128"/>
              </a:rPr>
              <a:t>Relationship of Energy and Momentum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3" name="Oval 12"/>
          <p:cNvSpPr/>
          <p:nvPr/>
        </p:nvSpPr>
        <p:spPr bwMode="auto">
          <a:xfrm>
            <a:off x="6629400" y="3581400"/>
            <a:ext cx="10668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848600" y="35814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>
            <p:extLst/>
          </p:nvPr>
        </p:nvGraphicFramePr>
        <p:xfrm>
          <a:off x="2895600" y="5446713"/>
          <a:ext cx="106203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47" name="Equation" r:id="rId4" imgW="342900" imgH="190500" progId="Equation.DSMT4">
                  <p:embed/>
                </p:oleObj>
              </mc:Choice>
              <mc:Fallback>
                <p:oleObj name="Equation" r:id="rId4" imgW="342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46713"/>
                        <a:ext cx="1062037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 bwMode="auto">
          <a:xfrm>
            <a:off x="1371600" y="4495800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sp>
        <p:nvSpPr>
          <p:cNvPr id="18" name="Right Arrow 17"/>
          <p:cNvSpPr/>
          <p:nvPr/>
        </p:nvSpPr>
        <p:spPr bwMode="auto">
          <a:xfrm>
            <a:off x="1371600" y="5407521"/>
            <a:ext cx="1261177" cy="917079"/>
          </a:xfrm>
          <a:prstGeom prst="rightArrow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+mj-lt"/>
              </a:rPr>
              <a:t>Rewrite</a:t>
            </a:r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>
            <p:extLst/>
          </p:nvPr>
        </p:nvGraphicFramePr>
        <p:xfrm>
          <a:off x="3048000" y="4549775"/>
          <a:ext cx="14176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48" name="Equation" r:id="rId6" imgW="457200" imgH="228600" progId="Equation.DSMT4">
                  <p:embed/>
                </p:oleObj>
              </mc:Choice>
              <mc:Fallback>
                <p:oleObj name="Equation" r:id="rId6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549775"/>
                        <a:ext cx="1417638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>
            <p:extLst/>
          </p:nvPr>
        </p:nvGraphicFramePr>
        <p:xfrm>
          <a:off x="3941763" y="5410200"/>
          <a:ext cx="2363787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49" name="Equation" r:id="rId8" imgW="762000" imgH="228600" progId="Equation.DSMT4">
                  <p:embed/>
                </p:oleObj>
              </mc:Choice>
              <mc:Fallback>
                <p:oleObj name="Equation" r:id="rId8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763" y="5410200"/>
                        <a:ext cx="2363787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>
            <p:extLst/>
          </p:nvPr>
        </p:nvGraphicFramePr>
        <p:xfrm>
          <a:off x="6267450" y="5410200"/>
          <a:ext cx="2362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0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5410200"/>
                        <a:ext cx="23622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0" name="Object 6"/>
          <p:cNvGraphicFramePr>
            <a:graphicFrameLocks noChangeAspect="1"/>
          </p:cNvGraphicFramePr>
          <p:nvPr>
            <p:extLst/>
          </p:nvPr>
        </p:nvGraphicFramePr>
        <p:xfrm>
          <a:off x="966787" y="2590800"/>
          <a:ext cx="10144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1" name="Equation" r:id="rId12" imgW="457200" imgH="228600" progId="Equation.DSMT4">
                  <p:embed/>
                </p:oleObj>
              </mc:Choice>
              <mc:Fallback>
                <p:oleObj name="Equation" r:id="rId1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7" y="2590800"/>
                        <a:ext cx="101441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>
            <p:extLst/>
          </p:nvPr>
        </p:nvGraphicFramePr>
        <p:xfrm>
          <a:off x="941388" y="3502025"/>
          <a:ext cx="20018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2" name="Equation" r:id="rId14" imgW="901700" imgH="419100" progId="Equation.DSMT4">
                  <p:embed/>
                </p:oleObj>
              </mc:Choice>
              <mc:Fallback>
                <p:oleObj name="Equation" r:id="rId14" imgW="901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388" y="3502025"/>
                        <a:ext cx="20018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2" name="Object 8"/>
          <p:cNvGraphicFramePr>
            <a:graphicFrameLocks noChangeAspect="1"/>
          </p:cNvGraphicFramePr>
          <p:nvPr>
            <p:extLst/>
          </p:nvPr>
        </p:nvGraphicFramePr>
        <p:xfrm>
          <a:off x="1995488" y="2611438"/>
          <a:ext cx="166370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3" name="Equation" r:id="rId16" imgW="749300" imgH="228600" progId="Equation.DSMT4">
                  <p:embed/>
                </p:oleObj>
              </mc:Choice>
              <mc:Fallback>
                <p:oleObj name="Equation" r:id="rId16" imgW="749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2611438"/>
                        <a:ext cx="1663700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3" name="Object 9"/>
          <p:cNvGraphicFramePr>
            <a:graphicFrameLocks noChangeAspect="1"/>
          </p:cNvGraphicFramePr>
          <p:nvPr>
            <p:extLst/>
          </p:nvPr>
        </p:nvGraphicFramePr>
        <p:xfrm>
          <a:off x="3648075" y="2362200"/>
          <a:ext cx="21431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4" name="Equation" r:id="rId18" imgW="965200" imgH="469900" progId="Equation.DSMT4">
                  <p:embed/>
                </p:oleObj>
              </mc:Choice>
              <mc:Fallback>
                <p:oleObj name="Equation" r:id="rId18" imgW="965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362200"/>
                        <a:ext cx="21431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4" name="Object 10"/>
          <p:cNvGraphicFramePr>
            <a:graphicFrameLocks noChangeAspect="1"/>
          </p:cNvGraphicFramePr>
          <p:nvPr>
            <p:extLst/>
          </p:nvPr>
        </p:nvGraphicFramePr>
        <p:xfrm>
          <a:off x="5800725" y="2613025"/>
          <a:ext cx="143827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5" name="Equation" r:id="rId20" imgW="647700" imgH="228600" progId="Equation.DSMT4">
                  <p:embed/>
                </p:oleObj>
              </mc:Choice>
              <mc:Fallback>
                <p:oleObj name="Equation" r:id="rId20" imgW="64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2613025"/>
                        <a:ext cx="1438275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5" name="Object 11"/>
          <p:cNvGraphicFramePr>
            <a:graphicFrameLocks noChangeAspect="1"/>
          </p:cNvGraphicFramePr>
          <p:nvPr>
            <p:extLst/>
          </p:nvPr>
        </p:nvGraphicFramePr>
        <p:xfrm>
          <a:off x="2971800" y="3698875"/>
          <a:ext cx="10144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6" name="Equation" r:id="rId22" imgW="457200" imgH="228600" progId="Equation.DSMT4">
                  <p:embed/>
                </p:oleObj>
              </mc:Choice>
              <mc:Fallback>
                <p:oleObj name="Equation" r:id="rId2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98875"/>
                        <a:ext cx="1014412" cy="509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12"/>
          <p:cNvGraphicFramePr>
            <a:graphicFrameLocks noChangeAspect="1"/>
          </p:cNvGraphicFramePr>
          <p:nvPr>
            <p:extLst/>
          </p:nvPr>
        </p:nvGraphicFramePr>
        <p:xfrm>
          <a:off x="4035425" y="3429000"/>
          <a:ext cx="2565400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7" name="Equation" r:id="rId24" imgW="1155700" imgH="469900" progId="Equation.DSMT4">
                  <p:embed/>
                </p:oleObj>
              </mc:Choice>
              <mc:Fallback>
                <p:oleObj name="Equation" r:id="rId24" imgW="1155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5425" y="3429000"/>
                        <a:ext cx="2565400" cy="1049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7" name="Object 13"/>
          <p:cNvGraphicFramePr>
            <a:graphicFrameLocks noChangeAspect="1"/>
          </p:cNvGraphicFramePr>
          <p:nvPr>
            <p:extLst/>
          </p:nvPr>
        </p:nvGraphicFramePr>
        <p:xfrm>
          <a:off x="6642100" y="3657600"/>
          <a:ext cx="20875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8" name="Equation" r:id="rId26" imgW="939800" imgH="228600" progId="Equation.DSMT4">
                  <p:embed/>
                </p:oleObj>
              </mc:Choice>
              <mc:Fallback>
                <p:oleObj name="Equation" r:id="rId26" imgW="939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0" y="3657600"/>
                        <a:ext cx="2087563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/>
          </p:nvPr>
        </p:nvGraphicFramePr>
        <p:xfrm>
          <a:off x="2667000" y="990600"/>
          <a:ext cx="668338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59" name="Equation" r:id="rId28" imgW="266700" imgH="165100" progId="Equation.DSMT4">
                  <p:embed/>
                </p:oleObj>
              </mc:Choice>
              <mc:Fallback>
                <p:oleObj name="Equation" r:id="rId28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668338" cy="4159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"/>
          <p:cNvGraphicFramePr>
            <a:graphicFrameLocks noChangeAspect="1"/>
          </p:cNvGraphicFramePr>
          <p:nvPr>
            <p:extLst/>
          </p:nvPr>
        </p:nvGraphicFramePr>
        <p:xfrm>
          <a:off x="3276600" y="1033462"/>
          <a:ext cx="111442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0" name="Equation" r:id="rId30" imgW="444500" imgH="165100" progId="Equation.DSMT4">
                  <p:embed/>
                </p:oleObj>
              </mc:Choice>
              <mc:Fallback>
                <p:oleObj name="Equation" r:id="rId30" imgW="444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033462"/>
                        <a:ext cx="1114425" cy="4143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4389438" y="685800"/>
          <a:ext cx="17827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1" name="Equation" r:id="rId32" imgW="711200" imgH="469900" progId="Equation.DSMT4">
                  <p:embed/>
                </p:oleObj>
              </mc:Choice>
              <mc:Fallback>
                <p:oleObj name="Equation" r:id="rId32" imgW="711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685800"/>
                        <a:ext cx="1782762" cy="1182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3"/>
          <p:cNvGraphicFramePr>
            <a:graphicFrameLocks noChangeAspect="1"/>
          </p:cNvGraphicFramePr>
          <p:nvPr>
            <p:extLst/>
          </p:nvPr>
        </p:nvGraphicFramePr>
        <p:xfrm>
          <a:off x="4368800" y="4572000"/>
          <a:ext cx="15748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2" name="Equation" r:id="rId34" imgW="508000" imgH="228600" progId="Equation.DSMT4">
                  <p:embed/>
                </p:oleObj>
              </mc:Choice>
              <mc:Fallback>
                <p:oleObj name="Equation" r:id="rId34" imgW="50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572000"/>
                        <a:ext cx="1574800" cy="70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944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Recall that a photon has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zero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rest mass and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the equation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from the last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slide reduces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to: E = pc and we may conclude that: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endParaRPr lang="en-US" altLang="ja-JP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speed,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u, of a massless particle must be c since,  as           </a:t>
            </a:r>
            <a:r>
              <a:rPr lang="en-US" dirty="0">
                <a:solidFill>
                  <a:srgbClr val="0000FF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,                 and it follows that: u = c.</a:t>
            </a:r>
          </a:p>
          <a:p>
            <a:pPr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              </a:t>
            </a:r>
          </a:p>
        </p:txBody>
      </p:sp>
      <p:sp>
        <p:nvSpPr>
          <p:cNvPr id="14438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algn="ctr"/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Massless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Particles have a speed 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equal to the speed of light </a:t>
            </a:r>
            <a:r>
              <a:rPr lang="en-US" dirty="0" err="1">
                <a:ea typeface="ＭＳ Ｐゴシック" pitchFamily="-84" charset="-128"/>
                <a:cs typeface="ＭＳ Ｐゴシック" pitchFamily="-84" charset="-128"/>
              </a:rPr>
              <a:t>c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44387" name="Object 2"/>
          <p:cNvGraphicFramePr>
            <a:graphicFrameLocks noChangeAspect="1"/>
          </p:cNvGraphicFramePr>
          <p:nvPr>
            <p:extLst/>
          </p:nvPr>
        </p:nvGraphicFramePr>
        <p:xfrm>
          <a:off x="1700213" y="3241675"/>
          <a:ext cx="4073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5" name="Equation" r:id="rId4" imgW="1447800" imgH="228600" progId="Equation.DSMT4">
                  <p:embed/>
                </p:oleObj>
              </mc:Choice>
              <mc:Fallback>
                <p:oleObj name="Equation" r:id="rId4" imgW="1447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241675"/>
                        <a:ext cx="4073525" cy="6429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8" name="Object 3"/>
          <p:cNvGraphicFramePr>
            <a:graphicFrameLocks noChangeAspect="1"/>
          </p:cNvGraphicFramePr>
          <p:nvPr>
            <p:extLst/>
          </p:nvPr>
        </p:nvGraphicFramePr>
        <p:xfrm>
          <a:off x="3297238" y="4460875"/>
          <a:ext cx="998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6" name="Equation" r:id="rId6" imgW="342900" imgH="127000" progId="Equation.DSMT4">
                  <p:embed/>
                </p:oleObj>
              </mc:Choice>
              <mc:Fallback>
                <p:oleObj name="Equation" r:id="rId6" imgW="3429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4460875"/>
                        <a:ext cx="998537" cy="355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4"/>
          <p:cNvGraphicFramePr>
            <a:graphicFrameLocks noChangeAspect="1"/>
          </p:cNvGraphicFramePr>
          <p:nvPr>
            <p:extLst/>
          </p:nvPr>
        </p:nvGraphicFramePr>
        <p:xfrm>
          <a:off x="4573588" y="4360863"/>
          <a:ext cx="9890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7" name="Equation" r:id="rId8" imgW="317500" imgH="165100" progId="Equation.DSMT4">
                  <p:embed/>
                </p:oleObj>
              </mc:Choice>
              <mc:Fallback>
                <p:oleObj name="Equation" r:id="rId8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3588" y="4360863"/>
                        <a:ext cx="989012" cy="5159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5"/>
          <p:cNvGraphicFramePr>
            <a:graphicFrameLocks noChangeAspect="1"/>
          </p:cNvGraphicFramePr>
          <p:nvPr>
            <p:extLst/>
          </p:nvPr>
        </p:nvGraphicFramePr>
        <p:xfrm>
          <a:off x="5486400" y="4424363"/>
          <a:ext cx="56673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8" name="Equation" r:id="rId10" imgW="152400" imgH="114300" progId="Equation.DSMT4">
                  <p:embed/>
                </p:oleObj>
              </mc:Choice>
              <mc:Fallback>
                <p:oleObj name="Equation" r:id="rId10" imgW="152400" imgH="11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24363"/>
                        <a:ext cx="566738" cy="4286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5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7362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Units of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Work, Energy and Mass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6425" cy="4497387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work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done in accelerating a charge through a potential difference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 is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W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qV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For a proton, with the charge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 =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1.602 × 10</a:t>
            </a:r>
            <a:r>
              <a:rPr lang="en-US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>
                <a:ea typeface="ＭＳ Ｐゴシック" pitchFamily="-84" charset="-128"/>
                <a:cs typeface="ＭＳ Ｐゴシック" pitchFamily="-84" charset="-128"/>
              </a:rPr>
              <a:t>19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C being accelerated across a potential difference of 1 V, the work done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lvl="1" eaLnBrk="1" hangingPunct="1"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		1 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1.602 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×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Arial" pitchFamily="-84" charset="0"/>
                <a:cs typeface="Arial" pitchFamily="-84" charset="0"/>
              </a:rPr>
              <a:t> J</a:t>
            </a:r>
          </a:p>
          <a:p>
            <a:pPr lvl="1" eaLnBrk="1" hangingPunct="1">
              <a:buNone/>
            </a:pP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W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(1.602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)(1 V) = 1.602 × 10</a:t>
            </a:r>
            <a:r>
              <a:rPr lang="en-US" baseline="300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baseline="30000" dirty="0" smtClean="0">
                <a:ea typeface="Arial" pitchFamily="-84" charset="0"/>
                <a:cs typeface="Arial" pitchFamily="-84" charset="0"/>
              </a:rPr>
              <a:t>19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J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is also used as a unit of energy.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		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8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6425" cy="533400"/>
          </a:xfrm>
        </p:spPr>
        <p:txBody>
          <a:bodyPr/>
          <a:lstStyle/>
          <a:p>
            <a:pPr eaLnBrk="1" hangingPunct="1"/>
            <a:r>
              <a:rPr lang="en-US" sz="6000" dirty="0">
                <a:ea typeface="ＭＳ Ｐゴシック" pitchFamily="-84" charset="-128"/>
                <a:cs typeface="ＭＳ Ｐゴシック" pitchFamily="-84" charset="-128"/>
              </a:rPr>
              <a:t>Other Units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914400"/>
            <a:ext cx="8226425" cy="51054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Rest energy of a particle:</a:t>
            </a:r>
            <a:br>
              <a:rPr lang="en-US" sz="25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Example: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 Rest energy, </a:t>
            </a:r>
            <a:r>
              <a:rPr lang="en-US" sz="2500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500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, of proton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sz="2500" b="1" dirty="0">
                <a:ea typeface="ＭＳ Ｐゴシック" pitchFamily="-84" charset="-128"/>
                <a:cs typeface="ＭＳ Ｐゴシック" pitchFamily="-84" charset="-128"/>
              </a:rPr>
              <a:t>Atomic mass unit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500" dirty="0" err="1">
                <a:ea typeface="ＭＳ Ｐゴシック" pitchFamily="-84" charset="-128"/>
                <a:cs typeface="ＭＳ Ｐゴシック" pitchFamily="-84" charset="-128"/>
              </a:rPr>
              <a:t>amu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)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: Example</a:t>
            </a:r>
            <a:r>
              <a:rPr lang="en-US" sz="2500" dirty="0">
                <a:ea typeface="ＭＳ Ｐゴシック" pitchFamily="-84" charset="-128"/>
                <a:cs typeface="ＭＳ Ｐゴシック" pitchFamily="-84" charset="-128"/>
              </a:rPr>
              <a:t>: carbon-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12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Clr>
                <a:schemeClr val="tx1"/>
              </a:buClr>
              <a:buSzPct val="90000"/>
              <a:buNone/>
            </a:pP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What is 1u in </a:t>
            </a:r>
            <a:r>
              <a:rPr lang="en-US" sz="2500" dirty="0" err="1" smtClean="0">
                <a:ea typeface="ＭＳ Ｐゴシック" pitchFamily="-84" charset="-128"/>
                <a:cs typeface="ＭＳ Ｐゴシック" pitchFamily="-84" charset="-128"/>
              </a:rPr>
              <a:t>eV</a:t>
            </a:r>
            <a:r>
              <a:rPr lang="en-US" sz="2500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  <a:p>
            <a:pPr marL="609600" indent="-609600" eaLnBrk="1" hangingPunct="1">
              <a:buFont typeface="Wingdings" pitchFamily="-84" charset="2"/>
              <a:buNone/>
            </a:pPr>
            <a:endParaRPr lang="en-US" sz="25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685800" y="1874838"/>
          <a:ext cx="155098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3" name="Equation" r:id="rId3" imgW="863600" imgH="228600" progId="Equation.DSMT4">
                  <p:embed/>
                </p:oleObj>
              </mc:Choice>
              <mc:Fallback>
                <p:oleObj name="Equation" r:id="rId3" imgW="86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4838"/>
                        <a:ext cx="1550988" cy="40957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2994025" y="2282826"/>
          <a:ext cx="5387975" cy="742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4" name="Equation" r:id="rId5" imgW="2857500" imgH="393700" progId="Equation.DSMT4">
                  <p:embed/>
                </p:oleObj>
              </mc:Choice>
              <mc:Fallback>
                <p:oleObj name="Equation" r:id="rId5" imgW="285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025" y="2282826"/>
                        <a:ext cx="5387975" cy="742472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2279650" y="1828800"/>
          <a:ext cx="8445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5" name="Equation" r:id="rId7" imgW="469900" imgH="254000" progId="Equation.DSMT4">
                  <p:embed/>
                </p:oleObj>
              </mc:Choice>
              <mc:Fallback>
                <p:oleObj name="Equation" r:id="rId7" imgW="469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650" y="1828800"/>
                        <a:ext cx="844550" cy="455613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3124200" y="1828800"/>
          <a:ext cx="5362575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6" name="Equation" r:id="rId9" imgW="2984500" imgH="279400" progId="Equation.DSMT4">
                  <p:embed/>
                </p:oleObj>
              </mc:Choice>
              <mc:Fallback>
                <p:oleObj name="Equation" r:id="rId9" imgW="29845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828800"/>
                        <a:ext cx="5362575" cy="5016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1066800" y="3581400"/>
          <a:ext cx="57721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7" name="Equation" r:id="rId11" imgW="2438400" imgH="431800" progId="Equation.DSMT4">
                  <p:embed/>
                </p:oleObj>
              </mc:Choice>
              <mc:Fallback>
                <p:oleObj name="Equation" r:id="rId11" imgW="2438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81400"/>
                        <a:ext cx="5772150" cy="102235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3092450" y="4572000"/>
          <a:ext cx="31559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8" name="Equation" r:id="rId13" imgW="1333500" imgH="228600" progId="Equation.DSMT4">
                  <p:embed/>
                </p:oleObj>
              </mc:Choice>
              <mc:Fallback>
                <p:oleObj name="Equation" r:id="rId13" imgW="1333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572000"/>
                        <a:ext cx="3155950" cy="54133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990600" y="5281613"/>
          <a:ext cx="7154863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69" name="Equation" r:id="rId15" imgW="3022600" imgH="279400" progId="Equation.DSMT4">
                  <p:embed/>
                </p:oleObj>
              </mc:Choice>
              <mc:Fallback>
                <p:oleObj name="Equation" r:id="rId15" imgW="3022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81613"/>
                        <a:ext cx="7154863" cy="661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2748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33400"/>
            <a:ext cx="8915400" cy="5562600"/>
          </a:xfrm>
        </p:spPr>
        <p:txBody>
          <a:bodyPr/>
          <a:lstStyle/>
          <a:p>
            <a:pPr eaLnBrk="1" hangingPunct="1"/>
            <a:r>
              <a:rPr lang="en-US" sz="2400" dirty="0"/>
              <a:t>Homework 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/>
              <a:t>Due Wednesday, Feb. 22</a:t>
            </a:r>
          </a:p>
          <a:p>
            <a:pPr eaLnBrk="1" hangingPunct="1"/>
            <a:r>
              <a:rPr lang="en-US" sz="2400" dirty="0"/>
              <a:t>Reminder: Quiz #2 Monday, Feb. </a:t>
            </a:r>
            <a:r>
              <a:rPr lang="en-US" sz="2400" smtClean="0"/>
              <a:t>20</a:t>
            </a:r>
            <a:endParaRPr lang="en-US" sz="2400" dirty="0"/>
          </a:p>
          <a:p>
            <a:pPr lvl="1" eaLnBrk="1" hangingPunct="1"/>
            <a:r>
              <a:rPr lang="en-US" sz="2000" dirty="0"/>
              <a:t>Beginning of the class</a:t>
            </a:r>
          </a:p>
          <a:p>
            <a:pPr lvl="1" eaLnBrk="1" hangingPunct="1"/>
            <a:r>
              <a:rPr lang="en-US" sz="2000" dirty="0"/>
              <a:t>Covers CH1.1 – what we finish today</a:t>
            </a:r>
          </a:p>
          <a:p>
            <a:pPr lvl="1" eaLnBrk="1" hangingPunct="1"/>
            <a:r>
              <a:rPr lang="en-US" sz="2000" dirty="0"/>
              <a:t>You can bring your calculator but it must not have any relevant formula pre-input</a:t>
            </a:r>
          </a:p>
          <a:p>
            <a:pPr lvl="1" eaLnBrk="1" hangingPunct="1"/>
            <a:r>
              <a:rPr lang="en-US" sz="2000" dirty="0"/>
              <a:t>BYOF: You may bring a one 8.5x11.5 sheet (front and back) of handwritten formulae and values of constants for the exam</a:t>
            </a:r>
          </a:p>
          <a:p>
            <a:pPr lvl="1" eaLnBrk="1" hangingPunct="1"/>
            <a:r>
              <a:rPr lang="en-US" sz="2000" dirty="0"/>
              <a:t>No derivations, word definitions, or solutions of any problems </a:t>
            </a:r>
            <a:r>
              <a:rPr lang="en-US" sz="2000" dirty="0" smtClean="0"/>
              <a:t>!</a:t>
            </a:r>
          </a:p>
          <a:p>
            <a:pPr lvl="2" eaLnBrk="1" hangingPunct="1"/>
            <a:r>
              <a:rPr lang="en-US" sz="1800" dirty="0"/>
              <a:t>Lorentz velocity addition NOT allowed</a:t>
            </a:r>
            <a:r>
              <a:rPr lang="en-US" sz="1800" dirty="0" smtClean="0"/>
              <a:t>!!</a:t>
            </a:r>
            <a:endParaRPr lang="en-US" sz="1800" dirty="0"/>
          </a:p>
          <a:p>
            <a:pPr lvl="1" eaLnBrk="1" hangingPunct="1"/>
            <a:r>
              <a:rPr lang="en-US" sz="2000" dirty="0"/>
              <a:t>No additional formulae or values of constants will be provided!</a:t>
            </a:r>
          </a:p>
          <a:p>
            <a:pPr eaLnBrk="1" hangingPunct="1"/>
            <a:r>
              <a:rPr lang="en-US" sz="2400" dirty="0"/>
              <a:t>Colloquium </a:t>
            </a:r>
            <a:r>
              <a:rPr lang="en-US" sz="2400" dirty="0" smtClean="0"/>
              <a:t>today</a:t>
            </a:r>
          </a:p>
          <a:p>
            <a:pPr lvl="1" eaLnBrk="1" hangingPunct="1"/>
            <a:r>
              <a:rPr lang="en-US" sz="2000" dirty="0" smtClean="0"/>
              <a:t>Dr. P. </a:t>
            </a:r>
            <a:r>
              <a:rPr lang="en-US" sz="2000" dirty="0" err="1" smtClean="0"/>
              <a:t>Onyisi</a:t>
            </a:r>
            <a:r>
              <a:rPr lang="en-US" sz="2000" dirty="0" smtClean="0"/>
              <a:t> of UT Austin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42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Binding Energy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43000"/>
            <a:ext cx="8226425" cy="4497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potential energy associated with the force keeping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 system together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 </a:t>
            </a:r>
            <a:r>
              <a:rPr lang="en-US" i="1" dirty="0" smtClean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i="1" baseline="-25000" dirty="0" smtClean="0">
                <a:ea typeface="ＭＳ Ｐゴシック" pitchFamily="-84" charset="-128"/>
                <a:cs typeface="ＭＳ Ｐゴシック" pitchFamily="-84" charset="-128"/>
              </a:rPr>
              <a:t>B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difference between the rest energy of the individual particles and the rest energy of the combined bound system.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470025" y="3733800"/>
          <a:ext cx="3863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3" name="Equation" r:id="rId3" imgW="1244600" imgH="254000" progId="Equation.DSMT4">
                  <p:embed/>
                </p:oleObj>
              </mc:Choice>
              <mc:Fallback>
                <p:oleObj name="Equation" r:id="rId3" imgW="1244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025" y="3733800"/>
                        <a:ext cx="3863975" cy="788987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524000" y="4930775"/>
          <a:ext cx="106362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4" name="Equation" r:id="rId5" imgW="342900" imgH="203200" progId="Equation.DSMT4">
                  <p:embed/>
                </p:oleObj>
              </mc:Choice>
              <mc:Fallback>
                <p:oleObj name="Equation" r:id="rId5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30775"/>
                        <a:ext cx="1063625" cy="631825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2520950" y="4800600"/>
          <a:ext cx="43370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5" name="Equation" r:id="rId7" imgW="1397000" imgH="355600" progId="Equation.DSMT4">
                  <p:embed/>
                </p:oleObj>
              </mc:Choice>
              <mc:Fallback>
                <p:oleObj name="Equation" r:id="rId7" imgW="1397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4800600"/>
                        <a:ext cx="4337050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5356225" y="3695700"/>
          <a:ext cx="1577975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46" name="Equation" r:id="rId9" imgW="508000" imgH="355600" progId="Equation.DSMT4">
                  <p:embed/>
                </p:oleObj>
              </mc:Choice>
              <mc:Fallback>
                <p:oleObj name="Equation" r:id="rId9" imgW="5080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6225" y="3695700"/>
                        <a:ext cx="1577975" cy="1104900"/>
                      </a:xfrm>
                      <a:prstGeom prst="rect">
                        <a:avLst/>
                      </a:prstGeom>
                      <a:noFill/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47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Examples 2.13 and 2.15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914400"/>
            <a:ext cx="8204200" cy="50292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Ex. 2.13: A proton with 2-GeV kinetic energy hits another proton with 2 </a:t>
            </a:r>
            <a:r>
              <a:rPr lang="en-US" dirty="0" err="1" smtClean="0">
                <a:solidFill>
                  <a:srgbClr val="3333CC"/>
                </a:solidFill>
                <a:cs typeface="ＭＳ Ｐゴシック" pitchFamily="-84" charset="-128"/>
              </a:rPr>
              <a:t>GeV</a:t>
            </a:r>
            <a:r>
              <a:rPr lang="en-US" smtClean="0">
                <a:solidFill>
                  <a:srgbClr val="3333CC"/>
                </a:solidFill>
                <a:cs typeface="ＭＳ Ｐゴシック" pitchFamily="-84" charset="-128"/>
              </a:rPr>
              <a:t> KE in 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a head on collision. (proton rest mass = 938MeV/c</a:t>
            </a:r>
            <a:r>
              <a:rPr lang="en-US" baseline="30000" dirty="0" smtClean="0">
                <a:solidFill>
                  <a:srgbClr val="3333CC"/>
                </a:solidFill>
                <a:cs typeface="ＭＳ Ｐゴシック" pitchFamily="-84" charset="-128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)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Compute v, </a:t>
            </a:r>
            <a:r>
              <a:rPr lang="en-US" dirty="0" smtClean="0">
                <a:latin typeface="Symbol" charset="2"/>
                <a:cs typeface="Symbol" charset="2"/>
              </a:rPr>
              <a:t>β</a:t>
            </a:r>
            <a:r>
              <a:rPr lang="en-US" dirty="0" smtClean="0">
                <a:cs typeface="ＭＳ Ｐゴシック" pitchFamily="-84" charset="-128"/>
              </a:rPr>
              <a:t>, p, K and E for each of the initial protons</a:t>
            </a:r>
          </a:p>
          <a:p>
            <a:pPr marL="1200150" lvl="1" indent="-457200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What happens to the kinetic energy?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Ex. 2.15: What is the minimum kinetic energy the protons must have in the head-on collision in the reaction </a:t>
            </a:r>
            <a:r>
              <a:rPr lang="en-US" dirty="0" err="1" smtClean="0">
                <a:cs typeface="ＭＳ Ｐゴシック" pitchFamily="-84" charset="-128"/>
              </a:rPr>
              <a:t>p+p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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π</a:t>
            </a:r>
            <a:r>
              <a:rPr lang="en-US" baseline="30000" dirty="0" smtClean="0">
                <a:latin typeface="Symbol" charset="2"/>
                <a:cs typeface="Symbol" charset="2"/>
                <a:sym typeface="Wingdings"/>
              </a:rPr>
              <a:t>+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+d, in order to produce the positively charged pion </a:t>
            </a:r>
            <a:r>
              <a:rPr lang="en-US" dirty="0">
                <a:cs typeface="ＭＳ Ｐゴシック" pitchFamily="-84" charset="-128"/>
                <a:sym typeface="Wingdings"/>
              </a:rPr>
              <a:t>(139.6MeV/c</a:t>
            </a:r>
            <a:r>
              <a:rPr lang="en-US" baseline="30000" dirty="0">
                <a:cs typeface="ＭＳ Ｐゴシック" pitchFamily="-84" charset="-128"/>
                <a:sym typeface="Wingdings"/>
              </a:rPr>
              <a:t>2</a:t>
            </a:r>
            <a:r>
              <a:rPr lang="en-US" dirty="0">
                <a:cs typeface="ＭＳ Ｐゴシック" pitchFamily="-84" charset="-128"/>
                <a:sym typeface="Wingdings"/>
              </a:rPr>
              <a:t> 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) and a deuteron.(1875.6MeV</a:t>
            </a:r>
            <a:r>
              <a:rPr lang="en-US" dirty="0">
                <a:cs typeface="ＭＳ Ｐゴシック" pitchFamily="-84" charset="-128"/>
                <a:sym typeface="Wingdings"/>
              </a:rPr>
              <a:t>/</a:t>
            </a:r>
            <a:r>
              <a:rPr lang="en-US" dirty="0" smtClean="0">
                <a:cs typeface="ＭＳ Ｐゴシック" pitchFamily="-84" charset="-128"/>
                <a:sym typeface="Wingdings"/>
              </a:rPr>
              <a:t>c</a:t>
            </a:r>
            <a:r>
              <a:rPr lang="en-US" baseline="30000" dirty="0" smtClean="0">
                <a:cs typeface="ＭＳ Ｐゴシック" pitchFamily="-84" charset="-128"/>
                <a:sym typeface="Wingdings"/>
              </a:rPr>
              <a:t>2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  <a:sym typeface="Wingdings"/>
              </a:rPr>
              <a:t>).</a:t>
            </a:r>
            <a:endParaRPr lang="en-US" dirty="0" smtClean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4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990600"/>
          </a:xfrm>
        </p:spPr>
        <p:txBody>
          <a:bodyPr/>
          <a:lstStyle/>
          <a:p>
            <a:pPr algn="ctr"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Results of Relativistic Doppler Effect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6629400" cy="11779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When source/receiver is approaching with </a:t>
            </a:r>
            <a:r>
              <a:rPr lang="el-GR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dirty="0">
                <a:ea typeface="Arial" pitchFamily="-84" charset="0"/>
                <a:cs typeface="Arial" pitchFamily="-84" charset="0"/>
              </a:rPr>
              <a:t> = 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v</a:t>
            </a:r>
            <a:r>
              <a:rPr lang="en-US" dirty="0" err="1" smtClean="0">
                <a:ea typeface="Arial" pitchFamily="-84" charset="0"/>
                <a:cs typeface="Arial" pitchFamily="-84" charset="0"/>
              </a:rPr>
              <a:t>/</a:t>
            </a:r>
            <a:r>
              <a:rPr lang="en-US" i="1" dirty="0" err="1" smtClean="0">
                <a:ea typeface="Arial" pitchFamily="-84" charset="0"/>
                <a:cs typeface="Arial" pitchFamily="-84" charset="0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resulting frequency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05600" y="6477000"/>
            <a:ext cx="1905000" cy="457200"/>
          </a:xfrm>
        </p:spPr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81000" y="2438400"/>
            <a:ext cx="59436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When source/receiver is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receding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kumimoji="0" lang="el-GR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= 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v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/</a:t>
            </a:r>
            <a:r>
              <a:rPr kumimoji="0" lang="en-US" sz="32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the resulting frequency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is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81000" y="41148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If we use </a:t>
            </a:r>
            <a:r>
              <a:rPr lang="en-US" sz="3200" kern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+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 approaching source/receiver and </a:t>
            </a:r>
            <a:r>
              <a:rPr lang="en-US" sz="3200" kern="0" noProof="0" dirty="0" smtClean="0">
                <a:solidFill>
                  <a:schemeClr val="accent2"/>
                </a:solidFill>
                <a:ea typeface="ＭＳ Ｐゴシック" pitchFamily="-84" charset="-128"/>
                <a:cs typeface="ＭＳ Ｐゴシック" pitchFamily="-84" charset="-128"/>
              </a:rPr>
              <a:t>-</a:t>
            </a:r>
            <a:r>
              <a:rPr lang="el-GR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β</a:t>
            </a:r>
            <a:r>
              <a:rPr lang="en-US" sz="3200" i="1" kern="0" dirty="0" smtClean="0">
                <a:solidFill>
                  <a:schemeClr val="accent2"/>
                </a:solidFill>
                <a:latin typeface="Lucida Grande" pitchFamily="-84" charset="0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for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receding source/receiver, relativistic Doppler Effect can be expressed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81000" y="1981200"/>
            <a:ext cx="66294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Higher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blue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04800" y="3581400"/>
            <a:ext cx="64770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Low</a:t>
            </a: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er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than the actual source’s frequency, </a:t>
            </a:r>
            <a:r>
              <a:rPr lang="en-US" b="1" kern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red</a:t>
            </a:r>
            <a:r>
              <a:rPr kumimoji="0" lang="en-US" b="1" i="0" u="none" strike="noStrike" kern="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shift!!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2857500" y="6130925"/>
            <a:ext cx="3352800" cy="457200"/>
          </a:xfrm>
          <a:prstGeom prst="rect">
            <a:avLst/>
          </a:prstGeom>
          <a:solidFill>
            <a:srgbClr val="FFFFCC"/>
          </a:solidFill>
          <a:ln w="38100" cap="flat" cmpd="sng" algn="ctr">
            <a:solidFill>
              <a:srgbClr val="8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lang="en-US" b="1" kern="0" noProof="0" dirty="0" smtClean="0">
                <a:solidFill>
                  <a:srgbClr val="660066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For more generalized case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6781800" y="838200"/>
          <a:ext cx="2270811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0" name="Equation" r:id="rId3" imgW="825500" imgH="469900" progId="Equation.DSMT4">
                  <p:embed/>
                </p:oleObj>
              </mc:Choice>
              <mc:Fallback>
                <p:oleObj name="Equation" r:id="rId3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838200"/>
                        <a:ext cx="2270811" cy="1295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6629400" y="2286000"/>
          <a:ext cx="2403480" cy="13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1" name="Equation" r:id="rId5" imgW="825500" imgH="469900" progId="Equation.DSMT4">
                  <p:embed/>
                </p:oleObj>
              </mc:Choice>
              <mc:Fallback>
                <p:oleObj name="Equation" r:id="rId5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86000"/>
                        <a:ext cx="2403480" cy="1371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6586538" y="4114800"/>
          <a:ext cx="2405062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2" name="Equation" r:id="rId7" imgW="825500" imgH="469900" progId="Equation.DSMT4">
                  <p:embed/>
                </p:oleObj>
              </mc:Choice>
              <mc:Fallback>
                <p:oleObj name="Equation" r:id="rId7" imgW="8255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4114800"/>
                        <a:ext cx="2405062" cy="1371600"/>
                      </a:xfrm>
                      <a:prstGeom prst="rect">
                        <a:avLst/>
                      </a:prstGeom>
                      <a:noFill/>
                      <a:ln w="57150" cmpd="sng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400" y="5586371"/>
            <a:ext cx="2309648" cy="96682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85221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pic>
        <p:nvPicPr>
          <p:cNvPr id="113667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2298700"/>
            <a:ext cx="863600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136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610600" cy="21336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The most fundamental principle used here is the momentum conservation!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Frank is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at rest in system K holding a ball of mass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m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 holds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similar ball in system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that is moving in the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direction with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velocity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v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with respect to system K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</a:p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At one point they threw the ball at each other with exactly the same speed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algn="ctr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buFont typeface="Wingdings" pitchFamily="-84" charset="2"/>
              <a:buNone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1838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8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 smtClean="0">
                <a:ea typeface="ＭＳ Ｐゴシック" pitchFamily="-84" charset="-128"/>
                <a:cs typeface="ＭＳ Ｐゴシック" pitchFamily="-84" charset="-128"/>
              </a:rPr>
              <a:t>Reminder: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Lorentz Velocity Transformations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077200" cy="4759325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 addition to the previous relations, the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Lorentz velocity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transformations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for </a:t>
            </a:r>
            <a:r>
              <a:rPr lang="en-US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, and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i="1" dirty="0" err="1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z</a:t>
            </a:r>
            <a:r>
              <a:rPr lang="en-US" altLang="ja-JP" baseline="-25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can be obtained by switching primed and unprimed and changing </a:t>
            </a:r>
            <a:r>
              <a:rPr lang="en-US" altLang="ja-JP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to –</a:t>
            </a:r>
            <a:r>
              <a:rPr lang="en-US" altLang="ja-JP" i="1" dirty="0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.(the velocity of the moving frame!!)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/>
          </p:nvPr>
        </p:nvGraphicFramePr>
        <p:xfrm>
          <a:off x="3962400" y="2667000"/>
          <a:ext cx="1868488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8" name="Equation" r:id="rId3" imgW="774700" imgH="508000" progId="Equation.DSMT4">
                  <p:embed/>
                </p:oleObj>
              </mc:Choice>
              <mc:Fallback>
                <p:oleObj name="Equation" r:id="rId3" imgW="7747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667000"/>
                        <a:ext cx="1868488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3976688" y="3657600"/>
          <a:ext cx="23876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99" name="Equation" r:id="rId5" imgW="1016000" imgH="558800" progId="Equation.DSMT4">
                  <p:embed/>
                </p:oleObj>
              </mc:Choice>
              <mc:Fallback>
                <p:oleObj name="Equation" r:id="rId5" imgW="1016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3657600"/>
                        <a:ext cx="23876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/>
          </p:nvPr>
        </p:nvGraphicFramePr>
        <p:xfrm>
          <a:off x="3921125" y="5014913"/>
          <a:ext cx="2387600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0" name="Equation" r:id="rId7" imgW="1016000" imgH="533400" progId="Equation.DSMT4">
                  <p:embed/>
                </p:oleObj>
              </mc:Choice>
              <mc:Fallback>
                <p:oleObj name="Equation" r:id="rId7" imgW="1016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25" y="5014913"/>
                        <a:ext cx="2387600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4372" y="2913062"/>
            <a:ext cx="738188" cy="49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21037" y="4068960"/>
            <a:ext cx="700088" cy="525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0400" y="5334000"/>
            <a:ext cx="685800" cy="5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6425" cy="5411788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If we use the definition of momentum, the momentum of the ball thrown by Frank is entirely in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y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direction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Fy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= </a:t>
            </a: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mu</a:t>
            </a:r>
            <a:r>
              <a:rPr lang="en-US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change of momentum as observed by Frank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eaLnBrk="1" hangingPunct="1">
              <a:buNone/>
            </a:pPr>
            <a:r>
              <a:rPr lang="en-US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				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smtClean="0">
                <a:ea typeface="Arial" pitchFamily="-84" charset="0"/>
                <a:cs typeface="Arial" pitchFamily="-84" charset="0"/>
              </a:rPr>
              <a:t>F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l-GR" sz="2800" dirty="0" smtClean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800" i="1" dirty="0" err="1" smtClean="0">
                <a:ea typeface="Arial" pitchFamily="-84" charset="0"/>
                <a:cs typeface="Arial" pitchFamily="-84" charset="0"/>
              </a:rPr>
              <a:t>p</a:t>
            </a:r>
            <a:r>
              <a:rPr lang="en-US" sz="2800" i="1" baseline="-25000" dirty="0" err="1" smtClean="0">
                <a:ea typeface="Arial" pitchFamily="-84" charset="0"/>
                <a:cs typeface="Arial" pitchFamily="-84" charset="0"/>
              </a:rPr>
              <a:t>Fy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 = </a:t>
            </a:r>
            <a:r>
              <a:rPr lang="en-US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sz="2800" dirty="0" smtClean="0">
                <a:ea typeface="Arial" pitchFamily="-84" charset="0"/>
                <a:cs typeface="Arial" pitchFamily="-84" charset="0"/>
              </a:rPr>
              <a:t>2</a:t>
            </a:r>
            <a:r>
              <a:rPr lang="en-US" sz="2800" i="1" dirty="0" smtClean="0">
                <a:ea typeface="Arial" pitchFamily="-84" charset="0"/>
                <a:cs typeface="Arial" pitchFamily="-84" charset="0"/>
              </a:rPr>
              <a:t>mu</a:t>
            </a:r>
            <a:r>
              <a:rPr lang="en-US" sz="2800" baseline="-25000" dirty="0" smtClean="0">
                <a:ea typeface="Arial" pitchFamily="-84" charset="0"/>
                <a:cs typeface="Arial" pitchFamily="-84" charset="0"/>
              </a:rPr>
              <a:t>0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Mary measures the initial velocity of her own ball to be </a:t>
            </a: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r>
              <a:rPr lang="en-US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Mx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0 and </a:t>
            </a:r>
            <a:r>
              <a:rPr lang="en-US" altLang="ja-JP" sz="2800" i="1" dirty="0" err="1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dirty="0" err="1" smtClean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i="1" baseline="-25000" dirty="0" err="1" smtClean="0">
                <a:ea typeface="ＭＳ Ｐゴシック" pitchFamily="-84" charset="-128"/>
                <a:cs typeface="ＭＳ Ｐゴシック" pitchFamily="-84" charset="-128"/>
              </a:rPr>
              <a:t>My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altLang="ja-JP" sz="2800" dirty="0" smtClean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800" i="1" dirty="0" smtClean="0">
                <a:ea typeface="ＭＳ Ｐゴシック" pitchFamily="-84" charset="-128"/>
                <a:cs typeface="ＭＳ Ｐゴシック" pitchFamily="-84" charset="-128"/>
              </a:rPr>
              <a:t>u</a:t>
            </a:r>
            <a:r>
              <a:rPr lang="en-US" altLang="ja-JP" sz="2800" i="1" baseline="-25000" dirty="0" smtClean="0"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In order to determine the velocity of Mary’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ball as measured by Frank we use the velocity transformation equations: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None/>
            </a:pPr>
            <a:r>
              <a:rPr lang="en-US" sz="2800" i="1" dirty="0" smtClean="0">
                <a:ea typeface="ＭＳ Ｐゴシック" pitchFamily="-84" charset="-128"/>
                <a:cs typeface="ＭＳ Ｐゴシック" pitchFamily="-84" charset="-128"/>
              </a:rPr>
              <a:t>				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5714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2822575" y="5459413"/>
          <a:ext cx="12922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9" name="Equation" r:id="rId3" imgW="469900" imgH="203200" progId="Equation.DSMT4">
                  <p:embed/>
                </p:oleObj>
              </mc:Choice>
              <mc:Fallback>
                <p:oleObj name="Equation" r:id="rId3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2575" y="5459413"/>
                        <a:ext cx="1292225" cy="5603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/>
          </p:nvPr>
        </p:nvGraphicFramePr>
        <p:xfrm>
          <a:off x="5029200" y="5291138"/>
          <a:ext cx="3492500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80" name="Equation" r:id="rId5" imgW="1270000" imgH="292100" progId="Equation.DSMT4">
                  <p:embed/>
                </p:oleObj>
              </mc:Choice>
              <mc:Fallback>
                <p:oleObj name="Equation" r:id="rId5" imgW="1270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291138"/>
                        <a:ext cx="3492500" cy="8048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564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1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Relativistic Momentum</a:t>
            </a:r>
          </a:p>
        </p:txBody>
      </p:sp>
      <p:sp>
        <p:nvSpPr>
          <p:cNvPr id="11776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609600"/>
            <a:ext cx="8686800" cy="53340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Before the collision, the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as measured by Frank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(in the</a:t>
            </a:r>
            <a:r>
              <a:rPr lang="en-US" altLang="ja-JP" sz="2400" b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altLang="ja-JP" sz="24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ixed frame)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with the Lorentz </a:t>
            </a:r>
            <a:r>
              <a:rPr lang="en-US" altLang="ja-JP" sz="2400" smtClean="0">
                <a:ea typeface="ＭＳ Ｐゴシック" pitchFamily="-84" charset="-128"/>
                <a:cs typeface="ＭＳ Ｐゴシック" pitchFamily="-84" charset="-128"/>
              </a:rPr>
              <a:t>velocity transformation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becomes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	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For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 perfectly elastic collision, the momentum after the collision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Thus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change in momentum of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Mary’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400" dirty="0">
                <a:ea typeface="ＭＳ Ｐゴシック" pitchFamily="-84" charset="-128"/>
                <a:cs typeface="ＭＳ Ｐゴシック" pitchFamily="-84" charset="-128"/>
              </a:rPr>
              <a:t>ball according to Frank </a:t>
            </a:r>
            <a:r>
              <a:rPr lang="en-US" altLang="ja-JP" sz="2400" dirty="0" smtClean="0">
                <a:ea typeface="ＭＳ Ｐゴシック" pitchFamily="-84" charset="-128"/>
                <a:cs typeface="ＭＳ Ｐゴシック" pitchFamily="-84" charset="-128"/>
              </a:rPr>
              <a:t>is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OMG!  The linear momentum is not conserved even w/o an external force!!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None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What do we do? 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  <a:sym typeface="Wingdings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Redefine the momentum in a fashion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Something has changed.   Mass is now, </a:t>
            </a:r>
            <a:r>
              <a:rPr lang="en-US" sz="24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</a:t>
            </a:r>
            <a:r>
              <a:rPr lang="en-US" sz="2400" dirty="0" err="1" smtClean="0">
                <a:latin typeface="Symbol" charset="2"/>
                <a:ea typeface="ＭＳ Ｐゴシック" pitchFamily="-84" charset="-128"/>
                <a:cs typeface="Symbol" charset="2"/>
                <a:sym typeface="Wingdings"/>
              </a:rPr>
              <a:t>γ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!!  The relativistic mass!!</a:t>
            </a:r>
          </a:p>
          <a:p>
            <a:pPr marL="0" indent="0" eaLnBrk="1" hangingPunct="1">
              <a:lnSpc>
                <a:spcPct val="80000"/>
              </a:lnSpc>
              <a:buFont typeface="Wingdings" pitchFamily="-84" charset="2"/>
              <a:buChar char="è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Mass as the fundamental property of matter is called the “rest mass”, m</a:t>
            </a:r>
            <a:r>
              <a:rPr lang="en-US" sz="2400" baseline="-250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0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!</a:t>
            </a: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15, 2017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>
            <p:extLst/>
          </p:nvPr>
        </p:nvGraphicFramePr>
        <p:xfrm>
          <a:off x="5632450" y="4724400"/>
          <a:ext cx="46355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5" name="Equation" r:id="rId4" imgW="266700" imgH="241300" progId="Equation.DSMT4">
                  <p:embed/>
                </p:oleObj>
              </mc:Choice>
              <mc:Fallback>
                <p:oleObj name="Equation" r:id="rId4" imgW="26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4724400"/>
                        <a:ext cx="463550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/>
          </p:nvPr>
        </p:nvGraphicFramePr>
        <p:xfrm>
          <a:off x="1482725" y="1371600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6" name="Equation" r:id="rId6" imgW="596900" imgH="203200" progId="Equation.DSMT4">
                  <p:embed/>
                </p:oleObj>
              </mc:Choice>
              <mc:Fallback>
                <p:oleObj name="Equation" r:id="rId6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1371600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3733800" y="12192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7" name="Equation" r:id="rId8" imgW="1397000" imgH="292100" progId="Equation.DSMT4">
                  <p:embed/>
                </p:oleObj>
              </mc:Choice>
              <mc:Fallback>
                <p:oleObj name="Equation" r:id="rId8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2192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1524000" y="2411412"/>
          <a:ext cx="16414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8" name="Equation" r:id="rId10" imgW="596900" imgH="203200" progId="Equation.DSMT4">
                  <p:embed/>
                </p:oleObj>
              </mc:Choice>
              <mc:Fallback>
                <p:oleObj name="Equation" r:id="rId10" imgW="596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411412"/>
                        <a:ext cx="1641475" cy="560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2286000"/>
          <a:ext cx="38417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49" name="Equation" r:id="rId11" imgW="1397000" imgH="292100" progId="Equation.DSMT4">
                  <p:embed/>
                </p:oleObj>
              </mc:Choice>
              <mc:Fallback>
                <p:oleObj name="Equation" r:id="rId11" imgW="13970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286000"/>
                        <a:ext cx="3841750" cy="8048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371600" y="3560762"/>
          <a:ext cx="24447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0" name="Equation" r:id="rId13" imgW="889000" imgH="228600" progId="Equation.DSMT4">
                  <p:embed/>
                </p:oleObj>
              </mc:Choice>
              <mc:Fallback>
                <p:oleObj name="Equation" r:id="rId13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0762"/>
                        <a:ext cx="24447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6000750" y="3560762"/>
          <a:ext cx="146685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1" name="Equation" r:id="rId15" imgW="533400" imgH="228600" progId="Equation.DSMT4">
                  <p:embed/>
                </p:oleObj>
              </mc:Choice>
              <mc:Fallback>
                <p:oleObj name="Equation" r:id="rId15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3560762"/>
                        <a:ext cx="1466850" cy="6302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6164262" y="4495800"/>
          <a:ext cx="1303338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2" name="Equation" r:id="rId17" imgW="749300" imgH="469900" progId="Equation.DSMT4">
                  <p:embed/>
                </p:oleObj>
              </mc:Choice>
              <mc:Fallback>
                <p:oleObj name="Equation" r:id="rId17" imgW="749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2" y="4495800"/>
                        <a:ext cx="1303338" cy="817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7469188" y="4724400"/>
          <a:ext cx="684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3" name="Equation" r:id="rId19" imgW="393700" imgH="241300" progId="Equation.DSMT4">
                  <p:embed/>
                </p:oleObj>
              </mc:Choice>
              <mc:Fallback>
                <p:oleObj name="Equation" r:id="rId19" imgW="393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188" y="4724400"/>
                        <a:ext cx="684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3810000" y="3421062"/>
          <a:ext cx="233997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54" name="Equation" r:id="rId21" imgW="850900" imgH="279400" progId="Equation.DSMT4">
                  <p:embed/>
                </p:oleObj>
              </mc:Choice>
              <mc:Fallback>
                <p:oleObj name="Equation" r:id="rId21" imgW="850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1062"/>
                        <a:ext cx="2339975" cy="7699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425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29372</TotalTime>
  <Words>1341</Words>
  <Application>Microsoft Macintosh PowerPoint</Application>
  <PresentationFormat>On-screen Show (4:3)</PresentationFormat>
  <Paragraphs>230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#9</vt:lpstr>
      <vt:lpstr>Announcements</vt:lpstr>
      <vt:lpstr>PowerPoint Presentation</vt:lpstr>
      <vt:lpstr>Results of Relativistic Doppler Effect</vt:lpstr>
      <vt:lpstr>Relativistic Momentum</vt:lpstr>
      <vt:lpstr>Relativistic Momentum</vt:lpstr>
      <vt:lpstr>Reminder: Lorentz Velocity Transformations</vt:lpstr>
      <vt:lpstr>Relativistic Momentum</vt:lpstr>
      <vt:lpstr>Relativistic Momentum</vt:lpstr>
      <vt:lpstr>Relativistic and Classical Linear Momentum</vt:lpstr>
      <vt:lpstr>How do we keep momentum conserved in a relativistic case?</vt:lpstr>
      <vt:lpstr>Relativistic Energy</vt:lpstr>
      <vt:lpstr>Big note on Relativistic KE</vt:lpstr>
      <vt:lpstr>Total Energy and Rest Energy</vt:lpstr>
      <vt:lpstr>Relativistic and Classical Kinetic Energies</vt:lpstr>
      <vt:lpstr>Relationship of Energy and Momentum</vt:lpstr>
      <vt:lpstr>Massless Particles have a speed  equal to the speed of light c</vt:lpstr>
      <vt:lpstr>Units of Work, Energy and Mass</vt:lpstr>
      <vt:lpstr>Other Units</vt:lpstr>
      <vt:lpstr>Binding Energy</vt:lpstr>
      <vt:lpstr>Examples 2.13 and 2.15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688</cp:revision>
  <cp:lastPrinted>2013-08-26T21:25:15Z</cp:lastPrinted>
  <dcterms:created xsi:type="dcterms:W3CDTF">2012-08-27T21:13:02Z</dcterms:created>
  <dcterms:modified xsi:type="dcterms:W3CDTF">2017-02-15T20:56:56Z</dcterms:modified>
</cp:coreProperties>
</file>