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74" r:id="rId3"/>
    <p:sldId id="678" r:id="rId4"/>
    <p:sldId id="644" r:id="rId5"/>
    <p:sldId id="645" r:id="rId6"/>
    <p:sldId id="646" r:id="rId7"/>
    <p:sldId id="660" r:id="rId8"/>
    <p:sldId id="661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0" r:id="rId31"/>
    <p:sldId id="671" r:id="rId32"/>
    <p:sldId id="672" r:id="rId33"/>
    <p:sldId id="673" r:id="rId34"/>
    <p:sldId id="674" r:id="rId35"/>
    <p:sldId id="675" r:id="rId36"/>
    <p:sldId id="676" r:id="rId37"/>
    <p:sldId id="677" r:id="rId3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60"/>
  </p:normalViewPr>
  <p:slideViewPr>
    <p:cSldViewPr>
      <p:cViewPr>
        <p:scale>
          <a:sx n="121" d="100"/>
          <a:sy n="121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94.emf"/><Relationship Id="rId20" Type="http://schemas.openxmlformats.org/officeDocument/2006/relationships/image" Target="../media/image105.emf"/><Relationship Id="rId21" Type="http://schemas.openxmlformats.org/officeDocument/2006/relationships/image" Target="../media/image106.emf"/><Relationship Id="rId10" Type="http://schemas.openxmlformats.org/officeDocument/2006/relationships/image" Target="../media/image95.emf"/><Relationship Id="rId11" Type="http://schemas.openxmlformats.org/officeDocument/2006/relationships/image" Target="../media/image96.emf"/><Relationship Id="rId12" Type="http://schemas.openxmlformats.org/officeDocument/2006/relationships/image" Target="../media/image97.emf"/><Relationship Id="rId13" Type="http://schemas.openxmlformats.org/officeDocument/2006/relationships/image" Target="../media/image98.emf"/><Relationship Id="rId14" Type="http://schemas.openxmlformats.org/officeDocument/2006/relationships/image" Target="../media/image99.emf"/><Relationship Id="rId15" Type="http://schemas.openxmlformats.org/officeDocument/2006/relationships/image" Target="../media/image100.emf"/><Relationship Id="rId16" Type="http://schemas.openxmlformats.org/officeDocument/2006/relationships/image" Target="../media/image101.emf"/><Relationship Id="rId17" Type="http://schemas.openxmlformats.org/officeDocument/2006/relationships/image" Target="../media/image102.emf"/><Relationship Id="rId18" Type="http://schemas.openxmlformats.org/officeDocument/2006/relationships/image" Target="../media/image103.emf"/><Relationship Id="rId19" Type="http://schemas.openxmlformats.org/officeDocument/2006/relationships/image" Target="../media/image104.emf"/><Relationship Id="rId1" Type="http://schemas.openxmlformats.org/officeDocument/2006/relationships/image" Target="../media/image86.emf"/><Relationship Id="rId2" Type="http://schemas.openxmlformats.org/officeDocument/2006/relationships/image" Target="../media/image87.emf"/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6" Type="http://schemas.openxmlformats.org/officeDocument/2006/relationships/image" Target="../media/image112.emf"/><Relationship Id="rId7" Type="http://schemas.openxmlformats.org/officeDocument/2006/relationships/image" Target="../media/image113.emf"/><Relationship Id="rId8" Type="http://schemas.openxmlformats.org/officeDocument/2006/relationships/image" Target="../media/image114.emf"/><Relationship Id="rId1" Type="http://schemas.openxmlformats.org/officeDocument/2006/relationships/image" Target="../media/image107.emf"/><Relationship Id="rId2" Type="http://schemas.openxmlformats.org/officeDocument/2006/relationships/image" Target="../media/image108.e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7.emf"/><Relationship Id="rId12" Type="http://schemas.openxmlformats.org/officeDocument/2006/relationships/image" Target="../media/image128.emf"/><Relationship Id="rId13" Type="http://schemas.openxmlformats.org/officeDocument/2006/relationships/image" Target="../media/image129.emf"/><Relationship Id="rId1" Type="http://schemas.openxmlformats.org/officeDocument/2006/relationships/image" Target="../media/image117.emf"/><Relationship Id="rId2" Type="http://schemas.openxmlformats.org/officeDocument/2006/relationships/image" Target="../media/image118.emf"/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21.emf"/><Relationship Id="rId6" Type="http://schemas.openxmlformats.org/officeDocument/2006/relationships/image" Target="../media/image122.emf"/><Relationship Id="rId7" Type="http://schemas.openxmlformats.org/officeDocument/2006/relationships/image" Target="../media/image123.emf"/><Relationship Id="rId8" Type="http://schemas.openxmlformats.org/officeDocument/2006/relationships/image" Target="../media/image124.emf"/><Relationship Id="rId9" Type="http://schemas.openxmlformats.org/officeDocument/2006/relationships/image" Target="../media/image125.emf"/><Relationship Id="rId10" Type="http://schemas.openxmlformats.org/officeDocument/2006/relationships/image" Target="../media/image1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Relationship Id="rId2" Type="http://schemas.openxmlformats.org/officeDocument/2006/relationships/image" Target="../media/image1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Relationship Id="rId2" Type="http://schemas.openxmlformats.org/officeDocument/2006/relationships/image" Target="../media/image1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5.bin"/><Relationship Id="rId17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8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6.emf"/><Relationship Id="rId10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1.bin"/><Relationship Id="rId21" Type="http://schemas.openxmlformats.org/officeDocument/2006/relationships/image" Target="../media/image59.emf"/><Relationship Id="rId22" Type="http://schemas.openxmlformats.org/officeDocument/2006/relationships/oleObject" Target="../embeddings/oleObject52.bin"/><Relationship Id="rId23" Type="http://schemas.openxmlformats.org/officeDocument/2006/relationships/image" Target="../media/image60.emf"/><Relationship Id="rId24" Type="http://schemas.openxmlformats.org/officeDocument/2006/relationships/oleObject" Target="../embeddings/oleObject53.bin"/><Relationship Id="rId25" Type="http://schemas.openxmlformats.org/officeDocument/2006/relationships/image" Target="../media/image61.emf"/><Relationship Id="rId26" Type="http://schemas.openxmlformats.org/officeDocument/2006/relationships/oleObject" Target="../embeddings/oleObject54.bin"/><Relationship Id="rId27" Type="http://schemas.openxmlformats.org/officeDocument/2006/relationships/image" Target="../media/image62.emf"/><Relationship Id="rId28" Type="http://schemas.openxmlformats.org/officeDocument/2006/relationships/oleObject" Target="../embeddings/oleObject55.bin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1.emf"/><Relationship Id="rId30" Type="http://schemas.openxmlformats.org/officeDocument/2006/relationships/oleObject" Target="../embeddings/oleObject56.bin"/><Relationship Id="rId31" Type="http://schemas.openxmlformats.org/officeDocument/2006/relationships/image" Target="../media/image64.emf"/><Relationship Id="rId32" Type="http://schemas.openxmlformats.org/officeDocument/2006/relationships/oleObject" Target="../embeddings/oleObject57.bin"/><Relationship Id="rId9" Type="http://schemas.openxmlformats.org/officeDocument/2006/relationships/image" Target="../media/image53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45.bin"/><Relationship Id="rId33" Type="http://schemas.openxmlformats.org/officeDocument/2006/relationships/image" Target="../media/image65.emf"/><Relationship Id="rId34" Type="http://schemas.openxmlformats.org/officeDocument/2006/relationships/oleObject" Target="../embeddings/oleObject58.bin"/><Relationship Id="rId35" Type="http://schemas.openxmlformats.org/officeDocument/2006/relationships/image" Target="../media/image66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54.emf"/><Relationship Id="rId12" Type="http://schemas.openxmlformats.org/officeDocument/2006/relationships/oleObject" Target="../embeddings/oleObject47.bin"/><Relationship Id="rId13" Type="http://schemas.openxmlformats.org/officeDocument/2006/relationships/image" Target="../media/image55.emf"/><Relationship Id="rId14" Type="http://schemas.openxmlformats.org/officeDocument/2006/relationships/oleObject" Target="../embeddings/oleObject48.bin"/><Relationship Id="rId15" Type="http://schemas.openxmlformats.org/officeDocument/2006/relationships/image" Target="../media/image56.emf"/><Relationship Id="rId16" Type="http://schemas.openxmlformats.org/officeDocument/2006/relationships/oleObject" Target="../embeddings/oleObject49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9.emf"/><Relationship Id="rId10" Type="http://schemas.openxmlformats.org/officeDocument/2006/relationships/oleObject" Target="../embeddings/oleObject62.bin"/><Relationship Id="rId11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2.jpeg"/><Relationship Id="rId3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4.emf"/><Relationship Id="rId21" Type="http://schemas.openxmlformats.org/officeDocument/2006/relationships/oleObject" Target="../embeddings/oleObject83.bin"/><Relationship Id="rId22" Type="http://schemas.openxmlformats.org/officeDocument/2006/relationships/image" Target="../media/image95.emf"/><Relationship Id="rId23" Type="http://schemas.openxmlformats.org/officeDocument/2006/relationships/oleObject" Target="../embeddings/oleObject84.bin"/><Relationship Id="rId24" Type="http://schemas.openxmlformats.org/officeDocument/2006/relationships/image" Target="../media/image96.emf"/><Relationship Id="rId25" Type="http://schemas.openxmlformats.org/officeDocument/2006/relationships/oleObject" Target="../embeddings/oleObject85.bin"/><Relationship Id="rId26" Type="http://schemas.openxmlformats.org/officeDocument/2006/relationships/image" Target="../media/image97.emf"/><Relationship Id="rId27" Type="http://schemas.openxmlformats.org/officeDocument/2006/relationships/oleObject" Target="../embeddings/oleObject86.bin"/><Relationship Id="rId28" Type="http://schemas.openxmlformats.org/officeDocument/2006/relationships/image" Target="../media/image98.emf"/><Relationship Id="rId29" Type="http://schemas.openxmlformats.org/officeDocument/2006/relationships/oleObject" Target="../embeddings/oleObject8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75.bin"/><Relationship Id="rId30" Type="http://schemas.openxmlformats.org/officeDocument/2006/relationships/image" Target="../media/image99.emf"/><Relationship Id="rId31" Type="http://schemas.openxmlformats.org/officeDocument/2006/relationships/oleObject" Target="../embeddings/oleObject88.bin"/><Relationship Id="rId32" Type="http://schemas.openxmlformats.org/officeDocument/2006/relationships/image" Target="../media/image100.emf"/><Relationship Id="rId9" Type="http://schemas.openxmlformats.org/officeDocument/2006/relationships/oleObject" Target="../embeddings/oleObject77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88.emf"/><Relationship Id="rId33" Type="http://schemas.openxmlformats.org/officeDocument/2006/relationships/oleObject" Target="../embeddings/oleObject89.bin"/><Relationship Id="rId34" Type="http://schemas.openxmlformats.org/officeDocument/2006/relationships/image" Target="../media/image101.emf"/><Relationship Id="rId35" Type="http://schemas.openxmlformats.org/officeDocument/2006/relationships/oleObject" Target="../embeddings/oleObject90.bin"/><Relationship Id="rId36" Type="http://schemas.openxmlformats.org/officeDocument/2006/relationships/image" Target="../media/image102.emf"/><Relationship Id="rId10" Type="http://schemas.openxmlformats.org/officeDocument/2006/relationships/image" Target="../media/image89.emf"/><Relationship Id="rId11" Type="http://schemas.openxmlformats.org/officeDocument/2006/relationships/oleObject" Target="../embeddings/oleObject78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79.bin"/><Relationship Id="rId14" Type="http://schemas.openxmlformats.org/officeDocument/2006/relationships/image" Target="../media/image91.emf"/><Relationship Id="rId15" Type="http://schemas.openxmlformats.org/officeDocument/2006/relationships/oleObject" Target="../embeddings/oleObject80.bin"/><Relationship Id="rId16" Type="http://schemas.openxmlformats.org/officeDocument/2006/relationships/image" Target="../media/image92.emf"/><Relationship Id="rId17" Type="http://schemas.openxmlformats.org/officeDocument/2006/relationships/oleObject" Target="../embeddings/oleObject81.bin"/><Relationship Id="rId18" Type="http://schemas.openxmlformats.org/officeDocument/2006/relationships/image" Target="../media/image93.emf"/><Relationship Id="rId19" Type="http://schemas.openxmlformats.org/officeDocument/2006/relationships/oleObject" Target="../embeddings/oleObject82.bin"/><Relationship Id="rId37" Type="http://schemas.openxmlformats.org/officeDocument/2006/relationships/oleObject" Target="../embeddings/oleObject91.bin"/><Relationship Id="rId38" Type="http://schemas.openxmlformats.org/officeDocument/2006/relationships/image" Target="../media/image103.emf"/><Relationship Id="rId39" Type="http://schemas.openxmlformats.org/officeDocument/2006/relationships/oleObject" Target="../embeddings/oleObject92.bin"/><Relationship Id="rId40" Type="http://schemas.openxmlformats.org/officeDocument/2006/relationships/image" Target="../media/image104.emf"/><Relationship Id="rId41" Type="http://schemas.openxmlformats.org/officeDocument/2006/relationships/oleObject" Target="../embeddings/oleObject93.bin"/><Relationship Id="rId42" Type="http://schemas.openxmlformats.org/officeDocument/2006/relationships/image" Target="../media/image105.emf"/><Relationship Id="rId43" Type="http://schemas.openxmlformats.org/officeDocument/2006/relationships/oleObject" Target="../embeddings/oleObject94.bin"/><Relationship Id="rId44" Type="http://schemas.openxmlformats.org/officeDocument/2006/relationships/image" Target="../media/image10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9.bin"/><Relationship Id="rId12" Type="http://schemas.openxmlformats.org/officeDocument/2006/relationships/image" Target="../media/image111.emf"/><Relationship Id="rId13" Type="http://schemas.openxmlformats.org/officeDocument/2006/relationships/oleObject" Target="../embeddings/oleObject100.bin"/><Relationship Id="rId14" Type="http://schemas.openxmlformats.org/officeDocument/2006/relationships/image" Target="../media/image112.emf"/><Relationship Id="rId15" Type="http://schemas.openxmlformats.org/officeDocument/2006/relationships/oleObject" Target="../embeddings/oleObject101.bin"/><Relationship Id="rId16" Type="http://schemas.openxmlformats.org/officeDocument/2006/relationships/image" Target="../media/image113.emf"/><Relationship Id="rId17" Type="http://schemas.openxmlformats.org/officeDocument/2006/relationships/oleObject" Target="../embeddings/oleObject102.bin"/><Relationship Id="rId18" Type="http://schemas.openxmlformats.org/officeDocument/2006/relationships/image" Target="../media/image1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5.bin"/><Relationship Id="rId4" Type="http://schemas.openxmlformats.org/officeDocument/2006/relationships/image" Target="../media/image107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108.e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109.emf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1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5.jpeg"/><Relationship Id="rId3" Type="http://schemas.openxmlformats.org/officeDocument/2006/relationships/image" Target="../media/image116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6.bin"/><Relationship Id="rId20" Type="http://schemas.openxmlformats.org/officeDocument/2006/relationships/image" Target="../media/image125.emf"/><Relationship Id="rId21" Type="http://schemas.openxmlformats.org/officeDocument/2006/relationships/oleObject" Target="../embeddings/oleObject112.bin"/><Relationship Id="rId22" Type="http://schemas.openxmlformats.org/officeDocument/2006/relationships/image" Target="../media/image126.emf"/><Relationship Id="rId23" Type="http://schemas.openxmlformats.org/officeDocument/2006/relationships/oleObject" Target="../embeddings/oleObject113.bin"/><Relationship Id="rId24" Type="http://schemas.openxmlformats.org/officeDocument/2006/relationships/image" Target="../media/image127.emf"/><Relationship Id="rId25" Type="http://schemas.openxmlformats.org/officeDocument/2006/relationships/oleObject" Target="../embeddings/oleObject114.bin"/><Relationship Id="rId26" Type="http://schemas.openxmlformats.org/officeDocument/2006/relationships/image" Target="../media/image128.emf"/><Relationship Id="rId27" Type="http://schemas.openxmlformats.org/officeDocument/2006/relationships/oleObject" Target="../embeddings/oleObject115.bin"/><Relationship Id="rId28" Type="http://schemas.openxmlformats.org/officeDocument/2006/relationships/image" Target="../media/image129.emf"/><Relationship Id="rId10" Type="http://schemas.openxmlformats.org/officeDocument/2006/relationships/image" Target="../media/image120.emf"/><Relationship Id="rId11" Type="http://schemas.openxmlformats.org/officeDocument/2006/relationships/oleObject" Target="../embeddings/oleObject107.bin"/><Relationship Id="rId12" Type="http://schemas.openxmlformats.org/officeDocument/2006/relationships/image" Target="../media/image121.emf"/><Relationship Id="rId13" Type="http://schemas.openxmlformats.org/officeDocument/2006/relationships/oleObject" Target="../embeddings/oleObject108.bin"/><Relationship Id="rId14" Type="http://schemas.openxmlformats.org/officeDocument/2006/relationships/image" Target="../media/image122.emf"/><Relationship Id="rId15" Type="http://schemas.openxmlformats.org/officeDocument/2006/relationships/oleObject" Target="../embeddings/oleObject109.bin"/><Relationship Id="rId16" Type="http://schemas.openxmlformats.org/officeDocument/2006/relationships/image" Target="../media/image123.emf"/><Relationship Id="rId17" Type="http://schemas.openxmlformats.org/officeDocument/2006/relationships/oleObject" Target="../embeddings/oleObject110.bin"/><Relationship Id="rId18" Type="http://schemas.openxmlformats.org/officeDocument/2006/relationships/image" Target="../media/image124.emf"/><Relationship Id="rId19" Type="http://schemas.openxmlformats.org/officeDocument/2006/relationships/oleObject" Target="../embeddings/oleObject11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03.bin"/><Relationship Id="rId4" Type="http://schemas.openxmlformats.org/officeDocument/2006/relationships/image" Target="../media/image117.emf"/><Relationship Id="rId5" Type="http://schemas.openxmlformats.org/officeDocument/2006/relationships/oleObject" Target="../embeddings/oleObject104.bin"/><Relationship Id="rId6" Type="http://schemas.openxmlformats.org/officeDocument/2006/relationships/image" Target="../media/image118.emf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1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4" Type="http://schemas.openxmlformats.org/officeDocument/2006/relationships/image" Target="../media/image13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132.emf"/><Relationship Id="rId6" Type="http://schemas.openxmlformats.org/officeDocument/2006/relationships/oleObject" Target="../embeddings/oleObject118.bin"/><Relationship Id="rId7" Type="http://schemas.openxmlformats.org/officeDocument/2006/relationships/image" Target="../media/image13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135.emf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13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1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3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4.emf"/><Relationship Id="rId10" Type="http://schemas.openxmlformats.org/officeDocument/2006/relationships/oleObject" Target="../embeddings/oleObject12.bin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395" y="1683603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15,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The </a:t>
            </a:r>
            <a:r>
              <a:rPr lang="en-US" sz="2800" dirty="0" smtClean="0">
                <a:latin typeface="Arial Narrow" pitchFamily="-84" charset="0"/>
              </a:rPr>
              <a:t>Relativistic Doppler </a:t>
            </a:r>
            <a:r>
              <a:rPr lang="en-US" sz="2800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Momentum and </a:t>
            </a:r>
            <a:r>
              <a:rPr lang="en-US" sz="2800" dirty="0" smtClean="0">
                <a:latin typeface="Arial Narrow" pitchFamily="-84" charset="0"/>
              </a:rPr>
              <a:t>Energy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Relationship Between Relativistic Quantities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Binding Energy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Quantization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Discovery of the X-ray and the </a:t>
            </a:r>
            <a:r>
              <a:rPr lang="en-US" sz="2800" dirty="0" smtClean="0">
                <a:latin typeface="Arial Narrow" pitchFamily="-84" charset="0"/>
              </a:rPr>
              <a:t>Electron</a:t>
            </a:r>
            <a:endParaRPr lang="en-US" sz="2800" dirty="0">
              <a:latin typeface="Arial Narrow" pitchFamily="-84" charset="0"/>
            </a:endParaRP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32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86868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at a relativistic speed, thus that must impact the measurements by the observer in the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 (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τ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 the proper time):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0, this formula becomes that of the classical.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can the speed </a:t>
            </a:r>
            <a:r>
              <a:rPr lang="en-US" sz="2400" b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 to maintain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relativistic momentum to 1% of classical momentum?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44026"/>
              </p:ext>
            </p:extLst>
          </p:nvPr>
        </p:nvGraphicFramePr>
        <p:xfrm>
          <a:off x="7086600" y="4918473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18473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/>
          </p:nvPr>
        </p:nvGraphicFramePr>
        <p:xfrm>
          <a:off x="2958194" y="9144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9144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/>
          </p:nvPr>
        </p:nvGraphicFramePr>
        <p:xfrm>
          <a:off x="4964112" y="7620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7620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27732"/>
              </p:ext>
            </p:extLst>
          </p:nvPr>
        </p:nvGraphicFramePr>
        <p:xfrm>
          <a:off x="1447800" y="3810000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14885"/>
              </p:ext>
            </p:extLst>
          </p:nvPr>
        </p:nvGraphicFramePr>
        <p:xfrm>
          <a:off x="3200400" y="3810000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7733"/>
              </p:ext>
            </p:extLst>
          </p:nvPr>
        </p:nvGraphicFramePr>
        <p:xfrm>
          <a:off x="4786424" y="3990754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3990754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92811"/>
              </p:ext>
            </p:extLst>
          </p:nvPr>
        </p:nvGraphicFramePr>
        <p:xfrm>
          <a:off x="5826642" y="3838354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838354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58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</a:t>
            </a:r>
            <a:r>
              <a:rPr lang="en-US" altLang="ja-JP" sz="2400" dirty="0" smtClean="0"/>
              <a:t>the force </a:t>
            </a:r>
            <a:r>
              <a:rPr lang="en-US" altLang="ja-JP" sz="2400" dirty="0"/>
              <a:t>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4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/>
          </p:nvPr>
        </p:nvGraphicFramePr>
        <p:xfrm>
          <a:off x="4157663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5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/>
          </p:nvPr>
        </p:nvGraphicFramePr>
        <p:xfrm>
          <a:off x="1281113" y="5056188"/>
          <a:ext cx="3276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6" name="Equation" r:id="rId7" imgW="1282700" imgH="330200" progId="Equation.DSMT4">
                  <p:embed/>
                </p:oleObj>
              </mc:Choice>
              <mc:Fallback>
                <p:oleObj name="Equation" r:id="rId7" imgW="1282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5056188"/>
                        <a:ext cx="3276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/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7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/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8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44672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9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66294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0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56388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1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403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/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/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0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496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(note that u is the speed of the particle)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/>
          </p:nvPr>
        </p:nvGraphicFramePr>
        <p:xfrm>
          <a:off x="498475" y="4899025"/>
          <a:ext cx="2238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0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899025"/>
                        <a:ext cx="2238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/>
          </p:nvPr>
        </p:nvGraphicFramePr>
        <p:xfrm>
          <a:off x="2682875" y="46736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1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736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4851400" y="47386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2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7386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/>
          </p:nvPr>
        </p:nvGraphicFramePr>
        <p:xfrm>
          <a:off x="7054850" y="50419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3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50419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1038225"/>
          <a:ext cx="46148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4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8225"/>
                        <a:ext cx="4614863" cy="124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5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349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601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formula,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terms.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/>
          </p:nvPr>
        </p:nvGraphicFramePr>
        <p:xfrm>
          <a:off x="3048000" y="4549775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5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49775"/>
                        <a:ext cx="14176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6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/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7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/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8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/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9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/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0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/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/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2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/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3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/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4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/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5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6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7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8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368800" y="4572000"/>
          <a:ext cx="157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9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572000"/>
                        <a:ext cx="157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4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build="p"/>
      <p:bldP spid="13" grpId="0" animBg="1"/>
      <p:bldP spid="14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speed,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u, of a massless particle must be c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u = c.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/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6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/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7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/>
          </p:nvPr>
        </p:nvGraphicFramePr>
        <p:xfrm>
          <a:off x="4573588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8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/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9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12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None/>
            </a:pP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What is 1u in </a:t>
            </a:r>
            <a:r>
              <a:rPr lang="en-US" sz="2500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8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0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1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1066800" y="35814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2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3092450" y="45720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3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5720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990600" y="52816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4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816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274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Homework 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Feb. 22</a:t>
            </a:r>
          </a:p>
          <a:p>
            <a:pPr eaLnBrk="1" hangingPunct="1"/>
            <a:r>
              <a:rPr lang="en-US" sz="2400" dirty="0"/>
              <a:t>Reminder: Quiz #2 Monday, Feb. </a:t>
            </a:r>
            <a:r>
              <a:rPr lang="en-US" sz="2400" smtClean="0"/>
              <a:t>20</a:t>
            </a:r>
            <a:endParaRPr lang="en-US" sz="2400" dirty="0"/>
          </a:p>
          <a:p>
            <a:pPr lvl="1" eaLnBrk="1" hangingPunct="1"/>
            <a:r>
              <a:rPr lang="en-US" sz="2000" dirty="0"/>
              <a:t>Beginning of the class</a:t>
            </a:r>
          </a:p>
          <a:p>
            <a:pPr lvl="1" eaLnBrk="1" hangingPunct="1"/>
            <a:r>
              <a:rPr lang="en-US" sz="2000" dirty="0"/>
              <a:t>Covers CH1.1 – what we finish today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</a:t>
            </a:r>
            <a:r>
              <a:rPr lang="en-US" sz="2000" dirty="0" smtClean="0"/>
              <a:t>!</a:t>
            </a:r>
          </a:p>
          <a:p>
            <a:pPr lvl="2" eaLnBrk="1" hangingPunct="1"/>
            <a:r>
              <a:rPr lang="en-US" sz="1800" dirty="0"/>
              <a:t>Lorentz velocity addition NOT allowed</a:t>
            </a:r>
            <a:r>
              <a:rPr lang="en-US" sz="1800" dirty="0" smtClean="0"/>
              <a:t>!!</a:t>
            </a:r>
            <a:endParaRPr lang="en-US" sz="1800" dirty="0"/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Colloquium </a:t>
            </a:r>
            <a:r>
              <a:rPr lang="en-US" sz="2400" dirty="0" smtClean="0"/>
              <a:t>today</a:t>
            </a:r>
          </a:p>
          <a:p>
            <a:pPr lvl="1" eaLnBrk="1" hangingPunct="1"/>
            <a:r>
              <a:rPr lang="en-US" sz="2000" dirty="0" smtClean="0"/>
              <a:t>Dr. P. </a:t>
            </a:r>
            <a:r>
              <a:rPr lang="en-US" sz="2000" dirty="0" err="1" smtClean="0"/>
              <a:t>Onyisi</a:t>
            </a:r>
            <a:r>
              <a:rPr lang="en-US" sz="2000" dirty="0" smtClean="0"/>
              <a:t> of UT Austin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system together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4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5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6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7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7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Ex. 2.13: A proton with 2-GeV kinetic energy hits another proton with 2 </a:t>
            </a:r>
            <a:r>
              <a:rPr lang="en-US" dirty="0" err="1" smtClean="0">
                <a:solidFill>
                  <a:srgbClr val="3333CC"/>
                </a:solidFill>
                <a:cs typeface="ＭＳ Ｐゴシック" pitchFamily="-84" charset="-128"/>
              </a:rPr>
              <a:t>GeV</a:t>
            </a:r>
            <a:r>
              <a:rPr lang="en-US" smtClean="0">
                <a:solidFill>
                  <a:srgbClr val="3333CC"/>
                </a:solidFill>
                <a:cs typeface="ＭＳ Ｐゴシック" pitchFamily="-84" charset="-128"/>
              </a:rPr>
              <a:t> KE in 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a head on collision. (proton rest mass = 938MeV/c</a:t>
            </a:r>
            <a:r>
              <a:rPr lang="en-US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Compute v,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 smtClean="0">
                <a:cs typeface="ＭＳ Ｐゴシック" pitchFamily="-84" charset="-128"/>
              </a:rPr>
              <a:t>p+p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+d, in order to produce the positively charged pion </a:t>
            </a:r>
            <a:r>
              <a:rPr lang="en-US" dirty="0">
                <a:cs typeface="ＭＳ Ｐゴシック" pitchFamily="-84" charset="-128"/>
                <a:sym typeface="Wingdings"/>
              </a:rPr>
              <a:t>(139.6MeV/c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cs typeface="ＭＳ Ｐゴシック" pitchFamily="-84" charset="-128"/>
                <a:sym typeface="Wingdings"/>
              </a:rPr>
              <a:t> 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) and a deuteron.(1875.6MeV</a:t>
            </a:r>
            <a:r>
              <a:rPr lang="en-US" dirty="0">
                <a:cs typeface="ＭＳ Ｐゴシック" pitchFamily="-84" charset="-128"/>
                <a:sym typeface="Wingdings"/>
              </a:rPr>
              <a:t>/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c</a:t>
            </a:r>
            <a:r>
              <a:rPr lang="en-US" baseline="30000" dirty="0" smtClean="0">
                <a:cs typeface="ＭＳ Ｐゴシック" pitchFamily="-84" charset="-128"/>
                <a:sym typeface="Wingdings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).</a:t>
            </a:r>
            <a:endParaRPr lang="en-US" dirty="0" smtClean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2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0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the X-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608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8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919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7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/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8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/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9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/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0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/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1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2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/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3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/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4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/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/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/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/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/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9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/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0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2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4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5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6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7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9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/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0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/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1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2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/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3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/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4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/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5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" name="Equation" r:id="rId17" imgW="2108200" imgH="419100" progId="Equation.DSMT4">
                  <p:embed/>
                </p:oleObj>
              </mc:Choice>
              <mc:Fallback>
                <p:oleObj name="Equation" r:id="rId17" imgW="210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9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the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</a:t>
            </a:r>
            <a:r>
              <a:rPr lang="en-US" altLang="ja-JP" sz="2400" dirty="0" smtClean="0">
                <a:cs typeface="ＭＳ Ｐゴシック" pitchFamily="-84" charset="-128"/>
              </a:rPr>
              <a:t>radius, medium viscosity </a:t>
            </a:r>
            <a:r>
              <a:rPr lang="en-US" altLang="ja-JP" sz="2400" dirty="0">
                <a:cs typeface="ＭＳ Ｐゴシック" pitchFamily="-84" charset="-128"/>
              </a:rPr>
              <a:t>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/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3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/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4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/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5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/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6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/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7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8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9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0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1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2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3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/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4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5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52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/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4343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35136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3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/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8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604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</a:t>
            </a:r>
            <a:r>
              <a:rPr lang="en-US" dirty="0" smtClean="0">
                <a:solidFill>
                  <a:srgbClr val="FF0000"/>
                </a:solidFill>
              </a:rPr>
              <a:t>2, n&gt;K)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/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9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297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8392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 smtClean="0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resulting frequency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</p:spPr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57500" y="6130925"/>
            <a:ext cx="33528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 more generalized case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6781800" y="838200"/>
          <a:ext cx="22708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3" name="Equation" r:id="rId3" imgW="825500" imgH="469900" progId="Equation.DSMT4">
                  <p:embed/>
                </p:oleObj>
              </mc:Choice>
              <mc:Fallback>
                <p:oleObj name="Equation" r:id="rId3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227081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6629400" y="2286000"/>
          <a:ext cx="2403480" cy="1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4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2403480" cy="1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6586538" y="4114800"/>
          <a:ext cx="2405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" name="Equation" r:id="rId7" imgW="825500" imgH="469900" progId="Equation.DSMT4">
                  <p:embed/>
                </p:oleObj>
              </mc:Choice>
              <mc:Fallback>
                <p:oleObj name="Equation" r:id="rId7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14800"/>
                        <a:ext cx="2405062" cy="13716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5586371"/>
            <a:ext cx="2309648" cy="966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8522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  <p:bldP spid="9" grpId="0"/>
      <p:bldP spid="11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2209800"/>
            <a:ext cx="54102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32766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2133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83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36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84" charset="-128"/>
                <a:cs typeface="ＭＳ Ｐゴシック" pitchFamily="-84" charset="-128"/>
              </a:rPr>
              <a:t>Reminder: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.(the velocity of the moving frame!!)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962400" y="2667000"/>
          <a:ext cx="18684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1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657600"/>
          <a:ext cx="238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2" name="Equation" r:id="rId5" imgW="1016000" imgH="558800" progId="Equation.DSMT4">
                  <p:embed/>
                </p:oleObj>
              </mc:Choice>
              <mc:Fallback>
                <p:oleObj name="Equation" r:id="rId5" imgW="1016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38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3921125" y="5014913"/>
          <a:ext cx="23876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3" name="Equation" r:id="rId7" imgW="1016000" imgH="533400" progId="Equation.DSMT4">
                  <p:embed/>
                </p:oleObj>
              </mc:Choice>
              <mc:Fallback>
                <p:oleObj name="Equation" r:id="rId7" imgW="101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014913"/>
                        <a:ext cx="23876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372" y="2913062"/>
            <a:ext cx="738188" cy="4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037" y="4068960"/>
            <a:ext cx="700088" cy="5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334000"/>
            <a:ext cx="685800" cy="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564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</a:t>
            </a:r>
            <a:r>
              <a:rPr lang="en-US" altLang="ja-JP" sz="2400" smtClean="0">
                <a:ea typeface="ＭＳ Ｐゴシック" pitchFamily="-84" charset="-128"/>
                <a:cs typeface="ＭＳ Ｐゴシック" pitchFamily="-84" charset="-128"/>
              </a:rPr>
              <a:t>velocity transformation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4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5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8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9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0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1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2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25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29370</TotalTime>
  <Words>2446</Words>
  <Application>Microsoft Macintosh PowerPoint</Application>
  <PresentationFormat>On-screen Show (4:3)</PresentationFormat>
  <Paragraphs>373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 Narrow</vt:lpstr>
      <vt:lpstr>Lucida Calligraphy</vt:lpstr>
      <vt:lpstr>Lucida Grande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#9</vt:lpstr>
      <vt:lpstr>Announcements</vt:lpstr>
      <vt:lpstr>PowerPoint Presentation</vt:lpstr>
      <vt:lpstr>Results of Relativistic Doppler Effect</vt:lpstr>
      <vt:lpstr>Relativistic Momentum</vt:lpstr>
      <vt:lpstr>Relativistic Momentum</vt:lpstr>
      <vt:lpstr>Reminder: Lorentz Velocity Transformations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Examples 2.13 and 2.15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686</cp:revision>
  <cp:lastPrinted>2013-08-26T21:25:15Z</cp:lastPrinted>
  <dcterms:created xsi:type="dcterms:W3CDTF">2012-08-27T21:13:02Z</dcterms:created>
  <dcterms:modified xsi:type="dcterms:W3CDTF">2017-02-15T19:11:47Z</dcterms:modified>
</cp:coreProperties>
</file>