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74" r:id="rId3"/>
    <p:sldId id="662" r:id="rId4"/>
    <p:sldId id="663" r:id="rId5"/>
    <p:sldId id="664" r:id="rId6"/>
    <p:sldId id="665" r:id="rId7"/>
    <p:sldId id="666" r:id="rId8"/>
    <p:sldId id="667" r:id="rId9"/>
    <p:sldId id="668" r:id="rId10"/>
    <p:sldId id="669" r:id="rId11"/>
    <p:sldId id="670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660"/>
  </p:normalViewPr>
  <p:slideViewPr>
    <p:cSldViewPr>
      <p:cViewPr varScale="1">
        <p:scale>
          <a:sx n="134" d="100"/>
          <a:sy n="134" d="100"/>
        </p:scale>
        <p:origin x="3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.emf"/><Relationship Id="rId20" Type="http://schemas.openxmlformats.org/officeDocument/2006/relationships/image" Target="../media/image25.emf"/><Relationship Id="rId21" Type="http://schemas.openxmlformats.org/officeDocument/2006/relationships/image" Target="../media/image26.emf"/><Relationship Id="rId10" Type="http://schemas.openxmlformats.org/officeDocument/2006/relationships/image" Target="../media/image15.emf"/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20.emf"/><Relationship Id="rId16" Type="http://schemas.openxmlformats.org/officeDocument/2006/relationships/image" Target="../media/image21.emf"/><Relationship Id="rId17" Type="http://schemas.openxmlformats.org/officeDocument/2006/relationships/image" Target="../media/image22.emf"/><Relationship Id="rId18" Type="http://schemas.openxmlformats.org/officeDocument/2006/relationships/image" Target="../media/image23.emf"/><Relationship Id="rId19" Type="http://schemas.openxmlformats.org/officeDocument/2006/relationships/image" Target="../media/image24.emf"/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5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6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7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8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9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20.e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21.e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22.emf"/><Relationship Id="rId10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1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3.e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23.e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24.emf"/><Relationship Id="rId41" Type="http://schemas.openxmlformats.org/officeDocument/2006/relationships/oleObject" Target="../embeddings/oleObject20.bin"/><Relationship Id="rId42" Type="http://schemas.openxmlformats.org/officeDocument/2006/relationships/image" Target="../media/image25.emf"/><Relationship Id="rId43" Type="http://schemas.openxmlformats.org/officeDocument/2006/relationships/oleObject" Target="../embeddings/oleObject21.bin"/><Relationship Id="rId4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3.emf"/><Relationship Id="rId17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8504" y="1683603"/>
            <a:ext cx="2719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</a:t>
            </a:r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. 20,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>
                <a:latin typeface="Arial Narrow" pitchFamily="-84" charset="0"/>
              </a:rPr>
              <a:t>Quantization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Discovery of the X-ray and the Electron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Determination of Electron </a:t>
            </a:r>
            <a:r>
              <a:rPr lang="en-US" sz="2800" dirty="0" smtClean="0">
                <a:latin typeface="Arial Narrow" pitchFamily="-84" charset="0"/>
              </a:rPr>
              <a:t>Charge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until it balances E and keeps electrons from deflecting in y-direction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0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/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1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/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2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/>
          </p:nvPr>
        </p:nvGraphicFramePr>
        <p:xfrm>
          <a:off x="6172200" y="4030663"/>
          <a:ext cx="10906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3" name="Equation" r:id="rId9" imgW="469900" imgH="203200" progId="Equation.DSMT4">
                  <p:embed/>
                </p:oleObj>
              </mc:Choice>
              <mc:Fallback>
                <p:oleObj name="Equation" r:id="rId9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0663"/>
                        <a:ext cx="10906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/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4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/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5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/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6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/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7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/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8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/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19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/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0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/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1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/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2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/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3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76278"/>
              </p:ext>
            </p:extLst>
          </p:nvPr>
        </p:nvGraphicFramePr>
        <p:xfrm>
          <a:off x="5386387" y="1323975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4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23975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56803"/>
              </p:ext>
            </p:extLst>
          </p:nvPr>
        </p:nvGraphicFramePr>
        <p:xfrm>
          <a:off x="6884987" y="1360487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5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360487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1831975" y="3505200"/>
          <a:ext cx="758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6" name="Equation" r:id="rId35" imgW="342900" imgH="241300" progId="Equation.DSMT4">
                  <p:embed/>
                </p:oleObj>
              </mc:Choice>
              <mc:Fallback>
                <p:oleObj name="Equation" r:id="rId3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3505200"/>
                        <a:ext cx="758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7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514600" y="3505200"/>
          <a:ext cx="1236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8" name="Equation" r:id="rId39" imgW="558800" imgH="241300" progId="Equation.DSMT4">
                  <p:embed/>
                </p:oleObj>
              </mc:Choice>
              <mc:Fallback>
                <p:oleObj name="Equation" r:id="rId39" imgW="558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1236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7246938" y="3810000"/>
          <a:ext cx="6778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9" name="Equation" r:id="rId41" imgW="292100" imgH="393700" progId="Equation.DSMT4">
                  <p:embed/>
                </p:oleObj>
              </mc:Choice>
              <mc:Fallback>
                <p:oleObj name="Equation" r:id="rId4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810000"/>
                        <a:ext cx="6778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7923212" y="4038600"/>
          <a:ext cx="382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0" name="Equation" r:id="rId43" imgW="165100" imgH="203200" progId="Equation.DSMT4">
                  <p:embed/>
                </p:oleObj>
              </mc:Choice>
              <mc:Fallback>
                <p:oleObj name="Equation" r:id="rId43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038600"/>
                        <a:ext cx="382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7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/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8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/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9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/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0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/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1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566215"/>
              </p:ext>
            </p:extLst>
          </p:nvPr>
        </p:nvGraphicFramePr>
        <p:xfrm>
          <a:off x="5908675" y="4117975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2"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7975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/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3" name="Equation" r:id="rId13" imgW="304800" imgH="393700" progId="Equation.DSMT4">
                  <p:embed/>
                </p:oleObj>
              </mc:Choice>
              <mc:Fallback>
                <p:oleObj name="Equation" r:id="rId1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2451100" y="5429250"/>
          <a:ext cx="41163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4" name="Equation" r:id="rId15" imgW="2108200" imgH="419100" progId="Equation.DSMT4">
                  <p:embed/>
                </p:oleObj>
              </mc:Choice>
              <mc:Fallback>
                <p:oleObj name="Equation" r:id="rId15" imgW="210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429250"/>
                        <a:ext cx="411638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2438" y="3854450"/>
            <a:ext cx="2916237" cy="11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9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630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Reminder: Homework </a:t>
            </a:r>
            <a:r>
              <a:rPr lang="en-US" sz="2400" dirty="0"/>
              <a:t>#2</a:t>
            </a:r>
          </a:p>
          <a:p>
            <a:pPr lvl="1" eaLnBrk="1" hangingPunct="1"/>
            <a:r>
              <a:rPr lang="en-US" sz="2000" dirty="0"/>
              <a:t>CH3 end of the chapter problems: 2, 19, 27, 36, 41, 47 and 57</a:t>
            </a:r>
          </a:p>
          <a:p>
            <a:pPr lvl="1" eaLnBrk="1" hangingPunct="1"/>
            <a:r>
              <a:rPr lang="en-US" sz="2000" dirty="0" smtClean="0"/>
              <a:t>Due this </a:t>
            </a:r>
            <a:r>
              <a:rPr lang="en-US" sz="2000" dirty="0"/>
              <a:t>Wednesday, Feb. </a:t>
            </a:r>
            <a:r>
              <a:rPr lang="en-US" sz="2000" dirty="0" smtClean="0"/>
              <a:t>22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079500"/>
            <a:ext cx="7975600" cy="44831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Integer is a quantized set with respect to real numbers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587500"/>
            <a:ext cx="7975600" cy="4114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X</a:t>
            </a:r>
            <a:r>
              <a:rPr lang="en-US" dirty="0" smtClean="0"/>
              <a:t> </a:t>
            </a:r>
            <a:r>
              <a:rPr lang="en-US" dirty="0"/>
              <a:t>rays emitted by cathode rays bombarding </a:t>
            </a:r>
            <a:r>
              <a:rPr lang="en-US" dirty="0" smtClean="0"/>
              <a:t>glass</a:t>
            </a:r>
          </a:p>
          <a:p>
            <a:pPr marL="344487" lvl="1" indent="0" algn="l" eaLnBrk="1" hangingPunct="1">
              <a:lnSpc>
                <a:spcPct val="90000"/>
              </a:lnSpc>
              <a:buNone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Thomson in 1897</a:t>
            </a: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that cathode rays were charged particles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In the 1890’s scientists and engineers were familiar with cathode rays, generated from a metal plate in an evacuated tube across a large electric potential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People thought cathode rays have something to do with atoms. 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It was known that cathode rays could penetrate matter and their properties were under intense investigation during the 1890’s.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0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5413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</a:t>
            </a:r>
            <a:r>
              <a:rPr lang="en-US" dirty="0" smtClean="0">
                <a:cs typeface="ＭＳ Ｐゴシック" pitchFamily="-84" charset="-128"/>
              </a:rPr>
              <a:t>effect </a:t>
            </a:r>
            <a:r>
              <a:rPr lang="en-US" dirty="0">
                <a:cs typeface="ＭＳ Ｐゴシック" pitchFamily="-84" charset="-128"/>
              </a:rPr>
              <a:t>of cathode rays passing through various materials.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He </a:t>
            </a:r>
            <a:r>
              <a:rPr lang="en-US" dirty="0">
                <a:cs typeface="ＭＳ Ｐゴシック" pitchFamily="-84" charset="-128"/>
              </a:rPr>
              <a:t>noticed that a </a:t>
            </a:r>
            <a:r>
              <a:rPr lang="en-US" dirty="0" smtClean="0">
                <a:cs typeface="ＭＳ Ｐゴシック" pitchFamily="-84" charset="-128"/>
              </a:rPr>
              <a:t>nearby phosphorescent </a:t>
            </a:r>
            <a:r>
              <a:rPr lang="en-US" dirty="0">
                <a:cs typeface="ＭＳ Ｐゴシック" pitchFamily="-84" charset="-128"/>
              </a:rPr>
              <a:t>screen </a:t>
            </a:r>
            <a:r>
              <a:rPr lang="en-US" dirty="0" smtClean="0">
                <a:cs typeface="ＭＳ Ｐゴシック" pitchFamily="-84" charset="-128"/>
              </a:rPr>
              <a:t>glow </a:t>
            </a:r>
            <a:r>
              <a:rPr lang="en-US" dirty="0">
                <a:cs typeface="ＭＳ Ｐゴシック" pitchFamily="-84" charset="-128"/>
              </a:rPr>
              <a:t>during some of these experiments.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These </a:t>
            </a:r>
            <a:r>
              <a:rPr lang="en-US" dirty="0">
                <a:cs typeface="ＭＳ Ｐゴシック" pitchFamily="-84" charset="-128"/>
              </a:rPr>
              <a:t>rays were unaffected by magnetic fields and penetrated materials more than cathode rays.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</a:t>
            </a:r>
            <a:r>
              <a:rPr lang="en-US" b="1" dirty="0" smtClean="0">
                <a:cs typeface="ＭＳ Ｐゴシック" pitchFamily="-84" charset="-128"/>
              </a:rPr>
              <a:t> </a:t>
            </a:r>
            <a:r>
              <a:rPr lang="en-US" b="1" dirty="0">
                <a:cs typeface="ＭＳ Ｐゴシック" pitchFamily="-84" charset="-128"/>
              </a:rPr>
              <a:t>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</a:t>
            </a:r>
            <a:r>
              <a:rPr lang="en-US" dirty="0" smtClean="0">
                <a:cs typeface="ＭＳ Ｐゴシック" pitchFamily="-84" charset="-128"/>
              </a:rPr>
              <a:t>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ＭＳ Ｐゴシック" pitchFamily="-84" charset="-128"/>
              </a:rPr>
              <a:t>Röntgen’</a:t>
            </a:r>
            <a:r>
              <a:rPr lang="en-US" altLang="ja-JP" dirty="0" err="1" smtClean="0">
                <a:cs typeface="ＭＳ Ｐゴシック" pitchFamily="-84" charset="-128"/>
              </a:rPr>
              <a:t>s</a:t>
            </a:r>
            <a:r>
              <a:rPr lang="en-US" altLang="ja-JP" dirty="0" smtClean="0">
                <a:cs typeface="ＭＳ Ｐゴシック" pitchFamily="-84" charset="-128"/>
              </a:rPr>
              <a:t> </a:t>
            </a:r>
            <a:r>
              <a:rPr lang="en-US" altLang="ja-JP" dirty="0">
                <a:cs typeface="ＭＳ Ｐゴシック" pitchFamily="-84" charset="-128"/>
              </a:rPr>
              <a:t>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915400" cy="23622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 smtClean="0">
                <a:cs typeface="ＭＳ Ｐゴシック" pitchFamily="-84" charset="-128"/>
              </a:rPr>
              <a:t> produced the X-</a:t>
            </a:r>
            <a:r>
              <a:rPr lang="en-US" sz="2800" dirty="0">
                <a:cs typeface="ＭＳ Ｐゴシック" pitchFamily="-84" charset="-128"/>
              </a:rPr>
              <a:t>ray</a:t>
            </a:r>
            <a:r>
              <a:rPr lang="en-US" sz="2800" dirty="0" smtClean="0">
                <a:cs typeface="ＭＳ Ｐゴシック" pitchFamily="-84" charset="-128"/>
              </a:rPr>
              <a:t> by </a:t>
            </a:r>
            <a:r>
              <a:rPr lang="en-US" sz="2800" dirty="0">
                <a:cs typeface="ＭＳ Ｐゴシック" pitchFamily="-84" charset="-128"/>
              </a:rPr>
              <a:t>allowing cathode rays to impact the glass wall of the </a:t>
            </a:r>
            <a:r>
              <a:rPr lang="en-US" sz="2800" dirty="0" smtClean="0">
                <a:cs typeface="ＭＳ Ｐゴシック" pitchFamily="-84" charset="-128"/>
              </a:rPr>
              <a:t>tube. 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Took image of the </a:t>
            </a:r>
            <a:r>
              <a:rPr lang="en-US" sz="2800" dirty="0">
                <a:cs typeface="ＭＳ Ｐゴシック" pitchFamily="-84" charset="-128"/>
              </a:rPr>
              <a:t>bones of a hand on a phosphorescent </a:t>
            </a:r>
            <a:r>
              <a:rPr lang="en-US" sz="2800" dirty="0" smtClean="0">
                <a:cs typeface="ＭＳ Ｐゴシック" pitchFamily="-84" charset="-128"/>
              </a:rPr>
              <a:t>screen.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Tremendous </a:t>
            </a:r>
            <a:r>
              <a:rPr lang="en-US" sz="2800" dirty="0">
                <a:cs typeface="ＭＳ Ｐゴシック" pitchFamily="-84" charset="-128"/>
              </a:rPr>
              <a:t>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</a:t>
            </a:r>
            <a:r>
              <a:rPr lang="en-US" sz="2800" dirty="0" smtClean="0">
                <a:cs typeface="ＭＳ Ｐゴシック" pitchFamily="-84" charset="-128"/>
              </a:rPr>
              <a:t>(1901) for </a:t>
            </a:r>
            <a:r>
              <a:rPr lang="en-US" sz="2800" dirty="0">
                <a:cs typeface="ＭＳ Ｐゴシック" pitchFamily="-84" charset="-128"/>
              </a:rPr>
              <a:t>this!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608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J.J. Thomson’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05800" cy="198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</a:t>
            </a:r>
            <a:r>
              <a:rPr lang="en-US" sz="2800" dirty="0" smtClean="0">
                <a:cs typeface="ＭＳ Ｐゴシック" pitchFamily="-84" charset="-128"/>
              </a:rPr>
              <a:t> showed </a:t>
            </a:r>
            <a:r>
              <a:rPr lang="en-US" sz="2800" dirty="0">
                <a:cs typeface="ＭＳ Ｐゴシック" pitchFamily="-84" charset="-128"/>
              </a:rPr>
              <a:t>that the cathode rays were negatively charged particles (electrons</a:t>
            </a:r>
            <a:r>
              <a:rPr lang="en-US" sz="2800" dirty="0" smtClean="0">
                <a:cs typeface="ＭＳ Ｐゴシック" pitchFamily="-84" charset="-128"/>
              </a:rPr>
              <a:t>)!  How?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By </a:t>
            </a:r>
            <a:r>
              <a:rPr lang="en-US" sz="2400" dirty="0">
                <a:cs typeface="ＭＳ Ｐゴシック" pitchFamily="-84" charset="-128"/>
              </a:rPr>
              <a:t>deflecting them in electric and magnetic fields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Nobel Prize in Physics in 1906</a:t>
            </a:r>
            <a:endParaRPr lang="en-US" sz="2400" dirty="0">
              <a:solidFill>
                <a:srgbClr val="7030A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</a:t>
            </a:r>
            <a:r>
              <a:rPr lang="en-US" altLang="ja-JP" sz="2800" dirty="0" smtClean="0">
                <a:cs typeface="ＭＳ Ｐゴシック" pitchFamily="-84" charset="-128"/>
              </a:rPr>
              <a:t>the </a:t>
            </a:r>
            <a:r>
              <a:rPr lang="en-US" altLang="ja-JP" sz="2800" dirty="0">
                <a:cs typeface="ＭＳ Ｐゴシック" pitchFamily="-84" charset="-128"/>
              </a:rPr>
              <a:t>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133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B field 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038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919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29612</TotalTime>
  <Words>775</Words>
  <Application>Microsoft Macintosh PowerPoint</Application>
  <PresentationFormat>On-screen Show (4:3)</PresentationFormat>
  <Paragraphs>109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Narrow</vt:lpstr>
      <vt:lpstr>Lucida Calligraphy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#10</vt:lpstr>
      <vt:lpstr>Announcements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725</cp:revision>
  <cp:lastPrinted>2013-08-26T21:25:15Z</cp:lastPrinted>
  <dcterms:created xsi:type="dcterms:W3CDTF">2012-08-27T21:13:02Z</dcterms:created>
  <dcterms:modified xsi:type="dcterms:W3CDTF">2017-02-20T20:46:39Z</dcterms:modified>
</cp:coreProperties>
</file>