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574" r:id="rId3"/>
    <p:sldId id="662" r:id="rId4"/>
    <p:sldId id="663" r:id="rId5"/>
    <p:sldId id="664" r:id="rId6"/>
    <p:sldId id="665" r:id="rId7"/>
    <p:sldId id="666" r:id="rId8"/>
    <p:sldId id="667" r:id="rId9"/>
    <p:sldId id="668" r:id="rId10"/>
    <p:sldId id="669" r:id="rId11"/>
    <p:sldId id="670" r:id="rId12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81CEEF"/>
    <a:srgbClr val="8EDBEF"/>
    <a:srgbClr val="7FC4D6"/>
    <a:srgbClr val="99FFCC"/>
    <a:srgbClr val="FFFFCC"/>
    <a:srgbClr val="CC6600"/>
    <a:srgbClr val="FF0066"/>
    <a:srgbClr val="CC00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7"/>
    <p:restoredTop sz="94660"/>
  </p:normalViewPr>
  <p:slideViewPr>
    <p:cSldViewPr>
      <p:cViewPr varScale="1">
        <p:scale>
          <a:sx n="134" d="100"/>
          <a:sy n="134" d="100"/>
        </p:scale>
        <p:origin x="352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handoutMaster" Target="handoutMasters/handoutMaster1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rawings/_rels/vmlDrawing1.vml.rels><?xml version="1.0" encoding="UTF-8" standalone="yes"?>
<Relationships xmlns="http://schemas.openxmlformats.org/package/2006/relationships"><Relationship Id="rId9" Type="http://schemas.openxmlformats.org/officeDocument/2006/relationships/image" Target="../media/image14.emf"/><Relationship Id="rId20" Type="http://schemas.openxmlformats.org/officeDocument/2006/relationships/image" Target="../media/image25.emf"/><Relationship Id="rId21" Type="http://schemas.openxmlformats.org/officeDocument/2006/relationships/image" Target="../media/image26.emf"/><Relationship Id="rId10" Type="http://schemas.openxmlformats.org/officeDocument/2006/relationships/image" Target="../media/image15.emf"/><Relationship Id="rId11" Type="http://schemas.openxmlformats.org/officeDocument/2006/relationships/image" Target="../media/image16.emf"/><Relationship Id="rId12" Type="http://schemas.openxmlformats.org/officeDocument/2006/relationships/image" Target="../media/image17.emf"/><Relationship Id="rId13" Type="http://schemas.openxmlformats.org/officeDocument/2006/relationships/image" Target="../media/image18.emf"/><Relationship Id="rId14" Type="http://schemas.openxmlformats.org/officeDocument/2006/relationships/image" Target="../media/image19.emf"/><Relationship Id="rId15" Type="http://schemas.openxmlformats.org/officeDocument/2006/relationships/image" Target="../media/image20.emf"/><Relationship Id="rId16" Type="http://schemas.openxmlformats.org/officeDocument/2006/relationships/image" Target="../media/image21.emf"/><Relationship Id="rId17" Type="http://schemas.openxmlformats.org/officeDocument/2006/relationships/image" Target="../media/image22.emf"/><Relationship Id="rId18" Type="http://schemas.openxmlformats.org/officeDocument/2006/relationships/image" Target="../media/image23.emf"/><Relationship Id="rId19" Type="http://schemas.openxmlformats.org/officeDocument/2006/relationships/image" Target="../media/image24.emf"/><Relationship Id="rId1" Type="http://schemas.openxmlformats.org/officeDocument/2006/relationships/image" Target="../media/image6.emf"/><Relationship Id="rId2" Type="http://schemas.openxmlformats.org/officeDocument/2006/relationships/image" Target="../media/image7.emf"/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7" Type="http://schemas.openxmlformats.org/officeDocument/2006/relationships/image" Target="../media/image12.emf"/><Relationship Id="rId8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5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64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961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20,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20,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20,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20,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20,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4578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20,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2E083-8E3A-1B42-A68A-F85B4CD88E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69000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20,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20,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20,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20,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20,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20,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20,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Feb. 20,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Feb. 20,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3" r:id="rId13"/>
    <p:sldLayoutId id="2147483724" r:id="rId1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0" Type="http://schemas.openxmlformats.org/officeDocument/2006/relationships/image" Target="../media/image14.e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15.emf"/><Relationship Id="rId23" Type="http://schemas.openxmlformats.org/officeDocument/2006/relationships/oleObject" Target="../embeddings/oleObject11.bin"/><Relationship Id="rId24" Type="http://schemas.openxmlformats.org/officeDocument/2006/relationships/image" Target="../media/image16.emf"/><Relationship Id="rId25" Type="http://schemas.openxmlformats.org/officeDocument/2006/relationships/oleObject" Target="../embeddings/oleObject12.bin"/><Relationship Id="rId26" Type="http://schemas.openxmlformats.org/officeDocument/2006/relationships/image" Target="../media/image17.emf"/><Relationship Id="rId27" Type="http://schemas.openxmlformats.org/officeDocument/2006/relationships/oleObject" Target="../embeddings/oleObject13.bin"/><Relationship Id="rId28" Type="http://schemas.openxmlformats.org/officeDocument/2006/relationships/image" Target="../media/image18.emf"/><Relationship Id="rId29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5" Type="http://schemas.openxmlformats.org/officeDocument/2006/relationships/oleObject" Target="../embeddings/oleObject2.bin"/><Relationship Id="rId30" Type="http://schemas.openxmlformats.org/officeDocument/2006/relationships/image" Target="../media/image19.emf"/><Relationship Id="rId31" Type="http://schemas.openxmlformats.org/officeDocument/2006/relationships/oleObject" Target="../embeddings/oleObject15.bin"/><Relationship Id="rId32" Type="http://schemas.openxmlformats.org/officeDocument/2006/relationships/image" Target="../media/image20.emf"/><Relationship Id="rId9" Type="http://schemas.openxmlformats.org/officeDocument/2006/relationships/oleObject" Target="../embeddings/oleObject4.bin"/><Relationship Id="rId6" Type="http://schemas.openxmlformats.org/officeDocument/2006/relationships/image" Target="../media/image7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8.emf"/><Relationship Id="rId33" Type="http://schemas.openxmlformats.org/officeDocument/2006/relationships/oleObject" Target="../embeddings/oleObject16.bin"/><Relationship Id="rId34" Type="http://schemas.openxmlformats.org/officeDocument/2006/relationships/image" Target="../media/image21.emf"/><Relationship Id="rId35" Type="http://schemas.openxmlformats.org/officeDocument/2006/relationships/oleObject" Target="../embeddings/oleObject17.bin"/><Relationship Id="rId36" Type="http://schemas.openxmlformats.org/officeDocument/2006/relationships/image" Target="../media/image22.emf"/><Relationship Id="rId10" Type="http://schemas.openxmlformats.org/officeDocument/2006/relationships/image" Target="../media/image9.e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10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11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12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13.emf"/><Relationship Id="rId19" Type="http://schemas.openxmlformats.org/officeDocument/2006/relationships/oleObject" Target="../embeddings/oleObject9.bin"/><Relationship Id="rId37" Type="http://schemas.openxmlformats.org/officeDocument/2006/relationships/oleObject" Target="../embeddings/oleObject18.bin"/><Relationship Id="rId38" Type="http://schemas.openxmlformats.org/officeDocument/2006/relationships/image" Target="../media/image23.emf"/><Relationship Id="rId39" Type="http://schemas.openxmlformats.org/officeDocument/2006/relationships/oleObject" Target="../embeddings/oleObject19.bin"/><Relationship Id="rId40" Type="http://schemas.openxmlformats.org/officeDocument/2006/relationships/image" Target="../media/image24.emf"/><Relationship Id="rId41" Type="http://schemas.openxmlformats.org/officeDocument/2006/relationships/oleObject" Target="../embeddings/oleObject20.bin"/><Relationship Id="rId42" Type="http://schemas.openxmlformats.org/officeDocument/2006/relationships/image" Target="../media/image25.emf"/><Relationship Id="rId43" Type="http://schemas.openxmlformats.org/officeDocument/2006/relationships/oleObject" Target="../embeddings/oleObject21.bin"/><Relationship Id="rId44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.bin"/><Relationship Id="rId12" Type="http://schemas.openxmlformats.org/officeDocument/2006/relationships/image" Target="../media/image31.emf"/><Relationship Id="rId13" Type="http://schemas.openxmlformats.org/officeDocument/2006/relationships/oleObject" Target="../embeddings/oleObject27.bin"/><Relationship Id="rId14" Type="http://schemas.openxmlformats.org/officeDocument/2006/relationships/image" Target="../media/image32.emf"/><Relationship Id="rId15" Type="http://schemas.openxmlformats.org/officeDocument/2006/relationships/oleObject" Target="../embeddings/oleObject28.bin"/><Relationship Id="rId16" Type="http://schemas.openxmlformats.org/officeDocument/2006/relationships/image" Target="../media/image33.emf"/><Relationship Id="rId17" Type="http://schemas.openxmlformats.org/officeDocument/2006/relationships/image" Target="../media/image3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4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8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29.e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3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20,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302603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smtClean="0">
                <a:ea typeface="ＭＳ Ｐゴシック" pitchFamily="-84" charset="-128"/>
                <a:cs typeface="ＭＳ Ｐゴシック" pitchFamily="-84" charset="-128"/>
              </a:rPr>
              <a:t>#10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058504" y="1683603"/>
            <a:ext cx="27190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Feb</a:t>
            </a:r>
            <a:r>
              <a:rPr lang="en-US" smtClean="0">
                <a:solidFill>
                  <a:schemeClr val="accent2"/>
                </a:solidFill>
                <a:latin typeface="Monotype Corsiva" pitchFamily="-84" charset="0"/>
              </a:rPr>
              <a:t>. 20, 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71600" y="2644666"/>
            <a:ext cx="6858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sz="2800" dirty="0">
                <a:latin typeface="Arial Narrow" pitchFamily="-84" charset="0"/>
              </a:rPr>
              <a:t>Quantization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Discovery of the X-ray and the Electron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Determination of Electron </a:t>
            </a:r>
            <a:r>
              <a:rPr lang="en-US" sz="2800" dirty="0" smtClean="0">
                <a:latin typeface="Arial Narrow" pitchFamily="-84" charset="0"/>
              </a:rPr>
              <a:t>Charge</a:t>
            </a:r>
            <a:endParaRPr lang="en-US" sz="2800" dirty="0">
              <a:latin typeface="Arial Narrow" pitchFamily="-8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76745" y="4014952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788987"/>
          </a:xfrm>
        </p:spPr>
        <p:txBody>
          <a:bodyPr/>
          <a:lstStyle/>
          <a:p>
            <a:r>
              <a:rPr lang="en-US" dirty="0" smtClean="0"/>
              <a:t>Calculation of </a:t>
            </a:r>
            <a:r>
              <a:rPr lang="en-US" i="1" dirty="0" err="1" smtClean="0"/>
              <a:t>q</a:t>
            </a:r>
            <a:r>
              <a:rPr lang="en-US" dirty="0" err="1" smtClean="0"/>
              <a:t>/</a:t>
            </a:r>
            <a:r>
              <a:rPr lang="en-US" i="1" dirty="0" err="1" smtClean="0"/>
              <a:t>m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38200"/>
            <a:ext cx="8534400" cy="5410200"/>
          </a:xfrm>
        </p:spPr>
        <p:txBody>
          <a:bodyPr/>
          <a:lstStyle/>
          <a:p>
            <a:pPr marL="609600" indent="-609600" eaLnBrk="1" hangingPunct="1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 smtClean="0">
                <a:ea typeface="ＭＳ Ｐゴシック" charset="0"/>
              </a:rPr>
              <a:t>An electron moving through the electric field w/o magnetic field is accelerated by the force:</a:t>
            </a: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 smtClean="0">
                <a:ea typeface="ＭＳ Ｐゴシック" charset="0"/>
              </a:rPr>
              <a:t>Electron angle of deflection:</a:t>
            </a:r>
          </a:p>
          <a:p>
            <a:pPr marL="609600" indent="-609600" algn="ctr" eaLnBrk="1" hangingPunct="1">
              <a:buClr>
                <a:srgbClr val="3333CC"/>
              </a:buClr>
              <a:buSzPct val="65000"/>
              <a:buNone/>
              <a:defRPr/>
            </a:pPr>
            <a:endParaRPr lang="en-US" sz="1400" dirty="0" smtClean="0">
              <a:ea typeface="ＭＳ Ｐゴシック" charset="0"/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 smtClean="0">
                <a:ea typeface="ＭＳ Ｐゴシック" charset="0"/>
              </a:rPr>
              <a:t>Adjust the perpendicular magnetic field until it balances E and keeps electrons from deflecting in y-direction</a:t>
            </a:r>
          </a:p>
          <a:p>
            <a:pPr marL="609600" indent="-609600" eaLnBrk="1" hangingPunct="1">
              <a:buClr>
                <a:srgbClr val="3333CC"/>
              </a:buClr>
              <a:buSzPct val="65000"/>
              <a:buNone/>
              <a:defRPr/>
            </a:pPr>
            <a:endParaRPr lang="en-US" sz="1400" dirty="0" smtClean="0">
              <a:ea typeface="ＭＳ Ｐゴシック" charset="0"/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None/>
              <a:defRPr/>
            </a:pPr>
            <a:endParaRPr lang="en-US" sz="2800" dirty="0" smtClean="0">
              <a:ea typeface="ＭＳ Ｐゴシック" charset="0"/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None/>
              <a:defRPr/>
            </a:pPr>
            <a:endParaRPr lang="en-US" sz="1600" dirty="0" smtClean="0">
              <a:ea typeface="ＭＳ Ｐゴシック" charset="0"/>
            </a:endParaRPr>
          </a:p>
          <a:p>
            <a:pPr marL="609600" indent="-609600" eaLnBrk="1" hangingPunct="1">
              <a:buClr>
                <a:srgbClr val="3333CC"/>
              </a:buClr>
              <a:buSzPct val="65000"/>
              <a:buFont typeface="Wingdings" charset="0"/>
              <a:buChar char="n"/>
              <a:defRPr/>
            </a:pPr>
            <a:r>
              <a:rPr lang="en-US" sz="2800" dirty="0" smtClean="0">
                <a:ea typeface="ＭＳ Ｐゴシック" charset="0"/>
              </a:rPr>
              <a:t>Charge to mass ratio:</a:t>
            </a:r>
            <a:endParaRPr lang="en-US" sz="20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20, 2017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/>
          </p:nvPr>
        </p:nvGraphicFramePr>
        <p:xfrm>
          <a:off x="1219200" y="3505200"/>
          <a:ext cx="59055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68" name="Equation" r:id="rId3" imgW="266700" imgH="203200" progId="Equation.DSMT4">
                  <p:embed/>
                </p:oleObj>
              </mc:Choice>
              <mc:Fallback>
                <p:oleObj name="Equation" r:id="rId3" imgW="266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505200"/>
                        <a:ext cx="590550" cy="449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6" name="Object 6"/>
          <p:cNvGraphicFramePr>
            <a:graphicFrameLocks noChangeAspect="1"/>
          </p:cNvGraphicFramePr>
          <p:nvPr>
            <p:extLst/>
          </p:nvPr>
        </p:nvGraphicFramePr>
        <p:xfrm>
          <a:off x="1195388" y="4078288"/>
          <a:ext cx="2738437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69" name="Equation" r:id="rId5" imgW="1270000" imgH="228600" progId="Equation.DSMT4">
                  <p:embed/>
                </p:oleObj>
              </mc:Choice>
              <mc:Fallback>
                <p:oleObj name="Equation" r:id="rId5" imgW="1270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5388" y="4078288"/>
                        <a:ext cx="2738437" cy="49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7" name="Object 7"/>
          <p:cNvGraphicFramePr>
            <a:graphicFrameLocks noChangeAspect="1"/>
          </p:cNvGraphicFramePr>
          <p:nvPr>
            <p:extLst/>
          </p:nvPr>
        </p:nvGraphicFramePr>
        <p:xfrm>
          <a:off x="4052888" y="4038600"/>
          <a:ext cx="19764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70" name="Equation" r:id="rId7" imgW="850900" imgH="203200" progId="Equation.DSMT4">
                  <p:embed/>
                </p:oleObj>
              </mc:Choice>
              <mc:Fallback>
                <p:oleObj name="Equation" r:id="rId7" imgW="850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888" y="4038600"/>
                        <a:ext cx="19764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8" name="Object 8"/>
          <p:cNvGraphicFramePr>
            <a:graphicFrameLocks noChangeAspect="1"/>
          </p:cNvGraphicFramePr>
          <p:nvPr>
            <p:extLst/>
          </p:nvPr>
        </p:nvGraphicFramePr>
        <p:xfrm>
          <a:off x="6172200" y="4030663"/>
          <a:ext cx="1090612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71" name="Equation" r:id="rId9" imgW="469900" imgH="203200" progId="Equation.DSMT4">
                  <p:embed/>
                </p:oleObj>
              </mc:Choice>
              <mc:Fallback>
                <p:oleObj name="Equation" r:id="rId9" imgW="469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4030663"/>
                        <a:ext cx="1090612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89" name="Object 9"/>
          <p:cNvGraphicFramePr>
            <a:graphicFrameLocks noChangeAspect="1"/>
          </p:cNvGraphicFramePr>
          <p:nvPr>
            <p:extLst/>
          </p:nvPr>
        </p:nvGraphicFramePr>
        <p:xfrm>
          <a:off x="4832350" y="1981200"/>
          <a:ext cx="806450" cy="31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72" name="Equation" r:id="rId11" imgW="457200" imgH="177800" progId="Equation.DSMT4">
                  <p:embed/>
                </p:oleObj>
              </mc:Choice>
              <mc:Fallback>
                <p:oleObj name="Equation" r:id="rId11" imgW="4572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350" y="1981200"/>
                        <a:ext cx="806450" cy="314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0" name="Object 10"/>
          <p:cNvGraphicFramePr>
            <a:graphicFrameLocks noChangeAspect="1"/>
          </p:cNvGraphicFramePr>
          <p:nvPr>
            <p:extLst/>
          </p:nvPr>
        </p:nvGraphicFramePr>
        <p:xfrm>
          <a:off x="5638800" y="1763713"/>
          <a:ext cx="558800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73" name="Equation" r:id="rId13" imgW="317500" imgH="444500" progId="Equation.DSMT4">
                  <p:embed/>
                </p:oleObj>
              </mc:Choice>
              <mc:Fallback>
                <p:oleObj name="Equation" r:id="rId13" imgW="3175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1763713"/>
                        <a:ext cx="558800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1" name="Object 11"/>
          <p:cNvGraphicFramePr>
            <a:graphicFrameLocks noChangeAspect="1"/>
          </p:cNvGraphicFramePr>
          <p:nvPr>
            <p:extLst/>
          </p:nvPr>
        </p:nvGraphicFramePr>
        <p:xfrm>
          <a:off x="6172200" y="1763713"/>
          <a:ext cx="649288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74" name="Equation" r:id="rId15" imgW="368300" imgH="444500" progId="Equation.DSMT4">
                  <p:embed/>
                </p:oleObj>
              </mc:Choice>
              <mc:Fallback>
                <p:oleObj name="Equation" r:id="rId15" imgW="3683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2200" y="1763713"/>
                        <a:ext cx="649288" cy="782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2" name="Object 12"/>
          <p:cNvGraphicFramePr>
            <a:graphicFrameLocks noChangeAspect="1"/>
          </p:cNvGraphicFramePr>
          <p:nvPr>
            <p:extLst/>
          </p:nvPr>
        </p:nvGraphicFramePr>
        <p:xfrm>
          <a:off x="6792913" y="1830388"/>
          <a:ext cx="1119187" cy="760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75" name="Equation" r:id="rId17" imgW="635000" imgH="431800" progId="Equation.DSMT4">
                  <p:embed/>
                </p:oleObj>
              </mc:Choice>
              <mc:Fallback>
                <p:oleObj name="Equation" r:id="rId17" imgW="635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92913" y="1830388"/>
                        <a:ext cx="1119187" cy="760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3" name="Object 13"/>
          <p:cNvGraphicFramePr>
            <a:graphicFrameLocks noChangeAspect="1"/>
          </p:cNvGraphicFramePr>
          <p:nvPr>
            <p:extLst/>
          </p:nvPr>
        </p:nvGraphicFramePr>
        <p:xfrm>
          <a:off x="7924800" y="1828800"/>
          <a:ext cx="739775" cy="76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76" name="Equation" r:id="rId19" imgW="419100" imgH="431800" progId="Equation.DSMT4">
                  <p:embed/>
                </p:oleObj>
              </mc:Choice>
              <mc:Fallback>
                <p:oleObj name="Equation" r:id="rId19" imgW="419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4800" y="1828800"/>
                        <a:ext cx="739775" cy="76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4" name="Object 14"/>
          <p:cNvGraphicFramePr>
            <a:graphicFrameLocks noChangeAspect="1"/>
          </p:cNvGraphicFramePr>
          <p:nvPr>
            <p:extLst/>
          </p:nvPr>
        </p:nvGraphicFramePr>
        <p:xfrm>
          <a:off x="1020763" y="5156200"/>
          <a:ext cx="2090737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77" name="Equation" r:id="rId21" imgW="1041400" imgH="431800" progId="Equation.DSMT4">
                  <p:embed/>
                </p:oleObj>
              </mc:Choice>
              <mc:Fallback>
                <p:oleObj name="Equation" r:id="rId21" imgW="10414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5156200"/>
                        <a:ext cx="2090737" cy="863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5" name="Object 15"/>
          <p:cNvGraphicFramePr>
            <a:graphicFrameLocks noChangeAspect="1"/>
          </p:cNvGraphicFramePr>
          <p:nvPr>
            <p:extLst/>
          </p:nvPr>
        </p:nvGraphicFramePr>
        <p:xfrm>
          <a:off x="3260725" y="5181600"/>
          <a:ext cx="61277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78" name="Equation" r:id="rId23" imgW="304800" imgH="393700" progId="Equation.DSMT4">
                  <p:embed/>
                </p:oleObj>
              </mc:Choice>
              <mc:Fallback>
                <p:oleObj name="Equation" r:id="rId23" imgW="304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0725" y="5181600"/>
                        <a:ext cx="612775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6" name="Object 16"/>
          <p:cNvGraphicFramePr>
            <a:graphicFrameLocks noChangeAspect="1"/>
          </p:cNvGraphicFramePr>
          <p:nvPr>
            <p:extLst/>
          </p:nvPr>
        </p:nvGraphicFramePr>
        <p:xfrm>
          <a:off x="3919538" y="5105400"/>
          <a:ext cx="12493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79" name="Equation" r:id="rId25" imgW="622300" imgH="419100" progId="Equation.DSMT4">
                  <p:embed/>
                </p:oleObj>
              </mc:Choice>
              <mc:Fallback>
                <p:oleObj name="Equation" r:id="rId25" imgW="6223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9538" y="5105400"/>
                        <a:ext cx="124936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7" name="Object 17"/>
          <p:cNvGraphicFramePr>
            <a:graphicFrameLocks noChangeAspect="1"/>
          </p:cNvGraphicFramePr>
          <p:nvPr>
            <p:extLst/>
          </p:nvPr>
        </p:nvGraphicFramePr>
        <p:xfrm>
          <a:off x="5151437" y="5029200"/>
          <a:ext cx="18589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80" name="Equation" r:id="rId27" imgW="927100" imgH="457200" progId="Equation.DSMT4">
                  <p:embed/>
                </p:oleObj>
              </mc:Choice>
              <mc:Fallback>
                <p:oleObj name="Equation" r:id="rId27" imgW="927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1437" y="5029200"/>
                        <a:ext cx="185896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698" name="Object 18"/>
          <p:cNvGraphicFramePr>
            <a:graphicFrameLocks noChangeAspect="1"/>
          </p:cNvGraphicFramePr>
          <p:nvPr>
            <p:extLst/>
          </p:nvPr>
        </p:nvGraphicFramePr>
        <p:xfrm>
          <a:off x="6958013" y="5156200"/>
          <a:ext cx="9667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81" name="Equation" r:id="rId29" imgW="482600" imgH="393700" progId="Equation.DSMT4">
                  <p:embed/>
                </p:oleObj>
              </mc:Choice>
              <mc:Fallback>
                <p:oleObj name="Equation" r:id="rId29" imgW="482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58013" y="5156200"/>
                        <a:ext cx="966787" cy="787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276278"/>
              </p:ext>
            </p:extLst>
          </p:nvPr>
        </p:nvGraphicFramePr>
        <p:xfrm>
          <a:off x="5386387" y="1323975"/>
          <a:ext cx="1547813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82" name="Equation" r:id="rId31" imgW="698500" imgH="228600" progId="Equation.DSMT4">
                  <p:embed/>
                </p:oleObj>
              </mc:Choice>
              <mc:Fallback>
                <p:oleObj name="Equation" r:id="rId31" imgW="6985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387" y="1323975"/>
                        <a:ext cx="1547813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1656803"/>
              </p:ext>
            </p:extLst>
          </p:nvPr>
        </p:nvGraphicFramePr>
        <p:xfrm>
          <a:off x="6884987" y="1360487"/>
          <a:ext cx="506413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83" name="Equation" r:id="rId33" imgW="228600" imgH="190500" progId="Equation.DSMT4">
                  <p:embed/>
                </p:oleObj>
              </mc:Choice>
              <mc:Fallback>
                <p:oleObj name="Equation" r:id="rId33" imgW="228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4987" y="1360487"/>
                        <a:ext cx="506413" cy="420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/>
          </p:nvPr>
        </p:nvGraphicFramePr>
        <p:xfrm>
          <a:off x="1831975" y="3505200"/>
          <a:ext cx="7588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84" name="Equation" r:id="rId35" imgW="342900" imgH="241300" progId="Equation.DSMT4">
                  <p:embed/>
                </p:oleObj>
              </mc:Choice>
              <mc:Fallback>
                <p:oleObj name="Equation" r:id="rId35" imgW="3429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1975" y="3505200"/>
                        <a:ext cx="758825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/>
          </p:nvPr>
        </p:nvGraphicFramePr>
        <p:xfrm>
          <a:off x="3733800" y="3625850"/>
          <a:ext cx="280987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85" name="Equation" r:id="rId37" imgW="127000" imgH="152400" progId="Equation.DSMT4">
                  <p:embed/>
                </p:oleObj>
              </mc:Choice>
              <mc:Fallback>
                <p:oleObj name="Equation" r:id="rId37" imgW="1270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625850"/>
                        <a:ext cx="280987" cy="336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/>
          </p:nvPr>
        </p:nvGraphicFramePr>
        <p:xfrm>
          <a:off x="2514600" y="3505200"/>
          <a:ext cx="12366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86" name="Equation" r:id="rId39" imgW="558800" imgH="241300" progId="Equation.DSMT4">
                  <p:embed/>
                </p:oleObj>
              </mc:Choice>
              <mc:Fallback>
                <p:oleObj name="Equation" r:id="rId39" imgW="558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505200"/>
                        <a:ext cx="123666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8"/>
          <p:cNvGraphicFramePr>
            <a:graphicFrameLocks noChangeAspect="1"/>
          </p:cNvGraphicFramePr>
          <p:nvPr>
            <p:extLst/>
          </p:nvPr>
        </p:nvGraphicFramePr>
        <p:xfrm>
          <a:off x="7246938" y="3810000"/>
          <a:ext cx="67786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87" name="Equation" r:id="rId41" imgW="292100" imgH="393700" progId="Equation.DSMT4">
                  <p:embed/>
                </p:oleObj>
              </mc:Choice>
              <mc:Fallback>
                <p:oleObj name="Equation" r:id="rId41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6938" y="3810000"/>
                        <a:ext cx="67786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8"/>
          <p:cNvGraphicFramePr>
            <a:graphicFrameLocks noChangeAspect="1"/>
          </p:cNvGraphicFramePr>
          <p:nvPr>
            <p:extLst/>
          </p:nvPr>
        </p:nvGraphicFramePr>
        <p:xfrm>
          <a:off x="7923212" y="4038600"/>
          <a:ext cx="382588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88" name="Equation" r:id="rId43" imgW="165100" imgH="203200" progId="Equation.DSMT4">
                  <p:embed/>
                </p:oleObj>
              </mc:Choice>
              <mc:Fallback>
                <p:oleObj name="Equation" r:id="rId43" imgW="165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23212" y="4038600"/>
                        <a:ext cx="382588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24775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7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76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76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7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7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27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27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276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327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500"/>
                                        <p:tgtEl>
                                          <p:spTgt spid="327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327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327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327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685800"/>
            <a:ext cx="8382000" cy="1447800"/>
          </a:xfrm>
        </p:spPr>
        <p:txBody>
          <a:bodyPr/>
          <a:lstStyle/>
          <a:p>
            <a:pPr eaLnBrk="1" hangingPunct="1"/>
            <a:r>
              <a:rPr lang="en-US" sz="2000" dirty="0" smtClean="0">
                <a:cs typeface="ＭＳ Ｐゴシック" pitchFamily="-84" charset="-128"/>
              </a:rPr>
              <a:t>In an experiment similar to Thomson’s, we use deflecting plates 5.0cm in length with an electric field of 1.2x10</a:t>
            </a:r>
            <a:r>
              <a:rPr lang="en-US" sz="2000" baseline="30000" dirty="0" smtClean="0">
                <a:cs typeface="ＭＳ Ｐゴシック" pitchFamily="-84" charset="-128"/>
              </a:rPr>
              <a:t>4</a:t>
            </a:r>
            <a:r>
              <a:rPr lang="en-US" sz="2000" dirty="0" smtClean="0">
                <a:cs typeface="ＭＳ Ｐゴシック" pitchFamily="-84" charset="-128"/>
              </a:rPr>
              <a:t>V/m.  Without the magnetic field, we find an angular deflection of 30</a:t>
            </a:r>
            <a:r>
              <a:rPr lang="en-US" sz="2000" baseline="30000" dirty="0" smtClean="0">
                <a:cs typeface="ＭＳ Ｐゴシック" pitchFamily="-84" charset="-128"/>
              </a:rPr>
              <a:t>o</a:t>
            </a:r>
            <a:r>
              <a:rPr lang="en-US" sz="2000" dirty="0" smtClean="0">
                <a:cs typeface="ＭＳ Ｐゴシック" pitchFamily="-84" charset="-128"/>
              </a:rPr>
              <a:t>, and with a magnetic field of 8.8x10</a:t>
            </a:r>
            <a:r>
              <a:rPr lang="en-US" sz="2000" baseline="30000" dirty="0" smtClean="0">
                <a:cs typeface="ＭＳ Ｐゴシック" pitchFamily="-84" charset="-128"/>
              </a:rPr>
              <a:t>-4</a:t>
            </a:r>
            <a:r>
              <a:rPr lang="en-US" sz="2000" dirty="0" smtClean="0">
                <a:cs typeface="ＭＳ Ｐゴシック" pitchFamily="-84" charset="-128"/>
              </a:rPr>
              <a:t>T we find no deflection.  What is the initial velocity of the electron and its </a:t>
            </a:r>
            <a:r>
              <a:rPr lang="en-US" sz="2000" dirty="0" err="1" smtClean="0">
                <a:cs typeface="ＭＳ Ｐゴシック" pitchFamily="-84" charset="-128"/>
              </a:rPr>
              <a:t>q/m</a:t>
            </a:r>
            <a:r>
              <a:rPr lang="en-US" sz="2000" dirty="0" smtClean="0">
                <a:cs typeface="ＭＳ Ｐゴシック" pitchFamily="-84" charset="-128"/>
              </a:rPr>
              <a:t>?</a:t>
            </a:r>
            <a:endParaRPr lang="en-US" sz="2000" dirty="0">
              <a:cs typeface="ＭＳ Ｐゴシック" pitchFamily="-84" charset="-128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Ex 3.1: Thomson’s experiment</a:t>
            </a:r>
            <a:endParaRPr lang="en-US" dirty="0"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20,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35"/>
          <p:cNvSpPr txBox="1">
            <a:spLocks noChangeArrowheads="1"/>
          </p:cNvSpPr>
          <p:nvPr/>
        </p:nvSpPr>
        <p:spPr bwMode="auto">
          <a:xfrm>
            <a:off x="381000" y="2057400"/>
            <a:ext cx="853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First v</a:t>
            </a:r>
            <a:r>
              <a:rPr kumimoji="0" lang="en-US" sz="2000" b="0" i="0" u="none" strike="noStrike" kern="0" cap="none" spc="0" normalizeH="0" baseline="-2500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0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 using E and B, we obtain: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000" b="0" i="0" u="none" strike="noStrike" kern="0" cap="none" spc="0" normalizeH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q/m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 is then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lang="en-US" sz="2000" kern="0" baseline="0" dirty="0" smtClean="0">
              <a:solidFill>
                <a:schemeClr val="accent2"/>
              </a:solidFill>
              <a:latin typeface="+mn-lt"/>
              <a:ea typeface="ＭＳ Ｐゴシック" pitchFamily="-1" charset="-128"/>
              <a:cs typeface="ＭＳ Ｐゴシック" pitchFamily="-84" charset="-128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000" kern="0" noProof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What is the actual value of </a:t>
            </a:r>
            <a:r>
              <a:rPr lang="en-US" sz="2000" kern="0" noProof="0" dirty="0" err="1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q/m</a:t>
            </a:r>
            <a:r>
              <a:rPr lang="en-US" sz="2000" kern="0" noProof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 using the known quantities?</a:t>
            </a:r>
            <a:endParaRPr kumimoji="0" lang="en-US" sz="2000" b="0" i="0" u="none" strike="noStrike" kern="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</p:txBody>
      </p:sp>
      <p:graphicFrame>
        <p:nvGraphicFramePr>
          <p:cNvPr id="333826" name="Object 2"/>
          <p:cNvGraphicFramePr>
            <a:graphicFrameLocks noChangeAspect="1"/>
          </p:cNvGraphicFramePr>
          <p:nvPr>
            <p:extLst/>
          </p:nvPr>
        </p:nvGraphicFramePr>
        <p:xfrm>
          <a:off x="1400175" y="2590800"/>
          <a:ext cx="197643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4" name="Equation" r:id="rId3" imgW="850900" imgH="393700" progId="Equation.DSMT4">
                  <p:embed/>
                </p:oleObj>
              </mc:Choice>
              <mc:Fallback>
                <p:oleObj name="Equation" r:id="rId3" imgW="850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0175" y="2590800"/>
                        <a:ext cx="1976438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27" name="Object 3"/>
          <p:cNvGraphicFramePr>
            <a:graphicFrameLocks noChangeAspect="1"/>
          </p:cNvGraphicFramePr>
          <p:nvPr>
            <p:extLst/>
          </p:nvPr>
        </p:nvGraphicFramePr>
        <p:xfrm>
          <a:off x="928688" y="3886200"/>
          <a:ext cx="206375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5" name="Equation" r:id="rId5" imgW="889000" imgH="393700" progId="Equation.DSMT4">
                  <p:embed/>
                </p:oleObj>
              </mc:Choice>
              <mc:Fallback>
                <p:oleObj name="Equation" r:id="rId5" imgW="889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688" y="3886200"/>
                        <a:ext cx="206375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28" name="Object 4"/>
          <p:cNvGraphicFramePr>
            <a:graphicFrameLocks noChangeAspect="1"/>
          </p:cNvGraphicFramePr>
          <p:nvPr>
            <p:extLst/>
          </p:nvPr>
        </p:nvGraphicFramePr>
        <p:xfrm>
          <a:off x="3443288" y="2514600"/>
          <a:ext cx="1800225" cy="973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6" name="Equation" r:id="rId7" imgW="774700" imgH="419100" progId="Equation.DSMT4">
                  <p:embed/>
                </p:oleObj>
              </mc:Choice>
              <mc:Fallback>
                <p:oleObj name="Equation" r:id="rId7" imgW="7747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88" y="2514600"/>
                        <a:ext cx="1800225" cy="973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29" name="Object 5"/>
          <p:cNvGraphicFramePr>
            <a:graphicFrameLocks noChangeAspect="1"/>
          </p:cNvGraphicFramePr>
          <p:nvPr>
            <p:extLst/>
          </p:nvPr>
        </p:nvGraphicFramePr>
        <p:xfrm>
          <a:off x="5276850" y="2743200"/>
          <a:ext cx="1946275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7" name="Equation" r:id="rId9" imgW="838200" imgH="228600" progId="Equation.DSMT4">
                  <p:embed/>
                </p:oleObj>
              </mc:Choice>
              <mc:Fallback>
                <p:oleObj name="Equation" r:id="rId9" imgW="838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2743200"/>
                        <a:ext cx="1946275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3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3566215"/>
              </p:ext>
            </p:extLst>
          </p:nvPr>
        </p:nvGraphicFramePr>
        <p:xfrm>
          <a:off x="5908675" y="4117975"/>
          <a:ext cx="2152650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8" name="Equation" r:id="rId11" imgW="927100" imgH="228600" progId="Equation.DSMT4">
                  <p:embed/>
                </p:oleObj>
              </mc:Choice>
              <mc:Fallback>
                <p:oleObj name="Equation" r:id="rId11" imgW="9271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08675" y="4117975"/>
                        <a:ext cx="2152650" cy="530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3832" name="Object 8"/>
          <p:cNvGraphicFramePr>
            <a:graphicFrameLocks noChangeAspect="1"/>
          </p:cNvGraphicFramePr>
          <p:nvPr>
            <p:extLst/>
          </p:nvPr>
        </p:nvGraphicFramePr>
        <p:xfrm>
          <a:off x="1828800" y="5480050"/>
          <a:ext cx="595313" cy="76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999" name="Equation" r:id="rId13" imgW="304800" imgH="393700" progId="Equation.DSMT4">
                  <p:embed/>
                </p:oleObj>
              </mc:Choice>
              <mc:Fallback>
                <p:oleObj name="Equation" r:id="rId13" imgW="304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5480050"/>
                        <a:ext cx="595313" cy="768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/>
          </p:nvPr>
        </p:nvGraphicFramePr>
        <p:xfrm>
          <a:off x="2451100" y="5429250"/>
          <a:ext cx="4116388" cy="81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000" name="Equation" r:id="rId15" imgW="2108200" imgH="419100" progId="Equation.DSMT4">
                  <p:embed/>
                </p:oleObj>
              </mc:Choice>
              <mc:Fallback>
                <p:oleObj name="Equation" r:id="rId15" imgW="21082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1100" y="5429250"/>
                        <a:ext cx="4116388" cy="819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992438" y="3854450"/>
            <a:ext cx="2916237" cy="114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944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33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33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3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33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3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33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20,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-76200"/>
            <a:ext cx="7772400" cy="6858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533400"/>
            <a:ext cx="8763000" cy="5562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Reminder: Homework </a:t>
            </a:r>
            <a:r>
              <a:rPr lang="en-US" sz="2400" dirty="0"/>
              <a:t>#2</a:t>
            </a:r>
          </a:p>
          <a:p>
            <a:pPr lvl="1" eaLnBrk="1" hangingPunct="1"/>
            <a:r>
              <a:rPr lang="en-US" sz="2000" dirty="0"/>
              <a:t>CH3 end of the chapter problems: 2, 19, 27, 36, 41, 47 and 57</a:t>
            </a:r>
          </a:p>
          <a:p>
            <a:pPr lvl="1" eaLnBrk="1" hangingPunct="1"/>
            <a:r>
              <a:rPr lang="en-US" sz="2000" dirty="0" smtClean="0"/>
              <a:t>Due this </a:t>
            </a:r>
            <a:r>
              <a:rPr lang="en-US" sz="2000" dirty="0"/>
              <a:t>Wednesday, Feb. </a:t>
            </a:r>
            <a:r>
              <a:rPr lang="en-US" sz="2000" dirty="0" smtClean="0"/>
              <a:t>22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805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77813"/>
            <a:ext cx="8226425" cy="7889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What does the word “Quantize” mean?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2600" y="1079500"/>
            <a:ext cx="7975600" cy="44831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Dictionary: To restrict to discrete values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To consist of indivisible discrete quantities instead of continuous quantities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cs typeface="ＭＳ Ｐゴシック" pitchFamily="-84" charset="-128"/>
              </a:rPr>
              <a:t>Integer is a quantized set with respect to real numbers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sz="2800" dirty="0" smtClean="0">
                <a:solidFill>
                  <a:srgbClr val="3333CC"/>
                </a:solidFill>
                <a:cs typeface="ＭＳ Ｐゴシック" pitchFamily="-84" charset="-128"/>
              </a:rPr>
              <a:t>Some examples of quantization?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cs typeface="ＭＳ Ｐゴシック" pitchFamily="-84" charset="-128"/>
              </a:rPr>
              <a:t>Digital photos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cs typeface="ＭＳ Ｐゴシック" pitchFamily="-84" charset="-128"/>
              </a:rPr>
              <a:t>Lego blocks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cs typeface="ＭＳ Ｐゴシック" pitchFamily="-84" charset="-128"/>
              </a:rPr>
              <a:t>Electric charge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cs typeface="ＭＳ Ｐゴシック" pitchFamily="-84" charset="-128"/>
              </a:rPr>
              <a:t>Photon (a quanta of light) energy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cs typeface="ＭＳ Ｐゴシック" pitchFamily="-84" charset="-128"/>
              </a:rPr>
              <a:t>Angular momentum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r>
              <a:rPr lang="en-US" sz="2400" dirty="0" smtClean="0">
                <a:cs typeface="ＭＳ Ｐゴシック" pitchFamily="-84" charset="-128"/>
              </a:rPr>
              <a:t>Etc…</a:t>
            </a:r>
          </a:p>
          <a:p>
            <a:pPr marL="1085850" lvl="1" indent="-342900" eaLnBrk="1" hangingPunct="1">
              <a:lnSpc>
                <a:spcPct val="90000"/>
              </a:lnSpc>
              <a:buFont typeface="Arial"/>
              <a:buChar char="•"/>
            </a:pPr>
            <a:endParaRPr lang="en-US" sz="2400" dirty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20,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266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277813"/>
            <a:ext cx="8226425" cy="941387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cs typeface="+mj-cs"/>
              </a:rPr>
              <a:t>Discovery of the X Ray and the Electron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2600" y="1587500"/>
            <a:ext cx="7975600" cy="41148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solidFill>
                  <a:srgbClr val="3333CC"/>
                </a:solidFill>
                <a:cs typeface="ＭＳ Ｐゴシック" pitchFamily="-84" charset="-128"/>
              </a:rPr>
              <a:t>X rays were discovered by Wilhelm </a:t>
            </a:r>
            <a:r>
              <a:rPr lang="en-US" dirty="0" err="1">
                <a:solidFill>
                  <a:srgbClr val="3333CC"/>
                </a:solidFill>
                <a:cs typeface="ＭＳ Ｐゴシック" pitchFamily="-84" charset="-128"/>
              </a:rPr>
              <a:t>Röntgen</a:t>
            </a:r>
            <a:r>
              <a:rPr lang="en-US" dirty="0">
                <a:solidFill>
                  <a:srgbClr val="3333CC"/>
                </a:solidFill>
                <a:cs typeface="ＭＳ Ｐゴシック" pitchFamily="-84" charset="-128"/>
              </a:rPr>
              <a:t> in 1895.</a:t>
            </a:r>
          </a:p>
          <a:p>
            <a:pPr marL="687387" lvl="1" indent="-3429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/>
              <a:t>Observed X</a:t>
            </a:r>
            <a:r>
              <a:rPr lang="en-US" dirty="0" smtClean="0"/>
              <a:t> </a:t>
            </a:r>
            <a:r>
              <a:rPr lang="en-US" dirty="0"/>
              <a:t>rays emitted by cathode rays bombarding </a:t>
            </a:r>
            <a:r>
              <a:rPr lang="en-US" dirty="0" smtClean="0"/>
              <a:t>glass</a:t>
            </a:r>
          </a:p>
          <a:p>
            <a:pPr marL="344487" lvl="1" indent="0" algn="l" eaLnBrk="1" hangingPunct="1">
              <a:lnSpc>
                <a:spcPct val="90000"/>
              </a:lnSpc>
              <a:buNone/>
            </a:pPr>
            <a:endParaRPr lang="en-US" dirty="0">
              <a:solidFill>
                <a:srgbClr val="3333CC"/>
              </a:solidFill>
            </a:endParaRP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solidFill>
                  <a:srgbClr val="3333CC"/>
                </a:solidFill>
                <a:cs typeface="ＭＳ Ｐゴシック" pitchFamily="-84" charset="-128"/>
              </a:rPr>
              <a:t>Electrons were discovered by J. J. </a:t>
            </a:r>
            <a:r>
              <a:rPr lang="en-US" dirty="0" smtClean="0">
                <a:solidFill>
                  <a:srgbClr val="3333CC"/>
                </a:solidFill>
                <a:cs typeface="ＭＳ Ｐゴシック" pitchFamily="-84" charset="-128"/>
              </a:rPr>
              <a:t>Thomson in 1897</a:t>
            </a:r>
            <a:endParaRPr lang="en-US" dirty="0">
              <a:solidFill>
                <a:srgbClr val="3333CC"/>
              </a:solidFill>
              <a:cs typeface="ＭＳ Ｐゴシック" pitchFamily="-84" charset="-128"/>
            </a:endParaRPr>
          </a:p>
          <a:p>
            <a:pPr marL="687387" lvl="1" indent="-3429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/>
              <a:t>Observed that cathode rays were charged particles</a:t>
            </a:r>
          </a:p>
          <a:p>
            <a:pPr marL="457200" indent="-457200" eaLnBrk="1" hangingPunct="1">
              <a:lnSpc>
                <a:spcPct val="90000"/>
              </a:lnSpc>
              <a:buFont typeface="Arial"/>
              <a:buChar char="•"/>
            </a:pPr>
            <a:endParaRPr lang="en-US" dirty="0">
              <a:solidFill>
                <a:srgbClr val="3333CC"/>
              </a:solidFill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20,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4823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101758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cs typeface="+mj-cs"/>
              </a:rPr>
              <a:t>Cathode Ray Experiments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990600"/>
            <a:ext cx="8153400" cy="4724400"/>
          </a:xfrm>
        </p:spPr>
        <p:txBody>
          <a:bodyPr/>
          <a:lstStyle/>
          <a:p>
            <a:pPr marL="457200" indent="-457200" algn="l" eaLnBrk="1" hangingPunct="1">
              <a:buFont typeface="Arial"/>
              <a:buChar char="•"/>
              <a:defRPr/>
            </a:pPr>
            <a:r>
              <a:rPr lang="en-US" dirty="0" smtClean="0">
                <a:cs typeface="+mn-cs"/>
              </a:rPr>
              <a:t>In the 1890’s scientists and engineers were familiar with cathode rays, generated from a metal plate in an evacuated tube across a large electric potential</a:t>
            </a:r>
          </a:p>
          <a:p>
            <a:pPr marL="457200" indent="-457200" algn="l" eaLnBrk="1" hangingPunct="1">
              <a:buFont typeface="Arial"/>
              <a:buChar char="•"/>
              <a:defRPr/>
            </a:pPr>
            <a:r>
              <a:rPr lang="en-US" dirty="0" smtClean="0">
                <a:cs typeface="+mn-cs"/>
              </a:rPr>
              <a:t>People thought cathode rays have something to do with atoms. </a:t>
            </a:r>
          </a:p>
          <a:p>
            <a:pPr marL="457200" indent="-457200" algn="l" eaLnBrk="1" hangingPunct="1">
              <a:buFont typeface="Arial"/>
              <a:buChar char="•"/>
              <a:defRPr/>
            </a:pPr>
            <a:r>
              <a:rPr lang="en-US" dirty="0" smtClean="0">
                <a:cs typeface="+mn-cs"/>
              </a:rPr>
              <a:t>It was known that cathode rays could penetrate matter and their properties were under intense investigation during the 1890’s.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20,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40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57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57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25413"/>
            <a:ext cx="8226425" cy="1017587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dirty="0" smtClean="0">
                <a:cs typeface="+mj-cs"/>
              </a:rPr>
              <a:t>Observation of X Rays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1219200"/>
            <a:ext cx="8229600" cy="4953000"/>
          </a:xfrm>
        </p:spPr>
        <p:txBody>
          <a:bodyPr/>
          <a:lstStyle/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cs typeface="ＭＳ Ｐゴシック" pitchFamily="-84" charset="-128"/>
              </a:rPr>
              <a:t>Wilhelm </a:t>
            </a:r>
            <a:r>
              <a:rPr lang="en-US" dirty="0" err="1">
                <a:cs typeface="ＭＳ Ｐゴシック" pitchFamily="-84" charset="-128"/>
              </a:rPr>
              <a:t>Röntgen</a:t>
            </a:r>
            <a:r>
              <a:rPr lang="en-US" dirty="0">
                <a:cs typeface="ＭＳ Ｐゴシック" pitchFamily="-84" charset="-128"/>
              </a:rPr>
              <a:t> studied the </a:t>
            </a:r>
            <a:r>
              <a:rPr lang="en-US" dirty="0" smtClean="0">
                <a:cs typeface="ＭＳ Ｐゴシック" pitchFamily="-84" charset="-128"/>
              </a:rPr>
              <a:t>effect </a:t>
            </a:r>
            <a:r>
              <a:rPr lang="en-US" dirty="0">
                <a:cs typeface="ＭＳ Ｐゴシック" pitchFamily="-84" charset="-128"/>
              </a:rPr>
              <a:t>of cathode rays passing through various materials.</a:t>
            </a:r>
            <a:r>
              <a:rPr lang="en-US" dirty="0" smtClean="0">
                <a:cs typeface="ＭＳ Ｐゴシック" pitchFamily="-84" charset="-128"/>
              </a:rPr>
              <a:t> 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cs typeface="ＭＳ Ｐゴシック" pitchFamily="-84" charset="-128"/>
              </a:rPr>
              <a:t>He </a:t>
            </a:r>
            <a:r>
              <a:rPr lang="en-US" dirty="0">
                <a:cs typeface="ＭＳ Ｐゴシック" pitchFamily="-84" charset="-128"/>
              </a:rPr>
              <a:t>noticed that a </a:t>
            </a:r>
            <a:r>
              <a:rPr lang="en-US" dirty="0" smtClean="0">
                <a:cs typeface="ＭＳ Ｐゴシック" pitchFamily="-84" charset="-128"/>
              </a:rPr>
              <a:t>nearby phosphorescent </a:t>
            </a:r>
            <a:r>
              <a:rPr lang="en-US" dirty="0">
                <a:cs typeface="ＭＳ Ｐゴシック" pitchFamily="-84" charset="-128"/>
              </a:rPr>
              <a:t>screen </a:t>
            </a:r>
            <a:r>
              <a:rPr lang="en-US" dirty="0" smtClean="0">
                <a:cs typeface="ＭＳ Ｐゴシック" pitchFamily="-84" charset="-128"/>
              </a:rPr>
              <a:t>glow </a:t>
            </a:r>
            <a:r>
              <a:rPr lang="en-US" dirty="0">
                <a:cs typeface="ＭＳ Ｐゴシック" pitchFamily="-84" charset="-128"/>
              </a:rPr>
              <a:t>during some of these experiments.</a:t>
            </a:r>
            <a:r>
              <a:rPr lang="en-US" dirty="0" smtClean="0">
                <a:cs typeface="ＭＳ Ｐゴシック" pitchFamily="-84" charset="-128"/>
              </a:rPr>
              <a:t> 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 smtClean="0">
                <a:cs typeface="ＭＳ Ｐゴシック" pitchFamily="-84" charset="-128"/>
              </a:rPr>
              <a:t>These </a:t>
            </a:r>
            <a:r>
              <a:rPr lang="en-US" dirty="0">
                <a:cs typeface="ＭＳ Ｐゴシック" pitchFamily="-84" charset="-128"/>
              </a:rPr>
              <a:t>rays were unaffected by magnetic fields and penetrated materials more than cathode rays. </a:t>
            </a:r>
          </a:p>
          <a:p>
            <a:pPr marL="457200" indent="-457200" algn="l" eaLnBrk="1" hangingPunct="1">
              <a:lnSpc>
                <a:spcPct val="90000"/>
              </a:lnSpc>
              <a:buFont typeface="Arial"/>
              <a:buChar char="•"/>
            </a:pPr>
            <a:r>
              <a:rPr lang="en-US" dirty="0">
                <a:cs typeface="ＭＳ Ｐゴシック" pitchFamily="-84" charset="-128"/>
              </a:rPr>
              <a:t>He called them </a:t>
            </a:r>
            <a:r>
              <a:rPr lang="en-US" b="1" dirty="0">
                <a:cs typeface="ＭＳ Ｐゴシック" pitchFamily="-84" charset="-128"/>
              </a:rPr>
              <a:t>X</a:t>
            </a:r>
            <a:r>
              <a:rPr lang="en-US" b="1" dirty="0" smtClean="0">
                <a:cs typeface="ＭＳ Ｐゴシック" pitchFamily="-84" charset="-128"/>
              </a:rPr>
              <a:t> </a:t>
            </a:r>
            <a:r>
              <a:rPr lang="en-US" b="1" dirty="0">
                <a:cs typeface="ＭＳ Ｐゴシック" pitchFamily="-84" charset="-128"/>
              </a:rPr>
              <a:t>rays</a:t>
            </a:r>
            <a:r>
              <a:rPr lang="en-US" dirty="0">
                <a:cs typeface="ＭＳ Ｐゴシック" pitchFamily="-84" charset="-128"/>
              </a:rPr>
              <a:t> and deduced that they were produced by the cathode rays bombarding the glass walls of his vacuum </a:t>
            </a:r>
            <a:r>
              <a:rPr lang="en-US" dirty="0" smtClean="0">
                <a:cs typeface="ＭＳ Ｐゴシック" pitchFamily="-84" charset="-128"/>
              </a:rPr>
              <a:t>tube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20,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6826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685800"/>
          </a:xfrm>
        </p:spPr>
        <p:txBody>
          <a:bodyPr/>
          <a:lstStyle/>
          <a:p>
            <a:pPr eaLnBrk="1" hangingPunct="1"/>
            <a:r>
              <a:rPr lang="en-US" dirty="0" err="1" smtClean="0">
                <a:cs typeface="ＭＳ Ｐゴシック" pitchFamily="-84" charset="-128"/>
              </a:rPr>
              <a:t>Röntgen’</a:t>
            </a:r>
            <a:r>
              <a:rPr lang="en-US" altLang="ja-JP" dirty="0" err="1" smtClean="0">
                <a:cs typeface="ＭＳ Ｐゴシック" pitchFamily="-84" charset="-128"/>
              </a:rPr>
              <a:t>s</a:t>
            </a:r>
            <a:r>
              <a:rPr lang="en-US" altLang="ja-JP" dirty="0" smtClean="0">
                <a:cs typeface="ＭＳ Ｐゴシック" pitchFamily="-84" charset="-128"/>
              </a:rPr>
              <a:t> </a:t>
            </a:r>
            <a:r>
              <a:rPr lang="en-US" altLang="ja-JP" dirty="0">
                <a:cs typeface="ＭＳ Ｐゴシック" pitchFamily="-84" charset="-128"/>
              </a:rPr>
              <a:t>X Ray Tube</a:t>
            </a:r>
            <a:endParaRPr lang="en-US" dirty="0">
              <a:cs typeface="ＭＳ Ｐゴシック" pitchFamily="-84" charset="-128"/>
            </a:endParaRPr>
          </a:p>
        </p:txBody>
      </p:sp>
      <p:pic>
        <p:nvPicPr>
          <p:cNvPr id="20485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667000"/>
            <a:ext cx="5410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 bwMode="auto">
          <a:xfrm>
            <a:off x="457200" y="2743200"/>
            <a:ext cx="3581400" cy="3733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038600" y="2667000"/>
            <a:ext cx="2438400" cy="37338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20,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pic>
        <p:nvPicPr>
          <p:cNvPr id="10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2667000"/>
            <a:ext cx="21336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533400"/>
            <a:ext cx="8915400" cy="2362200"/>
          </a:xfrm>
        </p:spPr>
        <p:txBody>
          <a:bodyPr/>
          <a:lstStyle/>
          <a:p>
            <a:pPr eaLnBrk="1" hangingPunct="1"/>
            <a:r>
              <a:rPr lang="en-US" sz="2800" dirty="0" err="1">
                <a:cs typeface="ＭＳ Ｐゴシック" pitchFamily="-84" charset="-128"/>
              </a:rPr>
              <a:t>Röntgen</a:t>
            </a:r>
            <a:r>
              <a:rPr lang="en-US" sz="2800" dirty="0" smtClean="0">
                <a:cs typeface="ＭＳ Ｐゴシック" pitchFamily="-84" charset="-128"/>
              </a:rPr>
              <a:t> produced the X-</a:t>
            </a:r>
            <a:r>
              <a:rPr lang="en-US" sz="2800" dirty="0">
                <a:cs typeface="ＭＳ Ｐゴシック" pitchFamily="-84" charset="-128"/>
              </a:rPr>
              <a:t>ray</a:t>
            </a:r>
            <a:r>
              <a:rPr lang="en-US" sz="2800" dirty="0" smtClean="0">
                <a:cs typeface="ＭＳ Ｐゴシック" pitchFamily="-84" charset="-128"/>
              </a:rPr>
              <a:t> by </a:t>
            </a:r>
            <a:r>
              <a:rPr lang="en-US" sz="2800" dirty="0">
                <a:cs typeface="ＭＳ Ｐゴシック" pitchFamily="-84" charset="-128"/>
              </a:rPr>
              <a:t>allowing cathode rays to impact the glass wall of the </a:t>
            </a:r>
            <a:r>
              <a:rPr lang="en-US" sz="2800" dirty="0" smtClean="0">
                <a:cs typeface="ＭＳ Ｐゴシック" pitchFamily="-84" charset="-128"/>
              </a:rPr>
              <a:t>tube.  </a:t>
            </a: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Took image of the </a:t>
            </a:r>
            <a:r>
              <a:rPr lang="en-US" sz="2800" dirty="0">
                <a:cs typeface="ＭＳ Ｐゴシック" pitchFamily="-84" charset="-128"/>
              </a:rPr>
              <a:t>bones of a hand on a phosphorescent </a:t>
            </a:r>
            <a:r>
              <a:rPr lang="en-US" sz="2800" dirty="0" smtClean="0">
                <a:cs typeface="ＭＳ Ｐゴシック" pitchFamily="-84" charset="-128"/>
              </a:rPr>
              <a:t>screen.</a:t>
            </a:r>
          </a:p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Tremendous </a:t>
            </a:r>
            <a:r>
              <a:rPr lang="en-US" sz="2800" dirty="0">
                <a:cs typeface="ＭＳ Ｐゴシック" pitchFamily="-84" charset="-128"/>
              </a:rPr>
              <a:t>contribution to medical imaging, and </a:t>
            </a:r>
            <a:r>
              <a:rPr lang="en-US" sz="2800" dirty="0" err="1">
                <a:cs typeface="ＭＳ Ｐゴシック" pitchFamily="-84" charset="-128"/>
              </a:rPr>
              <a:t>Röntgen</a:t>
            </a:r>
            <a:r>
              <a:rPr lang="en-US" sz="2800" dirty="0">
                <a:cs typeface="ＭＳ Ｐゴシック" pitchFamily="-84" charset="-128"/>
              </a:rPr>
              <a:t> received the 1</a:t>
            </a:r>
            <a:r>
              <a:rPr lang="en-US" sz="2800" baseline="30000" dirty="0">
                <a:cs typeface="ＭＳ Ｐゴシック" pitchFamily="-84" charset="-128"/>
              </a:rPr>
              <a:t>st</a:t>
            </a:r>
            <a:r>
              <a:rPr lang="en-US" sz="2800" dirty="0">
                <a:cs typeface="ＭＳ Ｐゴシック" pitchFamily="-84" charset="-128"/>
              </a:rPr>
              <a:t> Nobel Prize </a:t>
            </a:r>
            <a:r>
              <a:rPr lang="en-US" sz="2800" dirty="0" smtClean="0">
                <a:cs typeface="ＭＳ Ｐゴシック" pitchFamily="-84" charset="-128"/>
              </a:rPr>
              <a:t>(1901) for </a:t>
            </a:r>
            <a:r>
              <a:rPr lang="en-US" sz="2800" dirty="0">
                <a:cs typeface="ＭＳ Ｐゴシック" pitchFamily="-84" charset="-128"/>
              </a:rPr>
              <a:t>this!</a:t>
            </a:r>
          </a:p>
          <a:p>
            <a:pPr marL="0" indent="0" eaLnBrk="1" hangingPunct="1">
              <a:buNone/>
            </a:pPr>
            <a:r>
              <a:rPr lang="en-US" sz="2800" dirty="0" smtClean="0">
                <a:cs typeface="ＭＳ Ｐゴシック" pitchFamily="-84" charset="-128"/>
              </a:rPr>
              <a:t> </a:t>
            </a:r>
            <a:endParaRPr lang="en-US" sz="2800" dirty="0">
              <a:cs typeface="ＭＳ Ｐゴシック" pitchFamily="-84" charset="-128"/>
            </a:endParaRPr>
          </a:p>
          <a:p>
            <a:pPr algn="ctr" eaLnBrk="1" hangingPunct="1"/>
            <a:endParaRPr lang="en-US" sz="2800" dirty="0">
              <a:cs typeface="ＭＳ Ｐゴシック" pitchFamily="-84" charset="-128"/>
            </a:endParaRPr>
          </a:p>
          <a:p>
            <a:pPr algn="ctr" eaLnBrk="1" hangingPunct="1"/>
            <a:endParaRPr lang="en-US" dirty="0"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36085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0484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1"/>
            <a:ext cx="82296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cs typeface="ＭＳ Ｐゴシック" pitchFamily="-84" charset="-128"/>
              </a:rPr>
              <a:t>J.J. Thomson’</a:t>
            </a:r>
            <a:r>
              <a:rPr lang="en-US" altLang="ja-JP" sz="4000" dirty="0" smtClean="0">
                <a:cs typeface="ＭＳ Ｐゴシック" pitchFamily="-84" charset="-128"/>
              </a:rPr>
              <a:t>s </a:t>
            </a:r>
            <a:r>
              <a:rPr lang="en-US" altLang="ja-JP" sz="4000" dirty="0">
                <a:cs typeface="ＭＳ Ｐゴシック" pitchFamily="-84" charset="-128"/>
              </a:rPr>
              <a:t>Cathode-Ray Experiment</a:t>
            </a:r>
            <a:endParaRPr lang="en-US" sz="4000" dirty="0">
              <a:cs typeface="ＭＳ Ｐゴシック" pitchFamily="-84" charset="-128"/>
            </a:endParaRP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38200"/>
            <a:ext cx="8305800" cy="1981200"/>
          </a:xfrm>
        </p:spPr>
        <p:txBody>
          <a:bodyPr/>
          <a:lstStyle/>
          <a:p>
            <a:pPr eaLnBrk="1" hangingPunct="1"/>
            <a:r>
              <a:rPr lang="en-US" sz="2800" dirty="0">
                <a:cs typeface="ＭＳ Ｐゴシック" pitchFamily="-84" charset="-128"/>
              </a:rPr>
              <a:t>Thomson</a:t>
            </a:r>
            <a:r>
              <a:rPr lang="en-US" sz="2800" dirty="0" smtClean="0">
                <a:cs typeface="ＭＳ Ｐゴシック" pitchFamily="-84" charset="-128"/>
              </a:rPr>
              <a:t> showed </a:t>
            </a:r>
            <a:r>
              <a:rPr lang="en-US" sz="2800" dirty="0">
                <a:cs typeface="ＭＳ Ｐゴシック" pitchFamily="-84" charset="-128"/>
              </a:rPr>
              <a:t>that the cathode rays were negatively charged particles (electrons</a:t>
            </a:r>
            <a:r>
              <a:rPr lang="en-US" sz="2800" dirty="0" smtClean="0">
                <a:cs typeface="ＭＳ Ｐゴシック" pitchFamily="-84" charset="-128"/>
              </a:rPr>
              <a:t>)!  How?</a:t>
            </a: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</a:rPr>
              <a:t>By </a:t>
            </a:r>
            <a:r>
              <a:rPr lang="en-US" sz="2400" dirty="0">
                <a:cs typeface="ＭＳ Ｐゴシック" pitchFamily="-84" charset="-128"/>
              </a:rPr>
              <a:t>deflecting them in electric and magnetic fields</a:t>
            </a:r>
            <a:r>
              <a:rPr lang="en-US" sz="2400" dirty="0" smtClean="0">
                <a:cs typeface="ＭＳ Ｐゴシック" pitchFamily="-84" charset="-128"/>
              </a:rPr>
              <a:t>. </a:t>
            </a:r>
          </a:p>
          <a:p>
            <a:pPr lvl="1" eaLnBrk="1" hangingPunct="1"/>
            <a:r>
              <a:rPr lang="en-US" sz="2400" dirty="0" smtClean="0">
                <a:cs typeface="ＭＳ Ｐゴシック" pitchFamily="-84" charset="-128"/>
              </a:rPr>
              <a:t>Nobel Prize in Physics in 1906</a:t>
            </a:r>
            <a:endParaRPr lang="en-US" sz="2400" dirty="0">
              <a:solidFill>
                <a:srgbClr val="7030A0"/>
              </a:solidFill>
              <a:cs typeface="ＭＳ Ｐゴシック" pitchFamily="-84" charset="-128"/>
            </a:endParaRPr>
          </a:p>
        </p:txBody>
      </p:sp>
      <p:pic>
        <p:nvPicPr>
          <p:cNvPr id="21509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590800"/>
            <a:ext cx="6781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20,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38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5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762000"/>
            <a:ext cx="8382000" cy="14478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cs typeface="ＭＳ Ｐゴシック" pitchFamily="-84" charset="-128"/>
              </a:rPr>
              <a:t>Thomson </a:t>
            </a:r>
            <a:r>
              <a:rPr lang="en-US" altLang="ja-JP" sz="2800" dirty="0" smtClean="0">
                <a:cs typeface="ＭＳ Ｐゴシック" pitchFamily="-84" charset="-128"/>
              </a:rPr>
              <a:t>measured </a:t>
            </a:r>
            <a:r>
              <a:rPr lang="en-US" altLang="ja-JP" sz="2800" dirty="0">
                <a:cs typeface="ＭＳ Ｐゴシック" pitchFamily="-84" charset="-128"/>
              </a:rPr>
              <a:t>the ratio of the </a:t>
            </a:r>
            <a:r>
              <a:rPr lang="en-US" altLang="ja-JP" sz="2800" dirty="0" smtClean="0">
                <a:cs typeface="ＭＳ Ｐゴシック" pitchFamily="-84" charset="-128"/>
              </a:rPr>
              <a:t>electron’s </a:t>
            </a:r>
            <a:r>
              <a:rPr lang="en-US" altLang="ja-JP" sz="2800" dirty="0">
                <a:cs typeface="ＭＳ Ｐゴシック" pitchFamily="-84" charset="-128"/>
              </a:rPr>
              <a:t>charge to mass</a:t>
            </a:r>
            <a:r>
              <a:rPr lang="en-US" altLang="ja-JP" sz="2800" dirty="0" smtClean="0">
                <a:cs typeface="ＭＳ Ｐゴシック" pitchFamily="-84" charset="-128"/>
              </a:rPr>
              <a:t> by sending electrons </a:t>
            </a:r>
            <a:r>
              <a:rPr lang="en-US" altLang="ja-JP" sz="2800" dirty="0">
                <a:cs typeface="ＭＳ Ｐゴシック" pitchFamily="-84" charset="-128"/>
              </a:rPr>
              <a:t>through a region containing a magnetic field perpendicular to </a:t>
            </a:r>
            <a:r>
              <a:rPr lang="en-US" altLang="ja-JP" sz="2800" dirty="0" smtClean="0">
                <a:cs typeface="ＭＳ Ｐゴシック" pitchFamily="-84" charset="-128"/>
              </a:rPr>
              <a:t>the </a:t>
            </a:r>
            <a:r>
              <a:rPr lang="en-US" altLang="ja-JP" sz="2800" dirty="0">
                <a:cs typeface="ＭＳ Ｐゴシック" pitchFamily="-84" charset="-128"/>
              </a:rPr>
              <a:t>electric field.</a:t>
            </a:r>
            <a:endParaRPr lang="en-US" sz="2800" dirty="0">
              <a:cs typeface="ＭＳ Ｐゴシック" pitchFamily="-84" charset="-128"/>
            </a:endParaRPr>
          </a:p>
        </p:txBody>
      </p:sp>
      <p:sp>
        <p:nvSpPr>
          <p:cNvPr id="22531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41387"/>
          </a:xfrm>
        </p:spPr>
        <p:txBody>
          <a:bodyPr/>
          <a:lstStyle/>
          <a:p>
            <a:pPr eaLnBrk="1" hangingPunct="1"/>
            <a:r>
              <a:rPr lang="en-US" dirty="0" smtClean="0">
                <a:cs typeface="ＭＳ Ｐゴシック" pitchFamily="-84" charset="-128"/>
              </a:rPr>
              <a:t>Thomson’</a:t>
            </a:r>
            <a:r>
              <a:rPr lang="en-US" altLang="ja-JP" dirty="0" smtClean="0">
                <a:cs typeface="ＭＳ Ｐゴシック" pitchFamily="-84" charset="-128"/>
              </a:rPr>
              <a:t>s </a:t>
            </a:r>
            <a:r>
              <a:rPr lang="en-US" altLang="ja-JP" dirty="0">
                <a:cs typeface="ＭＳ Ｐゴシック" pitchFamily="-84" charset="-128"/>
              </a:rPr>
              <a:t>Experiment</a:t>
            </a:r>
            <a:endParaRPr lang="en-US" dirty="0">
              <a:cs typeface="ＭＳ Ｐゴシック" pitchFamily="-84" charset="-128"/>
            </a:endParaRPr>
          </a:p>
        </p:txBody>
      </p:sp>
      <p:pic>
        <p:nvPicPr>
          <p:cNvPr id="22533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362200"/>
            <a:ext cx="4724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Feb. 20,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4BFBEB-12DC-8949-B61D-A8F2554F50A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8" name="Rectangle 35"/>
          <p:cNvSpPr txBox="1">
            <a:spLocks noChangeArrowheads="1"/>
          </p:cNvSpPr>
          <p:nvPr/>
        </p:nvSpPr>
        <p:spPr bwMode="auto">
          <a:xfrm>
            <a:off x="5334000" y="2133600"/>
            <a:ext cx="3505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Measure the 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deflection angle with only E!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Turn on and adjust B field till </a:t>
            </a: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no deflection!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84" charset="-128"/>
            </a:endParaRPr>
          </a:p>
        </p:txBody>
      </p:sp>
      <p:sp>
        <p:nvSpPr>
          <p:cNvPr id="9" name="Rectangle 35"/>
          <p:cNvSpPr txBox="1">
            <a:spLocks noChangeArrowheads="1"/>
          </p:cNvSpPr>
          <p:nvPr/>
        </p:nvSpPr>
        <p:spPr bwMode="auto">
          <a:xfrm>
            <a:off x="5410200" y="4038600"/>
            <a:ext cx="3505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What do we know?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rgbClr val="660066"/>
                </a:solidFill>
                <a:latin typeface="Lucida Calligraphy"/>
                <a:ea typeface="ＭＳ Ｐゴシック" pitchFamily="-1" charset="-128"/>
                <a:cs typeface="Lucida Calligraphy"/>
              </a:rPr>
              <a:t>l</a:t>
            </a: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84" charset="-128"/>
              </a:rPr>
              <a:t>, </a:t>
            </a:r>
            <a:r>
              <a:rPr lang="en-US" kern="0" dirty="0" smtClean="0">
                <a:solidFill>
                  <a:srgbClr val="660066"/>
                </a:solidFill>
                <a:latin typeface="+mn-lt"/>
                <a:ea typeface="ＭＳ Ｐゴシック" pitchFamily="-1" charset="-128"/>
                <a:cs typeface="ＭＳ Ｐゴシック" pitchFamily="-84" charset="-128"/>
              </a:rPr>
              <a:t>B, E and </a:t>
            </a:r>
            <a:r>
              <a:rPr lang="en-US" kern="0" dirty="0" err="1" smtClean="0">
                <a:solidFill>
                  <a:srgbClr val="660066"/>
                </a:solidFill>
                <a:latin typeface="Symbol" charset="2"/>
                <a:ea typeface="ＭＳ Ｐゴシック" pitchFamily="-1" charset="-128"/>
                <a:cs typeface="Symbol" charset="2"/>
              </a:rPr>
              <a:t>θ</a:t>
            </a:r>
            <a:endParaRPr lang="en-US" kern="0" dirty="0" smtClean="0">
              <a:solidFill>
                <a:srgbClr val="660066"/>
              </a:solidFill>
              <a:latin typeface="Symbol" charset="2"/>
              <a:ea typeface="ＭＳ Ｐゴシック" pitchFamily="-1" charset="-128"/>
              <a:cs typeface="Symbol" charset="2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j-lt"/>
                <a:ea typeface="ＭＳ Ｐゴシック" pitchFamily="-1" charset="-128"/>
                <a:cs typeface="Symbol" charset="2"/>
              </a:rPr>
              <a:t>What do we not know?</a:t>
            </a:r>
          </a:p>
          <a:p>
            <a:pPr marL="800100" lvl="1" indent="-342900">
              <a:spcBef>
                <a:spcPct val="20000"/>
              </a:spcBef>
              <a:buFontTx/>
              <a:buChar char="•"/>
            </a:pPr>
            <a:r>
              <a:rPr lang="en-US" kern="0" dirty="0" smtClean="0">
                <a:solidFill>
                  <a:srgbClr val="660066"/>
                </a:solidFill>
                <a:latin typeface="Lucida Calligraphy"/>
                <a:ea typeface="ＭＳ Ｐゴシック" pitchFamily="-1" charset="-128"/>
                <a:cs typeface="Lucida Calligraphy"/>
              </a:rPr>
              <a:t>v</a:t>
            </a:r>
            <a:r>
              <a:rPr lang="en-US" kern="0" baseline="-25000" dirty="0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0</a:t>
            </a:r>
            <a:r>
              <a:rPr lang="en-US" kern="0" dirty="0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, </a:t>
            </a:r>
            <a:r>
              <a:rPr lang="en-US" kern="0" dirty="0" err="1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q</a:t>
            </a:r>
            <a:r>
              <a:rPr lang="en-US" kern="0" dirty="0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 and </a:t>
            </a:r>
            <a:r>
              <a:rPr lang="en-US" kern="0" dirty="0" err="1" smtClean="0">
                <a:solidFill>
                  <a:srgbClr val="660066"/>
                </a:solidFill>
                <a:latin typeface="+mj-lt"/>
                <a:ea typeface="ＭＳ Ｐゴシック" pitchFamily="-1" charset="-128"/>
                <a:cs typeface="Symbol" charset="2"/>
              </a:rPr>
              <a:t>m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+mj-lt"/>
              <a:ea typeface="ＭＳ Ｐゴシック" pitchFamily="-1" charset="-128"/>
              <a:cs typeface="Symbol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0919581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  <p:bldP spid="8" grpId="0" build="p"/>
      <p:bldP spid="9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29611</TotalTime>
  <Words>775</Words>
  <Application>Microsoft Macintosh PowerPoint</Application>
  <PresentationFormat>On-screen Show (4:3)</PresentationFormat>
  <Paragraphs>109</Paragraphs>
  <Slides>11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 Narrow</vt:lpstr>
      <vt:lpstr>Lucida Calligraphy</vt:lpstr>
      <vt:lpstr>Monotype Corsiva</vt:lpstr>
      <vt:lpstr>ＭＳ Ｐゴシック</vt:lpstr>
      <vt:lpstr>Symbol</vt:lpstr>
      <vt:lpstr>Times New Roman</vt:lpstr>
      <vt:lpstr>Wingdings</vt:lpstr>
      <vt:lpstr>Arial</vt:lpstr>
      <vt:lpstr>phys1443-spring02</vt:lpstr>
      <vt:lpstr>Equation</vt:lpstr>
      <vt:lpstr>PHYS 3313 – Section 001 Lecture #10</vt:lpstr>
      <vt:lpstr>Announcements</vt:lpstr>
      <vt:lpstr>What does the word “Quantize” mean?</vt:lpstr>
      <vt:lpstr>Discovery of the X Ray and the Electron</vt:lpstr>
      <vt:lpstr>Cathode Ray Experiments</vt:lpstr>
      <vt:lpstr>Observation of X Rays</vt:lpstr>
      <vt:lpstr>Röntgen’s X Ray Tube</vt:lpstr>
      <vt:lpstr>J.J. Thomson’s Cathode-Ray Experiment</vt:lpstr>
      <vt:lpstr>Thomson’s Experiment</vt:lpstr>
      <vt:lpstr>Calculation of q/m</vt:lpstr>
      <vt:lpstr>Ex 3.1: Thomson’s experiment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724</cp:revision>
  <cp:lastPrinted>2013-08-26T21:25:15Z</cp:lastPrinted>
  <dcterms:created xsi:type="dcterms:W3CDTF">2012-08-27T21:13:02Z</dcterms:created>
  <dcterms:modified xsi:type="dcterms:W3CDTF">2017-02-20T20:45:43Z</dcterms:modified>
</cp:coreProperties>
</file>