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574" r:id="rId3"/>
    <p:sldId id="703" r:id="rId4"/>
    <p:sldId id="701" r:id="rId5"/>
    <p:sldId id="671" r:id="rId6"/>
    <p:sldId id="672" r:id="rId7"/>
    <p:sldId id="673" r:id="rId8"/>
    <p:sldId id="674" r:id="rId9"/>
    <p:sldId id="675" r:id="rId10"/>
    <p:sldId id="676" r:id="rId11"/>
    <p:sldId id="677" r:id="rId12"/>
    <p:sldId id="678" r:id="rId13"/>
    <p:sldId id="679" r:id="rId14"/>
    <p:sldId id="702" r:id="rId15"/>
    <p:sldId id="680" r:id="rId16"/>
    <p:sldId id="681" r:id="rId17"/>
    <p:sldId id="682" r:id="rId18"/>
    <p:sldId id="683" r:id="rId19"/>
    <p:sldId id="684" r:id="rId20"/>
    <p:sldId id="685" r:id="rId21"/>
    <p:sldId id="686" r:id="rId22"/>
    <p:sldId id="687" r:id="rId2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1CEEF"/>
    <a:srgbClr val="8EDBEF"/>
    <a:srgbClr val="7FC4D6"/>
    <a:srgbClr val="99FFCC"/>
    <a:srgbClr val="FFFFCC"/>
    <a:srgbClr val="CC6600"/>
    <a:srgbClr val="FF0066"/>
    <a:srgbClr val="CC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6"/>
    <p:restoredTop sz="94660"/>
  </p:normalViewPr>
  <p:slideViewPr>
    <p:cSldViewPr>
      <p:cViewPr varScale="1">
        <p:scale>
          <a:sx n="101" d="100"/>
          <a:sy n="101" d="100"/>
        </p:scale>
        <p:origin x="14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emf"/><Relationship Id="rId12" Type="http://schemas.openxmlformats.org/officeDocument/2006/relationships/image" Target="../media/image16.emf"/><Relationship Id="rId13" Type="http://schemas.openxmlformats.org/officeDocument/2006/relationships/image" Target="../media/image17.emf"/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0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4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4578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900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3" r:id="rId13"/>
    <p:sldLayoutId id="2147483724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oleObject" Target="../embeddings/oleObject22.bin"/><Relationship Id="rId5" Type="http://schemas.openxmlformats.org/officeDocument/2006/relationships/image" Target="../media/image3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4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3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4.e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5.e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16.emf"/><Relationship Id="rId27" Type="http://schemas.openxmlformats.org/officeDocument/2006/relationships/oleObject" Target="../embeddings/oleObject13.bin"/><Relationship Id="rId28" Type="http://schemas.openxmlformats.org/officeDocument/2006/relationships/image" Target="../media/image17.emf"/><Relationship Id="rId10" Type="http://schemas.openxmlformats.org/officeDocument/2006/relationships/image" Target="../media/image8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9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1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2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30260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#11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93395" y="1683603"/>
            <a:ext cx="30492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22,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644666"/>
            <a:ext cx="685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Determination </a:t>
            </a:r>
            <a:r>
              <a:rPr lang="en-US" sz="2800" dirty="0">
                <a:latin typeface="Arial Narrow" pitchFamily="-84" charset="0"/>
              </a:rPr>
              <a:t>of Electron Charge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Line Spectra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Blackbody Radiation</a:t>
            </a:r>
          </a:p>
          <a:p>
            <a:pPr marL="609600" indent="-609600" algn="l"/>
            <a:r>
              <a:rPr lang="en-US" sz="2800">
                <a:latin typeface="Arial Narrow" pitchFamily="-84" charset="0"/>
              </a:rPr>
              <a:t>Photoelectric </a:t>
            </a:r>
            <a:r>
              <a:rPr lang="en-US" sz="2800" smtClean="0">
                <a:latin typeface="Arial Narrow" pitchFamily="-84" charset="0"/>
              </a:rPr>
              <a:t>Effect</a:t>
            </a:r>
            <a:endParaRPr lang="en-US" sz="2800" dirty="0" smtClean="0">
              <a:latin typeface="Arial Narrow" pitchFamily="-8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76745" y="401495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Rydberg</a:t>
            </a:r>
            <a:r>
              <a:rPr lang="en-US" dirty="0" smtClean="0">
                <a:cs typeface="+mj-cs"/>
              </a:rPr>
              <a:t> Equation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79413" y="609600"/>
            <a:ext cx="8459787" cy="4878388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Several more series of hydrogen emission lines at infrared and ultraviolet wavelengths were discovered, the </a:t>
            </a:r>
            <a:r>
              <a:rPr lang="en-US" sz="2800" dirty="0" err="1" smtClean="0">
                <a:cs typeface="+mn-cs"/>
              </a:rPr>
              <a:t>Balmer</a:t>
            </a:r>
            <a:r>
              <a:rPr lang="en-US" sz="2800" dirty="0" smtClean="0">
                <a:cs typeface="+mn-cs"/>
              </a:rPr>
              <a:t> series equation was extended to the Rydberg equation:</a:t>
            </a:r>
          </a:p>
        </p:txBody>
      </p:sp>
      <p:sp>
        <p:nvSpPr>
          <p:cNvPr id="29702" name="TextBox 2"/>
          <p:cNvSpPr txBox="1">
            <a:spLocks noChangeArrowheads="1"/>
          </p:cNvSpPr>
          <p:nvPr/>
        </p:nvSpPr>
        <p:spPr bwMode="auto">
          <a:xfrm>
            <a:off x="6934200" y="2057400"/>
            <a:ext cx="20589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Balmer</a:t>
            </a:r>
            <a:r>
              <a:rPr lang="en-US" dirty="0" smtClean="0">
                <a:solidFill>
                  <a:srgbClr val="FF0000"/>
                </a:solidFill>
              </a:rPr>
              <a:t> series: n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2, k&gt;n)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9703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3048000"/>
            <a:ext cx="86360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340891"/>
              </p:ext>
            </p:extLst>
          </p:nvPr>
        </p:nvGraphicFramePr>
        <p:xfrm>
          <a:off x="3352800" y="2209800"/>
          <a:ext cx="35941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3" name="Equation" r:id="rId4" imgW="1511300" imgH="228600" progId="Equation.DSMT4">
                  <p:embed/>
                </p:oleObj>
              </mc:Choice>
              <mc:Fallback>
                <p:oleObj name="Equation" r:id="rId4" imgW="1511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209800"/>
                        <a:ext cx="3594100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115168"/>
              </p:ext>
            </p:extLst>
          </p:nvPr>
        </p:nvGraphicFramePr>
        <p:xfrm>
          <a:off x="533400" y="1981200"/>
          <a:ext cx="2717800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4" name="Equation" r:id="rId6" imgW="1143000" imgH="431800" progId="Equation.DSMT4">
                  <p:embed/>
                </p:oleObj>
              </mc:Choice>
              <mc:Fallback>
                <p:oleObj name="Equation" r:id="rId6" imgW="1143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81200"/>
                        <a:ext cx="2717800" cy="1027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2297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/>
      <p:bldP spid="297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More Quantization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6612"/>
            <a:ext cx="8915400" cy="5259388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sz="3600" dirty="0" smtClean="0">
                <a:cs typeface="+mn-cs"/>
              </a:rPr>
              <a:t>Current theories predict that charges are quantized in units (</a:t>
            </a:r>
            <a:r>
              <a:rPr lang="en-US" sz="3600" b="1" dirty="0" smtClean="0">
                <a:cs typeface="+mn-cs"/>
              </a:rPr>
              <a:t>quarks</a:t>
            </a:r>
            <a:r>
              <a:rPr lang="en-US" sz="3600" dirty="0" smtClean="0">
                <a:cs typeface="+mn-cs"/>
              </a:rPr>
              <a:t>) of </a:t>
            </a:r>
            <a:r>
              <a:rPr lang="en-US" sz="3600" dirty="0" smtClean="0">
                <a:solidFill>
                  <a:srgbClr val="FF0000"/>
                </a:solidFill>
                <a:cs typeface="+mn-cs"/>
              </a:rPr>
              <a:t>±</a:t>
            </a:r>
            <a:r>
              <a:rPr lang="en-US" sz="3600" i="1" dirty="0" smtClean="0">
                <a:cs typeface="+mn-cs"/>
              </a:rPr>
              <a:t>e</a:t>
            </a:r>
            <a:r>
              <a:rPr lang="en-US" sz="3600" dirty="0" smtClean="0">
                <a:cs typeface="+mn-cs"/>
              </a:rPr>
              <a:t>/3 and </a:t>
            </a:r>
            <a:r>
              <a:rPr lang="en-US" sz="3600" dirty="0" smtClean="0">
                <a:solidFill>
                  <a:srgbClr val="FF0000"/>
                </a:solidFill>
                <a:cs typeface="+mn-cs"/>
              </a:rPr>
              <a:t>±</a:t>
            </a:r>
            <a:r>
              <a:rPr lang="en-US" sz="3600" dirty="0" smtClean="0">
                <a:cs typeface="+mn-cs"/>
              </a:rPr>
              <a:t>2</a:t>
            </a:r>
            <a:r>
              <a:rPr lang="en-US" sz="3600" i="1" dirty="0" smtClean="0">
                <a:cs typeface="+mn-cs"/>
              </a:rPr>
              <a:t>e</a:t>
            </a:r>
            <a:r>
              <a:rPr lang="en-US" sz="3600" dirty="0" smtClean="0">
                <a:cs typeface="+mn-cs"/>
              </a:rPr>
              <a:t>/3, but quarks are not directly observed experimentally. 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3600" dirty="0" smtClean="0">
                <a:cs typeface="+mn-cs"/>
              </a:rPr>
              <a:t>The charges of particles that have been directly observed are always quantized in units of </a:t>
            </a:r>
            <a:r>
              <a:rPr lang="en-US" sz="3600" dirty="0" smtClean="0">
                <a:solidFill>
                  <a:srgbClr val="FF0000"/>
                </a:solidFill>
                <a:cs typeface="+mn-cs"/>
              </a:rPr>
              <a:t>±</a:t>
            </a:r>
            <a:r>
              <a:rPr lang="en-US" sz="3600" i="1" dirty="0" smtClean="0">
                <a:cs typeface="+mn-cs"/>
              </a:rPr>
              <a:t>e</a:t>
            </a:r>
            <a:r>
              <a:rPr lang="en-US" sz="3600" dirty="0" smtClean="0">
                <a:cs typeface="+mn-cs"/>
              </a:rPr>
              <a:t>.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3600" dirty="0" smtClean="0">
                <a:cs typeface="+mn-cs"/>
              </a:rPr>
              <a:t>The measured atomic weights are not continuous—they have only discrete values, which are close to integral multiples of a unit mass.</a:t>
            </a:r>
            <a:r>
              <a:rPr lang="en-US" sz="2800" dirty="0" smtClean="0">
                <a:cs typeface="+mn-cs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51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Blackbody Radiation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62000"/>
            <a:ext cx="48768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700" dirty="0" smtClean="0">
                <a:cs typeface="+mn-cs"/>
              </a:rPr>
              <a:t>When a matter is heated, it emits radiation.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700" dirty="0" smtClean="0">
                <a:cs typeface="+mn-cs"/>
              </a:rPr>
              <a:t>A blackbody is an ideal object that has 100% absorption and 100% emission without a loss of energy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700" dirty="0" smtClean="0">
                <a:cs typeface="+mn-cs"/>
              </a:rPr>
              <a:t>A cavity in a material that only emits thermal radiation can be considered as a black-body. Incoming radiation is fully absorbed in the cavity.</a:t>
            </a:r>
          </a:p>
        </p:txBody>
      </p:sp>
      <p:pic>
        <p:nvPicPr>
          <p:cNvPr id="31750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600200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52400" y="4689475"/>
            <a:ext cx="83820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457200" indent="-457200">
              <a:spcBef>
                <a:spcPts val="0"/>
              </a:spcBef>
              <a:buClr>
                <a:srgbClr val="0000FF"/>
              </a:buClr>
              <a:buFont typeface="Arial"/>
              <a:buChar char="•"/>
              <a:defRPr/>
            </a:pPr>
            <a:r>
              <a:rPr lang="en-US" sz="2800" dirty="0" smtClean="0">
                <a:solidFill>
                  <a:srgbClr val="3333CC"/>
                </a:solidFill>
                <a:ea typeface="ＭＳ Ｐゴシック" charset="0"/>
              </a:rPr>
              <a:t>Blackbody radiation is theoretically interesting because </a:t>
            </a:r>
          </a:p>
          <a:p>
            <a:pPr marL="800100" lvl="1" indent="-342900">
              <a:spcBef>
                <a:spcPts val="0"/>
              </a:spcBef>
              <a:buClr>
                <a:srgbClr val="0000FF"/>
              </a:buClr>
              <a:buFont typeface="Arial"/>
              <a:buChar char="•"/>
              <a:defRPr/>
            </a:pPr>
            <a:r>
              <a:rPr lang="en-US" sz="2400" dirty="0" smtClean="0">
                <a:ea typeface="ＭＳ Ｐゴシック" charset="0"/>
              </a:rPr>
              <a:t>Radiation properties are independent of the particular material. </a:t>
            </a:r>
          </a:p>
          <a:p>
            <a:pPr marL="800100" lvl="1" indent="-342900">
              <a:spcBef>
                <a:spcPts val="0"/>
              </a:spcBef>
              <a:buClr>
                <a:srgbClr val="0000FF"/>
              </a:buClr>
              <a:buFont typeface="Arial"/>
              <a:buChar char="•"/>
              <a:defRPr/>
            </a:pPr>
            <a:r>
              <a:rPr lang="en-US" sz="2400" dirty="0" smtClean="0">
                <a:ea typeface="ＭＳ Ｐゴシック" charset="0"/>
              </a:rPr>
              <a:t>Properties of intensity versus wavelength at fixed temperatures can be studied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13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667000"/>
            <a:ext cx="426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Wien’</a:t>
            </a:r>
            <a:r>
              <a:rPr lang="en-US" altLang="ja-JP" sz="4000" dirty="0" smtClean="0">
                <a:cs typeface="ＭＳ Ｐゴシック" pitchFamily="-84" charset="-128"/>
              </a:rPr>
              <a:t>s </a:t>
            </a:r>
            <a:r>
              <a:rPr lang="en-US" altLang="ja-JP" sz="4000" dirty="0">
                <a:cs typeface="ＭＳ Ｐゴシック" pitchFamily="-84" charset="-128"/>
              </a:rPr>
              <a:t>Displacement Law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8534400" cy="48783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intensity</a:t>
            </a:r>
            <a:r>
              <a:rPr lang="en-US" b="1" dirty="0">
                <a:cs typeface="ＭＳ Ｐゴシック" pitchFamily="-84" charset="-128"/>
              </a:rPr>
              <a:t> </a:t>
            </a:r>
            <a:r>
              <a:rPr lang="en-US" b="1" dirty="0" smtClean="0">
                <a:latin typeface="Edwardian Script ITC" charset="0"/>
                <a:ea typeface="Edwardian Script ITC" charset="0"/>
                <a:cs typeface="Edwardian Script ITC" charset="0"/>
              </a:rPr>
              <a:t>I</a:t>
            </a:r>
            <a:r>
              <a:rPr lang="en-US" sz="2800" dirty="0" smtClean="0">
                <a:latin typeface="Edwardian Script ITC" charset="0"/>
                <a:ea typeface="Edwardian Script ITC" charset="0"/>
                <a:cs typeface="Edwardian Script ITC" charset="0"/>
              </a:rPr>
              <a:t>(</a:t>
            </a:r>
            <a:r>
              <a:rPr lang="en-US" sz="2800" dirty="0" err="1" smtClean="0">
                <a:latin typeface="Symbol" charset="2"/>
                <a:ea typeface="Symbol" charset="2"/>
                <a:cs typeface="Symbol" charset="2"/>
              </a:rPr>
              <a:t>λ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i="1" dirty="0">
                <a:cs typeface="ＭＳ Ｐゴシック" pitchFamily="-84" charset="-128"/>
              </a:rPr>
              <a:t>T</a:t>
            </a:r>
            <a:r>
              <a:rPr lang="en-US" sz="2800" dirty="0">
                <a:cs typeface="ＭＳ Ｐゴシック" pitchFamily="-84" charset="-128"/>
              </a:rPr>
              <a:t>) is the total power radiated per unit area per unit wavelength at </a:t>
            </a:r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given temperature</a:t>
            </a:r>
            <a:r>
              <a:rPr lang="en-US" sz="2800" dirty="0" smtClean="0">
                <a:cs typeface="ＭＳ Ｐゴシック" pitchFamily="-84" charset="-128"/>
              </a:rPr>
              <a:t>. (Nobel 1911)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b="1" dirty="0" smtClean="0">
                <a:cs typeface="ＭＳ Ｐゴシック" pitchFamily="-84" charset="-128"/>
              </a:rPr>
              <a:t>Wien’</a:t>
            </a:r>
            <a:r>
              <a:rPr lang="en-US" altLang="ja-JP" sz="2800" b="1" dirty="0" smtClean="0">
                <a:cs typeface="ＭＳ Ｐゴシック" pitchFamily="-84" charset="-128"/>
              </a:rPr>
              <a:t>s </a:t>
            </a:r>
            <a:r>
              <a:rPr lang="en-US" altLang="ja-JP" sz="2800" b="1" dirty="0">
                <a:cs typeface="ＭＳ Ｐゴシック" pitchFamily="-84" charset="-128"/>
              </a:rPr>
              <a:t>displacement law</a:t>
            </a:r>
            <a:r>
              <a:rPr lang="en-US" altLang="ja-JP" sz="2800" dirty="0">
                <a:cs typeface="ＭＳ Ｐゴシック" pitchFamily="-84" charset="-128"/>
              </a:rPr>
              <a:t>: The </a:t>
            </a:r>
            <a:r>
              <a:rPr lang="en-US" altLang="ja-JP" sz="2800" dirty="0" smtClean="0">
                <a:cs typeface="ＭＳ Ｐゴシック" pitchFamily="-84" charset="-128"/>
              </a:rPr>
              <a:t>peak </a:t>
            </a:r>
            <a:r>
              <a:rPr lang="en-US" altLang="ja-JP" sz="2800" dirty="0">
                <a:cs typeface="ＭＳ Ｐゴシック" pitchFamily="-84" charset="-128"/>
              </a:rPr>
              <a:t>of </a:t>
            </a:r>
            <a:r>
              <a:rPr lang="en-US" altLang="ja-JP" sz="2800" b="1" dirty="0">
                <a:latin typeface="Edwardian Script ITC" charset="0"/>
                <a:ea typeface="Edwardian Script ITC" charset="0"/>
                <a:cs typeface="Edwardian Script ITC" charset="0"/>
              </a:rPr>
              <a:t>I</a:t>
            </a:r>
            <a:r>
              <a:rPr lang="en-US" sz="2800" dirty="0" smtClean="0">
                <a:latin typeface="Edwardian Script ITC" charset="0"/>
                <a:ea typeface="Edwardian Script ITC" charset="0"/>
                <a:cs typeface="Edwardian Script ITC" charset="0"/>
              </a:rPr>
              <a:t>(</a:t>
            </a:r>
            <a:r>
              <a:rPr lang="en-US" sz="2800" dirty="0" err="1" smtClean="0">
                <a:latin typeface="Symbol" charset="2"/>
                <a:ea typeface="Symbol" charset="2"/>
                <a:cs typeface="Symbol" charset="2"/>
              </a:rPr>
              <a:t>λ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i="1" dirty="0">
                <a:cs typeface="ＭＳ Ｐゴシック" pitchFamily="-84" charset="-128"/>
              </a:rPr>
              <a:t>T</a:t>
            </a:r>
            <a:r>
              <a:rPr lang="en-US" sz="2800" dirty="0">
                <a:cs typeface="ＭＳ Ｐゴシック" pitchFamily="-84" charset="-128"/>
              </a:rPr>
              <a:t>) </a:t>
            </a:r>
            <a:r>
              <a:rPr lang="en-US" altLang="ja-JP" sz="2800" dirty="0" smtClean="0">
                <a:cs typeface="ＭＳ Ｐゴシック" pitchFamily="-84" charset="-128"/>
              </a:rPr>
              <a:t>distribution </a:t>
            </a:r>
            <a:r>
              <a:rPr lang="en-US" altLang="ja-JP" sz="2800" dirty="0">
                <a:cs typeface="ＭＳ Ｐゴシック" pitchFamily="-84" charset="-128"/>
              </a:rPr>
              <a:t>shifts to smaller wavelengths as the </a:t>
            </a:r>
            <a:r>
              <a:rPr lang="en-US" altLang="ja-JP" sz="2800" dirty="0" smtClean="0">
                <a:cs typeface="ＭＳ Ｐゴシック" pitchFamily="-84" charset="-128"/>
              </a:rPr>
              <a:t>temperature increases.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32775" name="TextBox 1"/>
          <p:cNvSpPr txBox="1">
            <a:spLocks noChangeArrowheads="1"/>
          </p:cNvSpPr>
          <p:nvPr/>
        </p:nvSpPr>
        <p:spPr bwMode="auto">
          <a:xfrm>
            <a:off x="4724400" y="3657600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where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Symbol" pitchFamily="-84" charset="2"/>
                <a:ea typeface="Symbol" pitchFamily="-84" charset="2"/>
                <a:cs typeface="Symbol" pitchFamily="-84" charset="2"/>
              </a:rPr>
              <a:t>λ</a:t>
            </a:r>
            <a:r>
              <a:rPr lang="en-US" baseline="-25000" dirty="0" err="1" smtClean="0">
                <a:solidFill>
                  <a:srgbClr val="FF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max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wavelength of the peak)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1" name="Object 18"/>
          <p:cNvGraphicFramePr>
            <a:graphicFrameLocks noChangeAspect="1"/>
          </p:cNvGraphicFramePr>
          <p:nvPr>
            <p:extLst/>
          </p:nvPr>
        </p:nvGraphicFramePr>
        <p:xfrm>
          <a:off x="4800600" y="2971800"/>
          <a:ext cx="37750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Equation" r:id="rId4" imgW="1587500" imgH="228600" progId="Equation.DSMT4">
                  <p:embed/>
                </p:oleObj>
              </mc:Choice>
              <mc:Fallback>
                <p:oleObj name="Equation" r:id="rId4" imgW="158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971800"/>
                        <a:ext cx="3775075" cy="544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4700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  <p:bldP spid="327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Ex 3.4: Using Wien’s Law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8534400" cy="5029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A furnace has a wall of temperature 1600 </a:t>
            </a:r>
            <a:r>
              <a:rPr lang="en-US" baseline="30000" dirty="0" err="1" smtClean="0">
                <a:cs typeface="ＭＳ Ｐゴシック" pitchFamily="-84" charset="-128"/>
              </a:rPr>
              <a:t>o</a:t>
            </a:r>
            <a:r>
              <a:rPr lang="en-US" dirty="0" err="1" smtClean="0">
                <a:cs typeface="ＭＳ Ｐゴシック" pitchFamily="-84" charset="-128"/>
              </a:rPr>
              <a:t>C.</a:t>
            </a:r>
            <a:r>
              <a:rPr lang="en-US" dirty="0" smtClean="0">
                <a:cs typeface="ＭＳ Ｐゴシック" pitchFamily="-84" charset="-128"/>
              </a:rPr>
              <a:t>  What is the wave length of maximum intensity emitted when a small door is opened?</a:t>
            </a: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Since it has a small door open, we treat the furnace as if it is a blackbody.</a:t>
            </a: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Using Wien’s displacement law, we obtain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267200"/>
            <a:ext cx="4148667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121275"/>
            <a:ext cx="1099741" cy="517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5002212"/>
            <a:ext cx="2319147" cy="788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4953000"/>
            <a:ext cx="2424139" cy="8247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692" y="5181600"/>
            <a:ext cx="2543708" cy="33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2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807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Stefan-Boltzmann Law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85800"/>
            <a:ext cx="8763000" cy="50292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total power </a:t>
            </a:r>
            <a:r>
              <a:rPr lang="en-US" smtClean="0">
                <a:cs typeface="ＭＳ Ｐゴシック" pitchFamily="-84" charset="-128"/>
              </a:rPr>
              <a:t>per unit area radiated </a:t>
            </a:r>
            <a:r>
              <a:rPr lang="en-US" dirty="0" smtClean="0">
                <a:cs typeface="ＭＳ Ｐゴシック" pitchFamily="-84" charset="-128"/>
              </a:rPr>
              <a:t>from a blackbody </a:t>
            </a:r>
            <a:r>
              <a:rPr lang="en-US" dirty="0">
                <a:cs typeface="ＭＳ Ｐゴシック" pitchFamily="-84" charset="-128"/>
              </a:rPr>
              <a:t>increases with the temperature</a:t>
            </a:r>
            <a:r>
              <a:rPr lang="en-US" dirty="0" smtClean="0">
                <a:cs typeface="ＭＳ Ｐゴシック" pitchFamily="-84" charset="-128"/>
              </a:rPr>
              <a:t>:</a:t>
            </a:r>
          </a:p>
          <a:p>
            <a:pPr eaLnBrk="1" hangingPunct="1"/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This is known as the </a:t>
            </a:r>
            <a:r>
              <a:rPr lang="en-US" b="1" dirty="0">
                <a:cs typeface="ＭＳ Ｐゴシック" pitchFamily="-84" charset="-128"/>
              </a:rPr>
              <a:t>Stefan-Boltzmann law</a:t>
            </a:r>
            <a:r>
              <a:rPr lang="en-US" dirty="0">
                <a:cs typeface="ＭＳ Ｐゴシック" pitchFamily="-84" charset="-128"/>
              </a:rPr>
              <a:t>, with the constant</a:t>
            </a:r>
            <a:r>
              <a:rPr lang="en-US" dirty="0" smtClean="0">
                <a:cs typeface="ＭＳ Ｐゴシック" pitchFamily="-84" charset="-128"/>
              </a:rPr>
              <a:t> value of </a:t>
            </a:r>
            <a:r>
              <a:rPr lang="en-US" i="1" dirty="0" err="1" smtClean="0">
                <a:latin typeface="Symbol" charset="2"/>
                <a:cs typeface="Symbol" charset="2"/>
              </a:rPr>
              <a:t>σ</a:t>
            </a:r>
            <a:r>
              <a:rPr lang="en-US" dirty="0" smtClean="0">
                <a:cs typeface="ＭＳ Ｐゴシック" pitchFamily="-84" charset="-128"/>
              </a:rPr>
              <a:t>  experimentally </a:t>
            </a:r>
            <a:r>
              <a:rPr lang="en-US" dirty="0">
                <a:cs typeface="ＭＳ Ｐゴシック" pitchFamily="-84" charset="-128"/>
              </a:rPr>
              <a:t>measured to be </a:t>
            </a:r>
            <a:endParaRPr lang="en-US" dirty="0" smtClean="0">
              <a:cs typeface="ＭＳ Ｐゴシック" pitchFamily="-84" charset="-128"/>
            </a:endParaRPr>
          </a:p>
          <a:p>
            <a:pPr lvl="1" eaLnBrk="1" hangingPunct="1"/>
            <a:r>
              <a:rPr lang="en-US" i="1" dirty="0" err="1" smtClean="0">
                <a:latin typeface="Symbol" charset="2"/>
                <a:cs typeface="Symbol" charset="2"/>
              </a:rPr>
              <a:t>σ</a:t>
            </a:r>
            <a:r>
              <a:rPr lang="en-US" dirty="0" smtClean="0">
                <a:cs typeface="ＭＳ Ｐゴシック" pitchFamily="-84" charset="-128"/>
              </a:rPr>
              <a:t> =5.6705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×10</a:t>
            </a:r>
            <a:r>
              <a:rPr lang="en-US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8</a:t>
            </a:r>
            <a:r>
              <a:rPr lang="en-US" dirty="0">
                <a:ea typeface="Arial" pitchFamily="-84" charset="0"/>
                <a:cs typeface="Arial" pitchFamily="-84" charset="0"/>
              </a:rPr>
              <a:t> W / (m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2</a:t>
            </a:r>
            <a:r>
              <a:rPr lang="en-US" dirty="0">
                <a:ea typeface="Arial" pitchFamily="-84" charset="0"/>
                <a:cs typeface="Arial" pitchFamily="-84" charset="0"/>
              </a:rPr>
              <a:t> </a:t>
            </a:r>
            <a:r>
              <a:rPr lang="en-US" dirty="0">
                <a:latin typeface="Lucida Grande" pitchFamily="-84" charset="0"/>
                <a:ea typeface="Arial" pitchFamily="-84" charset="0"/>
                <a:cs typeface="Arial" pitchFamily="-84" charset="0"/>
              </a:rPr>
              <a:t>·</a:t>
            </a:r>
            <a:r>
              <a:rPr lang="en-US" dirty="0">
                <a:ea typeface="Arial" pitchFamily="-84" charset="0"/>
                <a:cs typeface="Arial" pitchFamily="-84" charset="0"/>
              </a:rPr>
              <a:t> K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4</a:t>
            </a:r>
            <a:r>
              <a:rPr lang="en-US" dirty="0">
                <a:ea typeface="Arial" pitchFamily="-84" charset="0"/>
                <a:cs typeface="Arial" pitchFamily="-84" charset="0"/>
              </a:rPr>
              <a:t>)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.</a:t>
            </a:r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The </a:t>
            </a:r>
            <a:r>
              <a:rPr lang="en-US" b="1" dirty="0">
                <a:cs typeface="ＭＳ Ｐゴシック" pitchFamily="-84" charset="-128"/>
              </a:rPr>
              <a:t>emissivity</a:t>
            </a:r>
            <a:r>
              <a:rPr lang="en-US" dirty="0" smtClean="0">
                <a:cs typeface="ＭＳ Ｐゴシック" pitchFamily="-84" charset="-128"/>
              </a:rPr>
              <a:t> 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ε</a:t>
            </a:r>
            <a:r>
              <a:rPr lang="en-US" dirty="0" smtClean="0">
                <a:cs typeface="ＭＳ Ｐゴシック" pitchFamily="-84" charset="-128"/>
              </a:rPr>
              <a:t> (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ε</a:t>
            </a:r>
            <a:r>
              <a:rPr lang="en-US" dirty="0" smtClean="0">
                <a:cs typeface="ＭＳ Ｐゴシック" pitchFamily="-84" charset="-128"/>
              </a:rPr>
              <a:t> </a:t>
            </a:r>
            <a:r>
              <a:rPr lang="en-US" dirty="0">
                <a:cs typeface="ＭＳ Ｐゴシック" pitchFamily="-84" charset="-128"/>
              </a:rPr>
              <a:t>= 1 for an idealized blackbody) is</a:t>
            </a:r>
            <a:r>
              <a:rPr lang="en-US" dirty="0" smtClean="0">
                <a:cs typeface="ＭＳ Ｐゴシック" pitchFamily="-84" charset="-128"/>
              </a:rPr>
              <a:t> the </a:t>
            </a:r>
            <a:r>
              <a:rPr lang="en-US" dirty="0">
                <a:cs typeface="ＭＳ Ｐゴシック" pitchFamily="-84" charset="-128"/>
              </a:rPr>
              <a:t>ratio of the emissive power of an object to that of an ideal blackbody</a:t>
            </a:r>
            <a:r>
              <a:rPr lang="en-US" dirty="0" smtClean="0">
                <a:cs typeface="ＭＳ Ｐゴシック" pitchFamily="-84" charset="-128"/>
              </a:rPr>
              <a:t> and </a:t>
            </a:r>
            <a:r>
              <a:rPr lang="en-US" dirty="0">
                <a:cs typeface="ＭＳ Ｐゴシック" pitchFamily="-84" charset="-128"/>
              </a:rPr>
              <a:t>is always less than 1.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71038"/>
              </p:ext>
            </p:extLst>
          </p:nvPr>
        </p:nvGraphicFramePr>
        <p:xfrm>
          <a:off x="1743066" y="1926889"/>
          <a:ext cx="4581534" cy="1044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2" name="Equation" r:id="rId3" imgW="1447800" imgH="330200" progId="Equation.DSMT4">
                  <p:embed/>
                </p:oleObj>
              </mc:Choice>
              <mc:Fallback>
                <p:oleObj name="Equation" r:id="rId3" imgW="14478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3066" y="1926889"/>
                        <a:ext cx="4581534" cy="1044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88570"/>
              </p:ext>
            </p:extLst>
          </p:nvPr>
        </p:nvGraphicFramePr>
        <p:xfrm>
          <a:off x="6261934" y="2100178"/>
          <a:ext cx="1205666" cy="643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3" name="Equation" r:id="rId5" imgW="381000" imgH="203200" progId="Equation.DSMT4">
                  <p:embed/>
                </p:oleObj>
              </mc:Choice>
              <mc:Fallback>
                <p:oleObj name="Equation" r:id="rId5" imgW="381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61934" y="2100178"/>
                        <a:ext cx="1205666" cy="643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57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447800"/>
            <a:ext cx="4724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Rayleigh-Jeans Formula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85800"/>
            <a:ext cx="8916987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cs typeface="ＭＳ Ｐゴシック" pitchFamily="-84" charset="-128"/>
              </a:rPr>
              <a:t>Lord Rayleigh used the classical theories of electromagnetism and thermodynamics to show that the blackbody spectral distribution should be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ＭＳ Ｐゴシック" pitchFamily="-84" charset="-128"/>
              </a:rPr>
              <a:t>Worked reasonably well at </a:t>
            </a:r>
            <a:r>
              <a:rPr lang="en-US" sz="2400" dirty="0">
                <a:cs typeface="ＭＳ Ｐゴシック" pitchFamily="-84" charset="-128"/>
              </a:rPr>
              <a:t>longer </a:t>
            </a:r>
            <a:r>
              <a:rPr lang="en-US" sz="2400" dirty="0" smtClean="0">
                <a:cs typeface="ＭＳ Ｐゴシック" pitchFamily="-84" charset="-128"/>
              </a:rPr>
              <a:t>wavelengths but..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ＭＳ Ｐゴシック" pitchFamily="-84" charset="-128"/>
              </a:rPr>
              <a:t>it </a:t>
            </a:r>
            <a:r>
              <a:rPr lang="en-US" sz="2400" dirty="0">
                <a:cs typeface="ＭＳ Ｐゴシック" pitchFamily="-84" charset="-128"/>
              </a:rPr>
              <a:t>deviates badly at short wavelengths.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 err="1" smtClean="0">
                <a:cs typeface="ＭＳ Ｐゴシック" pitchFamily="-84" charset="-128"/>
                <a:sym typeface="Wingdings"/>
              </a:rPr>
              <a:t></a:t>
            </a:r>
            <a:r>
              <a:rPr lang="en-US" altLang="ja-JP" sz="2400" dirty="0" smtClean="0">
                <a:cs typeface="ＭＳ Ｐゴシック" pitchFamily="-84" charset="-128"/>
                <a:sym typeface="Wingdings"/>
              </a:rPr>
              <a:t> </a:t>
            </a:r>
            <a:r>
              <a:rPr lang="ja-JP" altLang="en-US" sz="2400" dirty="0" smtClean="0">
                <a:cs typeface="ＭＳ Ｐゴシック" pitchFamily="-84" charset="-128"/>
              </a:rPr>
              <a:t>“</a:t>
            </a:r>
            <a:r>
              <a:rPr lang="en-US" altLang="ja-JP" sz="2400" dirty="0">
                <a:cs typeface="ＭＳ Ｐゴシック" pitchFamily="-84" charset="-128"/>
              </a:rPr>
              <a:t>the ultraviolet catastrophe</a:t>
            </a:r>
            <a:r>
              <a:rPr lang="ja-JP" altLang="en-US" sz="2400" dirty="0" smtClean="0">
                <a:cs typeface="ＭＳ Ｐゴシック" pitchFamily="-84" charset="-128"/>
              </a:rPr>
              <a:t>”</a:t>
            </a:r>
            <a:r>
              <a:rPr lang="en-US" altLang="ja-JP" sz="2400" dirty="0" smtClean="0">
                <a:cs typeface="ＭＳ Ｐゴシック" pitchFamily="-84" charset="-128"/>
              </a:rPr>
              <a:t> a serious issue that couldn’t be explained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656303" y="2057400"/>
          <a:ext cx="292509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4" name="Equation" r:id="rId4" imgW="1079500" imgH="393700" progId="Equation.DSMT4">
                  <p:embed/>
                </p:oleObj>
              </mc:Choice>
              <mc:Fallback>
                <p:oleObj name="Equation" r:id="rId4" imgW="10795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6303" y="2057400"/>
                        <a:ext cx="2925097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6532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610600" cy="5029200"/>
          </a:xfrm>
        </p:spPr>
        <p:txBody>
          <a:bodyPr/>
          <a:lstStyle/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Planck assumed that the radiation in the cavity was emitted (and absorbed) by some sort of </a:t>
            </a:r>
            <a:r>
              <a:rPr lang="ja-JP" altLang="en-US" sz="2400" dirty="0">
                <a:cs typeface="ＭＳ Ｐゴシック" pitchFamily="-84" charset="-128"/>
              </a:rPr>
              <a:t>“</a:t>
            </a:r>
            <a:r>
              <a:rPr lang="en-US" altLang="ja-JP" sz="2400" dirty="0">
                <a:cs typeface="ＭＳ Ｐゴシック" pitchFamily="-84" charset="-128"/>
              </a:rPr>
              <a:t>oscillators</a:t>
            </a:r>
            <a:r>
              <a:rPr lang="ja-JP" altLang="en-US" sz="2400" dirty="0">
                <a:cs typeface="ＭＳ Ｐゴシック" pitchFamily="-84" charset="-128"/>
              </a:rPr>
              <a:t>”</a:t>
            </a:r>
            <a:r>
              <a:rPr lang="en-US" altLang="ja-JP" sz="2400" dirty="0">
                <a:cs typeface="ＭＳ Ｐゴシック" pitchFamily="-84" charset="-128"/>
              </a:rPr>
              <a:t> that were contained in the walls. He used </a:t>
            </a:r>
            <a:r>
              <a:rPr lang="en-US" altLang="ja-JP" sz="2400" dirty="0" err="1" smtClean="0">
                <a:cs typeface="ＭＳ Ｐゴシック" pitchFamily="-84" charset="-128"/>
              </a:rPr>
              <a:t>Boltzman’s</a:t>
            </a:r>
            <a:r>
              <a:rPr lang="en-US" altLang="ja-JP" sz="2400" dirty="0" smtClean="0">
                <a:cs typeface="ＭＳ Ｐゴシック" pitchFamily="-84" charset="-128"/>
              </a:rPr>
              <a:t> </a:t>
            </a:r>
            <a:r>
              <a:rPr lang="en-US" altLang="ja-JP" sz="2400" dirty="0">
                <a:cs typeface="ＭＳ Ｐゴシック" pitchFamily="-84" charset="-128"/>
              </a:rPr>
              <a:t>statistical methods to arrive at the following formula that fit the blackbody radiation data.</a:t>
            </a:r>
          </a:p>
          <a:p>
            <a:pPr marL="533400" indent="-533400" eaLnBrk="1" hangingPunct="1"/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/>
            <a:endParaRPr lang="en-US" sz="1800" dirty="0">
              <a:cs typeface="ＭＳ Ｐゴシック" pitchFamily="-84" charset="-128"/>
            </a:endParaRPr>
          </a:p>
          <a:p>
            <a:pPr marL="533400" indent="-533400" eaLnBrk="1" hangingPunct="1"/>
            <a:endParaRPr lang="en-US" sz="1800" dirty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Planck made two </a:t>
            </a:r>
            <a:r>
              <a:rPr lang="en-US" sz="2400" dirty="0" smtClean="0">
                <a:cs typeface="ＭＳ Ｐゴシック" pitchFamily="-84" charset="-128"/>
              </a:rPr>
              <a:t>important modifications </a:t>
            </a:r>
            <a:r>
              <a:rPr lang="en-US" sz="2400" dirty="0">
                <a:cs typeface="ＭＳ Ｐゴシック" pitchFamily="-84" charset="-128"/>
              </a:rPr>
              <a:t>to </a:t>
            </a:r>
            <a:r>
              <a:rPr lang="en-US" sz="2400" dirty="0" smtClean="0">
                <a:cs typeface="ＭＳ Ｐゴシック" pitchFamily="-84" charset="-128"/>
              </a:rPr>
              <a:t>classical </a:t>
            </a:r>
            <a:r>
              <a:rPr lang="en-US" sz="2400" dirty="0">
                <a:cs typeface="ＭＳ Ｐゴシック" pitchFamily="-84" charset="-128"/>
              </a:rPr>
              <a:t>theory:</a:t>
            </a:r>
          </a:p>
          <a:p>
            <a:pPr marL="1024128" lvl="2" indent="-256032" eaLnBrk="1" hangingPunct="1">
              <a:spcBef>
                <a:spcPts val="0"/>
              </a:spcBef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000" dirty="0"/>
              <a:t>The oscillators (of electromagnetic origin) can only have certain discrete energies determined by </a:t>
            </a:r>
            <a:r>
              <a:rPr lang="en-US" sz="2000" i="1" dirty="0"/>
              <a:t>E</a:t>
            </a:r>
            <a:r>
              <a:rPr lang="en-US" sz="2000" i="1" baseline="-25000" dirty="0"/>
              <a:t>n</a:t>
            </a:r>
            <a:r>
              <a:rPr lang="en-US" sz="2000" dirty="0"/>
              <a:t> = </a:t>
            </a:r>
            <a:r>
              <a:rPr lang="en-US" sz="2000" i="1" dirty="0" err="1"/>
              <a:t>nhf</a:t>
            </a:r>
            <a:r>
              <a:rPr lang="en-US" sz="2000" dirty="0"/>
              <a:t>, where </a:t>
            </a:r>
            <a:r>
              <a:rPr lang="en-US" sz="2000" i="1" dirty="0"/>
              <a:t>n</a:t>
            </a:r>
            <a:r>
              <a:rPr lang="en-US" sz="2000" dirty="0"/>
              <a:t> is an integer, </a:t>
            </a:r>
            <a:r>
              <a:rPr lang="en-US" sz="2000" i="1" dirty="0"/>
              <a:t>f</a:t>
            </a:r>
            <a:r>
              <a:rPr lang="en-US" sz="2000" dirty="0"/>
              <a:t> is the </a:t>
            </a:r>
            <a:r>
              <a:rPr lang="en-US" sz="2000" dirty="0" smtClean="0"/>
              <a:t>frequency, </a:t>
            </a:r>
            <a:r>
              <a:rPr lang="en-US" sz="2000" dirty="0"/>
              <a:t>and </a:t>
            </a:r>
            <a:r>
              <a:rPr lang="en-US" sz="2000" i="1" dirty="0"/>
              <a:t>h</a:t>
            </a:r>
            <a:r>
              <a:rPr lang="en-US" sz="2000" dirty="0"/>
              <a:t> is called </a:t>
            </a:r>
            <a:r>
              <a:rPr lang="en-US" sz="2000" dirty="0" smtClean="0"/>
              <a:t>Planck</a:t>
            </a:r>
            <a:r>
              <a:rPr lang="en-US" sz="2000" dirty="0" smtClean="0">
                <a:cs typeface="ＭＳ Ｐゴシック" pitchFamily="-84" charset="-128"/>
              </a:rPr>
              <a:t>’</a:t>
            </a:r>
            <a:r>
              <a:rPr lang="en-US" altLang="ja-JP" sz="2000" dirty="0" smtClean="0"/>
              <a:t>s </a:t>
            </a:r>
            <a:r>
              <a:rPr lang="en-US" altLang="ja-JP" sz="2000" dirty="0"/>
              <a:t>constant.</a:t>
            </a:r>
            <a:r>
              <a:rPr lang="en-US" altLang="ja-JP" sz="2000" dirty="0" smtClean="0"/>
              <a:t> </a:t>
            </a:r>
            <a:r>
              <a:rPr lang="en-US" altLang="ja-JP" sz="2000" i="1" dirty="0" err="1" smtClean="0"/>
              <a:t>h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= 6.6261 </a:t>
            </a:r>
            <a:r>
              <a:rPr lang="en-US" altLang="ja-JP" sz="2000" dirty="0">
                <a:ea typeface="Arial" pitchFamily="-84" charset="0"/>
                <a:cs typeface="Arial" pitchFamily="-84" charset="0"/>
              </a:rPr>
              <a:t>× 10</a:t>
            </a:r>
            <a:r>
              <a:rPr lang="en-US" altLang="ja-JP" sz="20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000" baseline="30000" dirty="0">
                <a:ea typeface="Arial" pitchFamily="-84" charset="0"/>
                <a:cs typeface="Arial" pitchFamily="-84" charset="0"/>
              </a:rPr>
              <a:t>34</a:t>
            </a:r>
            <a:r>
              <a:rPr lang="en-US" altLang="ja-JP" sz="2000" dirty="0">
                <a:ea typeface="Arial" pitchFamily="-84" charset="0"/>
                <a:cs typeface="Arial" pitchFamily="-84" charset="0"/>
              </a:rPr>
              <a:t> </a:t>
            </a:r>
            <a:r>
              <a:rPr lang="en-US" altLang="ja-JP" sz="2000" dirty="0" err="1">
                <a:ea typeface="Arial" pitchFamily="-84" charset="0"/>
                <a:cs typeface="Arial" pitchFamily="-84" charset="0"/>
              </a:rPr>
              <a:t>J</a:t>
            </a:r>
            <a:r>
              <a:rPr lang="en-US" altLang="ja-JP" sz="2000" dirty="0" err="1">
                <a:latin typeface="Lucida Grande" pitchFamily="-84" charset="0"/>
                <a:ea typeface="Arial" pitchFamily="-84" charset="0"/>
                <a:cs typeface="Arial" pitchFamily="-84" charset="0"/>
              </a:rPr>
              <a:t>·</a:t>
            </a:r>
            <a:r>
              <a:rPr lang="en-US" altLang="ja-JP" sz="2000" dirty="0" err="1">
                <a:ea typeface="Arial" pitchFamily="-84" charset="0"/>
                <a:cs typeface="Arial" pitchFamily="-84" charset="0"/>
              </a:rPr>
              <a:t>s</a:t>
            </a:r>
            <a:r>
              <a:rPr lang="en-US" altLang="ja-JP" sz="2000" dirty="0"/>
              <a:t>. </a:t>
            </a:r>
          </a:p>
          <a:p>
            <a:pPr marL="1024128" lvl="2" indent="-256032" eaLnBrk="1" hangingPunct="1">
              <a:spcBef>
                <a:spcPts val="0"/>
              </a:spcBef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000" b="1" u="sng" dirty="0">
                <a:solidFill>
                  <a:srgbClr val="800000"/>
                </a:solidFill>
              </a:rPr>
              <a:t>The oscillators can absorb or emit energy</a:t>
            </a:r>
            <a:r>
              <a:rPr lang="en-US" sz="2000" b="1" u="sng" dirty="0" smtClean="0">
                <a:solidFill>
                  <a:srgbClr val="800000"/>
                </a:solidFill>
              </a:rPr>
              <a:t> ONLY in </a:t>
            </a:r>
            <a:r>
              <a:rPr lang="en-US" sz="2000" b="1" u="sng" dirty="0">
                <a:solidFill>
                  <a:srgbClr val="800000"/>
                </a:solidFill>
              </a:rPr>
              <a:t>discrete multiples of the fundamental quantum of energy</a:t>
            </a:r>
            <a:r>
              <a:rPr lang="en-US" sz="2000" dirty="0"/>
              <a:t> given by</a:t>
            </a:r>
            <a:endParaRPr lang="en-US" sz="1800" dirty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Planck’</a:t>
            </a:r>
            <a:r>
              <a:rPr lang="en-US" altLang="ja-JP" dirty="0" smtClean="0">
                <a:cs typeface="ＭＳ Ｐゴシック" pitchFamily="-84" charset="-128"/>
              </a:rPr>
              <a:t>s </a:t>
            </a:r>
            <a:r>
              <a:rPr lang="en-US" altLang="ja-JP" dirty="0">
                <a:cs typeface="ＭＳ Ｐゴシック" pitchFamily="-84" charset="-128"/>
              </a:rPr>
              <a:t>Radiation Law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97307" name="Text Box 27"/>
          <p:cNvSpPr txBox="1">
            <a:spLocks noChangeArrowheads="1"/>
          </p:cNvSpPr>
          <p:nvPr/>
        </p:nvSpPr>
        <p:spPr bwMode="auto">
          <a:xfrm>
            <a:off x="5334000" y="2895600"/>
            <a:ext cx="1841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5847" name="Text Box 28"/>
          <p:cNvSpPr txBox="1">
            <a:spLocks noChangeArrowheads="1"/>
          </p:cNvSpPr>
          <p:nvPr/>
        </p:nvSpPr>
        <p:spPr bwMode="auto">
          <a:xfrm>
            <a:off x="5257800" y="2586335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3333CC"/>
                </a:solidFill>
                <a:latin typeface="+mn-lt"/>
              </a:rPr>
              <a:t>Planck’</a:t>
            </a:r>
            <a:r>
              <a:rPr lang="en-US" altLang="ja-JP" dirty="0" smtClean="0">
                <a:solidFill>
                  <a:srgbClr val="3333CC"/>
                </a:solidFill>
                <a:latin typeface="+mn-lt"/>
              </a:rPr>
              <a:t>s </a:t>
            </a:r>
            <a:r>
              <a:rPr lang="en-US" altLang="ja-JP" dirty="0">
                <a:solidFill>
                  <a:srgbClr val="3333CC"/>
                </a:solidFill>
                <a:latin typeface="+mn-lt"/>
              </a:rPr>
              <a:t>radiation law</a:t>
            </a:r>
            <a:endParaRPr lang="en-US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743200" y="5943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11298" name="Object 2"/>
          <p:cNvGraphicFramePr>
            <a:graphicFrameLocks noChangeAspect="1"/>
          </p:cNvGraphicFramePr>
          <p:nvPr>
            <p:extLst/>
          </p:nvPr>
        </p:nvGraphicFramePr>
        <p:xfrm>
          <a:off x="3470275" y="5410200"/>
          <a:ext cx="126841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52" name="Equation" r:id="rId3" imgW="546100" imgH="203200" progId="Equation.DSMT4">
                  <p:embed/>
                </p:oleObj>
              </mc:Choice>
              <mc:Fallback>
                <p:oleObj name="Equation" r:id="rId3" imgW="546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275" y="5410200"/>
                        <a:ext cx="1268412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299" name="Object 3"/>
          <p:cNvGraphicFramePr>
            <a:graphicFrameLocks noChangeAspect="1"/>
          </p:cNvGraphicFramePr>
          <p:nvPr>
            <p:extLst/>
          </p:nvPr>
        </p:nvGraphicFramePr>
        <p:xfrm>
          <a:off x="4765675" y="5181600"/>
          <a:ext cx="79692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53" name="Equation" r:id="rId5" imgW="342900" imgH="393700" progId="Equation.DSMT4">
                  <p:embed/>
                </p:oleObj>
              </mc:Choice>
              <mc:Fallback>
                <p:oleObj name="Equation" r:id="rId5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5181600"/>
                        <a:ext cx="796925" cy="912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1336961" y="2286000"/>
          <a:ext cx="3844639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54" name="Equation" r:id="rId7" imgW="1625600" imgH="419100" progId="Equation.DSMT4">
                  <p:embed/>
                </p:oleObj>
              </mc:Choice>
              <mc:Fallback>
                <p:oleObj name="Equation" r:id="rId7" imgW="1625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6961" y="2286000"/>
                        <a:ext cx="3844639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722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  <p:bldP spid="358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Photoelectric Effect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65187"/>
            <a:ext cx="8382000" cy="51816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 smtClean="0">
                <a:solidFill>
                  <a:srgbClr val="800000"/>
                </a:solidFill>
                <a:cs typeface="ＭＳ Ｐゴシック" pitchFamily="-84" charset="-128"/>
              </a:rPr>
              <a:t>Definition: Incident electromagnetic radiation shining on a metal transfers energy to the electrons in the metal, allowing them to escape the surface of the metal.  Ejected electrons are called photoelectrons.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 smtClean="0">
                <a:solidFill>
                  <a:srgbClr val="002060"/>
                </a:solidFill>
                <a:cs typeface="ＭＳ Ｐゴシック" pitchFamily="-84" charset="-128"/>
              </a:rPr>
              <a:t>Hertz noticed during his experiment in 1887 that when ultraviolet light falls on metal surface charge gets ejected </a:t>
            </a:r>
            <a:r>
              <a:rPr lang="en-US" sz="2400" dirty="0" smtClean="0">
                <a:solidFill>
                  <a:srgbClr val="002060"/>
                </a:solidFill>
                <a:cs typeface="ＭＳ Ｐゴシック" pitchFamily="-84" charset="-128"/>
                <a:sym typeface="Wingdings"/>
              </a:rPr>
              <a:t> Left it to Philip Lenard to study further</a:t>
            </a:r>
            <a:endParaRPr lang="en-US" sz="2400" dirty="0" smtClean="0">
              <a:solidFill>
                <a:srgbClr val="002060"/>
              </a:solidFill>
              <a:cs typeface="ＭＳ Ｐゴシック" pitchFamily="-84" charset="-128"/>
            </a:endParaRP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  <a:buFont typeface="Wingdings" pitchFamily="-84" charset="2"/>
              <a:buNone/>
            </a:pPr>
            <a:r>
              <a:rPr lang="en-US" sz="2400" dirty="0" smtClean="0">
                <a:cs typeface="ＭＳ Ｐゴシック" pitchFamily="-84" charset="-128"/>
              </a:rPr>
              <a:t>Other methods </a:t>
            </a:r>
            <a:r>
              <a:rPr lang="en-US" sz="2400" dirty="0">
                <a:cs typeface="ＭＳ Ｐゴシック" pitchFamily="-84" charset="-128"/>
              </a:rPr>
              <a:t>of electron emission: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400" b="1" u="sng" dirty="0">
                <a:solidFill>
                  <a:srgbClr val="FF0000"/>
                </a:solidFill>
                <a:cs typeface="ＭＳ Ｐゴシック" pitchFamily="-84" charset="-128"/>
              </a:rPr>
              <a:t>Thermionic emission</a:t>
            </a:r>
            <a:r>
              <a:rPr lang="en-US" sz="2400" dirty="0">
                <a:cs typeface="ＭＳ Ｐゴシック" pitchFamily="-84" charset="-128"/>
              </a:rPr>
              <a:t>: Application of heat allows electrons to gain enough </a:t>
            </a:r>
            <a:r>
              <a:rPr lang="en-US" sz="2400" dirty="0" smtClean="0">
                <a:cs typeface="ＭＳ Ｐゴシック" pitchFamily="-84" charset="-128"/>
              </a:rPr>
              <a:t>energy </a:t>
            </a:r>
            <a:r>
              <a:rPr lang="en-US" sz="2400" dirty="0">
                <a:cs typeface="ＭＳ Ｐゴシック" pitchFamily="-84" charset="-128"/>
              </a:rPr>
              <a:t>to escape.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400" b="1" u="sng" dirty="0">
                <a:solidFill>
                  <a:srgbClr val="FF0000"/>
                </a:solidFill>
                <a:cs typeface="ＭＳ Ｐゴシック" pitchFamily="-84" charset="-128"/>
              </a:rPr>
              <a:t>Secondary emission</a:t>
            </a:r>
            <a:r>
              <a:rPr lang="en-US" sz="2400" dirty="0">
                <a:cs typeface="ＭＳ Ｐゴシック" pitchFamily="-84" charset="-128"/>
              </a:rPr>
              <a:t>: The electron gains enough energy by transfer from another high-speed particle that strikes the material from outside.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400" b="1" u="sng" dirty="0">
                <a:solidFill>
                  <a:srgbClr val="FF0000"/>
                </a:solidFill>
                <a:cs typeface="ＭＳ Ｐゴシック" pitchFamily="-84" charset="-128"/>
              </a:rPr>
              <a:t>Field emission</a:t>
            </a:r>
            <a:r>
              <a:rPr lang="en-US" sz="2400" dirty="0">
                <a:cs typeface="ＭＳ Ｐゴシック" pitchFamily="-84" charset="-128"/>
              </a:rPr>
              <a:t>: A strong external electric field pulls the electron out of the material</a:t>
            </a:r>
            <a:r>
              <a:rPr lang="en-US" sz="2400" dirty="0" smtClean="0">
                <a:cs typeface="ＭＳ Ｐゴシック" pitchFamily="-84" charset="-128"/>
              </a:rPr>
              <a:t>.  (an example?)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80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Classical Interpretation of Photoelectric Effect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838200"/>
            <a:ext cx="8382000" cy="54864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Classical theory allows EM radiation to eject photoelectrons from matter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Classical theory predicts the energy of the photoelectrons increase in proportion to the radiation intensity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Thus, the KE of the photoelectrons must be proportional to the intensity of light not the current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Time for an experiment!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45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57200"/>
            <a:ext cx="8763000" cy="5562600"/>
          </a:xfrm>
        </p:spPr>
        <p:txBody>
          <a:bodyPr/>
          <a:lstStyle/>
          <a:p>
            <a:pPr eaLnBrk="1" hangingPunct="1"/>
            <a:r>
              <a:rPr lang="en-US" dirty="0"/>
              <a:t>Midterm Exam</a:t>
            </a:r>
          </a:p>
          <a:p>
            <a:pPr lvl="1" eaLnBrk="1" hangingPunct="1"/>
            <a:r>
              <a:rPr lang="en-US" sz="2400" dirty="0" smtClean="0"/>
              <a:t>In class </a:t>
            </a:r>
            <a:r>
              <a:rPr lang="en-US" sz="2400" dirty="0"/>
              <a:t>Wednesday, March. </a:t>
            </a:r>
            <a:r>
              <a:rPr lang="en-US" sz="2400" dirty="0" smtClean="0"/>
              <a:t>8</a:t>
            </a:r>
            <a:endParaRPr lang="en-US" sz="2400" dirty="0"/>
          </a:p>
          <a:p>
            <a:pPr lvl="1" eaLnBrk="1" hangingPunct="1"/>
            <a:r>
              <a:rPr lang="en-US" sz="2400" dirty="0"/>
              <a:t>Covers from CH1.1 through what we learn March </a:t>
            </a:r>
            <a:r>
              <a:rPr lang="en-US" sz="2400" dirty="0" smtClean="0"/>
              <a:t>1 </a:t>
            </a:r>
            <a:r>
              <a:rPr lang="en-US" sz="2400" dirty="0"/>
              <a:t>plus the math refresher in the appendices</a:t>
            </a:r>
          </a:p>
          <a:p>
            <a:pPr lvl="1" eaLnBrk="1" hangingPunct="1"/>
            <a:r>
              <a:rPr lang="en-US" sz="2400" dirty="0"/>
              <a:t>Mid-term exam constitutes 20% of the total</a:t>
            </a:r>
          </a:p>
          <a:p>
            <a:pPr lvl="1" eaLnBrk="1" hangingPunct="1"/>
            <a:r>
              <a:rPr lang="en-US" sz="2400" b="1" u="sng" dirty="0">
                <a:solidFill>
                  <a:srgbClr val="FF0000"/>
                </a:solidFill>
              </a:rPr>
              <a:t>Please do NOT miss the exam!  You will get an F if you miss it.</a:t>
            </a:r>
          </a:p>
          <a:p>
            <a:pPr lvl="1" eaLnBrk="1" hangingPunct="1"/>
            <a:r>
              <a:rPr lang="en-US" sz="2400" dirty="0"/>
              <a:t>BYOF: You may bring a one 8.5x11.5 sheet (front and back) of handwritten formulae and values of constants for the exam</a:t>
            </a:r>
          </a:p>
          <a:p>
            <a:pPr lvl="1" eaLnBrk="1" hangingPunct="1"/>
            <a:r>
              <a:rPr lang="en-US" sz="2400" dirty="0"/>
              <a:t>No derivations, word definitions or solutions of any </a:t>
            </a:r>
            <a:r>
              <a:rPr lang="en-US" sz="2400" dirty="0" smtClean="0"/>
              <a:t>problems!</a:t>
            </a:r>
          </a:p>
          <a:p>
            <a:pPr lvl="2" eaLnBrk="1" hangingPunct="1"/>
            <a:r>
              <a:rPr lang="en-US" sz="2000" dirty="0" err="1" smtClean="0"/>
              <a:t>Eg</a:t>
            </a:r>
            <a:r>
              <a:rPr lang="en-US" sz="2000" dirty="0" smtClean="0"/>
              <a:t>., Lorentz velocity transformation NOT allowed!</a:t>
            </a:r>
            <a:endParaRPr lang="en-US" sz="2000" dirty="0"/>
          </a:p>
          <a:p>
            <a:pPr lvl="1" eaLnBrk="1" hangingPunct="1"/>
            <a:r>
              <a:rPr lang="en-US" sz="2400" dirty="0"/>
              <a:t>No additional formulae or values of constants will be provided!</a:t>
            </a:r>
          </a:p>
          <a:p>
            <a:pPr eaLnBrk="1" hangingPunct="1"/>
            <a:r>
              <a:rPr lang="en-US" dirty="0"/>
              <a:t>Colloquium at 4pm today in </a:t>
            </a:r>
            <a:r>
              <a:rPr lang="en-US" dirty="0" smtClean="0"/>
              <a:t>SH103</a:t>
            </a:r>
            <a:endParaRPr lang="en-US" dirty="0"/>
          </a:p>
          <a:p>
            <a:pPr lvl="1" eaLnBrk="1" hangingPunct="1"/>
            <a:r>
              <a:rPr lang="en-US" dirty="0" smtClean="0"/>
              <a:t>Drs. Park, Jones and </a:t>
            </a:r>
            <a:r>
              <a:rPr lang="en-US" dirty="0" err="1" smtClean="0"/>
              <a:t>Asaadi</a:t>
            </a:r>
            <a:r>
              <a:rPr lang="en-US" smtClean="0"/>
              <a:t> of </a:t>
            </a:r>
            <a:r>
              <a:rPr lang="en-US" dirty="0" smtClean="0"/>
              <a:t>UTA Physics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5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cs typeface="+mj-cs"/>
              </a:rPr>
              <a:t>Photoelectric Effect Experimental Setup</a:t>
            </a:r>
          </a:p>
        </p:txBody>
      </p:sp>
      <p:pic>
        <p:nvPicPr>
          <p:cNvPr id="37892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4600" y="1066800"/>
            <a:ext cx="2362200" cy="707886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Hmm.. Something does not make sense!!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200400"/>
            <a:ext cx="1295400" cy="338554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Photocathode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2819400"/>
            <a:ext cx="762000" cy="338554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Anode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334000"/>
            <a:ext cx="2514600" cy="83099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V increased in reverse direction stops current independent of light intensity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830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2" descr="0314"/>
          <p:cNvPicPr>
            <a:picLocks noChangeAspect="1" noChangeArrowheads="1"/>
          </p:cNvPicPr>
          <p:nvPr/>
        </p:nvPicPr>
        <p:blipFill>
          <a:blip r:embed="rId2"/>
          <a:srcRect b="4202"/>
          <a:stretch>
            <a:fillRect/>
          </a:stretch>
        </p:blipFill>
        <p:spPr bwMode="auto">
          <a:xfrm>
            <a:off x="4724400" y="847725"/>
            <a:ext cx="44196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3" descr="0315"/>
          <p:cNvPicPr>
            <a:picLocks noChangeAspect="1" noChangeArrowheads="1"/>
          </p:cNvPicPr>
          <p:nvPr/>
        </p:nvPicPr>
        <p:blipFill>
          <a:blip r:embed="rId3"/>
          <a:srcRect b="4733"/>
          <a:stretch>
            <a:fillRect/>
          </a:stretch>
        </p:blipFill>
        <p:spPr bwMode="auto">
          <a:xfrm>
            <a:off x="4738687" y="3886200"/>
            <a:ext cx="3948113" cy="251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1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cs typeface="+mj-cs"/>
              </a:rPr>
              <a:t>Experimental Observations</a:t>
            </a:r>
          </a:p>
        </p:txBody>
      </p:sp>
      <p:pic>
        <p:nvPicPr>
          <p:cNvPr id="3994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441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62200" y="3790890"/>
            <a:ext cx="1949973" cy="40011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The same current!!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924580"/>
            <a:ext cx="1295400" cy="52322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+mn-lt"/>
              </a:rPr>
              <a:t>KE proportional to frequency!!</a:t>
            </a:r>
            <a:endParaRPr lang="en-US" sz="14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5029200"/>
            <a:ext cx="1371600" cy="95410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+mn-lt"/>
              </a:rPr>
              <a:t>Number of photoelectrons proportional to light intensity!!</a:t>
            </a:r>
            <a:endParaRPr lang="en-US" sz="14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12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800100"/>
            <a:ext cx="43434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" y="1447800"/>
            <a:ext cx="1219199" cy="83099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The same V</a:t>
            </a:r>
            <a:r>
              <a:rPr lang="en-US" sz="1600" b="1" baseline="-25000" dirty="0" smtClean="0">
                <a:solidFill>
                  <a:srgbClr val="800000"/>
                </a:solidFill>
                <a:latin typeface="+mn-lt"/>
              </a:rPr>
              <a:t>0</a:t>
            </a:r>
            <a:r>
              <a:rPr lang="en-US" sz="16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but higher current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1001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cs typeface="+mj-cs"/>
              </a:rPr>
              <a:t>Summary of Experimental Observations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8382000" cy="54864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Light intensity does not affect the KE of the photoelectrons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max KE of the photoelectrons for a given emitter material depends only on the frequency of the light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smaller the work function </a:t>
            </a:r>
            <a:r>
              <a:rPr lang="el-GR" sz="2800" i="1" dirty="0" smtClean="0">
                <a:solidFill>
                  <a:srgbClr val="3333CC"/>
                </a:solidFill>
                <a:latin typeface="Symbol" charset="2"/>
                <a:ea typeface="Arial Unicode MS" pitchFamily="-84" charset="0"/>
                <a:cs typeface="Symbol" charset="2"/>
              </a:rPr>
              <a:t>φ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 of the emitter material, the smaller is the threshold frequency of the light that can eject photoelectrons.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When the photoelectrons are produced, their number is proportional to the intensity of light.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photoelectrons are emitted almost instantly following the illumination of the photocathode, independent of the intensity of the light. </a:t>
            </a:r>
            <a:r>
              <a:rPr lang="en-US" sz="2800" dirty="0" err="1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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 Totally unexplained by classical physics</a:t>
            </a:r>
            <a:endParaRPr lang="en-US" sz="2800" dirty="0" smtClean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72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8931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800000"/>
                </a:solidFill>
              </a:rPr>
              <a:t>Special Project #4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820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A total of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3333CC"/>
                </a:solidFill>
              </a:rPr>
              <a:t> incident projectile particle of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3333CC"/>
                </a:solidFill>
              </a:rPr>
              <a:t> kinetic energy </a:t>
            </a:r>
            <a:r>
              <a:rPr lang="en-US" dirty="0" smtClean="0">
                <a:solidFill>
                  <a:srgbClr val="FF0000"/>
                </a:solidFill>
              </a:rPr>
              <a:t>KE</a:t>
            </a:r>
            <a:r>
              <a:rPr lang="en-US" dirty="0" smtClean="0">
                <a:solidFill>
                  <a:srgbClr val="3333CC"/>
                </a:solidFill>
              </a:rPr>
              <a:t> scatter on a target of thickness 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3333CC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has 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3333CC"/>
                </a:solidFill>
              </a:rPr>
              <a:t> atoms per volume</a:t>
            </a:r>
            <a:r>
              <a:rPr lang="en-US" sz="4000" dirty="0" smtClean="0">
                <a:solidFill>
                  <a:srgbClr val="3333CC"/>
                </a:solidFill>
              </a:rPr>
              <a:t>. </a:t>
            </a:r>
            <a:r>
              <a:rPr lang="en-US" dirty="0" smtClean="0">
                <a:solidFill>
                  <a:srgbClr val="3333CC"/>
                </a:solidFill>
              </a:rPr>
              <a:t>What is the total number of scattered projectile particles at an angle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 smtClean="0">
                <a:solidFill>
                  <a:srgbClr val="3333CC"/>
                </a:solidFill>
              </a:rPr>
              <a:t>? (20 points)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Please be sure to clearly define all the variables used in your derivation! Points will be deducted for missing variable definitions.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This derivation must be done on your own.   Please do not copy the book, internet or your friends’.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Due is next Wednesday, March 1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1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457200" y="914400"/>
            <a:ext cx="8383587" cy="1447800"/>
          </a:xfrm>
          <a:extLst/>
        </p:spPr>
        <p:txBody>
          <a:bodyPr/>
          <a:lstStyle/>
          <a:p>
            <a:r>
              <a:rPr lang="en-US" sz="2800" dirty="0" smtClean="0">
                <a:ea typeface="Times New Roman" pitchFamily="-84" charset="0"/>
                <a:cs typeface="Times New Roman" pitchFamily="-84" charset="0"/>
              </a:rPr>
              <a:t>Millikan (and Fletcher) in 1909 measured the charge of electron</a:t>
            </a:r>
            <a:r>
              <a:rPr lang="en-US" sz="2800" dirty="0">
                <a:ea typeface="Times New Roman" pitchFamily="-84" charset="0"/>
                <a:cs typeface="Times New Roman" pitchFamily="-84" charset="0"/>
              </a:rPr>
              <a:t> </a:t>
            </a:r>
            <a:r>
              <a:rPr lang="en-US" sz="2800" dirty="0" smtClean="0">
                <a:ea typeface="Times New Roman" pitchFamily="-84" charset="0"/>
                <a:cs typeface="Times New Roman" pitchFamily="-84" charset="0"/>
              </a:rPr>
              <a:t>and showed that the free electric charge is in multiples of the basic charge of an electron</a:t>
            </a:r>
            <a:endParaRPr lang="en-US" sz="2800" dirty="0"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Determination of Electron Charge</a:t>
            </a:r>
          </a:p>
        </p:txBody>
      </p:sp>
      <p:pic>
        <p:nvPicPr>
          <p:cNvPr id="24581" name="Picture 17" descr="0304b"/>
          <p:cNvPicPr>
            <a:picLocks noChangeAspect="1" noChangeArrowheads="1"/>
          </p:cNvPicPr>
          <p:nvPr/>
        </p:nvPicPr>
        <p:blipFill>
          <a:blip r:embed="rId3"/>
          <a:srcRect b="7475"/>
          <a:stretch>
            <a:fillRect/>
          </a:stretch>
        </p:blipFill>
        <p:spPr bwMode="auto">
          <a:xfrm>
            <a:off x="4876800" y="2590800"/>
            <a:ext cx="42529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2590800"/>
            <a:ext cx="480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752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Wednesday, Feb. </a:t>
            </a:r>
            <a:r>
              <a:rPr lang="en-US" dirty="0" smtClean="0"/>
              <a:t>22, 2017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9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7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Calculation of the oil drop charge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1910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Used an electric field and gravity to suspend a charged oil drop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ＭＳ Ｐゴシック" pitchFamily="-84" charset="-128"/>
              </a:rPr>
              <a:t>So the magnitude </a:t>
            </a:r>
            <a:r>
              <a:rPr lang="en-US" sz="2400" dirty="0">
                <a:cs typeface="ＭＳ Ｐゴシック" pitchFamily="-84" charset="-128"/>
              </a:rPr>
              <a:t>of the charge on the oil drop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Mass is determined from </a:t>
            </a:r>
            <a:r>
              <a:rPr lang="en-US" sz="2400" dirty="0" smtClean="0">
                <a:cs typeface="ＭＳ Ｐゴシック" pitchFamily="-84" charset="-128"/>
              </a:rPr>
              <a:t>Stokes’</a:t>
            </a:r>
            <a:r>
              <a:rPr lang="en-US" altLang="ja-JP" sz="2400" dirty="0" smtClean="0">
                <a:cs typeface="ＭＳ Ｐゴシック" pitchFamily="-84" charset="-128"/>
              </a:rPr>
              <a:t> </a:t>
            </a:r>
            <a:r>
              <a:rPr lang="en-US" altLang="ja-JP" sz="2400" dirty="0">
                <a:cs typeface="ＭＳ Ｐゴシック" pitchFamily="-84" charset="-128"/>
              </a:rPr>
              <a:t>relationship of the terminal velocity to the </a:t>
            </a:r>
            <a:r>
              <a:rPr lang="en-US" altLang="ja-JP" sz="2400" dirty="0" smtClean="0">
                <a:cs typeface="ＭＳ Ｐゴシック" pitchFamily="-84" charset="-128"/>
              </a:rPr>
              <a:t>radius, the medium viscosity </a:t>
            </a:r>
            <a:r>
              <a:rPr lang="en-US" altLang="ja-JP" sz="2400" dirty="0">
                <a:cs typeface="ＭＳ Ｐゴシック" pitchFamily="-84" charset="-128"/>
              </a:rPr>
              <a:t>and density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Thousands of experiments showed that there is a basic quantized electron charge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</p:txBody>
      </p:sp>
      <p:graphicFrame>
        <p:nvGraphicFramePr>
          <p:cNvPr id="25602" name="Object 9"/>
          <p:cNvGraphicFramePr>
            <a:graphicFrameLocks noChangeAspect="1"/>
          </p:cNvGraphicFramePr>
          <p:nvPr>
            <p:extLst/>
          </p:nvPr>
        </p:nvGraphicFramePr>
        <p:xfrm>
          <a:off x="4429125" y="1066800"/>
          <a:ext cx="7366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71" name="Equation" r:id="rId3" imgW="317500" imgH="228600" progId="Equation.DSMT4">
                  <p:embed/>
                </p:oleObj>
              </mc:Choice>
              <mc:Fallback>
                <p:oleObj name="Equation" r:id="rId3" imgW="31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1066800"/>
                        <a:ext cx="73660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01059" name="Object 9"/>
          <p:cNvGraphicFramePr>
            <a:graphicFrameLocks noChangeAspect="1"/>
          </p:cNvGraphicFramePr>
          <p:nvPr>
            <p:extLst/>
          </p:nvPr>
        </p:nvGraphicFramePr>
        <p:xfrm>
          <a:off x="5148263" y="1066800"/>
          <a:ext cx="795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72" name="Equation" r:id="rId5" imgW="342900" imgH="228600" progId="Equation.DSMT4">
                  <p:embed/>
                </p:oleObj>
              </mc:Choice>
              <mc:Fallback>
                <p:oleObj name="Equation" r:id="rId5" imgW="342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066800"/>
                        <a:ext cx="795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0" name="Object 9"/>
          <p:cNvGraphicFramePr>
            <a:graphicFrameLocks noChangeAspect="1"/>
          </p:cNvGraphicFramePr>
          <p:nvPr>
            <p:extLst/>
          </p:nvPr>
        </p:nvGraphicFramePr>
        <p:xfrm>
          <a:off x="5943600" y="1128712"/>
          <a:ext cx="11795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73" name="Equation" r:id="rId7" imgW="508000" imgH="203200" progId="Equation.DSMT4">
                  <p:embed/>
                </p:oleObj>
              </mc:Choice>
              <mc:Fallback>
                <p:oleObj name="Equation" r:id="rId7" imgW="50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128712"/>
                        <a:ext cx="117951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1" name="Object 9"/>
          <p:cNvGraphicFramePr>
            <a:graphicFrameLocks noChangeAspect="1"/>
          </p:cNvGraphicFramePr>
          <p:nvPr>
            <p:extLst/>
          </p:nvPr>
        </p:nvGraphicFramePr>
        <p:xfrm>
          <a:off x="7086600" y="1128712"/>
          <a:ext cx="11795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74" name="Equation" r:id="rId9" imgW="508000" imgH="203200" progId="Equation.DSMT4">
                  <p:embed/>
                </p:oleObj>
              </mc:Choice>
              <mc:Fallback>
                <p:oleObj name="Equation" r:id="rId9" imgW="50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128712"/>
                        <a:ext cx="117951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2" name="Object 9"/>
          <p:cNvGraphicFramePr>
            <a:graphicFrameLocks noChangeAspect="1"/>
          </p:cNvGraphicFramePr>
          <p:nvPr>
            <p:extLst/>
          </p:nvPr>
        </p:nvGraphicFramePr>
        <p:xfrm>
          <a:off x="8229600" y="1219200"/>
          <a:ext cx="558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75" name="Equation" r:id="rId11" imgW="241300" imgH="165100" progId="Equation.DSMT4">
                  <p:embed/>
                </p:oleObj>
              </mc:Choice>
              <mc:Fallback>
                <p:oleObj name="Equation" r:id="rId11" imgW="241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219200"/>
                        <a:ext cx="5588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/>
          </p:nvPr>
        </p:nvGraphicFramePr>
        <p:xfrm>
          <a:off x="5181600" y="1981200"/>
          <a:ext cx="17726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76" name="Equation" r:id="rId13" imgW="571500" imgH="393700" progId="Equation.DSMT4">
                  <p:embed/>
                </p:oleObj>
              </mc:Choice>
              <mc:Fallback>
                <p:oleObj name="Equation" r:id="rId13" imgW="571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981200"/>
                        <a:ext cx="1772612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/>
          </p:nvPr>
        </p:nvGraphicFramePr>
        <p:xfrm>
          <a:off x="3684587" y="4343400"/>
          <a:ext cx="658813" cy="300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77" name="Equation" r:id="rId15" imgW="279400" imgH="127000" progId="Equation.DSMT4">
                  <p:embed/>
                </p:oleObj>
              </mc:Choice>
              <mc:Fallback>
                <p:oleObj name="Equation" r:id="rId15" imgW="2794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7" y="4343400"/>
                        <a:ext cx="658813" cy="3003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/>
          </p:nvPr>
        </p:nvGraphicFramePr>
        <p:xfrm>
          <a:off x="4876800" y="5097391"/>
          <a:ext cx="2819400" cy="617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78" name="Equation" r:id="rId17" imgW="1041400" imgH="228600" progId="Equation.DSMT4">
                  <p:embed/>
                </p:oleObj>
              </mc:Choice>
              <mc:Fallback>
                <p:oleObj name="Equation" r:id="rId17" imgW="1041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097391"/>
                        <a:ext cx="2819400" cy="6176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>
            <p:extLst/>
          </p:nvPr>
        </p:nvGraphicFramePr>
        <p:xfrm>
          <a:off x="7696200" y="5181600"/>
          <a:ext cx="4127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79" name="Equation" r:id="rId19" imgW="152400" imgH="152400" progId="Equation.DSMT4">
                  <p:embed/>
                </p:oleObj>
              </mc:Choice>
              <mc:Fallback>
                <p:oleObj name="Equation" r:id="rId19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181600"/>
                        <a:ext cx="412750" cy="411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/>
          <p:cNvGraphicFramePr>
            <a:graphicFrameLocks noChangeAspect="1"/>
          </p:cNvGraphicFramePr>
          <p:nvPr>
            <p:extLst/>
          </p:nvPr>
        </p:nvGraphicFramePr>
        <p:xfrm>
          <a:off x="4343400" y="4171950"/>
          <a:ext cx="10715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80" name="Equation" r:id="rId21" imgW="596900" imgH="393700" progId="Equation.DSMT4">
                  <p:embed/>
                </p:oleObj>
              </mc:Choice>
              <mc:Fallback>
                <p:oleObj name="Equation" r:id="rId21" imgW="596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71950"/>
                        <a:ext cx="1071562" cy="704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>
            <p:extLst/>
          </p:nvPr>
        </p:nvGraphicFramePr>
        <p:xfrm>
          <a:off x="5105400" y="3276600"/>
          <a:ext cx="2286000" cy="595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81" name="Equation" r:id="rId23" imgW="977900" imgH="254000" progId="Equation.DSMT4">
                  <p:embed/>
                </p:oleObj>
              </mc:Choice>
              <mc:Fallback>
                <p:oleObj name="Equation" r:id="rId23" imgW="977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76600"/>
                        <a:ext cx="2286000" cy="5954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/>
          <p:cNvGraphicFramePr>
            <a:graphicFrameLocks noChangeAspect="1"/>
          </p:cNvGraphicFramePr>
          <p:nvPr>
            <p:extLst/>
          </p:nvPr>
        </p:nvGraphicFramePr>
        <p:xfrm>
          <a:off x="5422900" y="3973513"/>
          <a:ext cx="21209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82" name="Equation" r:id="rId25" imgW="1181100" imgH="546100" progId="Equation.DSMT4">
                  <p:embed/>
                </p:oleObj>
              </mc:Choice>
              <mc:Fallback>
                <p:oleObj name="Equation" r:id="rId25" imgW="11811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3973513"/>
                        <a:ext cx="2120900" cy="979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>
            <p:extLst/>
          </p:nvPr>
        </p:nvGraphicFramePr>
        <p:xfrm>
          <a:off x="7516812" y="3962400"/>
          <a:ext cx="1322388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83" name="Equation" r:id="rId27" imgW="736600" imgH="558800" progId="Equation.DSMT4">
                  <p:embed/>
                </p:oleObj>
              </mc:Choice>
              <mc:Fallback>
                <p:oleObj name="Equation" r:id="rId27" imgW="7366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6812" y="3962400"/>
                        <a:ext cx="1322388" cy="1001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6521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cs typeface="+mj-cs"/>
              </a:rPr>
              <a:t>Line Spectra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50875"/>
            <a:ext cx="8305799" cy="5292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ＭＳ Ｐゴシック" pitchFamily="-84" charset="-128"/>
              </a:rPr>
              <a:t>Chemical elements produce unique wavelengths of light when burned or excited in an electrical discharge.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ＭＳ Ｐゴシック" pitchFamily="-84" charset="-128"/>
              </a:rPr>
              <a:t>Collimated light is passed through a diffraction grating with thousands of gratings per centimeter.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The diffracted light is separated at an angle </a:t>
            </a:r>
            <a:r>
              <a:rPr lang="en-US" sz="3200" dirty="0" err="1" smtClean="0">
                <a:latin typeface="Symbol" pitchFamily="-84" charset="2"/>
                <a:ea typeface="Symbol" pitchFamily="-84" charset="2"/>
                <a:cs typeface="Symbol" pitchFamily="-84" charset="2"/>
              </a:rPr>
              <a:t>θ</a:t>
            </a:r>
            <a:r>
              <a:rPr lang="en-US" sz="3200" dirty="0" smtClean="0"/>
              <a:t> according to its wavelength </a:t>
            </a:r>
            <a:r>
              <a:rPr lang="en-US" sz="3200" dirty="0" err="1" smtClean="0">
                <a:latin typeface="Symbol" charset="2"/>
                <a:cs typeface="Symbol" charset="2"/>
              </a:rPr>
              <a:t>λ</a:t>
            </a:r>
            <a:r>
              <a:rPr lang="en-US" sz="3200" dirty="0" smtClean="0"/>
              <a:t> by the equation: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cs typeface="ＭＳ Ｐゴシック" pitchFamily="-84" charset="-128"/>
              </a:rPr>
              <a:t>	where </a:t>
            </a:r>
            <a:r>
              <a:rPr lang="en-US" i="1" dirty="0" smtClean="0">
                <a:cs typeface="ＭＳ Ｐゴシック" pitchFamily="-84" charset="-128"/>
              </a:rPr>
              <a:t>d</a:t>
            </a:r>
            <a:r>
              <a:rPr lang="en-US" dirty="0" smtClean="0">
                <a:cs typeface="ＭＳ Ｐゴシック" pitchFamily="-84" charset="-128"/>
              </a:rPr>
              <a:t> is the distance between gratings and </a:t>
            </a:r>
            <a:r>
              <a:rPr lang="en-US" i="1" dirty="0" smtClean="0">
                <a:cs typeface="ＭＳ Ｐゴシック" pitchFamily="-84" charset="-128"/>
              </a:rPr>
              <a:t>n</a:t>
            </a:r>
            <a:r>
              <a:rPr lang="en-US" dirty="0" smtClean="0">
                <a:cs typeface="ＭＳ Ｐゴシック" pitchFamily="-84" charset="-128"/>
              </a:rPr>
              <a:t> is an integer called the order number (n=1 strongest)</a:t>
            </a:r>
            <a:endParaRPr lang="en-US" sz="2800" dirty="0" smtClean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349128"/>
              </p:ext>
            </p:extLst>
          </p:nvPr>
        </p:nvGraphicFramePr>
        <p:xfrm>
          <a:off x="2214208" y="4114799"/>
          <a:ext cx="3805592" cy="914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1" name="Equation" r:id="rId3" imgW="736600" imgH="177800" progId="Equation.DSMT4">
                  <p:embed/>
                </p:oleObj>
              </mc:Choice>
              <mc:Fallback>
                <p:oleObj name="Equation" r:id="rId3" imgW="7366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208" y="4114799"/>
                        <a:ext cx="3805592" cy="9143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00800" y="4387333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Diffraction maxima</a:t>
            </a:r>
            <a:endParaRPr lang="en-US" sz="18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35136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7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Optical Spectrometer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endParaRPr lang="en-US" sz="2600"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2600">
              <a:cs typeface="ＭＳ Ｐゴシック" pitchFamily="-84" charset="-128"/>
            </a:endParaRPr>
          </a:p>
        </p:txBody>
      </p:sp>
      <p:pic>
        <p:nvPicPr>
          <p:cNvPr id="27654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731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533400" y="4343400"/>
            <a:ext cx="80772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r>
              <a:rPr lang="en-US" sz="2800" dirty="0" smtClean="0">
                <a:solidFill>
                  <a:srgbClr val="3333CC"/>
                </a:solidFill>
              </a:rPr>
              <a:t>Diffraction creates a </a:t>
            </a:r>
            <a:r>
              <a:rPr lang="en-US" sz="2800" i="1" dirty="0" smtClean="0">
                <a:solidFill>
                  <a:srgbClr val="3333CC"/>
                </a:solidFill>
              </a:rPr>
              <a:t>line spectrum</a:t>
            </a:r>
            <a:r>
              <a:rPr lang="en-US" sz="2800" dirty="0" smtClean="0">
                <a:solidFill>
                  <a:srgbClr val="3333CC"/>
                </a:solidFill>
              </a:rPr>
              <a:t> pattern of light bands and dark areas on the screen.</a:t>
            </a:r>
          </a:p>
          <a:p>
            <a:r>
              <a:rPr lang="en-US" sz="2800" dirty="0" smtClean="0">
                <a:solidFill>
                  <a:srgbClr val="3333CC"/>
                </a:solidFill>
              </a:rPr>
              <a:t>Chemical elements and the composition of materials can be identified through the wavelengths of these line spectra</a:t>
            </a:r>
            <a:endParaRPr lang="en-US" sz="28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37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Balmer</a:t>
            </a:r>
            <a:r>
              <a:rPr lang="en-US" dirty="0" smtClean="0">
                <a:cs typeface="+mj-cs"/>
              </a:rPr>
              <a:t> Series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459788" cy="44973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In 1885, Johann </a:t>
            </a:r>
            <a:r>
              <a:rPr lang="en-US" sz="2800" dirty="0" err="1">
                <a:cs typeface="ＭＳ Ｐゴシック" pitchFamily="-84" charset="-128"/>
              </a:rPr>
              <a:t>Balmer</a:t>
            </a:r>
            <a:r>
              <a:rPr lang="en-US" sz="2800" dirty="0">
                <a:cs typeface="ＭＳ Ｐゴシック" pitchFamily="-84" charset="-128"/>
              </a:rPr>
              <a:t> found an empirical formula for wavelength of the visible hydrogen line spectra in nm: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						   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						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4775860" y="2057400"/>
            <a:ext cx="345374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where </a:t>
            </a:r>
            <a:r>
              <a:rPr lang="en-US" i="1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k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= 3,4,5…</a:t>
            </a:r>
            <a:r>
              <a:rPr lang="en-US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 and </a:t>
            </a:r>
            <a:r>
              <a:rPr lang="en-US" i="1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k</a:t>
            </a:r>
            <a:r>
              <a:rPr lang="en-US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 &gt; 2)</a:t>
            </a:r>
          </a:p>
        </p:txBody>
      </p:sp>
      <p:pic>
        <p:nvPicPr>
          <p:cNvPr id="2867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3149600"/>
            <a:ext cx="83566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587769"/>
              </p:ext>
            </p:extLst>
          </p:nvPr>
        </p:nvGraphicFramePr>
        <p:xfrm>
          <a:off x="914400" y="1676400"/>
          <a:ext cx="30194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19" name="Equation" r:id="rId4" imgW="1130300" imgH="419100" progId="Equation.DSMT4">
                  <p:embed/>
                </p:oleObj>
              </mc:Choice>
              <mc:Fallback>
                <p:oleObj name="Equation" r:id="rId4" imgW="1130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3019425" cy="1117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538182"/>
              </p:ext>
            </p:extLst>
          </p:nvPr>
        </p:nvGraphicFramePr>
        <p:xfrm>
          <a:off x="3925887" y="2133600"/>
          <a:ext cx="646113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0" name="Equation" r:id="rId6" imgW="241300" imgH="127000" progId="Equation.DSMT4">
                  <p:embed/>
                </p:oleObj>
              </mc:Choice>
              <mc:Fallback>
                <p:oleObj name="Equation" r:id="rId6" imgW="241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887" y="2133600"/>
                        <a:ext cx="646113" cy="338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083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  <p:bldP spid="60434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32505</TotalTime>
  <Words>1722</Words>
  <Application>Microsoft Macintosh PowerPoint</Application>
  <PresentationFormat>On-screen Show (4:3)</PresentationFormat>
  <Paragraphs>196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 Narrow</vt:lpstr>
      <vt:lpstr>Arial Unicode MS</vt:lpstr>
      <vt:lpstr>Edwardian Script ITC</vt:lpstr>
      <vt:lpstr>Lucida Grande</vt:lpstr>
      <vt:lpstr>Monotype Corsiva</vt:lpstr>
      <vt:lpstr>ＭＳ Ｐゴシック</vt:lpstr>
      <vt:lpstr>Symbol</vt:lpstr>
      <vt:lpstr>Times</vt:lpstr>
      <vt:lpstr>Times New Roman</vt:lpstr>
      <vt:lpstr>Wingdings</vt:lpstr>
      <vt:lpstr>Arial</vt:lpstr>
      <vt:lpstr>phys1443-spring02</vt:lpstr>
      <vt:lpstr>Equation</vt:lpstr>
      <vt:lpstr>PHYS 3313 – Section 001 Lecture #11</vt:lpstr>
      <vt:lpstr>Announcements</vt:lpstr>
      <vt:lpstr>PowerPoint Presentation</vt:lpstr>
      <vt:lpstr>Special Project #4</vt:lpstr>
      <vt:lpstr>Determination of Electron Charge</vt:lpstr>
      <vt:lpstr>Calculation of the oil drop charge</vt:lpstr>
      <vt:lpstr>Line Spectra</vt:lpstr>
      <vt:lpstr>Optical Spectrometer</vt:lpstr>
      <vt:lpstr>Balmer Series</vt:lpstr>
      <vt:lpstr>Rydberg Equation</vt:lpstr>
      <vt:lpstr>More Quantization</vt:lpstr>
      <vt:lpstr>Blackbody Radiation</vt:lpstr>
      <vt:lpstr>Wien’s Displacement Law</vt:lpstr>
      <vt:lpstr>Ex 3.4: Using Wien’s Law</vt:lpstr>
      <vt:lpstr>Stefan-Boltzmann Law</vt:lpstr>
      <vt:lpstr>Rayleigh-Jeans Formula</vt:lpstr>
      <vt:lpstr>Planck’s Radiation Law</vt:lpstr>
      <vt:lpstr>Photoelectric Effect</vt:lpstr>
      <vt:lpstr>Classical Interpretation of Photoelectric Effect</vt:lpstr>
      <vt:lpstr>Photoelectric Effect Experimental Setup</vt:lpstr>
      <vt:lpstr>Experimental Observations</vt:lpstr>
      <vt:lpstr>Summary of Experimental Observations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765</cp:revision>
  <cp:lastPrinted>2013-08-26T21:25:15Z</cp:lastPrinted>
  <dcterms:created xsi:type="dcterms:W3CDTF">2012-08-27T21:13:02Z</dcterms:created>
  <dcterms:modified xsi:type="dcterms:W3CDTF">2017-02-22T20:47:24Z</dcterms:modified>
</cp:coreProperties>
</file>