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74" r:id="rId3"/>
    <p:sldId id="726" r:id="rId4"/>
    <p:sldId id="727" r:id="rId5"/>
    <p:sldId id="688" r:id="rId6"/>
    <p:sldId id="725" r:id="rId7"/>
    <p:sldId id="689" r:id="rId8"/>
    <p:sldId id="690" r:id="rId9"/>
    <p:sldId id="691" r:id="rId10"/>
    <p:sldId id="692" r:id="rId11"/>
    <p:sldId id="693" r:id="rId12"/>
    <p:sldId id="694" r:id="rId13"/>
    <p:sldId id="695" r:id="rId14"/>
    <p:sldId id="696" r:id="rId15"/>
    <p:sldId id="697" r:id="rId16"/>
    <p:sldId id="698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8"/>
    <p:restoredTop sz="94660"/>
  </p:normalViewPr>
  <p:slideViewPr>
    <p:cSldViewPr>
      <p:cViewPr varScale="1">
        <p:scale>
          <a:sx n="132" d="100"/>
          <a:sy n="132" d="100"/>
        </p:scale>
        <p:origin x="9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image" Target="../media/image70.emf"/><Relationship Id="rId2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9" Type="http://schemas.openxmlformats.org/officeDocument/2006/relationships/image" Target="../media/image57.emf"/><Relationship Id="rId10" Type="http://schemas.openxmlformats.org/officeDocument/2006/relationships/image" Target="../media/image58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Relationship Id="rId9" Type="http://schemas.openxmlformats.org/officeDocument/2006/relationships/image" Target="../media/image69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46.e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48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jpeg"/><Relationship Id="rId20" Type="http://schemas.openxmlformats.org/officeDocument/2006/relationships/oleObject" Target="../embeddings/oleObject49.bin"/><Relationship Id="rId21" Type="http://schemas.openxmlformats.org/officeDocument/2006/relationships/image" Target="../media/image57.emf"/><Relationship Id="rId22" Type="http://schemas.openxmlformats.org/officeDocument/2006/relationships/oleObject" Target="../embeddings/oleObject50.bin"/><Relationship Id="rId23" Type="http://schemas.openxmlformats.org/officeDocument/2006/relationships/image" Target="../media/image58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52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3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4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5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6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image" Target="../media/image69.emf"/><Relationship Id="rId10" Type="http://schemas.openxmlformats.org/officeDocument/2006/relationships/image" Target="../media/image64.e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65.e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66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7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68.emf"/><Relationship Id="rId19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71.emf"/><Relationship Id="rId10" Type="http://schemas.openxmlformats.org/officeDocument/2006/relationships/oleObject" Target="../embeddings/oleObject64.bin"/><Relationship Id="rId11" Type="http://schemas.openxmlformats.org/officeDocument/2006/relationships/image" Target="../media/image7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emf"/><Relationship Id="rId12" Type="http://schemas.openxmlformats.org/officeDocument/2006/relationships/oleObject" Target="../embeddings/oleObject69.bin"/><Relationship Id="rId13" Type="http://schemas.openxmlformats.org/officeDocument/2006/relationships/image" Target="../media/image78.emf"/><Relationship Id="rId14" Type="http://schemas.openxmlformats.org/officeDocument/2006/relationships/oleObject" Target="../embeddings/oleObject70.bin"/><Relationship Id="rId15" Type="http://schemas.openxmlformats.org/officeDocument/2006/relationships/image" Target="../media/image79.emf"/><Relationship Id="rId16" Type="http://schemas.openxmlformats.org/officeDocument/2006/relationships/oleObject" Target="../embeddings/oleObject71.bin"/><Relationship Id="rId17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81.jpeg"/><Relationship Id="rId4" Type="http://schemas.openxmlformats.org/officeDocument/2006/relationships/oleObject" Target="../embeddings/oleObject65.bin"/><Relationship Id="rId5" Type="http://schemas.openxmlformats.org/officeDocument/2006/relationships/image" Target="../media/image74.e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76.emf"/><Relationship Id="rId10" Type="http://schemas.openxmlformats.org/officeDocument/2006/relationships/oleObject" Target="../embeddings/oleObject6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7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6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7.emf"/><Relationship Id="rId10" Type="http://schemas.openxmlformats.org/officeDocument/2006/relationships/image" Target="../media/image21.emf"/><Relationship Id="rId11" Type="http://schemas.openxmlformats.org/officeDocument/2006/relationships/image" Target="../media/image2.jpeg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2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3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4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20" Type="http://schemas.openxmlformats.org/officeDocument/2006/relationships/image" Target="../media/image36.emf"/><Relationship Id="rId21" Type="http://schemas.openxmlformats.org/officeDocument/2006/relationships/oleObject" Target="../embeddings/oleObject32.bin"/><Relationship Id="rId22" Type="http://schemas.openxmlformats.org/officeDocument/2006/relationships/image" Target="../media/image37.emf"/><Relationship Id="rId10" Type="http://schemas.openxmlformats.org/officeDocument/2006/relationships/image" Target="../media/image31.emf"/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4.emf"/><Relationship Id="rId17" Type="http://schemas.openxmlformats.org/officeDocument/2006/relationships/oleObject" Target="../embeddings/oleObject30.bin"/><Relationship Id="rId18" Type="http://schemas.openxmlformats.org/officeDocument/2006/relationships/image" Target="../media/image35.emf"/><Relationship Id="rId19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4" y="1683603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Photoelectric Effect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Compton </a:t>
            </a:r>
            <a:r>
              <a:rPr lang="en-US" sz="2800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Pair production/Pair annihilation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Rutherford Scattering Experiment and Rutherford </a:t>
            </a:r>
            <a:r>
              <a:rPr lang="en-US" sz="2800">
                <a:latin typeface="Arial Narrow" pitchFamily="-84" charset="0"/>
              </a:rPr>
              <a:t>Atomic </a:t>
            </a:r>
            <a:r>
              <a:rPr lang="en-US" sz="2800" smtClean="0">
                <a:latin typeface="Arial Narrow" pitchFamily="-84" charset="0"/>
              </a:rPr>
              <a:t>Model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X-Ray Production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8392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b="1" dirty="0" err="1" smtClean="0">
                <a:cs typeface="ＭＳ Ｐゴシック" pitchFamily="-84" charset="-128"/>
              </a:rPr>
              <a:t>Bremsstrahlung</a:t>
            </a:r>
            <a:r>
              <a:rPr lang="en-US" sz="2000" b="1" dirty="0" smtClean="0">
                <a:cs typeface="ＭＳ Ｐゴシック" pitchFamily="-84" charset="-128"/>
              </a:rPr>
              <a:t> </a:t>
            </a:r>
            <a:r>
              <a:rPr lang="en-US" sz="2000" dirty="0" smtClean="0">
                <a:cs typeface="ＭＳ Ｐゴシック" pitchFamily="-84" charset="-128"/>
              </a:rPr>
              <a:t>(German word for </a:t>
            </a:r>
            <a:r>
              <a:rPr lang="en-US" altLang="ja-JP" sz="2000" dirty="0" smtClean="0">
                <a:cs typeface="ＭＳ Ｐゴシック" pitchFamily="-84" charset="-128"/>
              </a:rPr>
              <a:t>braking radiation):</a:t>
            </a:r>
            <a:r>
              <a:rPr lang="en-US" sz="2000" dirty="0" smtClean="0">
                <a:cs typeface="ＭＳ Ｐゴシック" pitchFamily="-84" charset="-128"/>
              </a:rPr>
              <a:t> Radiation of a photon from an </a:t>
            </a:r>
            <a:r>
              <a:rPr lang="en-US" sz="2000" dirty="0">
                <a:cs typeface="ＭＳ Ｐゴシック" pitchFamily="-84" charset="-128"/>
              </a:rPr>
              <a:t>energetic electron passing through matter</a:t>
            </a:r>
            <a:r>
              <a:rPr lang="en-US" sz="2000" dirty="0" smtClean="0">
                <a:cs typeface="ＭＳ Ｐゴシック" pitchFamily="-84" charset="-128"/>
              </a:rPr>
              <a:t> due to an acceleration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ja-JP" sz="2000" dirty="0" smtClean="0">
                <a:cs typeface="ＭＳ Ｐゴシック" pitchFamily="-84" charset="-128"/>
              </a:rPr>
              <a:t>Since </a:t>
            </a:r>
            <a:r>
              <a:rPr lang="en-US" altLang="ja-JP" sz="2000" dirty="0">
                <a:cs typeface="ＭＳ Ｐゴシック" pitchFamily="-84" charset="-128"/>
              </a:rPr>
              <a:t>linear momentum must be conserved, the nucleus absorbs very little energy, and it is ignored. The final energy of the electron is determined from the conservation of </a:t>
            </a:r>
            <a:r>
              <a:rPr lang="en-US" altLang="ja-JP" sz="2000" dirty="0" smtClean="0">
                <a:cs typeface="ＭＳ Ｐゴシック" pitchFamily="-84" charset="-128"/>
              </a:rPr>
              <a:t>energy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cs typeface="ＭＳ Ｐゴシック" pitchFamily="-8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An </a:t>
            </a:r>
            <a:r>
              <a:rPr lang="en-US" sz="2000" dirty="0">
                <a:cs typeface="ＭＳ Ｐゴシック" pitchFamily="-84" charset="-128"/>
              </a:rPr>
              <a:t>electron that loses a large amount of energy will produce an X-ray photon</a:t>
            </a:r>
            <a:r>
              <a:rPr lang="en-US" sz="20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Current </a:t>
            </a:r>
            <a:r>
              <a:rPr lang="en-US" sz="1600" dirty="0">
                <a:cs typeface="ＭＳ Ｐゴシック" pitchFamily="-84" charset="-128"/>
              </a:rPr>
              <a:t>passing through a filament produces copious numbers of electrons by thermionic emission.</a:t>
            </a:r>
            <a:r>
              <a:rPr lang="en-US" sz="1600" dirty="0" smtClean="0">
                <a:cs typeface="ＭＳ Ｐゴシック" pitchFamily="-84" charset="-128"/>
              </a:rPr>
              <a:t> 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These </a:t>
            </a:r>
            <a:r>
              <a:rPr lang="en-US" sz="1600" dirty="0">
                <a:cs typeface="ＭＳ Ｐゴシック" pitchFamily="-84" charset="-128"/>
              </a:rPr>
              <a:t>electrons are focused by the cathode structure into a beam and are accelerated by potential differences of thousands of volts until they impinge on a metal anode surface, producing x rays by </a:t>
            </a:r>
            <a:r>
              <a:rPr lang="en-US" sz="1600" dirty="0" smtClean="0">
                <a:cs typeface="ＭＳ Ｐゴシック" pitchFamily="-84" charset="-128"/>
              </a:rPr>
              <a:t>bremsstrahlung </a:t>
            </a:r>
            <a:r>
              <a:rPr lang="en-US" sz="1600" dirty="0">
                <a:cs typeface="ＭＳ Ｐゴシック" pitchFamily="-84" charset="-128"/>
              </a:rPr>
              <a:t>as they stop in the anode </a:t>
            </a:r>
            <a:r>
              <a:rPr lang="en-US" sz="1600" dirty="0" smtClean="0">
                <a:cs typeface="ＭＳ Ｐゴシック" pitchFamily="-84" charset="-128"/>
              </a:rPr>
              <a:t>material</a:t>
            </a:r>
          </a:p>
          <a:p>
            <a:pPr marL="933450" lvl="1" indent="-533400" eaLnBrk="1" hangingPunct="1">
              <a:lnSpc>
                <a:spcPct val="90000"/>
              </a:lnSpc>
            </a:pPr>
            <a:r>
              <a:rPr lang="en-US" sz="1600" dirty="0" smtClean="0">
                <a:cs typeface="ＭＳ Ｐゴシック" pitchFamily="-84" charset="-128"/>
              </a:rPr>
              <a:t>X-ray wavelengths range 0.01 – 10nm.  What is the minimum energy of an electron to produce X-ray?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000" dirty="0">
              <a:cs typeface="ＭＳ Ｐゴシック" pitchFamily="-84" charset="-128"/>
            </a:endParaRPr>
          </a:p>
        </p:txBody>
      </p:sp>
      <p:pic>
        <p:nvPicPr>
          <p:cNvPr id="4506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0386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/>
          </p:nvPr>
        </p:nvGraphicFramePr>
        <p:xfrm>
          <a:off x="3657600" y="1831975"/>
          <a:ext cx="987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19" name="Equation" r:id="rId5" imgW="330200" imgH="228600" progId="Equation.DSMT4">
                  <p:embed/>
                </p:oleObj>
              </mc:Choice>
              <mc:Fallback>
                <p:oleObj name="Equation" r:id="rId5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31975"/>
                        <a:ext cx="987425" cy="68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/>
          </p:nvPr>
        </p:nvGraphicFramePr>
        <p:xfrm>
          <a:off x="4538663" y="1828800"/>
          <a:ext cx="140493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0" name="Equation" r:id="rId7" imgW="469900" imgH="203200" progId="Equation.DSMT4">
                  <p:embed/>
                </p:oleObj>
              </mc:Choice>
              <mc:Fallback>
                <p:oleObj name="Equation" r:id="rId7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828800"/>
                        <a:ext cx="140493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738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Inverse Photoelectric Effect.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5183187" cy="50292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Conservation of energy requires that the electron KE equals the maximum photon energy 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Work function neglected since it’s small compared to the potential energy of the electron.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This is the </a:t>
            </a:r>
            <a:r>
              <a:rPr lang="en-US" sz="2800" b="1" dirty="0" smtClean="0">
                <a:cs typeface="+mn-cs"/>
              </a:rPr>
              <a:t>Duane-Hunt limit</a:t>
            </a:r>
            <a:endParaRPr lang="en-US" sz="2800" dirty="0" smtClean="0">
              <a:cs typeface="+mn-cs"/>
            </a:endParaRP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wavelength depends only on the accelerating voltage</a:t>
            </a:r>
          </a:p>
          <a:p>
            <a:pPr marL="933450" lvl="1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same for all targets.</a:t>
            </a:r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733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>
            <p:extLst/>
          </p:nvPr>
        </p:nvGraphicFramePr>
        <p:xfrm>
          <a:off x="1909762" y="4570413"/>
          <a:ext cx="7572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27" name="Equation" r:id="rId4" imgW="381000" imgH="203200" progId="Equation.DSMT4">
                  <p:embed/>
                </p:oleObj>
              </mc:Choice>
              <mc:Fallback>
                <p:oleObj name="Equation" r:id="rId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2" y="4570413"/>
                        <a:ext cx="7572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>
            <p:extLst/>
          </p:nvPr>
        </p:nvGraphicFramePr>
        <p:xfrm>
          <a:off x="2667000" y="4572000"/>
          <a:ext cx="9096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28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9096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>
            <p:extLst/>
          </p:nvPr>
        </p:nvGraphicFramePr>
        <p:xfrm>
          <a:off x="3584575" y="4343400"/>
          <a:ext cx="6064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29" name="Equation" r:id="rId8" imgW="304800" imgH="431800" progId="Equation.DSMT4">
                  <p:embed/>
                </p:oleObj>
              </mc:Choice>
              <mc:Fallback>
                <p:oleObj name="Equation" r:id="rId8" imgW="304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4343400"/>
                        <a:ext cx="60642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41" name="Object 5"/>
          <p:cNvGraphicFramePr>
            <a:graphicFrameLocks noChangeAspect="1"/>
          </p:cNvGraphicFramePr>
          <p:nvPr>
            <p:extLst/>
          </p:nvPr>
        </p:nvGraphicFramePr>
        <p:xfrm>
          <a:off x="1295400" y="5508625"/>
          <a:ext cx="806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0" name="Equation" r:id="rId10" imgW="406400" imgH="203200" progId="Equation.DSMT4">
                  <p:embed/>
                </p:oleObj>
              </mc:Choice>
              <mc:Fallback>
                <p:oleObj name="Equation" r:id="rId10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08625"/>
                        <a:ext cx="8064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2087562" y="5334000"/>
          <a:ext cx="8080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1" name="Equation" r:id="rId12" imgW="406400" imgH="431800" progId="Equation.DSMT4">
                  <p:embed/>
                </p:oleObj>
              </mc:Choice>
              <mc:Fallback>
                <p:oleObj name="Equation" r:id="rId12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5334000"/>
                        <a:ext cx="80803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2895600" y="5265737"/>
          <a:ext cx="20177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32"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265737"/>
                        <a:ext cx="201771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373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/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5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/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6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/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7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8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9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0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1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2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3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4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82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5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95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/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7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8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/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9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0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1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2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3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4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5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8632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however,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7620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5052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1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2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3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4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524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 err="1" smtClean="0">
                <a:cs typeface="ＭＳ Ｐゴシック" pitchFamily="-84" charset="-128"/>
              </a:rPr>
              <a:t>positronium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  <a:r>
              <a:rPr lang="en-US" sz="1800" dirty="0">
                <a:cs typeface="ＭＳ Ｐゴシック" pitchFamily="-84" charset="-128"/>
              </a:rPr>
              <a:t>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7620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35052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/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3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/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4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/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5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/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6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/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7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8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/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9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43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"/>
                            </p:stCondLst>
                            <p:childTnLst>
                              <p:par>
                                <p:cTn id="6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763000" cy="5562600"/>
          </a:xfrm>
        </p:spPr>
        <p:txBody>
          <a:bodyPr/>
          <a:lstStyle/>
          <a:p>
            <a:pPr eaLnBrk="1" hangingPunct="1"/>
            <a:r>
              <a:rPr lang="en-US" sz="2800" dirty="0"/>
              <a:t>Midterm Exam</a:t>
            </a:r>
          </a:p>
          <a:p>
            <a:pPr lvl="1" eaLnBrk="1" hangingPunct="1"/>
            <a:r>
              <a:rPr lang="en-US" sz="2000" dirty="0" smtClean="0"/>
              <a:t>In class </a:t>
            </a:r>
            <a:r>
              <a:rPr lang="en-US" sz="2000" dirty="0"/>
              <a:t>Wednesday, March. </a:t>
            </a:r>
            <a:r>
              <a:rPr lang="en-US" sz="2000" dirty="0" smtClean="0"/>
              <a:t>8</a:t>
            </a:r>
            <a:endParaRPr lang="en-US" sz="2000" dirty="0"/>
          </a:p>
          <a:p>
            <a:pPr lvl="1" eaLnBrk="1" hangingPunct="1"/>
            <a:r>
              <a:rPr lang="en-US" sz="2000" dirty="0"/>
              <a:t>Covers from CH1.1 through what we learn March 6</a:t>
            </a:r>
            <a:r>
              <a:rPr lang="en-US" sz="2000" dirty="0" smtClean="0"/>
              <a:t> </a:t>
            </a:r>
            <a:r>
              <a:rPr lang="en-US" sz="2000" dirty="0"/>
              <a:t>plus the math refresher in the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 or solutions of any </a:t>
            </a:r>
            <a:r>
              <a:rPr lang="en-US" sz="2000" dirty="0" smtClean="0"/>
              <a:t>problems!</a:t>
            </a:r>
          </a:p>
          <a:p>
            <a:pPr lvl="2" eaLnBrk="1" hangingPunct="1"/>
            <a:r>
              <a:rPr lang="en-US" sz="1800" dirty="0" err="1" smtClean="0"/>
              <a:t>Eg</a:t>
            </a:r>
            <a:r>
              <a:rPr lang="en-US" sz="1800" dirty="0" smtClean="0"/>
              <a:t>., Lorentz velocity transformation NOT allowed!</a:t>
            </a:r>
            <a:endParaRPr lang="en-US" sz="1800" dirty="0"/>
          </a:p>
          <a:p>
            <a:pPr lvl="1" eaLnBrk="1" hangingPunct="1"/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sz="2400" dirty="0" smtClean="0"/>
              <a:t>Quiz 2 results</a:t>
            </a:r>
          </a:p>
          <a:p>
            <a:pPr lvl="1" eaLnBrk="1" hangingPunct="1"/>
            <a:r>
              <a:rPr lang="en-US" sz="2000" dirty="0" smtClean="0"/>
              <a:t>Class Average: 34.5/60</a:t>
            </a:r>
          </a:p>
          <a:p>
            <a:pPr lvl="1" eaLnBrk="1" hangingPunct="1"/>
            <a:r>
              <a:rPr lang="en-US" sz="2000" dirty="0" smtClean="0"/>
              <a:t>Equivalent to : 57.5/100</a:t>
            </a:r>
          </a:p>
          <a:p>
            <a:pPr lvl="2" eaLnBrk="1" hangingPunct="1"/>
            <a:r>
              <a:rPr lang="en-US" sz="1600" dirty="0" smtClean="0"/>
              <a:t>Previous result: 20.8/100</a:t>
            </a:r>
          </a:p>
          <a:p>
            <a:pPr lvl="1" eaLnBrk="1" hangingPunct="1"/>
            <a:r>
              <a:rPr lang="en-US" sz="2000" dirty="0" smtClean="0"/>
              <a:t>Class top score: 60/60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003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0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cs typeface="ＭＳ Ｐゴシック" pitchFamily="-84" charset="-128"/>
              </a:rPr>
              <a:t>Einstein’</a:t>
            </a:r>
            <a:r>
              <a:rPr lang="en-US" altLang="ja-JP" sz="4000" b="1" dirty="0" smtClean="0">
                <a:cs typeface="ＭＳ Ｐゴシック" pitchFamily="-84" charset="-128"/>
              </a:rPr>
              <a:t>s Theory of Photoelectric Effect</a:t>
            </a:r>
            <a:endParaRPr lang="en-US" sz="4000" b="1" dirty="0">
              <a:cs typeface="ＭＳ Ｐゴシック" pitchFamily="-84" charset="-128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609600"/>
            <a:ext cx="8383587" cy="5257800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Einstein suggested that the electromagnetic radiation of the light is quantized into particles called </a:t>
            </a:r>
            <a:r>
              <a:rPr lang="en-US" b="1" dirty="0" smtClean="0">
                <a:cs typeface="+mn-cs"/>
              </a:rPr>
              <a:t>photons</a:t>
            </a:r>
            <a:r>
              <a:rPr lang="en-US" dirty="0" smtClean="0">
                <a:cs typeface="+mn-cs"/>
              </a:rPr>
              <a:t>. Each photon has the energy quantum:</a:t>
            </a: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where </a:t>
            </a:r>
            <a:r>
              <a:rPr lang="en-US" i="1" dirty="0" smtClean="0">
                <a:cs typeface="+mn-cs"/>
              </a:rPr>
              <a:t>f</a:t>
            </a:r>
            <a:r>
              <a:rPr lang="en-US" dirty="0" smtClean="0">
                <a:cs typeface="+mn-cs"/>
              </a:rPr>
              <a:t> is the frequency of the light and </a:t>
            </a:r>
            <a:r>
              <a:rPr lang="en-US" i="1" dirty="0" smtClean="0">
                <a:cs typeface="+mn-cs"/>
              </a:rPr>
              <a:t>h</a:t>
            </a:r>
            <a:r>
              <a:rPr lang="en-US" dirty="0" smtClean="0">
                <a:cs typeface="+mn-cs"/>
              </a:rPr>
              <a:t> is Planck’s constant.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The photon travels at the speed of light in vacuum, and its wavelength is given by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7442" name="Object 2"/>
          <p:cNvGraphicFramePr>
            <a:graphicFrameLocks noChangeAspect="1"/>
          </p:cNvGraphicFramePr>
          <p:nvPr>
            <p:extLst/>
          </p:nvPr>
        </p:nvGraphicFramePr>
        <p:xfrm>
          <a:off x="3429000" y="2438400"/>
          <a:ext cx="11985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19" name="Equation" r:id="rId4" imgW="266700" imgH="152400" progId="Equation.DSMT4">
                  <p:embed/>
                </p:oleObj>
              </mc:Choice>
              <mc:Fallback>
                <p:oleObj name="Equation" r:id="rId4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11985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>
            <p:extLst/>
          </p:nvPr>
        </p:nvGraphicFramePr>
        <p:xfrm>
          <a:off x="3581400" y="5486400"/>
          <a:ext cx="154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0" name="Equation" r:id="rId6" imgW="457200" imgH="203200" progId="Equation.DSMT4">
                  <p:embed/>
                </p:oleObj>
              </mc:Choice>
              <mc:Fallback>
                <p:oleObj name="Equation" r:id="rId6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86400"/>
                        <a:ext cx="15414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495800" y="2362200"/>
          <a:ext cx="8556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1" name="Equation" r:id="rId8" imgW="190500" imgH="203200" progId="Equation.DSMT4">
                  <p:embed/>
                </p:oleObj>
              </mc:Choice>
              <mc:Fallback>
                <p:oleObj name="Equation" r:id="rId8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362200"/>
                        <a:ext cx="8556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283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2"/>
          <a:srcRect b="4733"/>
          <a:stretch>
            <a:fillRect/>
          </a:stretch>
        </p:blipFill>
        <p:spPr bwMode="auto">
          <a:xfrm>
            <a:off x="4738687" y="2057400"/>
            <a:ext cx="3948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599"/>
            <a:ext cx="4419600" cy="375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7232" y="2139696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7338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77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Conservation of energy yields: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where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is the work function of the metal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	The photon energy can then be written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retarding potentials measure the KE of the most energetic photoelectrons.</a:t>
            </a:r>
          </a:p>
        </p:txBody>
      </p:sp>
      <p:sp>
        <p:nvSpPr>
          <p:cNvPr id="43011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Einstein’</a:t>
            </a:r>
            <a:r>
              <a:rPr lang="en-US" altLang="ja-JP" b="1" dirty="0" smtClean="0">
                <a:cs typeface="ＭＳ Ｐゴシック" pitchFamily="-84" charset="-128"/>
              </a:rPr>
              <a:t>s </a:t>
            </a:r>
            <a:r>
              <a:rPr lang="en-US" altLang="ja-JP" b="1" dirty="0">
                <a:cs typeface="ＭＳ Ｐゴシック" pitchFamily="-84" charset="-128"/>
              </a:rPr>
              <a:t>Theory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179888" y="35433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19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5433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>
            <p:extLst/>
          </p:nvPr>
        </p:nvGraphicFramePr>
        <p:xfrm>
          <a:off x="4948238" y="3575050"/>
          <a:ext cx="309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0" name="Equation" r:id="rId5" imgW="127000" imgH="190500" progId="Equation.DSMT4">
                  <p:embed/>
                </p:oleObj>
              </mc:Choice>
              <mc:Fallback>
                <p:oleObj name="Equation" r:id="rId5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3575050"/>
                        <a:ext cx="3095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>
            <p:extLst/>
          </p:nvPr>
        </p:nvGraphicFramePr>
        <p:xfrm>
          <a:off x="5195888" y="3276600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1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276600"/>
                        <a:ext cx="145415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>
            <p:extLst/>
          </p:nvPr>
        </p:nvGraphicFramePr>
        <p:xfrm>
          <a:off x="3581400" y="5181600"/>
          <a:ext cx="1192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2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192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>
            <p:extLst/>
          </p:nvPr>
        </p:nvGraphicFramePr>
        <p:xfrm>
          <a:off x="2590800" y="1905000"/>
          <a:ext cx="7731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3" name="Equation" r:id="rId11" imgW="317500" imgH="203200" progId="Equation.DSMT4">
                  <p:embed/>
                </p:oleObj>
              </mc:Choice>
              <mc:Fallback>
                <p:oleObj name="Equation" r:id="rId11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7731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>
            <p:extLst/>
          </p:nvPr>
        </p:nvGraphicFramePr>
        <p:xfrm>
          <a:off x="3352800" y="1905000"/>
          <a:ext cx="5873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4" name="Equation" r:id="rId13" imgW="241300" imgH="190500" progId="Equation.DSMT4">
                  <p:embed/>
                </p:oleObj>
              </mc:Choice>
              <mc:Fallback>
                <p:oleObj name="Equation" r:id="rId13" imgW="241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873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>
            <p:extLst/>
          </p:nvPr>
        </p:nvGraphicFramePr>
        <p:xfrm>
          <a:off x="3962400" y="1905000"/>
          <a:ext cx="29686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5" name="Equation" r:id="rId15" imgW="1219200" imgH="203200" progId="Equation.DSMT4">
                  <p:embed/>
                </p:oleObj>
              </mc:Choice>
              <mc:Fallback>
                <p:oleObj name="Equation" r:id="rId15" imgW="1219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29686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1279525" y="1295400"/>
          <a:ext cx="714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6" name="Equation" r:id="rId17" imgW="2933700" imgH="203200" progId="Equation.DSMT4">
                  <p:embed/>
                </p:oleObj>
              </mc:Choice>
              <mc:Fallback>
                <p:oleObj name="Equation" r:id="rId17" imgW="293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95400"/>
                        <a:ext cx="7140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4724400" y="4876800"/>
          <a:ext cx="1550987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27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76800"/>
                        <a:ext cx="1550987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677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Quantum Interpretation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562600"/>
          </a:xfrm>
        </p:spPr>
        <p:txBody>
          <a:bodyPr/>
          <a:lstStyle/>
          <a:p>
            <a:pPr marL="533400" indent="-533400" eaLnBrk="1" hangingPunct="1"/>
            <a:r>
              <a:rPr lang="en-US" sz="2400" dirty="0" smtClean="0">
                <a:cs typeface="ＭＳ Ｐゴシック" pitchFamily="-84" charset="-128"/>
              </a:rPr>
              <a:t>KE </a:t>
            </a:r>
            <a:r>
              <a:rPr lang="en-US" sz="2400" dirty="0">
                <a:cs typeface="ＭＳ Ｐゴシック" pitchFamily="-84" charset="-128"/>
              </a:rPr>
              <a:t>of the electron</a:t>
            </a:r>
            <a:r>
              <a:rPr lang="en-US" sz="2400" dirty="0" smtClean="0">
                <a:cs typeface="ＭＳ Ｐゴシック" pitchFamily="-84" charset="-128"/>
              </a:rPr>
              <a:t> depends only on the light frequency and the work function 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 of the material not the </a:t>
            </a:r>
            <a:r>
              <a:rPr lang="en-US" sz="2400" dirty="0">
                <a:cs typeface="ＭＳ Ｐゴシック" pitchFamily="-84" charset="-128"/>
              </a:rPr>
              <a:t>light intensity at </a:t>
            </a:r>
            <a:r>
              <a:rPr lang="en-US" sz="2400" dirty="0" smtClean="0">
                <a:cs typeface="ＭＳ Ｐゴシック" pitchFamily="-84" charset="-128"/>
              </a:rPr>
              <a:t>all</a:t>
            </a: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Einstein in 1905 predicted that the stopping potential was linearly proportional to the light frequency, with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dirty="0">
                <a:cs typeface="ＭＳ Ｐゴシック" pitchFamily="-84" charset="-128"/>
              </a:rPr>
              <a:t>slope </a:t>
            </a:r>
            <a:r>
              <a:rPr lang="en-US" sz="2400" i="1" dirty="0">
                <a:cs typeface="ＭＳ Ｐゴシック" pitchFamily="-84" charset="-128"/>
              </a:rPr>
              <a:t>h</a:t>
            </a:r>
            <a:r>
              <a:rPr lang="en-US" sz="2400" dirty="0">
                <a:cs typeface="ＭＳ Ｐゴシック" pitchFamily="-84" charset="-128"/>
              </a:rPr>
              <a:t>, the same constant found by Planck.</a:t>
            </a: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From this, Einstein concluded that light is a particle with energy: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949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1555750"/>
          <a:ext cx="15446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39" name="Equation" r:id="rId3" imgW="635000" imgH="393700" progId="Equation.DSMT4">
                  <p:embed/>
                </p:oleObj>
              </mc:Choice>
              <mc:Fallback>
                <p:oleObj name="Equation" r:id="rId3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55750"/>
                        <a:ext cx="15446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1" name="Object 3"/>
          <p:cNvGraphicFramePr>
            <a:graphicFrameLocks noChangeAspect="1"/>
          </p:cNvGraphicFramePr>
          <p:nvPr>
            <p:extLst/>
          </p:nvPr>
        </p:nvGraphicFramePr>
        <p:xfrm>
          <a:off x="4406900" y="1790700"/>
          <a:ext cx="927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790700"/>
                        <a:ext cx="9271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>
            <p:extLst/>
          </p:nvPr>
        </p:nvGraphicFramePr>
        <p:xfrm>
          <a:off x="5348288" y="1790700"/>
          <a:ext cx="990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1" name="Equation" r:id="rId7" imgW="406400" imgH="203200" progId="Equation.DSMT4">
                  <p:embed/>
                </p:oleObj>
              </mc:Choice>
              <mc:Fallback>
                <p:oleObj name="Equation" r:id="rId7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1790700"/>
                        <a:ext cx="990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6176"/>
              </p:ext>
            </p:extLst>
          </p:nvPr>
        </p:nvGraphicFramePr>
        <p:xfrm>
          <a:off x="3505200" y="3505200"/>
          <a:ext cx="9271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2" name="Equation" r:id="rId9" imgW="381000" imgH="203200" progId="Equation.DSMT4">
                  <p:embed/>
                </p:oleObj>
              </mc:Choice>
              <mc:Fallback>
                <p:oleObj name="Equation" r:id="rId9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05200"/>
                        <a:ext cx="9271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2" descr="0314"/>
          <p:cNvPicPr>
            <a:picLocks noChangeAspect="1" noChangeArrowheads="1"/>
          </p:cNvPicPr>
          <p:nvPr/>
        </p:nvPicPr>
        <p:blipFill>
          <a:blip r:embed="rId11"/>
          <a:srcRect b="4202"/>
          <a:stretch>
            <a:fillRect/>
          </a:stretch>
        </p:blipFill>
        <p:spPr bwMode="auto">
          <a:xfrm>
            <a:off x="5638800" y="4487990"/>
            <a:ext cx="2971800" cy="237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494" name="Object 6"/>
          <p:cNvGraphicFramePr>
            <a:graphicFrameLocks noChangeAspect="1"/>
          </p:cNvGraphicFramePr>
          <p:nvPr>
            <p:extLst/>
          </p:nvPr>
        </p:nvGraphicFramePr>
        <p:xfrm>
          <a:off x="2703512" y="4941888"/>
          <a:ext cx="6492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3" name="Equation" r:id="rId12" imgW="266700" imgH="152400" progId="Equation.DSMT4">
                  <p:embed/>
                </p:oleObj>
              </mc:Choice>
              <mc:Fallback>
                <p:oleObj name="Equation" r:id="rId12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2" y="4941888"/>
                        <a:ext cx="64928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5715000"/>
            <a:ext cx="5076079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Was he already thinking about particle/wave duality?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24531"/>
              </p:ext>
            </p:extLst>
          </p:nvPr>
        </p:nvGraphicFramePr>
        <p:xfrm>
          <a:off x="4397375" y="3276600"/>
          <a:ext cx="1546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4" name="Equation" r:id="rId14" imgW="635000" imgH="393700" progId="Equation.DSMT4">
                  <p:embed/>
                </p:oleObj>
              </mc:Choice>
              <mc:Fallback>
                <p:oleObj name="Equation" r:id="rId14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3276600"/>
                        <a:ext cx="154622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294156"/>
              </p:ext>
            </p:extLst>
          </p:nvPr>
        </p:nvGraphicFramePr>
        <p:xfrm>
          <a:off x="5867400" y="3505200"/>
          <a:ext cx="15462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5" name="Equation" r:id="rId16" imgW="635000" imgH="203200" progId="Equation.DSMT4">
                  <p:embed/>
                </p:oleObj>
              </mc:Choice>
              <mc:Fallback>
                <p:oleObj name="Equation" r:id="rId1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5200"/>
                        <a:ext cx="15462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27411"/>
              </p:ext>
            </p:extLst>
          </p:nvPr>
        </p:nvGraphicFramePr>
        <p:xfrm>
          <a:off x="7353300" y="3451225"/>
          <a:ext cx="14859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6" name="Equation" r:id="rId18" imgW="609600" imgH="241300" progId="Equation.DSMT4">
                  <p:embed/>
                </p:oleObj>
              </mc:Choice>
              <mc:Fallback>
                <p:oleObj name="Equation" r:id="rId18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451225"/>
                        <a:ext cx="14859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352800" y="4876800"/>
          <a:ext cx="7715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7" name="Equation" r:id="rId20" imgW="317500" imgH="203200" progId="Equation.DSMT4">
                  <p:embed/>
                </p:oleObj>
              </mc:Choice>
              <mc:Fallback>
                <p:oleObj name="Equation" r:id="rId20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7715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4038600" y="4679950"/>
          <a:ext cx="5254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8" name="Equation" r:id="rId22" imgW="215900" imgH="393700" progId="Equation.DSMT4">
                  <p:embed/>
                </p:oleObj>
              </mc:Choice>
              <mc:Fallback>
                <p:oleObj name="Equation" r:id="rId22" imgW="21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79950"/>
                        <a:ext cx="52546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93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Light of wavelength 400nm is incident upon lithium 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cs typeface="ＭＳ Ｐゴシック" pitchFamily="-84" charset="-128"/>
              </a:rPr>
              <a:t>=2.93eV). Calculate (a) the photon energy (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) and (b) the stopping potential V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Ex 3.11: Photoelectric Effect</a:t>
            </a:r>
            <a:endParaRPr lang="en-US" b="1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15240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Since the wavelength is known, we use plank’s formula: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stopping potential can be obtained using Einstein’s formula for photoelectron energy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660400" y="2541588"/>
          <a:ext cx="619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3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541588"/>
                        <a:ext cx="6191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7" name="Object 9"/>
          <p:cNvGraphicFramePr>
            <a:graphicFrameLocks noChangeAspect="1"/>
          </p:cNvGraphicFramePr>
          <p:nvPr>
            <p:extLst/>
          </p:nvPr>
        </p:nvGraphicFramePr>
        <p:xfrm>
          <a:off x="1933575" y="4191000"/>
          <a:ext cx="885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4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191000"/>
                        <a:ext cx="8858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8" name="Object 10"/>
          <p:cNvGraphicFramePr>
            <a:graphicFrameLocks noChangeAspect="1"/>
          </p:cNvGraphicFramePr>
          <p:nvPr>
            <p:extLst/>
          </p:nvPr>
        </p:nvGraphicFramePr>
        <p:xfrm>
          <a:off x="1295400" y="2438400"/>
          <a:ext cx="736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5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366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9" name="Object 11"/>
          <p:cNvGraphicFramePr>
            <a:graphicFrameLocks noChangeAspect="1"/>
          </p:cNvGraphicFramePr>
          <p:nvPr>
            <p:extLst/>
          </p:nvPr>
        </p:nvGraphicFramePr>
        <p:xfrm>
          <a:off x="1981200" y="2209800"/>
          <a:ext cx="796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6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7969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0" name="Object 12"/>
          <p:cNvGraphicFramePr>
            <a:graphicFrameLocks noChangeAspect="1"/>
          </p:cNvGraphicFramePr>
          <p:nvPr>
            <p:extLst/>
          </p:nvPr>
        </p:nvGraphicFramePr>
        <p:xfrm>
          <a:off x="2808288" y="2057400"/>
          <a:ext cx="5986462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7" name="Equation" r:id="rId11" imgW="2578100" imgH="457200" progId="Equation.DSMT4">
                  <p:embed/>
                </p:oleObj>
              </mc:Choice>
              <mc:Fallback>
                <p:oleObj name="Equation" r:id="rId11" imgW="257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2057400"/>
                        <a:ext cx="5986462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1" name="Object 13"/>
          <p:cNvGraphicFramePr>
            <a:graphicFrameLocks noChangeAspect="1"/>
          </p:cNvGraphicFramePr>
          <p:nvPr>
            <p:extLst/>
          </p:nvPr>
        </p:nvGraphicFramePr>
        <p:xfrm>
          <a:off x="1981200" y="5173663"/>
          <a:ext cx="70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8" name="Equation" r:id="rId13" imgW="304800" imgH="203200" progId="Equation.DSMT4">
                  <p:embed/>
                </p:oleObj>
              </mc:Choice>
              <mc:Fallback>
                <p:oleObj name="Equation" r:id="rId1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73663"/>
                        <a:ext cx="708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2" name="Object 14"/>
          <p:cNvGraphicFramePr>
            <a:graphicFrameLocks noChangeAspect="1"/>
          </p:cNvGraphicFramePr>
          <p:nvPr>
            <p:extLst/>
          </p:nvPr>
        </p:nvGraphicFramePr>
        <p:xfrm>
          <a:off x="3840163" y="4922838"/>
          <a:ext cx="36258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9" name="Equation" r:id="rId15" imgW="1562100" imgH="406400" progId="Equation.DSMT4">
                  <p:embed/>
                </p:oleObj>
              </mc:Choice>
              <mc:Fallback>
                <p:oleObj name="Equation" r:id="rId15" imgW="1562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922838"/>
                        <a:ext cx="3625850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3" name="Object 15"/>
          <p:cNvGraphicFramePr>
            <a:graphicFrameLocks noChangeAspect="1"/>
          </p:cNvGraphicFramePr>
          <p:nvPr>
            <p:extLst/>
          </p:nvPr>
        </p:nvGraphicFramePr>
        <p:xfrm>
          <a:off x="2847975" y="4191000"/>
          <a:ext cx="12096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0" name="Equation" r:id="rId17" imgW="520700" imgH="203200" progId="Equation.DSMT4">
                  <p:embed/>
                </p:oleObj>
              </mc:Choice>
              <mc:Fallback>
                <p:oleObj name="Equation" r:id="rId17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191000"/>
                        <a:ext cx="12096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64" name="Object 16"/>
          <p:cNvGraphicFramePr>
            <a:graphicFrameLocks noChangeAspect="1"/>
          </p:cNvGraphicFramePr>
          <p:nvPr>
            <p:extLst/>
          </p:nvPr>
        </p:nvGraphicFramePr>
        <p:xfrm>
          <a:off x="4081463" y="4206875"/>
          <a:ext cx="855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1" name="Equation" r:id="rId19" imgW="368300" imgH="190500" progId="Equation.DSMT4">
                  <p:embed/>
                </p:oleObj>
              </mc:Choice>
              <mc:Fallback>
                <p:oleObj name="Equation" r:id="rId19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4206875"/>
                        <a:ext cx="8556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/>
          </p:nvPr>
        </p:nvGraphicFramePr>
        <p:xfrm>
          <a:off x="2590800" y="4953000"/>
          <a:ext cx="118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72" name="Equation" r:id="rId21" imgW="508000" imgH="393700" progId="Equation.DSMT4">
                  <p:embed/>
                </p:oleObj>
              </mc:Choice>
              <mc:Fallback>
                <p:oleObj name="Equation" r:id="rId21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181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225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32784</TotalTime>
  <Words>1279</Words>
  <Application>Microsoft Macintosh PowerPoint</Application>
  <PresentationFormat>On-screen Show (4:3)</PresentationFormat>
  <Paragraphs>183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Narrow</vt:lpstr>
      <vt:lpstr>Arial Unicode MS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#12</vt:lpstr>
      <vt:lpstr>Announcements</vt:lpstr>
      <vt:lpstr>Experimental Observations</vt:lpstr>
      <vt:lpstr>Summary of Experimental Observations</vt:lpstr>
      <vt:lpstr>Einstein’s Theory of Photoelectric Effect</vt:lpstr>
      <vt:lpstr>Experimental Observations</vt:lpstr>
      <vt:lpstr>Einstein’s Theory</vt:lpstr>
      <vt:lpstr>Quantum Interpretation</vt:lpstr>
      <vt:lpstr>Ex 3.11: Photoelectric Effect</vt:lpstr>
      <vt:lpstr>X-Ray Production</vt:lpstr>
      <vt:lpstr>Inverse Photoelectric Effect.</vt:lpstr>
      <vt:lpstr>Compton Effect</vt:lpstr>
      <vt:lpstr>Pair Production and Annihilation</vt:lpstr>
      <vt:lpstr>Pair Production in Empty Space?</vt:lpstr>
      <vt:lpstr>Pair Production in Matter</vt:lpstr>
      <vt:lpstr>Pair Annihilation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778</cp:revision>
  <cp:lastPrinted>2013-08-26T21:25:15Z</cp:lastPrinted>
  <dcterms:created xsi:type="dcterms:W3CDTF">2012-08-27T21:13:02Z</dcterms:created>
  <dcterms:modified xsi:type="dcterms:W3CDTF">2017-02-27T20:36:51Z</dcterms:modified>
</cp:coreProperties>
</file>