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574" r:id="rId3"/>
    <p:sldId id="737" r:id="rId4"/>
    <p:sldId id="699" r:id="rId5"/>
    <p:sldId id="700" r:id="rId6"/>
    <p:sldId id="701" r:id="rId7"/>
    <p:sldId id="702" r:id="rId8"/>
    <p:sldId id="703" r:id="rId9"/>
    <p:sldId id="713" r:id="rId10"/>
    <p:sldId id="714" r:id="rId11"/>
    <p:sldId id="715" r:id="rId12"/>
    <p:sldId id="716" r:id="rId13"/>
    <p:sldId id="717" r:id="rId14"/>
    <p:sldId id="718" r:id="rId15"/>
    <p:sldId id="719" r:id="rId16"/>
    <p:sldId id="720" r:id="rId17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81CEEF"/>
    <a:srgbClr val="8EDBEF"/>
    <a:srgbClr val="7FC4D6"/>
    <a:srgbClr val="99FFCC"/>
    <a:srgbClr val="FFFFCC"/>
    <a:srgbClr val="CC6600"/>
    <a:srgbClr val="FF0066"/>
    <a:srgbClr val="CC00C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2"/>
    <p:restoredTop sz="94660"/>
  </p:normalViewPr>
  <p:slideViewPr>
    <p:cSldViewPr>
      <p:cViewPr varScale="1">
        <p:scale>
          <a:sx n="131" d="100"/>
          <a:sy n="131" d="100"/>
        </p:scale>
        <p:origin x="120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7" Type="http://schemas.openxmlformats.org/officeDocument/2006/relationships/image" Target="../media/image11.emf"/><Relationship Id="rId8" Type="http://schemas.openxmlformats.org/officeDocument/2006/relationships/image" Target="../media/image12.emf"/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20.emf"/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6" Type="http://schemas.openxmlformats.org/officeDocument/2006/relationships/image" Target="../media/image30.emf"/><Relationship Id="rId1" Type="http://schemas.openxmlformats.org/officeDocument/2006/relationships/image" Target="../media/image25.emf"/><Relationship Id="rId2" Type="http://schemas.openxmlformats.org/officeDocument/2006/relationships/image" Target="../media/image2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Relationship Id="rId2" Type="http://schemas.openxmlformats.org/officeDocument/2006/relationships/image" Target="../media/image32.emf"/><Relationship Id="rId3" Type="http://schemas.openxmlformats.org/officeDocument/2006/relationships/image" Target="../media/image3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Relationship Id="rId2" Type="http://schemas.openxmlformats.org/officeDocument/2006/relationships/image" Target="../media/image3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0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50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64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Wendesday, Mar. 1,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Wendesday, Mar. 1,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Wendesday, Mar. 1,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Wendesday, Mar. 1, 2017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Wendesday, Mar. 1,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AF44D-5BDC-464D-BFC2-357404B9B0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4578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Wendesday, Mar. 1, 2017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B2E083-8E3A-1B42-A68A-F85B4CD88E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9000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Wendesday, Mar. 1,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Wendesday, Mar. 1,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Wendesday, Mar. 1,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Wendesday, Mar. 1, 2017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Wendesday, Mar. 1, 2017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Wendesday, Mar. 1, 2017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Wendesday, Mar. 1,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Wendesday, Mar. 1,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Wendesday, Mar. 1, 2017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3" r:id="rId13"/>
    <p:sldLayoutId id="2147483724" r:id="rId14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23.emf"/><Relationship Id="rId5" Type="http://schemas.openxmlformats.org/officeDocument/2006/relationships/image" Target="../media/image24.jpe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0.bin"/><Relationship Id="rId12" Type="http://schemas.openxmlformats.org/officeDocument/2006/relationships/image" Target="../media/image29.emf"/><Relationship Id="rId13" Type="http://schemas.openxmlformats.org/officeDocument/2006/relationships/oleObject" Target="../embeddings/oleObject21.bin"/><Relationship Id="rId14" Type="http://schemas.openxmlformats.org/officeDocument/2006/relationships/image" Target="../media/image3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16.bin"/><Relationship Id="rId4" Type="http://schemas.openxmlformats.org/officeDocument/2006/relationships/image" Target="../media/image25.emf"/><Relationship Id="rId5" Type="http://schemas.openxmlformats.org/officeDocument/2006/relationships/oleObject" Target="../embeddings/oleObject17.bin"/><Relationship Id="rId6" Type="http://schemas.openxmlformats.org/officeDocument/2006/relationships/image" Target="../media/image26.emf"/><Relationship Id="rId7" Type="http://schemas.openxmlformats.org/officeDocument/2006/relationships/oleObject" Target="../embeddings/oleObject18.bin"/><Relationship Id="rId8" Type="http://schemas.openxmlformats.org/officeDocument/2006/relationships/image" Target="../media/image27.emf"/><Relationship Id="rId9" Type="http://schemas.openxmlformats.org/officeDocument/2006/relationships/oleObject" Target="../embeddings/oleObject19.bin"/><Relationship Id="rId10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oleObject" Target="../embeddings/oleObject22.bin"/><Relationship Id="rId5" Type="http://schemas.openxmlformats.org/officeDocument/2006/relationships/image" Target="../media/image31.emf"/><Relationship Id="rId6" Type="http://schemas.openxmlformats.org/officeDocument/2006/relationships/oleObject" Target="../embeddings/oleObject23.bin"/><Relationship Id="rId7" Type="http://schemas.openxmlformats.org/officeDocument/2006/relationships/image" Target="../media/image32.emf"/><Relationship Id="rId8" Type="http://schemas.openxmlformats.org/officeDocument/2006/relationships/oleObject" Target="../embeddings/oleObject24.bin"/><Relationship Id="rId9" Type="http://schemas.openxmlformats.org/officeDocument/2006/relationships/image" Target="../media/image33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oleObject" Target="../embeddings/oleObject25.bin"/><Relationship Id="rId5" Type="http://schemas.openxmlformats.org/officeDocument/2006/relationships/image" Target="../media/image35.emf"/><Relationship Id="rId6" Type="http://schemas.openxmlformats.org/officeDocument/2006/relationships/oleObject" Target="../embeddings/oleObject26.bin"/><Relationship Id="rId7" Type="http://schemas.openxmlformats.org/officeDocument/2006/relationships/image" Target="../media/image36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emf"/><Relationship Id="rId20" Type="http://schemas.openxmlformats.org/officeDocument/2006/relationships/image" Target="../media/image12.emf"/><Relationship Id="rId10" Type="http://schemas.openxmlformats.org/officeDocument/2006/relationships/image" Target="../media/image14.jpeg"/><Relationship Id="rId11" Type="http://schemas.openxmlformats.org/officeDocument/2006/relationships/oleObject" Target="../embeddings/oleObject4.bin"/><Relationship Id="rId12" Type="http://schemas.openxmlformats.org/officeDocument/2006/relationships/image" Target="../media/image8.emf"/><Relationship Id="rId13" Type="http://schemas.openxmlformats.org/officeDocument/2006/relationships/oleObject" Target="../embeddings/oleObject5.bin"/><Relationship Id="rId14" Type="http://schemas.openxmlformats.org/officeDocument/2006/relationships/image" Target="../media/image9.emf"/><Relationship Id="rId15" Type="http://schemas.openxmlformats.org/officeDocument/2006/relationships/oleObject" Target="../embeddings/oleObject6.bin"/><Relationship Id="rId16" Type="http://schemas.openxmlformats.org/officeDocument/2006/relationships/image" Target="../media/image10.emf"/><Relationship Id="rId17" Type="http://schemas.openxmlformats.org/officeDocument/2006/relationships/oleObject" Target="../embeddings/oleObject7.bin"/><Relationship Id="rId18" Type="http://schemas.openxmlformats.org/officeDocument/2006/relationships/image" Target="../media/image11.emf"/><Relationship Id="rId19" Type="http://schemas.openxmlformats.org/officeDocument/2006/relationships/oleObject" Target="../embeddings/oleObject8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5.emf"/><Relationship Id="rId5" Type="http://schemas.openxmlformats.org/officeDocument/2006/relationships/image" Target="../media/image13.jpeg"/><Relationship Id="rId6" Type="http://schemas.openxmlformats.org/officeDocument/2006/relationships/oleObject" Target="../embeddings/oleObject2.bin"/><Relationship Id="rId7" Type="http://schemas.openxmlformats.org/officeDocument/2006/relationships/image" Target="../media/image6.emf"/><Relationship Id="rId8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3.bin"/><Relationship Id="rId12" Type="http://schemas.openxmlformats.org/officeDocument/2006/relationships/image" Target="../media/image19.emf"/><Relationship Id="rId13" Type="http://schemas.openxmlformats.org/officeDocument/2006/relationships/oleObject" Target="../embeddings/oleObject14.bin"/><Relationship Id="rId14" Type="http://schemas.openxmlformats.org/officeDocument/2006/relationships/image" Target="../media/image2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9.bin"/><Relationship Id="rId4" Type="http://schemas.openxmlformats.org/officeDocument/2006/relationships/image" Target="../media/image15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6.e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17.emf"/><Relationship Id="rId9" Type="http://schemas.openxmlformats.org/officeDocument/2006/relationships/oleObject" Target="../embeddings/oleObject12.bin"/><Relationship Id="rId10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Wendesday, Mar. 1, 2017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302603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#13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40496" y="1683603"/>
            <a:ext cx="31550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March 1, 2017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371600" y="2644666"/>
            <a:ext cx="6858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609600" indent="-609600" algn="l"/>
            <a:r>
              <a:rPr lang="en-US" sz="2800" dirty="0">
                <a:latin typeface="Arial Narrow" pitchFamily="-84" charset="0"/>
              </a:rPr>
              <a:t>Rutherford Scattering Experiment and Rutherford Atomic Model</a:t>
            </a:r>
          </a:p>
          <a:p>
            <a:pPr marL="609600" indent="-609600" algn="l"/>
            <a:r>
              <a:rPr lang="en-US" sz="2800" dirty="0">
                <a:latin typeface="Arial Narrow" pitchFamily="-84" charset="0"/>
              </a:rPr>
              <a:t>The Classic Atomic Model</a:t>
            </a:r>
          </a:p>
          <a:p>
            <a:pPr marL="609600" indent="-609600" algn="l"/>
            <a:r>
              <a:rPr lang="en-US" sz="2800" dirty="0">
                <a:latin typeface="Arial Narrow" pitchFamily="-84" charset="0"/>
              </a:rPr>
              <a:t>Bohr Radius</a:t>
            </a:r>
          </a:p>
          <a:p>
            <a:pPr marL="609600" indent="-609600" algn="l"/>
            <a:r>
              <a:rPr lang="en-US" sz="2800" dirty="0">
                <a:latin typeface="Arial Narrow" pitchFamily="-84" charset="0"/>
              </a:rPr>
              <a:t>Bohr’s Hydrogen Model and Its Limitations</a:t>
            </a:r>
          </a:p>
          <a:p>
            <a:pPr marL="609600" indent="-609600" algn="l"/>
            <a:r>
              <a:rPr lang="en-US" sz="2800" dirty="0">
                <a:latin typeface="Arial Narrow" pitchFamily="-84" charset="0"/>
              </a:rPr>
              <a:t>Characteristic X-ray Spectra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76745" y="401495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8077200" cy="762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Assumptions of Rutherford Scattering </a:t>
            </a:r>
            <a:endParaRPr lang="en-US" sz="2800" dirty="0" smtClean="0"/>
          </a:p>
        </p:txBody>
      </p:sp>
      <p:sp>
        <p:nvSpPr>
          <p:cNvPr id="25604" name="Subtitle 10"/>
          <p:cNvSpPr>
            <a:spLocks noGrp="1"/>
          </p:cNvSpPr>
          <p:nvPr>
            <p:ph type="subTitle" idx="1"/>
          </p:nvPr>
        </p:nvSpPr>
        <p:spPr>
          <a:xfrm>
            <a:off x="457200" y="1066800"/>
            <a:ext cx="8153400" cy="5257800"/>
          </a:xfrm>
        </p:spPr>
        <p:txBody>
          <a:bodyPr/>
          <a:lstStyle/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 smtClean="0"/>
              <a:t>The </a:t>
            </a:r>
            <a:r>
              <a:rPr lang="en-US" dirty="0" err="1" smtClean="0"/>
              <a:t>scatterer</a:t>
            </a:r>
            <a:r>
              <a:rPr lang="en-US" dirty="0" smtClean="0"/>
              <a:t> is so massive that it does not recoil significantly; therefore the initial and final KE of the </a:t>
            </a:r>
            <a:r>
              <a:rPr lang="en-US" dirty="0" err="1" smtClean="0">
                <a:latin typeface="Symbol" charset="2"/>
                <a:cs typeface="Symbol" charset="2"/>
              </a:rPr>
              <a:t>α</a:t>
            </a:r>
            <a:r>
              <a:rPr lang="en-US" dirty="0" smtClean="0"/>
              <a:t> particle are practically equal.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 smtClean="0"/>
              <a:t>The target is so thin that only a single scattering occurs.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 smtClean="0"/>
              <a:t>The bombarding particle and target </a:t>
            </a:r>
            <a:r>
              <a:rPr lang="en-US" dirty="0" err="1" smtClean="0"/>
              <a:t>scatterer</a:t>
            </a:r>
            <a:r>
              <a:rPr lang="en-US" dirty="0" smtClean="0"/>
              <a:t> are so small that they may be treated as point masses with electrical charges.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 smtClean="0"/>
              <a:t>Only the Coulomb force is effective.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endParaRPr lang="en-US" dirty="0" smtClean="0"/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Wendesday, Mar. 1,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67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1"/>
          <p:cNvSpPr>
            <a:spLocks noGrp="1"/>
          </p:cNvSpPr>
          <p:nvPr>
            <p:ph type="ctrTitle"/>
          </p:nvPr>
        </p:nvSpPr>
        <p:spPr>
          <a:xfrm>
            <a:off x="685800" y="-76200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Rutherford Scattering </a:t>
            </a:r>
            <a:endParaRPr lang="en-US" sz="2800" dirty="0" smtClean="0"/>
          </a:p>
        </p:txBody>
      </p:sp>
      <p:sp>
        <p:nvSpPr>
          <p:cNvPr id="25604" name="Subtitle 10"/>
          <p:cNvSpPr>
            <a:spLocks noGrp="1"/>
          </p:cNvSpPr>
          <p:nvPr>
            <p:ph type="subTitle" idx="1"/>
          </p:nvPr>
        </p:nvSpPr>
        <p:spPr>
          <a:xfrm>
            <a:off x="457200" y="533400"/>
            <a:ext cx="8153400" cy="5562600"/>
          </a:xfrm>
        </p:spPr>
        <p:txBody>
          <a:bodyPr/>
          <a:lstStyle/>
          <a:p>
            <a:pPr marL="457200" indent="-457200" algn="just" eaLnBrk="1" hangingPunct="1">
              <a:buClr>
                <a:srgbClr val="3333CC"/>
              </a:buClr>
              <a:buSzPct val="65000"/>
              <a:buFont typeface="Arial"/>
              <a:buChar char="•"/>
            </a:pPr>
            <a:r>
              <a:rPr lang="en-US" dirty="0" smtClean="0">
                <a:solidFill>
                  <a:srgbClr val="3333CC"/>
                </a:solidFill>
              </a:rPr>
              <a:t>Scattering experiments help us study matter too small to be observed directly by measuring the angular distributions of the scattered particles</a:t>
            </a:r>
          </a:p>
          <a:p>
            <a:pPr marL="1200150" lvl="1" indent="-457200" algn="just" eaLnBrk="1" hangingPunct="1">
              <a:buClr>
                <a:srgbClr val="3333CC"/>
              </a:buClr>
              <a:buSzPct val="65000"/>
              <a:buFont typeface="Arial"/>
              <a:buChar char="•"/>
            </a:pPr>
            <a:r>
              <a:rPr lang="en-US" dirty="0" smtClean="0"/>
              <a:t>What is the force acting in this scattering?</a:t>
            </a:r>
          </a:p>
          <a:p>
            <a:pPr marL="457200" indent="-457200" algn="just" eaLnBrk="1" hangingPunct="1">
              <a:buClr>
                <a:srgbClr val="3333CC"/>
              </a:buClr>
              <a:buSzPct val="65000"/>
              <a:buFont typeface="Arial"/>
              <a:buChar char="•"/>
            </a:pPr>
            <a:r>
              <a:rPr lang="en-US" dirty="0" smtClean="0">
                <a:solidFill>
                  <a:srgbClr val="3333CC"/>
                </a:solidFill>
              </a:rPr>
              <a:t>There is a relationship between the impact parameter </a:t>
            </a:r>
            <a:r>
              <a:rPr lang="en-US" i="1" dirty="0" err="1" smtClean="0">
                <a:solidFill>
                  <a:srgbClr val="3333CC"/>
                </a:solidFill>
              </a:rPr>
              <a:t>b</a:t>
            </a:r>
            <a:r>
              <a:rPr lang="en-US" dirty="0" smtClean="0">
                <a:solidFill>
                  <a:srgbClr val="3333CC"/>
                </a:solidFill>
              </a:rPr>
              <a:t> and the scattering angle </a:t>
            </a:r>
            <a:r>
              <a:rPr lang="el-GR" i="1" dirty="0" smtClean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θ</a:t>
            </a:r>
            <a:r>
              <a:rPr lang="en-US" dirty="0" smtClean="0">
                <a:solidFill>
                  <a:srgbClr val="3333CC"/>
                </a:solidFill>
              </a:rPr>
              <a:t>.</a:t>
            </a:r>
          </a:p>
          <a:p>
            <a:pPr marL="457200" indent="-457200" algn="just" eaLnBrk="1" hangingPunct="1">
              <a:buClr>
                <a:srgbClr val="3333CC"/>
              </a:buClr>
              <a:buSzPct val="65000"/>
              <a:buFont typeface="Arial"/>
              <a:buChar char="•"/>
            </a:pPr>
            <a:endParaRPr lang="en-US" dirty="0" smtClean="0">
              <a:solidFill>
                <a:srgbClr val="3333CC"/>
              </a:solidFill>
            </a:endParaRPr>
          </a:p>
          <a:p>
            <a:pPr marL="457200" indent="-457200" algn="just" eaLnBrk="1" hangingPunct="1">
              <a:buClr>
                <a:srgbClr val="3333CC"/>
              </a:buClr>
              <a:buSzPct val="65000"/>
              <a:buFont typeface="Arial"/>
              <a:buChar char="•"/>
            </a:pPr>
            <a:r>
              <a:rPr lang="en-US" sz="2800" dirty="0" smtClean="0">
                <a:solidFill>
                  <a:srgbClr val="3333CC"/>
                </a:solidFill>
              </a:rPr>
              <a:t>When </a:t>
            </a:r>
            <a:r>
              <a:rPr lang="en-US" sz="2800" i="1" dirty="0" err="1" smtClean="0">
                <a:solidFill>
                  <a:srgbClr val="3333CC"/>
                </a:solidFill>
              </a:rPr>
              <a:t>b</a:t>
            </a:r>
            <a:r>
              <a:rPr lang="en-US" sz="2800" dirty="0" smtClean="0">
                <a:solidFill>
                  <a:srgbClr val="3333CC"/>
                </a:solidFill>
              </a:rPr>
              <a:t> is small,</a:t>
            </a:r>
          </a:p>
          <a:p>
            <a:pPr marL="457200" indent="-457200" algn="just" eaLnBrk="1" hangingPunct="1">
              <a:buClr>
                <a:srgbClr val="3333CC"/>
              </a:buClr>
              <a:buSzPct val="65000"/>
              <a:buFont typeface="Arial"/>
              <a:buChar char="•"/>
            </a:pPr>
            <a:r>
              <a:rPr lang="en-US" sz="2800" i="1" dirty="0" smtClean="0">
                <a:solidFill>
                  <a:srgbClr val="3333CC"/>
                </a:solidFill>
              </a:rPr>
              <a:t>r</a:t>
            </a:r>
            <a:r>
              <a:rPr lang="en-US" sz="2800" dirty="0" smtClean="0">
                <a:solidFill>
                  <a:srgbClr val="3333CC"/>
                </a:solidFill>
              </a:rPr>
              <a:t> gets small.</a:t>
            </a:r>
          </a:p>
          <a:p>
            <a:pPr marL="457200" indent="-457200" algn="just" eaLnBrk="1" hangingPunct="1">
              <a:buClr>
                <a:srgbClr val="3333CC"/>
              </a:buClr>
              <a:buSzPct val="65000"/>
              <a:buFont typeface="Arial"/>
              <a:buChar char="•"/>
            </a:pPr>
            <a:r>
              <a:rPr lang="en-US" sz="2800" dirty="0" smtClean="0">
                <a:solidFill>
                  <a:srgbClr val="3333CC"/>
                </a:solidFill>
              </a:rPr>
              <a:t>Coulomb force gets large.</a:t>
            </a:r>
          </a:p>
          <a:p>
            <a:pPr marL="457200" indent="-457200" algn="just" eaLnBrk="1" hangingPunct="1">
              <a:buClr>
                <a:srgbClr val="3333CC"/>
              </a:buClr>
              <a:buSzPct val="65000"/>
              <a:buFont typeface="Arial"/>
              <a:buChar char="•"/>
            </a:pPr>
            <a:r>
              <a:rPr lang="el-GR" sz="2800" i="1" dirty="0" smtClean="0">
                <a:solidFill>
                  <a:srgbClr val="3333CC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lang="en-US" sz="2800" dirty="0" smtClean="0">
                <a:solidFill>
                  <a:srgbClr val="3333CC"/>
                </a:solidFill>
              </a:rPr>
              <a:t> can be large and the particle can be repelled backward.</a:t>
            </a:r>
          </a:p>
          <a:p>
            <a:pPr marL="514350" indent="-514350" algn="just" eaLnBrk="1" hangingPunct="1">
              <a:buFont typeface="Arial"/>
              <a:buChar char="•"/>
            </a:pPr>
            <a:endParaRPr lang="en-US" dirty="0" smtClean="0">
              <a:solidFill>
                <a:srgbClr val="3333CC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Wendesday, Mar. 1,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pic>
        <p:nvPicPr>
          <p:cNvPr id="8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657600"/>
            <a:ext cx="4191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00688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229600" cy="838200"/>
          </a:xfrm>
        </p:spPr>
        <p:txBody>
          <a:bodyPr/>
          <a:lstStyle/>
          <a:p>
            <a:pPr algn="ctr" eaLnBrk="1" hangingPunct="1"/>
            <a:r>
              <a:rPr lang="en-US" sz="2800" dirty="0" smtClean="0"/>
              <a:t>The Relationship Between the Impact Parameter </a:t>
            </a:r>
            <a:r>
              <a:rPr lang="en-US" sz="2800" dirty="0" err="1" smtClean="0"/>
              <a:t>b</a:t>
            </a:r>
            <a:r>
              <a:rPr lang="en-US" sz="2800" dirty="0" smtClean="0"/>
              <a:t> and the Scattering Angle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graphicFrame>
        <p:nvGraphicFramePr>
          <p:cNvPr id="27650" name="Content Placeholder 5"/>
          <p:cNvGraphicFramePr>
            <a:graphicFrameLocks noGrp="1" noChangeAspect="1"/>
          </p:cNvGraphicFramePr>
          <p:nvPr>
            <p:ph idx="1"/>
          </p:nvPr>
        </p:nvGraphicFramePr>
        <p:xfrm>
          <a:off x="6366243" y="838200"/>
          <a:ext cx="72035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59" name="Equation" r:id="rId3" imgW="139700" imgH="88900" progId="Equation.DSMT4">
                  <p:embed/>
                </p:oleObj>
              </mc:Choice>
              <mc:Fallback>
                <p:oleObj name="Equation" r:id="rId3" imgW="139700" imgH="88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6243" y="838200"/>
                        <a:ext cx="720357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52" name="Picture 1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6100" y="1371600"/>
            <a:ext cx="8051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1029"/>
          <p:cNvSpPr>
            <a:spLocks noChangeArrowheads="1"/>
          </p:cNvSpPr>
          <p:nvPr/>
        </p:nvSpPr>
        <p:spPr bwMode="auto">
          <a:xfrm>
            <a:off x="304800" y="4572000"/>
            <a:ext cx="8839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3333CC"/>
                </a:solidFill>
                <a:latin typeface="+mn-lt"/>
              </a:rPr>
              <a:t>The </a:t>
            </a:r>
            <a:r>
              <a:rPr lang="en-US" dirty="0">
                <a:solidFill>
                  <a:srgbClr val="3333CC"/>
                </a:solidFill>
                <a:latin typeface="+mn-lt"/>
              </a:rPr>
              <a:t>relationship between the impact parameter b and scattering angle</a:t>
            </a:r>
            <a:r>
              <a:rPr lang="en-US" dirty="0" smtClean="0">
                <a:solidFill>
                  <a:srgbClr val="3333CC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3333CC"/>
                </a:solidFill>
                <a:latin typeface="Symbol" charset="2"/>
                <a:cs typeface="Symbol" charset="2"/>
              </a:rPr>
              <a:t>θ</a:t>
            </a:r>
            <a:r>
              <a:rPr lang="en-US" dirty="0">
                <a:solidFill>
                  <a:srgbClr val="3333CC"/>
                </a:solidFill>
                <a:latin typeface="+mn-lt"/>
              </a:rPr>
              <a:t>:</a:t>
            </a:r>
            <a:r>
              <a:rPr lang="en-US" dirty="0" smtClean="0">
                <a:solidFill>
                  <a:srgbClr val="3333CC"/>
                </a:solidFill>
                <a:latin typeface="+mn-lt"/>
              </a:rPr>
              <a:t> </a:t>
            </a:r>
            <a:r>
              <a:rPr lang="en-US" dirty="0">
                <a:solidFill>
                  <a:srgbClr val="3333CC"/>
                </a:solidFill>
                <a:latin typeface="+mn-lt"/>
              </a:rPr>
              <a:t>Particles with small impact parameters approach the nucleus most closely (</a:t>
            </a:r>
            <a:r>
              <a:rPr lang="en-US" dirty="0" err="1">
                <a:solidFill>
                  <a:srgbClr val="3333CC"/>
                </a:solidFill>
                <a:latin typeface="+mn-lt"/>
              </a:rPr>
              <a:t>r</a:t>
            </a:r>
            <a:r>
              <a:rPr lang="en-US" baseline="-25000" dirty="0" err="1">
                <a:solidFill>
                  <a:srgbClr val="3333CC"/>
                </a:solidFill>
                <a:latin typeface="+mn-lt"/>
              </a:rPr>
              <a:t>min</a:t>
            </a:r>
            <a:r>
              <a:rPr lang="en-US" dirty="0">
                <a:solidFill>
                  <a:srgbClr val="3333CC"/>
                </a:solidFill>
                <a:latin typeface="+mn-lt"/>
              </a:rPr>
              <a:t>) and scatter to the largest angles. Particles within </a:t>
            </a:r>
            <a:r>
              <a:rPr lang="en-US" dirty="0" smtClean="0">
                <a:solidFill>
                  <a:srgbClr val="3333CC"/>
                </a:solidFill>
                <a:latin typeface="+mn-lt"/>
              </a:rPr>
              <a:t>a certain range </a:t>
            </a:r>
            <a:r>
              <a:rPr lang="en-US" dirty="0">
                <a:solidFill>
                  <a:srgbClr val="3333CC"/>
                </a:solidFill>
                <a:latin typeface="+mn-lt"/>
              </a:rPr>
              <a:t>of impact parameters b will be scattered </a:t>
            </a:r>
            <a:r>
              <a:rPr lang="en-US" dirty="0" smtClean="0">
                <a:solidFill>
                  <a:srgbClr val="3333CC"/>
                </a:solidFill>
                <a:latin typeface="+mn-lt"/>
              </a:rPr>
              <a:t>within the window </a:t>
            </a:r>
            <a:r>
              <a:rPr lang="en-US" dirty="0" err="1" smtClean="0">
                <a:solidFill>
                  <a:srgbClr val="3333CC"/>
                </a:solidFill>
              </a:rPr>
              <a:t>Δθ</a:t>
            </a:r>
            <a:r>
              <a:rPr lang="en-US" dirty="0" smtClean="0">
                <a:solidFill>
                  <a:srgbClr val="3333CC"/>
                </a:solidFill>
                <a:latin typeface="+mn-lt"/>
              </a:rPr>
              <a:t>.</a:t>
            </a:r>
            <a:endParaRPr lang="en-US" dirty="0">
              <a:solidFill>
                <a:srgbClr val="3333CC"/>
              </a:solidFill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Wendesday, Mar. 1,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57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381000" y="533400"/>
            <a:ext cx="8686800" cy="5029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3333CC"/>
                </a:solidFill>
              </a:rPr>
              <a:t>What are the quantities that can affect the scattering?</a:t>
            </a:r>
          </a:p>
          <a:p>
            <a:pPr lvl="1" eaLnBrk="1" hangingPunct="1"/>
            <a:r>
              <a:rPr lang="en-US" sz="2400" dirty="0" smtClean="0"/>
              <a:t>What was the force again? </a:t>
            </a:r>
          </a:p>
          <a:p>
            <a:pPr lvl="2" eaLnBrk="1" hangingPunct="1"/>
            <a:r>
              <a:rPr lang="en-US" sz="2000" dirty="0" smtClean="0">
                <a:solidFill>
                  <a:srgbClr val="008000"/>
                </a:solidFill>
              </a:rPr>
              <a:t>The Coulomb force</a:t>
            </a:r>
          </a:p>
          <a:p>
            <a:pPr lvl="1" eaLnBrk="1" hangingPunct="1"/>
            <a:r>
              <a:rPr lang="en-US" sz="2400" dirty="0" smtClean="0"/>
              <a:t>The charge of the incoming particle (Z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e)</a:t>
            </a:r>
          </a:p>
          <a:p>
            <a:pPr lvl="1" eaLnBrk="1" hangingPunct="1"/>
            <a:r>
              <a:rPr lang="en-US" sz="2400" dirty="0" smtClean="0"/>
              <a:t>The charge of the target particle (Z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e)</a:t>
            </a:r>
          </a:p>
          <a:p>
            <a:pPr lvl="1" eaLnBrk="1" hangingPunct="1"/>
            <a:r>
              <a:rPr lang="en-US" sz="2400" dirty="0" smtClean="0"/>
              <a:t>The minimum distance the projectile approaches the target (</a:t>
            </a:r>
            <a:r>
              <a:rPr lang="en-US" sz="2400" dirty="0" err="1" smtClean="0"/>
              <a:t>r</a:t>
            </a:r>
            <a:r>
              <a:rPr lang="en-US" sz="2400" dirty="0" smtClean="0"/>
              <a:t>) </a:t>
            </a:r>
          </a:p>
          <a:p>
            <a:pPr eaLnBrk="1" hangingPunct="1"/>
            <a:r>
              <a:rPr lang="en-US" dirty="0" smtClean="0"/>
              <a:t>Using the fact that this is a totally elastic scattering under a central force, we know that</a:t>
            </a:r>
          </a:p>
          <a:p>
            <a:pPr lvl="1" eaLnBrk="1" hangingPunct="1"/>
            <a:r>
              <a:rPr lang="en-US" sz="2400" dirty="0" smtClean="0"/>
              <a:t>Linear momentum is conserved</a:t>
            </a:r>
          </a:p>
          <a:p>
            <a:pPr lvl="1" eaLnBrk="1" hangingPunct="1"/>
            <a:r>
              <a:rPr lang="en-US" sz="2400" dirty="0" smtClean="0"/>
              <a:t>KE is conserved</a:t>
            </a:r>
          </a:p>
          <a:p>
            <a:pPr lvl="1" eaLnBrk="1" hangingPunct="1"/>
            <a:r>
              <a:rPr lang="en-US" sz="2400" dirty="0" smtClean="0"/>
              <a:t>Angular momentum is conserved</a:t>
            </a:r>
          </a:p>
          <a:p>
            <a:pPr eaLnBrk="1" hangingPunct="1"/>
            <a:r>
              <a:rPr lang="en-US" dirty="0" smtClean="0"/>
              <a:t>From this, impact parameter</a:t>
            </a:r>
          </a:p>
        </p:txBody>
      </p:sp>
      <p:sp>
        <p:nvSpPr>
          <p:cNvPr id="28676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36587"/>
          </a:xfrm>
        </p:spPr>
        <p:txBody>
          <a:bodyPr/>
          <a:lstStyle/>
          <a:p>
            <a:pPr eaLnBrk="1" hangingPunct="1"/>
            <a:r>
              <a:rPr lang="en-US" sz="4000" dirty="0"/>
              <a:t>Rutherford Scattering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Wendesday, Mar. 1,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417794" name="Object 2"/>
          <p:cNvGraphicFramePr>
            <a:graphicFrameLocks noChangeAspect="1"/>
          </p:cNvGraphicFramePr>
          <p:nvPr>
            <p:extLst/>
          </p:nvPr>
        </p:nvGraphicFramePr>
        <p:xfrm>
          <a:off x="5943600" y="1301730"/>
          <a:ext cx="2743200" cy="1060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03" name="Equation" r:id="rId3" imgW="1181100" imgH="457200" progId="Equation.DSMT4">
                  <p:embed/>
                </p:oleObj>
              </mc:Choice>
              <mc:Fallback>
                <p:oleObj name="Equation" r:id="rId3" imgW="1181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301730"/>
                        <a:ext cx="2743200" cy="10604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5" name="Object 3"/>
          <p:cNvGraphicFramePr>
            <a:graphicFrameLocks noChangeAspect="1"/>
          </p:cNvGraphicFramePr>
          <p:nvPr>
            <p:extLst/>
          </p:nvPr>
        </p:nvGraphicFramePr>
        <p:xfrm>
          <a:off x="4900613" y="4259263"/>
          <a:ext cx="1579562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04" name="Equation" r:id="rId5" imgW="850900" imgH="292100" progId="Equation.DSMT4">
                  <p:embed/>
                </p:oleObj>
              </mc:Choice>
              <mc:Fallback>
                <p:oleObj name="Equation" r:id="rId5" imgW="8509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0613" y="4259263"/>
                        <a:ext cx="1579562" cy="541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6" name="Object 4"/>
          <p:cNvGraphicFramePr>
            <a:graphicFrameLocks noChangeAspect="1"/>
          </p:cNvGraphicFramePr>
          <p:nvPr>
            <p:extLst/>
          </p:nvPr>
        </p:nvGraphicFramePr>
        <p:xfrm>
          <a:off x="3524250" y="4724400"/>
          <a:ext cx="23225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05" name="Equation" r:id="rId7" imgW="1498600" imgH="393700" progId="Equation.DSMT4">
                  <p:embed/>
                </p:oleObj>
              </mc:Choice>
              <mc:Fallback>
                <p:oleObj name="Equation" r:id="rId7" imgW="1498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0" y="4724400"/>
                        <a:ext cx="2322513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7" name="Object 5"/>
          <p:cNvGraphicFramePr>
            <a:graphicFrameLocks noChangeAspect="1"/>
          </p:cNvGraphicFramePr>
          <p:nvPr>
            <p:extLst/>
          </p:nvPr>
        </p:nvGraphicFramePr>
        <p:xfrm>
          <a:off x="5040313" y="5267325"/>
          <a:ext cx="14271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06" name="Equation" r:id="rId9" imgW="889000" imgH="241300" progId="Equation.DSMT4">
                  <p:embed/>
                </p:oleObj>
              </mc:Choice>
              <mc:Fallback>
                <p:oleObj name="Equation" r:id="rId9" imgW="889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0313" y="5267325"/>
                        <a:ext cx="1427162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8" name="Object 6"/>
          <p:cNvGraphicFramePr>
            <a:graphicFrameLocks noChangeAspect="1"/>
          </p:cNvGraphicFramePr>
          <p:nvPr>
            <p:extLst/>
          </p:nvPr>
        </p:nvGraphicFramePr>
        <p:xfrm>
          <a:off x="5181600" y="5621338"/>
          <a:ext cx="2251075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07" name="Equation" r:id="rId11" imgW="1320800" imgH="457200" progId="Equation.DSMT4">
                  <p:embed/>
                </p:oleObj>
              </mc:Choice>
              <mc:Fallback>
                <p:oleObj name="Equation" r:id="rId11" imgW="1320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621338"/>
                        <a:ext cx="2251075" cy="779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9" name="Object 7"/>
          <p:cNvGraphicFramePr>
            <a:graphicFrameLocks noChangeAspect="1"/>
          </p:cNvGraphicFramePr>
          <p:nvPr>
            <p:extLst/>
          </p:nvPr>
        </p:nvGraphicFramePr>
        <p:xfrm>
          <a:off x="7410450" y="5621338"/>
          <a:ext cx="1581150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08" name="Equation" r:id="rId13" imgW="927100" imgH="457200" progId="Equation.DSMT4">
                  <p:embed/>
                </p:oleObj>
              </mc:Choice>
              <mc:Fallback>
                <p:oleObj name="Equation" r:id="rId13" imgW="927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0450" y="5621338"/>
                        <a:ext cx="1581150" cy="779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57785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7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7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17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86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17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86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17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17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381000" y="685800"/>
            <a:ext cx="8686800" cy="5562600"/>
          </a:xfrm>
        </p:spPr>
        <p:txBody>
          <a:bodyPr/>
          <a:lstStyle/>
          <a:p>
            <a:pPr eaLnBrk="1" hangingPunct="1"/>
            <a:r>
              <a:rPr lang="en-US" sz="2000" dirty="0">
                <a:solidFill>
                  <a:srgbClr val="3333CC"/>
                </a:solidFill>
              </a:rPr>
              <a:t>Any particle inside the circle of area </a:t>
            </a:r>
            <a:r>
              <a:rPr lang="el-GR" sz="2000" i="1" dirty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π</a:t>
            </a:r>
            <a:r>
              <a:rPr lang="en-US" sz="2000" i="1" dirty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b</a:t>
            </a:r>
            <a:r>
              <a:rPr lang="en-US" sz="2000" baseline="-25000" dirty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0</a:t>
            </a:r>
            <a:r>
              <a:rPr lang="en-US" sz="2000" baseline="30000" dirty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2</a:t>
            </a:r>
            <a:r>
              <a:rPr lang="en-US" sz="2000" dirty="0">
                <a:solidFill>
                  <a:srgbClr val="3333CC"/>
                </a:solidFill>
              </a:rPr>
              <a:t> will be similarly scattered.</a:t>
            </a: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r>
              <a:rPr lang="en-US" sz="2000" dirty="0">
                <a:solidFill>
                  <a:srgbClr val="3333CC"/>
                </a:solidFill>
              </a:rPr>
              <a:t>The </a:t>
            </a:r>
            <a:r>
              <a:rPr lang="en-US" sz="2000" b="1" u="sng" dirty="0">
                <a:solidFill>
                  <a:srgbClr val="800000"/>
                </a:solidFill>
              </a:rPr>
              <a:t>cross section </a:t>
            </a:r>
            <a:r>
              <a:rPr lang="el-GR" sz="2000" dirty="0">
                <a:solidFill>
                  <a:srgbClr val="3333CC"/>
                </a:solidFill>
                <a:latin typeface="Symbol" charset="2"/>
                <a:ea typeface="Arial" pitchFamily="-84" charset="0"/>
                <a:cs typeface="Symbol" charset="2"/>
              </a:rPr>
              <a:t>σ</a:t>
            </a:r>
            <a:r>
              <a:rPr lang="en-US" sz="2000" dirty="0">
                <a:solidFill>
                  <a:srgbClr val="3333CC"/>
                </a:solidFill>
                <a:latin typeface="Symbol" charset="2"/>
                <a:ea typeface="Arial" pitchFamily="-84" charset="0"/>
                <a:cs typeface="Symbol" charset="2"/>
              </a:rPr>
              <a:t> = </a:t>
            </a:r>
            <a:r>
              <a:rPr lang="el-GR" sz="2000" i="1" dirty="0">
                <a:solidFill>
                  <a:srgbClr val="3333CC"/>
                </a:solidFill>
                <a:latin typeface="Symbol" charset="2"/>
                <a:ea typeface="Arial" pitchFamily="-84" charset="0"/>
                <a:cs typeface="Symbol" charset="2"/>
              </a:rPr>
              <a:t>π</a:t>
            </a:r>
            <a:r>
              <a:rPr lang="en-US" sz="2000" i="1" dirty="0">
                <a:solidFill>
                  <a:srgbClr val="3333CC"/>
                </a:solidFill>
                <a:ea typeface="Arial" pitchFamily="-84" charset="0"/>
                <a:cs typeface="Symbol" charset="2"/>
              </a:rPr>
              <a:t>b</a:t>
            </a:r>
            <a:r>
              <a:rPr lang="en-US" sz="2000" baseline="30000" dirty="0">
                <a:solidFill>
                  <a:srgbClr val="3333CC"/>
                </a:solidFill>
                <a:latin typeface="Symbol" charset="2"/>
                <a:ea typeface="Arial" pitchFamily="-84" charset="0"/>
                <a:cs typeface="Symbol" charset="2"/>
              </a:rPr>
              <a:t>2</a:t>
            </a:r>
            <a:r>
              <a:rPr lang="en-US" sz="2000" dirty="0">
                <a:solidFill>
                  <a:srgbClr val="3333CC"/>
                </a:solidFill>
                <a:latin typeface="Symbol" charset="2"/>
                <a:cs typeface="Symbol" charset="2"/>
              </a:rPr>
              <a:t> </a:t>
            </a:r>
            <a:r>
              <a:rPr lang="en-US" sz="2000" dirty="0">
                <a:solidFill>
                  <a:srgbClr val="3333CC"/>
                </a:solidFill>
              </a:rPr>
              <a:t>is related to the </a:t>
            </a:r>
            <a:r>
              <a:rPr lang="en-US" sz="2000" b="1" u="sng" dirty="0">
                <a:solidFill>
                  <a:srgbClr val="800000"/>
                </a:solidFill>
              </a:rPr>
              <a:t>probability</a:t>
            </a:r>
            <a:r>
              <a:rPr lang="en-US" sz="2000" dirty="0">
                <a:solidFill>
                  <a:srgbClr val="3333CC"/>
                </a:solidFill>
              </a:rPr>
              <a:t> for a particle being scattered by a </a:t>
            </a:r>
            <a:r>
              <a:rPr lang="en-US" sz="2000" dirty="0" smtClean="0">
                <a:solidFill>
                  <a:srgbClr val="3333CC"/>
                </a:solidFill>
              </a:rPr>
              <a:t>nucleus.</a:t>
            </a:r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r>
              <a:rPr lang="en-US" sz="2000" dirty="0">
                <a:solidFill>
                  <a:srgbClr val="3333CC"/>
                </a:solidFill>
              </a:rPr>
              <a:t>T</a:t>
            </a:r>
            <a:r>
              <a:rPr lang="en-US" sz="2000" dirty="0" smtClean="0">
                <a:solidFill>
                  <a:srgbClr val="3333CC"/>
                </a:solidFill>
              </a:rPr>
              <a:t>he </a:t>
            </a:r>
            <a:r>
              <a:rPr lang="en-US" sz="2000" dirty="0">
                <a:solidFill>
                  <a:srgbClr val="3333CC"/>
                </a:solidFill>
              </a:rPr>
              <a:t>fraction of </a:t>
            </a:r>
            <a:r>
              <a:rPr lang="en-US" sz="2000" dirty="0" smtClean="0">
                <a:solidFill>
                  <a:srgbClr val="3333CC"/>
                </a:solidFill>
              </a:rPr>
              <a:t>the incident </a:t>
            </a:r>
            <a:r>
              <a:rPr lang="en-US" sz="2000" dirty="0">
                <a:solidFill>
                  <a:srgbClr val="3333CC"/>
                </a:solidFill>
              </a:rPr>
              <a:t>particles scattered is</a:t>
            </a: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r>
              <a:rPr lang="en-US" sz="2000" dirty="0">
                <a:solidFill>
                  <a:srgbClr val="3333CC"/>
                </a:solidFill>
              </a:rPr>
              <a:t>The number of scattering nuclei per unit area		       .</a:t>
            </a:r>
          </a:p>
        </p:txBody>
      </p:sp>
      <p:sp>
        <p:nvSpPr>
          <p:cNvPr id="28676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49213"/>
            <a:ext cx="8229600" cy="636587"/>
          </a:xfrm>
        </p:spPr>
        <p:txBody>
          <a:bodyPr/>
          <a:lstStyle/>
          <a:p>
            <a:pPr eaLnBrk="1" hangingPunct="1"/>
            <a:r>
              <a:rPr lang="en-US" sz="4000" dirty="0"/>
              <a:t>Rutherford </a:t>
            </a:r>
            <a:r>
              <a:rPr lang="en-US" sz="4000" dirty="0" smtClean="0"/>
              <a:t>Scattering - probability</a:t>
            </a:r>
            <a:endParaRPr lang="en-US" sz="4000" dirty="0"/>
          </a:p>
        </p:txBody>
      </p:sp>
      <p:pic>
        <p:nvPicPr>
          <p:cNvPr id="28680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82813" y="1295400"/>
            <a:ext cx="47783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Wendesday, Mar. 1,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370690" name="Object 2"/>
          <p:cNvGraphicFramePr>
            <a:graphicFrameLocks noChangeAspect="1"/>
          </p:cNvGraphicFramePr>
          <p:nvPr>
            <p:extLst/>
          </p:nvPr>
        </p:nvGraphicFramePr>
        <p:xfrm>
          <a:off x="2941638" y="3951287"/>
          <a:ext cx="2955925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55" name="Equation" r:id="rId4" imgW="1892300" imgH="495300" progId="Equation.DSMT4">
                  <p:embed/>
                </p:oleObj>
              </mc:Choice>
              <mc:Fallback>
                <p:oleObj name="Equation" r:id="rId4" imgW="18923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1638" y="3951287"/>
                        <a:ext cx="2955925" cy="773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248400" y="4078069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t: target thickness</a:t>
            </a:r>
          </a:p>
          <a:p>
            <a:r>
              <a:rPr lang="en-US" sz="1800" b="1" dirty="0" err="1" smtClean="0">
                <a:solidFill>
                  <a:srgbClr val="FF0000"/>
                </a:solidFill>
                <a:latin typeface="+mn-lt"/>
              </a:rPr>
              <a:t>n</a:t>
            </a:r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: atomic number density</a:t>
            </a:r>
            <a:endParaRPr lang="en-US" sz="18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>
            <p:extLst/>
          </p:nvPr>
        </p:nvGraphicFramePr>
        <p:xfrm>
          <a:off x="2971800" y="5029200"/>
          <a:ext cx="3551237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56" name="Equation" r:id="rId6" imgW="2273300" imgH="419100" progId="Equation.DSMT4">
                  <p:embed/>
                </p:oleObj>
              </mc:Choice>
              <mc:Fallback>
                <p:oleObj name="Equation" r:id="rId6" imgW="2273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029200"/>
                        <a:ext cx="3551237" cy="65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5249863" y="5715000"/>
          <a:ext cx="177641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57" name="Equation" r:id="rId8" imgW="1295400" imgH="444500" progId="Equation.DSMT4">
                  <p:embed/>
                </p:oleObj>
              </mc:Choice>
              <mc:Fallback>
                <p:oleObj name="Equation" r:id="rId8" imgW="12954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49863" y="5715000"/>
                        <a:ext cx="1776412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19512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0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6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67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609600"/>
            <a:ext cx="8763000" cy="4725988"/>
          </a:xfrm>
        </p:spPr>
        <p:txBody>
          <a:bodyPr/>
          <a:lstStyle/>
          <a:p>
            <a:pPr eaLnBrk="1" hangingPunct="1"/>
            <a:r>
              <a:rPr lang="en-US" sz="2800" dirty="0"/>
              <a:t>In </a:t>
            </a:r>
            <a:r>
              <a:rPr lang="en-US" sz="2800" dirty="0" smtClean="0"/>
              <a:t>an actual experiment, </a:t>
            </a:r>
            <a:r>
              <a:rPr lang="en-US" sz="2800" dirty="0"/>
              <a:t>a detector is </a:t>
            </a:r>
            <a:r>
              <a:rPr lang="en-US" sz="2800" dirty="0">
                <a:cs typeface="Symbol" charset="2"/>
              </a:rPr>
              <a:t>positioned fr</a:t>
            </a:r>
            <a:r>
              <a:rPr lang="en-US" sz="2800" dirty="0">
                <a:latin typeface="+mj-lt"/>
                <a:cs typeface="Symbol" charset="2"/>
              </a:rPr>
              <a:t>om</a:t>
            </a:r>
            <a:r>
              <a:rPr lang="en-US" sz="2800" dirty="0">
                <a:latin typeface="Symbol" charset="2"/>
                <a:cs typeface="Symbol" charset="2"/>
              </a:rPr>
              <a:t> </a:t>
            </a:r>
            <a:r>
              <a:rPr lang="el-GR" sz="2800" i="1" dirty="0" smtClean="0">
                <a:latin typeface="Symbol" charset="2"/>
                <a:ea typeface="Arial" pitchFamily="-84" charset="0"/>
                <a:cs typeface="Symbol" charset="2"/>
              </a:rPr>
              <a:t>θ</a:t>
            </a:r>
            <a:r>
              <a:rPr lang="en-US" sz="2800" i="1" dirty="0" smtClean="0">
                <a:latin typeface="Symbol" charset="2"/>
                <a:ea typeface="Arial" pitchFamily="-84" charset="0"/>
                <a:cs typeface="Symbol" charset="2"/>
              </a:rPr>
              <a:t> </a:t>
            </a:r>
            <a:r>
              <a:rPr lang="en-US" sz="2800" dirty="0" smtClean="0">
                <a:latin typeface="Symbol" charset="2"/>
                <a:cs typeface="Symbol" charset="2"/>
              </a:rPr>
              <a:t> </a:t>
            </a:r>
            <a:r>
              <a:rPr lang="en-US" sz="2800" dirty="0">
                <a:cs typeface="Symbol" charset="2"/>
              </a:rPr>
              <a:t>to</a:t>
            </a:r>
            <a:r>
              <a:rPr lang="en-US" sz="2800" dirty="0">
                <a:latin typeface="Symbol" charset="2"/>
                <a:cs typeface="Symbol" charset="2"/>
              </a:rPr>
              <a:t> </a:t>
            </a:r>
            <a:r>
              <a:rPr lang="el-GR" sz="2800" i="1" dirty="0">
                <a:latin typeface="Symbol" charset="2"/>
                <a:ea typeface="Arial" pitchFamily="-84" charset="0"/>
                <a:cs typeface="Symbol" charset="2"/>
              </a:rPr>
              <a:t>θ</a:t>
            </a:r>
            <a:r>
              <a:rPr lang="en-US" sz="2800" i="1" dirty="0">
                <a:latin typeface="Symbol" charset="2"/>
                <a:cs typeface="Symbol" charset="2"/>
              </a:rPr>
              <a:t> </a:t>
            </a:r>
            <a:r>
              <a:rPr lang="en-US" sz="2800" dirty="0"/>
              <a:t>+ </a:t>
            </a:r>
            <a:r>
              <a:rPr lang="en-US" sz="2800" i="1" dirty="0" err="1"/>
              <a:t>d</a:t>
            </a:r>
            <a:r>
              <a:rPr lang="el-GR" sz="2800" i="1" dirty="0">
                <a:latin typeface="Symbol" charset="2"/>
                <a:ea typeface="Arial" pitchFamily="-84" charset="0"/>
                <a:cs typeface="Symbol" charset="2"/>
              </a:rPr>
              <a:t>θ</a:t>
            </a:r>
            <a:r>
              <a:rPr lang="en-US" sz="2800" dirty="0"/>
              <a:t> that corresponds to incident particles between </a:t>
            </a:r>
            <a:r>
              <a:rPr lang="en-US" sz="2800" i="1" dirty="0" err="1"/>
              <a:t>b</a:t>
            </a:r>
            <a:r>
              <a:rPr lang="en-US" sz="2800" dirty="0"/>
              <a:t> and </a:t>
            </a:r>
            <a:r>
              <a:rPr lang="en-US" sz="2800" i="1" dirty="0" err="1"/>
              <a:t>b</a:t>
            </a:r>
            <a:r>
              <a:rPr lang="en-US" sz="2800" dirty="0"/>
              <a:t> + </a:t>
            </a:r>
            <a:r>
              <a:rPr lang="en-US" sz="2800" i="1" dirty="0"/>
              <a:t>db</a:t>
            </a:r>
            <a:r>
              <a:rPr lang="en-US" sz="2800" dirty="0"/>
              <a:t>.</a:t>
            </a:r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The </a:t>
            </a:r>
            <a:r>
              <a:rPr lang="en-US" sz="2800" dirty="0"/>
              <a:t>number of particles scattered</a:t>
            </a:r>
            <a:r>
              <a:rPr lang="en-US" sz="2800" dirty="0" smtClean="0"/>
              <a:t> into the the angular coverage per </a:t>
            </a:r>
            <a:r>
              <a:rPr lang="en-US" sz="2800" dirty="0"/>
              <a:t>unit area is</a:t>
            </a:r>
          </a:p>
          <a:p>
            <a:pPr marL="0" indent="0" eaLnBrk="1" hangingPunct="1">
              <a:buNone/>
            </a:pPr>
            <a:endParaRPr lang="en-US" sz="1800" dirty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algn="ctr" eaLnBrk="1" hangingPunct="1"/>
            <a:r>
              <a:rPr lang="en-US" sz="3400" dirty="0"/>
              <a:t>Rutherford Scattering Equation</a:t>
            </a:r>
          </a:p>
        </p:txBody>
      </p:sp>
      <p:pic>
        <p:nvPicPr>
          <p:cNvPr id="29702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1300" y="1905000"/>
            <a:ext cx="35814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Wendesday, Mar. 1,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/>
          </p:nvPr>
        </p:nvGraphicFramePr>
        <p:xfrm>
          <a:off x="4038600" y="5105400"/>
          <a:ext cx="4914974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55" name="Equation" r:id="rId4" imgW="2336800" imgH="508000" progId="Equation.DSMT4">
                  <p:embed/>
                </p:oleObj>
              </mc:Choice>
              <mc:Fallback>
                <p:oleObj name="Equation" r:id="rId4" imgW="23368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105400"/>
                        <a:ext cx="4914974" cy="1066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/>
          </p:nvPr>
        </p:nvGraphicFramePr>
        <p:xfrm>
          <a:off x="1676400" y="2743200"/>
          <a:ext cx="87091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56" name="Equation" r:id="rId6" imgW="698500" imgH="393700" progId="Equation.DSMT4">
                  <p:embed/>
                </p:oleObj>
              </mc:Choice>
              <mc:Fallback>
                <p:oleObj name="Equation" r:id="rId6" imgW="6985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743200"/>
                        <a:ext cx="870915" cy="4905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971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itle 3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The Important Points </a:t>
            </a:r>
          </a:p>
        </p:txBody>
      </p:sp>
      <p:sp>
        <p:nvSpPr>
          <p:cNvPr id="30725" name="Subtitle 4"/>
          <p:cNvSpPr>
            <a:spLocks noGrp="1"/>
          </p:cNvSpPr>
          <p:nvPr>
            <p:ph type="subTitle" idx="1"/>
          </p:nvPr>
        </p:nvSpPr>
        <p:spPr>
          <a:xfrm>
            <a:off x="533400" y="685800"/>
            <a:ext cx="8305800" cy="5029200"/>
          </a:xfrm>
        </p:spPr>
        <p:txBody>
          <a:bodyPr/>
          <a:lstStyle/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 smtClean="0"/>
              <a:t>The scattering is proportional to the </a:t>
            </a:r>
            <a:r>
              <a:rPr lang="en-US" b="1" u="sng" dirty="0" smtClean="0">
                <a:solidFill>
                  <a:srgbClr val="A50021"/>
                </a:solidFill>
              </a:rPr>
              <a:t>square of the atomic numbers</a:t>
            </a:r>
            <a:r>
              <a:rPr lang="en-US" dirty="0" smtClean="0"/>
              <a:t> of </a:t>
            </a:r>
            <a:r>
              <a:rPr lang="en-US" i="1" dirty="0" smtClean="0"/>
              <a:t>both</a:t>
            </a:r>
            <a:r>
              <a:rPr lang="en-US" dirty="0" smtClean="0"/>
              <a:t> the incident particle (Z</a:t>
            </a:r>
            <a:r>
              <a:rPr lang="en-US" baseline="-25000" dirty="0" smtClean="0"/>
              <a:t>1</a:t>
            </a:r>
            <a:r>
              <a:rPr lang="en-US" dirty="0" smtClean="0"/>
              <a:t>) and the target </a:t>
            </a:r>
            <a:r>
              <a:rPr lang="en-US" dirty="0" err="1" smtClean="0"/>
              <a:t>scatterer</a:t>
            </a:r>
            <a:r>
              <a:rPr lang="en-US" dirty="0" smtClean="0"/>
              <a:t> (Z</a:t>
            </a:r>
            <a:r>
              <a:rPr lang="en-US" baseline="-25000" dirty="0" smtClean="0"/>
              <a:t>2</a:t>
            </a:r>
            <a:r>
              <a:rPr lang="en-US" dirty="0" smtClean="0"/>
              <a:t>).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 smtClean="0"/>
              <a:t>The number of scattered particles is </a:t>
            </a:r>
            <a:r>
              <a:rPr lang="en-US" b="1" u="sng" dirty="0" smtClean="0">
                <a:solidFill>
                  <a:srgbClr val="A50021"/>
                </a:solidFill>
              </a:rPr>
              <a:t>inversely proportional to the square of the kinetic energy </a:t>
            </a:r>
            <a:r>
              <a:rPr lang="en-US" dirty="0" smtClean="0"/>
              <a:t>of the incident particle.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 smtClean="0"/>
              <a:t>For </a:t>
            </a:r>
            <a:r>
              <a:rPr lang="en-US" dirty="0"/>
              <a:t>a</a:t>
            </a:r>
            <a:r>
              <a:rPr lang="en-US" dirty="0" smtClean="0"/>
              <a:t> scattering angle </a:t>
            </a:r>
            <a:r>
              <a:rPr lang="en-US" dirty="0" err="1" smtClean="0">
                <a:latin typeface="Symbol" charset="2"/>
                <a:cs typeface="Symbol" charset="2"/>
              </a:rPr>
              <a:t>θ</a:t>
            </a:r>
            <a:r>
              <a:rPr lang="en-US" dirty="0" smtClean="0"/>
              <a:t>, the scattering is </a:t>
            </a:r>
            <a:r>
              <a:rPr lang="en-US" b="1" u="sng" dirty="0" smtClean="0">
                <a:solidFill>
                  <a:srgbClr val="A50021"/>
                </a:solidFill>
              </a:rPr>
              <a:t>proportional to 4</a:t>
            </a:r>
            <a:r>
              <a:rPr lang="en-US" b="1" u="sng" baseline="30000" dirty="0" smtClean="0">
                <a:solidFill>
                  <a:srgbClr val="A50021"/>
                </a:solidFill>
              </a:rPr>
              <a:t>th</a:t>
            </a:r>
            <a:r>
              <a:rPr lang="en-US" b="1" u="sng" dirty="0" smtClean="0">
                <a:solidFill>
                  <a:srgbClr val="A50021"/>
                </a:solidFill>
              </a:rPr>
              <a:t> power of sin(</a:t>
            </a:r>
            <a:r>
              <a:rPr lang="en-US" b="1" u="sng" dirty="0" smtClean="0">
                <a:solidFill>
                  <a:srgbClr val="A50021"/>
                </a:solidFill>
                <a:latin typeface="Symbol" charset="2"/>
                <a:cs typeface="Symbol" charset="2"/>
              </a:rPr>
              <a:t>θ</a:t>
            </a:r>
            <a:r>
              <a:rPr lang="en-US" b="1" u="sng" dirty="0" smtClean="0">
                <a:solidFill>
                  <a:srgbClr val="A50021"/>
                </a:solidFill>
              </a:rPr>
              <a:t>/2)</a:t>
            </a:r>
            <a:r>
              <a:rPr lang="en-US" dirty="0" smtClean="0"/>
              <a:t>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 smtClean="0"/>
              <a:t>The Scattering is </a:t>
            </a:r>
            <a:r>
              <a:rPr lang="en-US" b="1" u="sng" dirty="0" smtClean="0">
                <a:solidFill>
                  <a:srgbClr val="A50021"/>
                </a:solidFill>
              </a:rPr>
              <a:t>proportional to the target thickness</a:t>
            </a:r>
            <a:r>
              <a:rPr lang="en-US" dirty="0" smtClean="0"/>
              <a:t> for thin targets.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endParaRPr lang="en-US" sz="36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Wendesday, Mar. 1,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076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Wendesday, Mar. 1,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685800"/>
          </a:xfrm>
        </p:spPr>
        <p:txBody>
          <a:bodyPr/>
          <a:lstStyle/>
          <a:p>
            <a:pPr eaLnBrk="1" hangingPunct="1"/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457200"/>
            <a:ext cx="8343900" cy="5562600"/>
          </a:xfrm>
        </p:spPr>
        <p:txBody>
          <a:bodyPr/>
          <a:lstStyle/>
          <a:p>
            <a:pPr eaLnBrk="1" hangingPunct="1"/>
            <a:r>
              <a:rPr lang="en-US" sz="2400" dirty="0"/>
              <a:t>Midterm Exam</a:t>
            </a:r>
          </a:p>
          <a:p>
            <a:pPr lvl="1" eaLnBrk="1" hangingPunct="1"/>
            <a:r>
              <a:rPr lang="en-US" sz="2000" dirty="0" smtClean="0"/>
              <a:t>In class Wednesday</a:t>
            </a:r>
            <a:r>
              <a:rPr lang="en-US" sz="2000" dirty="0"/>
              <a:t>, March. </a:t>
            </a:r>
            <a:r>
              <a:rPr lang="en-US" sz="2000" dirty="0" smtClean="0"/>
              <a:t>8</a:t>
            </a:r>
            <a:endParaRPr lang="en-US" sz="2000" dirty="0"/>
          </a:p>
          <a:p>
            <a:pPr lvl="1" eaLnBrk="1" hangingPunct="1"/>
            <a:r>
              <a:rPr lang="en-US" sz="2000" dirty="0"/>
              <a:t>Covers from CH1.1 through what we learn March 6</a:t>
            </a:r>
            <a:r>
              <a:rPr lang="en-US" sz="2000" dirty="0" smtClean="0"/>
              <a:t> </a:t>
            </a:r>
            <a:r>
              <a:rPr lang="en-US" sz="2000" dirty="0"/>
              <a:t>plus the math refresher in the appendices</a:t>
            </a:r>
          </a:p>
          <a:p>
            <a:pPr lvl="1" eaLnBrk="1" hangingPunct="1"/>
            <a:r>
              <a:rPr lang="en-US" sz="2000" b="1" u="sng" dirty="0" smtClean="0">
                <a:solidFill>
                  <a:srgbClr val="FF0000"/>
                </a:solidFill>
              </a:rPr>
              <a:t>Please </a:t>
            </a:r>
            <a:r>
              <a:rPr lang="en-US" sz="2000" b="1" u="sng" dirty="0">
                <a:solidFill>
                  <a:srgbClr val="FF0000"/>
                </a:solidFill>
              </a:rPr>
              <a:t>do NOT miss the exam!  You will get an F if you miss it.</a:t>
            </a:r>
          </a:p>
          <a:p>
            <a:pPr lvl="1" eaLnBrk="1" hangingPunct="1"/>
            <a:r>
              <a:rPr lang="en-US" sz="2000" dirty="0"/>
              <a:t>BYOF: You may bring a one 8.5x11.5 sheet (front and back) of handwritten formulae and values of constants for the exam</a:t>
            </a:r>
          </a:p>
          <a:p>
            <a:pPr lvl="2" eaLnBrk="1" hangingPunct="1"/>
            <a:r>
              <a:rPr lang="en-US" sz="1600" dirty="0"/>
              <a:t>No derivations, word definitions or solutions of any </a:t>
            </a:r>
            <a:r>
              <a:rPr lang="en-US" sz="1600" dirty="0" smtClean="0"/>
              <a:t>problems!</a:t>
            </a:r>
          </a:p>
          <a:p>
            <a:pPr lvl="2" eaLnBrk="1" hangingPunct="1"/>
            <a:r>
              <a:rPr lang="en-US" sz="1600" dirty="0" smtClean="0"/>
              <a:t>No </a:t>
            </a:r>
            <a:r>
              <a:rPr lang="en-US" sz="1600" dirty="0"/>
              <a:t>additional formulae or values of constants will be provided</a:t>
            </a:r>
            <a:r>
              <a:rPr lang="en-US" sz="1600" dirty="0" smtClean="0"/>
              <a:t>!</a:t>
            </a:r>
          </a:p>
          <a:p>
            <a:pPr eaLnBrk="1" hangingPunct="1"/>
            <a:r>
              <a:rPr lang="en-US" sz="2400" dirty="0" smtClean="0"/>
              <a:t>Homework </a:t>
            </a:r>
            <a:r>
              <a:rPr lang="en-US" sz="2400" dirty="0"/>
              <a:t>#3</a:t>
            </a:r>
          </a:p>
          <a:p>
            <a:pPr lvl="1" eaLnBrk="1" hangingPunct="1"/>
            <a:r>
              <a:rPr lang="en-US" sz="2000" dirty="0"/>
              <a:t>End of chapter problems on CH4: 5, 14, 17, 21, 23 and 45</a:t>
            </a:r>
          </a:p>
          <a:p>
            <a:pPr lvl="1" eaLnBrk="1" hangingPunct="1"/>
            <a:r>
              <a:rPr lang="en-US" sz="2000" dirty="0"/>
              <a:t>Due: </a:t>
            </a:r>
            <a:r>
              <a:rPr lang="en-US" sz="2000" dirty="0" smtClean="0"/>
              <a:t>Monday, March 6</a:t>
            </a:r>
            <a:endParaRPr lang="en-US" dirty="0"/>
          </a:p>
          <a:p>
            <a:pPr eaLnBrk="1" hangingPunct="1"/>
            <a:r>
              <a:rPr lang="en-US" sz="2400" dirty="0" smtClean="0"/>
              <a:t>Colloquium today</a:t>
            </a:r>
          </a:p>
          <a:p>
            <a:pPr lvl="1" eaLnBrk="1" hangingPunct="1"/>
            <a:r>
              <a:rPr lang="en-US" sz="2000" dirty="0" smtClean="0"/>
              <a:t>Dr. Peter Brown from TAM</a:t>
            </a:r>
          </a:p>
          <a:p>
            <a:pPr lvl="1" eaLnBrk="1" hangingPunct="1"/>
            <a:r>
              <a:rPr lang="en-US" sz="2000" dirty="0" smtClean="0"/>
              <a:t>Quadruple extra credit colloquium: Wed. April 19, Dr. Nigel </a:t>
            </a:r>
            <a:r>
              <a:rPr lang="en-US" sz="2000" dirty="0" err="1" smtClean="0"/>
              <a:t>Lockyer</a:t>
            </a:r>
            <a:r>
              <a:rPr lang="en-US" sz="2000" dirty="0" smtClean="0"/>
              <a:t>, the </a:t>
            </a:r>
            <a:r>
              <a:rPr lang="en-US" sz="2000" dirty="0" err="1" smtClean="0"/>
              <a:t>Fermilab</a:t>
            </a:r>
            <a:r>
              <a:rPr lang="en-US" sz="2000" dirty="0" smtClean="0"/>
              <a:t> Director!</a:t>
            </a:r>
          </a:p>
        </p:txBody>
      </p:sp>
    </p:spTree>
    <p:extLst>
      <p:ext uri="{BB962C8B-B14F-4D97-AF65-F5344CB8AC3E}">
        <p14:creationId xmlns:p14="http://schemas.microsoft.com/office/powerpoint/2010/main" val="17805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81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-26987"/>
            <a:ext cx="8226425" cy="788987"/>
          </a:xfrm>
        </p:spPr>
        <p:txBody>
          <a:bodyPr/>
          <a:lstStyle/>
          <a:p>
            <a:pPr algn="ctr" eaLnBrk="1" hangingPunct="1"/>
            <a:r>
              <a:rPr lang="en-US" sz="3400" b="1" dirty="0" smtClean="0">
                <a:solidFill>
                  <a:srgbClr val="800000"/>
                </a:solidFill>
              </a:rPr>
              <a:t>The Atomic Models of Thomson and Rutherford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685800"/>
            <a:ext cx="8229600" cy="5257800"/>
          </a:xfrm>
        </p:spPr>
        <p:txBody>
          <a:bodyPr/>
          <a:lstStyle/>
          <a:p>
            <a:pPr marL="571500" indent="-571500" algn="l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3333CC"/>
                </a:solidFill>
              </a:rPr>
              <a:t>Without seeing it, 19</a:t>
            </a:r>
            <a:r>
              <a:rPr lang="en-US" sz="2800" baseline="30000" dirty="0" smtClean="0">
                <a:solidFill>
                  <a:srgbClr val="3333CC"/>
                </a:solidFill>
              </a:rPr>
              <a:t>th</a:t>
            </a:r>
            <a:r>
              <a:rPr lang="en-US" sz="2800" dirty="0" smtClean="0">
                <a:solidFill>
                  <a:srgbClr val="3333CC"/>
                </a:solidFill>
              </a:rPr>
              <a:t> century scientists believed atoms have structure.</a:t>
            </a:r>
            <a:endParaRPr lang="en-US" sz="2800" dirty="0">
              <a:solidFill>
                <a:srgbClr val="3333CC"/>
              </a:solidFill>
            </a:endParaRPr>
          </a:p>
          <a:p>
            <a:pPr marL="571500" indent="-571500" algn="l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3333CC"/>
                </a:solidFill>
              </a:rPr>
              <a:t>Pieces </a:t>
            </a:r>
            <a:r>
              <a:rPr lang="en-US" sz="2800" dirty="0">
                <a:solidFill>
                  <a:srgbClr val="3333CC"/>
                </a:solidFill>
              </a:rPr>
              <a:t>of evidence that scientists had in 1900 to indicate that the atom was not a fundamental </a:t>
            </a:r>
            <a:r>
              <a:rPr lang="en-US" sz="2800" dirty="0" smtClean="0">
                <a:solidFill>
                  <a:srgbClr val="3333CC"/>
                </a:solidFill>
              </a:rPr>
              <a:t>unit</a:t>
            </a:r>
          </a:p>
          <a:p>
            <a:pPr marL="571500" indent="-571500" algn="l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800" dirty="0" smtClean="0">
                <a:solidFill>
                  <a:srgbClr val="3333CC"/>
                </a:solidFill>
              </a:rPr>
              <a:t>There are simply too </a:t>
            </a:r>
            <a:r>
              <a:rPr lang="en-US" sz="2800" dirty="0">
                <a:solidFill>
                  <a:srgbClr val="3333CC"/>
                </a:solidFill>
              </a:rPr>
              <a:t>many kinds of </a:t>
            </a:r>
            <a:r>
              <a:rPr lang="en-US" sz="2800" dirty="0" smtClean="0">
                <a:solidFill>
                  <a:srgbClr val="3333CC"/>
                </a:solidFill>
              </a:rPr>
              <a:t>atoms (~70 known at that time), belonging </a:t>
            </a:r>
            <a:r>
              <a:rPr lang="en-US" sz="2800" dirty="0">
                <a:solidFill>
                  <a:srgbClr val="3333CC"/>
                </a:solidFill>
              </a:rPr>
              <a:t>to a distinct chemical </a:t>
            </a:r>
            <a:r>
              <a:rPr lang="en-US" sz="2800" dirty="0" smtClean="0">
                <a:solidFill>
                  <a:srgbClr val="3333CC"/>
                </a:solidFill>
              </a:rPr>
              <a:t>element</a:t>
            </a:r>
          </a:p>
          <a:p>
            <a:pPr marL="1314450" lvl="1" indent="-571500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400" dirty="0" smtClean="0"/>
              <a:t>Too many to be fundamental!!</a:t>
            </a:r>
          </a:p>
          <a:p>
            <a:pPr marL="571500" indent="-571500" algn="l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800" dirty="0">
                <a:solidFill>
                  <a:srgbClr val="3333CC"/>
                </a:solidFill>
              </a:rPr>
              <a:t>Atoms and electromagnetic phenomena</a:t>
            </a:r>
            <a:r>
              <a:rPr lang="en-US" sz="2800" dirty="0" smtClean="0">
                <a:solidFill>
                  <a:srgbClr val="3333CC"/>
                </a:solidFill>
              </a:rPr>
              <a:t> seem to be </a:t>
            </a:r>
            <a:r>
              <a:rPr lang="en-US" sz="2800" dirty="0">
                <a:solidFill>
                  <a:srgbClr val="3333CC"/>
                </a:solidFill>
              </a:rPr>
              <a:t>intimately </a:t>
            </a:r>
            <a:r>
              <a:rPr lang="en-US" sz="2800" dirty="0" smtClean="0">
                <a:solidFill>
                  <a:srgbClr val="3333CC"/>
                </a:solidFill>
              </a:rPr>
              <a:t>related</a:t>
            </a:r>
          </a:p>
          <a:p>
            <a:pPr marL="571500" indent="-571500" algn="l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800" dirty="0">
                <a:solidFill>
                  <a:srgbClr val="3333CC"/>
                </a:solidFill>
              </a:rPr>
              <a:t>The</a:t>
            </a:r>
            <a:r>
              <a:rPr lang="en-US" sz="2800" dirty="0" smtClean="0">
                <a:solidFill>
                  <a:srgbClr val="3333CC"/>
                </a:solidFill>
              </a:rPr>
              <a:t> issue of </a:t>
            </a:r>
            <a:r>
              <a:rPr lang="en-US" sz="2800" b="1" dirty="0" smtClean="0">
                <a:solidFill>
                  <a:srgbClr val="3333CC"/>
                </a:solidFill>
              </a:rPr>
              <a:t>valence</a:t>
            </a:r>
            <a:r>
              <a:rPr lang="en-US" sz="2800" dirty="0" smtClean="0">
                <a:solidFill>
                  <a:srgbClr val="3333CC"/>
                </a:solidFill>
              </a:rPr>
              <a:t> </a:t>
            </a:r>
            <a:r>
              <a:rPr lang="en-US" sz="2800" dirty="0" smtClean="0">
                <a:solidFill>
                  <a:srgbClr val="3333CC"/>
                </a:solidFill>
                <a:sym typeface="Wingdings"/>
              </a:rPr>
              <a:t> Why c</a:t>
            </a:r>
            <a:r>
              <a:rPr lang="en-US" sz="2800" dirty="0" smtClean="0">
                <a:solidFill>
                  <a:srgbClr val="3333CC"/>
                </a:solidFill>
              </a:rPr>
              <a:t>ertain </a:t>
            </a:r>
            <a:r>
              <a:rPr lang="en-US" sz="2800" dirty="0">
                <a:solidFill>
                  <a:srgbClr val="3333CC"/>
                </a:solidFill>
              </a:rPr>
              <a:t>elements combine with some elements but not with </a:t>
            </a:r>
            <a:r>
              <a:rPr lang="en-US" sz="2800" dirty="0" smtClean="0">
                <a:solidFill>
                  <a:srgbClr val="3333CC"/>
                </a:solidFill>
              </a:rPr>
              <a:t>others?</a:t>
            </a:r>
          </a:p>
          <a:p>
            <a:pPr marL="1314450" lvl="1" indent="-571500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400" dirty="0" smtClean="0">
                <a:solidFill>
                  <a:srgbClr val="000000"/>
                </a:solidFill>
              </a:rPr>
              <a:t>Is there a </a:t>
            </a:r>
            <a:r>
              <a:rPr lang="en-US" sz="2400" dirty="0">
                <a:solidFill>
                  <a:srgbClr val="000000"/>
                </a:solidFill>
              </a:rPr>
              <a:t>characteristic</a:t>
            </a:r>
            <a:r>
              <a:rPr lang="en-US" sz="2400" dirty="0" smtClean="0">
                <a:solidFill>
                  <a:srgbClr val="000000"/>
                </a:solidFill>
              </a:rPr>
              <a:t> internal </a:t>
            </a:r>
            <a:r>
              <a:rPr lang="en-US" sz="2400" dirty="0">
                <a:solidFill>
                  <a:srgbClr val="000000"/>
                </a:solidFill>
              </a:rPr>
              <a:t>atomic </a:t>
            </a:r>
            <a:r>
              <a:rPr lang="en-US" sz="2400" dirty="0" smtClean="0">
                <a:solidFill>
                  <a:srgbClr val="000000"/>
                </a:solidFill>
              </a:rPr>
              <a:t>structure?</a:t>
            </a:r>
          </a:p>
          <a:p>
            <a:pPr marL="571500" indent="-571500" algn="l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800" dirty="0">
                <a:solidFill>
                  <a:srgbClr val="3333CC"/>
                </a:solidFill>
              </a:rPr>
              <a:t>The discoveries of radioactivity</a:t>
            </a:r>
            <a:r>
              <a:rPr lang="en-US" sz="2800" dirty="0" smtClean="0">
                <a:solidFill>
                  <a:srgbClr val="3333CC"/>
                </a:solidFill>
              </a:rPr>
              <a:t>, </a:t>
            </a:r>
            <a:r>
              <a:rPr lang="en-US" sz="2800" dirty="0">
                <a:solidFill>
                  <a:srgbClr val="3333CC"/>
                </a:solidFill>
              </a:rPr>
              <a:t>X</a:t>
            </a:r>
            <a:r>
              <a:rPr lang="en-US" sz="2800" dirty="0" smtClean="0">
                <a:solidFill>
                  <a:srgbClr val="3333CC"/>
                </a:solidFill>
              </a:rPr>
              <a:t> </a:t>
            </a:r>
            <a:r>
              <a:rPr lang="en-US" sz="2800" dirty="0">
                <a:solidFill>
                  <a:srgbClr val="3333CC"/>
                </a:solidFill>
              </a:rPr>
              <a:t>rays, and</a:t>
            </a:r>
            <a:r>
              <a:rPr lang="en-US" sz="2800" dirty="0" smtClean="0">
                <a:solidFill>
                  <a:srgbClr val="3333CC"/>
                </a:solidFill>
              </a:rPr>
              <a:t> the </a:t>
            </a:r>
            <a:r>
              <a:rPr lang="en-US" sz="2800" dirty="0">
                <a:solidFill>
                  <a:srgbClr val="3333CC"/>
                </a:solidFill>
              </a:rPr>
              <a:t>electron</a:t>
            </a:r>
            <a:endParaRPr lang="en-US" sz="3600" dirty="0">
              <a:solidFill>
                <a:srgbClr val="3333CC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Wendesday, Mar. 1,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6904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533400"/>
            <a:ext cx="8229600" cy="6019800"/>
          </a:xfrm>
        </p:spPr>
        <p:txBody>
          <a:bodyPr/>
          <a:lstStyle/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sz="2800" dirty="0">
                <a:solidFill>
                  <a:srgbClr val="3333CC"/>
                </a:solidFill>
              </a:rPr>
              <a:t>Thomson’s “plum-pudding” model</a:t>
            </a:r>
            <a:r>
              <a:rPr lang="en-US" sz="2800" dirty="0" smtClean="0">
                <a:solidFill>
                  <a:srgbClr val="3333CC"/>
                </a:solidFill>
              </a:rPr>
              <a:t> </a:t>
            </a:r>
            <a:endParaRPr lang="en-US" sz="2800" dirty="0" smtClean="0">
              <a:solidFill>
                <a:srgbClr val="3333CC"/>
              </a:solidFill>
              <a:sym typeface="Wingdings"/>
            </a:endParaRPr>
          </a:p>
          <a:p>
            <a:pPr marL="1085850" lvl="1" indent="-3429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sym typeface="Wingdings"/>
              </a:rPr>
              <a:t>Atoms are electrically neutral and have electrons in them</a:t>
            </a:r>
          </a:p>
          <a:p>
            <a:pPr marL="1085850" lvl="1" indent="-3429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sym typeface="Wingdings"/>
              </a:rPr>
              <a:t>Atoms must have an equal amount of positive charges in it to balance electron negative charges</a:t>
            </a:r>
          </a:p>
          <a:p>
            <a:pPr marL="1085850" lvl="1" indent="-3429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sym typeface="Wingdings"/>
              </a:rPr>
              <a:t>So how about </a:t>
            </a:r>
            <a:r>
              <a:rPr lang="en-US" sz="2400" dirty="0" smtClean="0"/>
              <a:t>positive </a:t>
            </a:r>
            <a:r>
              <a:rPr lang="en-US" sz="2400" dirty="0"/>
              <a:t>charges spread uniformly throughout a sphere the size of the atom </a:t>
            </a:r>
            <a:r>
              <a:rPr lang="en-US" sz="2400" dirty="0" smtClean="0"/>
              <a:t>with </a:t>
            </a:r>
            <a:r>
              <a:rPr lang="en-US" sz="2400" dirty="0"/>
              <a:t>the newly discovered “negative” electrons embedded in a</a:t>
            </a:r>
            <a:r>
              <a:rPr lang="en-US" sz="2400" dirty="0" smtClean="0"/>
              <a:t> </a:t>
            </a:r>
            <a:r>
              <a:rPr lang="en-US" sz="2400" dirty="0"/>
              <a:t>uniform background.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endParaRPr lang="en-US" sz="2800" dirty="0">
              <a:solidFill>
                <a:srgbClr val="3333CC"/>
              </a:solidFill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endParaRPr lang="en-US" sz="2800" dirty="0" smtClean="0">
              <a:solidFill>
                <a:srgbClr val="3333CC"/>
              </a:solidFill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endParaRPr lang="en-US" sz="2800" dirty="0" smtClean="0">
              <a:solidFill>
                <a:srgbClr val="3333CC"/>
              </a:solidFill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endParaRPr lang="en-US" sz="2800" dirty="0" smtClean="0">
              <a:solidFill>
                <a:srgbClr val="3333CC"/>
              </a:solidFill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sz="2800" dirty="0" smtClean="0">
                <a:solidFill>
                  <a:srgbClr val="3333CC"/>
                </a:solidFill>
              </a:rPr>
              <a:t>Thomson thought </a:t>
            </a:r>
            <a:r>
              <a:rPr lang="en-US" sz="2800" dirty="0">
                <a:solidFill>
                  <a:srgbClr val="3333CC"/>
                </a:solidFill>
              </a:rPr>
              <a:t>when the atom was </a:t>
            </a:r>
            <a:r>
              <a:rPr lang="en-US" sz="2800" dirty="0" smtClean="0">
                <a:solidFill>
                  <a:srgbClr val="3333CC"/>
                </a:solidFill>
              </a:rPr>
              <a:t>heated </a:t>
            </a:r>
            <a:r>
              <a:rPr lang="en-US" sz="2800" dirty="0">
                <a:solidFill>
                  <a:srgbClr val="3333CC"/>
                </a:solidFill>
              </a:rPr>
              <a:t>the electrons could vibrate about their equilibrium </a:t>
            </a:r>
            <a:r>
              <a:rPr lang="en-US" sz="2800" dirty="0" smtClean="0">
                <a:solidFill>
                  <a:srgbClr val="3333CC"/>
                </a:solidFill>
              </a:rPr>
              <a:t>positions</a:t>
            </a:r>
            <a:r>
              <a:rPr lang="en-US" sz="2800" dirty="0">
                <a:solidFill>
                  <a:srgbClr val="3333CC"/>
                </a:solidFill>
              </a:rPr>
              <a:t> </a:t>
            </a:r>
            <a:r>
              <a:rPr lang="en-US" sz="2800" dirty="0" smtClean="0">
                <a:solidFill>
                  <a:srgbClr val="3333CC"/>
                </a:solidFill>
              </a:rPr>
              <a:t>and thus produce </a:t>
            </a:r>
            <a:r>
              <a:rPr lang="en-US" sz="2800" dirty="0">
                <a:solidFill>
                  <a:srgbClr val="3333CC"/>
                </a:solidFill>
              </a:rPr>
              <a:t>electromagnetic radiation.</a:t>
            </a: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534400" cy="636587"/>
          </a:xfrm>
        </p:spPr>
        <p:txBody>
          <a:bodyPr/>
          <a:lstStyle/>
          <a:p>
            <a:pPr algn="ctr" eaLnBrk="1" hangingPunct="1"/>
            <a:r>
              <a:rPr lang="en-US" sz="4000" b="1" dirty="0"/>
              <a:t>Thomson’s Atomic Model</a:t>
            </a:r>
          </a:p>
        </p:txBody>
      </p:sp>
      <p:pic>
        <p:nvPicPr>
          <p:cNvPr id="20485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3276600"/>
            <a:ext cx="1981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Wendesday, Mar. 1,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191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219200"/>
            <a:ext cx="3429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52400"/>
            <a:ext cx="8226425" cy="636587"/>
          </a:xfrm>
        </p:spPr>
        <p:txBody>
          <a:bodyPr/>
          <a:lstStyle/>
          <a:p>
            <a:pPr eaLnBrk="1" hangingPunct="1"/>
            <a:r>
              <a:rPr lang="en-US" sz="4000" dirty="0"/>
              <a:t>Experiments of Geiger and Marsden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990600"/>
            <a:ext cx="5562600" cy="5105400"/>
          </a:xfrm>
        </p:spPr>
        <p:txBody>
          <a:bodyPr/>
          <a:lstStyle/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>
                <a:solidFill>
                  <a:srgbClr val="3333CC"/>
                </a:solidFill>
              </a:rPr>
              <a:t>Rutherford, Geiger, and Marsden conceived a new technique for investigating the structure of matter by scattering a </a:t>
            </a:r>
            <a:r>
              <a:rPr lang="en-US" dirty="0" smtClean="0">
                <a:solidFill>
                  <a:srgbClr val="3333CC"/>
                </a:solidFill>
              </a:rPr>
              <a:t>particle off </a:t>
            </a:r>
            <a:r>
              <a:rPr lang="en-US" dirty="0">
                <a:solidFill>
                  <a:srgbClr val="3333CC"/>
                </a:solidFill>
              </a:rPr>
              <a:t>atoms.</a:t>
            </a:r>
            <a:r>
              <a:rPr lang="en-US" dirty="0" smtClean="0">
                <a:solidFill>
                  <a:srgbClr val="3333CC"/>
                </a:solidFill>
              </a:rPr>
              <a:t> 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>
                <a:solidFill>
                  <a:srgbClr val="3333CC"/>
                </a:solidFill>
              </a:rPr>
              <a:t>Geiger showed that </a:t>
            </a:r>
            <a:r>
              <a:rPr lang="en-US" dirty="0" smtClean="0">
                <a:solidFill>
                  <a:srgbClr val="3333CC"/>
                </a:solidFill>
              </a:rPr>
              <a:t>many </a:t>
            </a:r>
            <a:r>
              <a:rPr lang="en-US" dirty="0">
                <a:solidFill>
                  <a:srgbClr val="3333CC"/>
                </a:solidFill>
              </a:rPr>
              <a:t>particles were scattered from thin gold-leaf targets at backward angles greater than 90</a:t>
            </a:r>
            <a:r>
              <a:rPr lang="en-US" dirty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°</a:t>
            </a:r>
            <a:r>
              <a:rPr lang="en-US" dirty="0" smtClean="0">
                <a:solidFill>
                  <a:srgbClr val="3333CC"/>
                </a:solidFill>
              </a:rPr>
              <a:t>.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 smtClean="0">
                <a:solidFill>
                  <a:srgbClr val="3333CC"/>
                </a:solidFill>
              </a:rPr>
              <a:t>Time to do some calculations!</a:t>
            </a:r>
            <a:endParaRPr lang="en-US" dirty="0">
              <a:solidFill>
                <a:srgbClr val="3333CC"/>
              </a:solidFill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Wendesday, Mar. 1,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22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228600" y="3122612"/>
            <a:ext cx="8458200" cy="38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The maximum scattering angle corresponds to the maximum momentum change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dirty="0" smtClean="0">
                <a:solidFill>
                  <a:srgbClr val="3333CC"/>
                </a:solidFill>
                <a:latin typeface="+mn-lt"/>
                <a:ea typeface="ＭＳ Ｐゴシック" pitchFamily="-1" charset="-128"/>
                <a:cs typeface="ＭＳ Ｐゴシック" pitchFamily="-1" charset="-128"/>
              </a:rPr>
              <a:t>Using the momentum conservation and the KE conservation for an elastic collision, the maximum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momentum change of the 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Lucida Grande" pitchFamily="-84" charset="0"/>
                <a:ea typeface="Arial" pitchFamily="-84" charset="0"/>
                <a:cs typeface="Arial" pitchFamily="-84" charset="0"/>
              </a:rPr>
              <a:t>α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particle is in a head-on collision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			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Determine </a:t>
            </a:r>
            <a:r>
              <a:rPr kumimoji="0" lang="el-GR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by letting 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Lucida Grande" pitchFamily="-84" charset="0"/>
                <a:ea typeface="Arial" pitchFamily="-84" charset="0"/>
                <a:cs typeface="Arial" pitchFamily="-84" charset="0"/>
              </a:rPr>
              <a:t>Δ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p</a:t>
            </a:r>
            <a:r>
              <a:rPr kumimoji="0" lang="en-US" sz="20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max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be perpendicular to the direction of motion.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685800"/>
            <a:ext cx="8991600" cy="11430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sz="2000" dirty="0" smtClean="0">
                <a:cs typeface="ＭＳ Ｐゴシック" pitchFamily="-84" charset="-128"/>
              </a:rPr>
              <a:t>Geiger and Marsden (1909) observed backward-scattered (</a:t>
            </a:r>
            <a:r>
              <a:rPr lang="en-US" sz="2000" dirty="0" err="1" smtClean="0">
                <a:latin typeface="Symbol" charset="2"/>
                <a:cs typeface="Symbol" charset="2"/>
              </a:rPr>
              <a:t>θ</a:t>
            </a:r>
            <a:r>
              <a:rPr lang="en-US" sz="2000" dirty="0" smtClean="0">
                <a:cs typeface="ＭＳ Ｐゴシック" pitchFamily="-84" charset="-128"/>
              </a:rPr>
              <a:t>&gt;=90</a:t>
            </a:r>
            <a:r>
              <a:rPr lang="en-US" sz="2000" baseline="30000" dirty="0" smtClean="0">
                <a:cs typeface="ＭＳ Ｐゴシック" pitchFamily="-84" charset="-128"/>
              </a:rPr>
              <a:t>o</a:t>
            </a:r>
            <a:r>
              <a:rPr lang="en-US" sz="2000" dirty="0" smtClean="0">
                <a:cs typeface="ＭＳ Ｐゴシック" pitchFamily="-84" charset="-128"/>
              </a:rPr>
              <a:t>) </a:t>
            </a:r>
            <a:r>
              <a:rPr lang="en-US" sz="2000" dirty="0" err="1" smtClean="0">
                <a:latin typeface="Symbol" charset="2"/>
                <a:cs typeface="Symbol" charset="2"/>
              </a:rPr>
              <a:t>α</a:t>
            </a:r>
            <a:r>
              <a:rPr lang="en-US" sz="2000" dirty="0" smtClean="0">
                <a:cs typeface="ＭＳ Ｐゴシック" pitchFamily="-84" charset="-128"/>
              </a:rPr>
              <a:t> particles when a beam of energetic </a:t>
            </a:r>
            <a:r>
              <a:rPr lang="en-US" sz="2000" dirty="0" err="1" smtClean="0">
                <a:latin typeface="Symbol" charset="2"/>
                <a:cs typeface="Symbol" charset="2"/>
              </a:rPr>
              <a:t>α</a:t>
            </a:r>
            <a:r>
              <a:rPr lang="en-US" sz="2000" dirty="0" smtClean="0">
                <a:cs typeface="ＭＳ Ｐゴシック" pitchFamily="-84" charset="-128"/>
              </a:rPr>
              <a:t> particles was directed at a piece of gold foil as thin as 6.0x10</a:t>
            </a:r>
            <a:r>
              <a:rPr lang="en-US" sz="2000" baseline="30000" dirty="0" smtClean="0">
                <a:cs typeface="ＭＳ Ｐゴシック" pitchFamily="-84" charset="-128"/>
              </a:rPr>
              <a:t>-7</a:t>
            </a:r>
            <a:r>
              <a:rPr lang="en-US" sz="2000" dirty="0" smtClean="0">
                <a:cs typeface="ＭＳ Ｐゴシック" pitchFamily="-84" charset="-128"/>
              </a:rPr>
              <a:t>m.  Assuming an </a:t>
            </a:r>
            <a:r>
              <a:rPr lang="en-US" sz="2000" dirty="0" err="1" smtClean="0">
                <a:latin typeface="Symbol" charset="2"/>
                <a:cs typeface="Symbol" charset="2"/>
              </a:rPr>
              <a:t>α</a:t>
            </a:r>
            <a:r>
              <a:rPr lang="en-US" sz="2000" dirty="0" smtClean="0">
                <a:cs typeface="ＭＳ Ｐゴシック" pitchFamily="-84" charset="-128"/>
              </a:rPr>
              <a:t> particle scatters from an electron in the foil, what is the maximum scattering angle? </a:t>
            </a:r>
            <a:endParaRPr lang="en-US" sz="2000" dirty="0">
              <a:cs typeface="ＭＳ Ｐゴシック" pitchFamily="-84" charset="-128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ＭＳ Ｐゴシック" pitchFamily="-84" charset="-128"/>
              </a:rPr>
              <a:t>Ex 4.1: Maximum Scattering Angle</a:t>
            </a:r>
            <a:endParaRPr lang="en-US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Wendesday, Mar. 1,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333829" name="Object 5"/>
          <p:cNvGraphicFramePr>
            <a:graphicFrameLocks noChangeAspect="1"/>
          </p:cNvGraphicFramePr>
          <p:nvPr>
            <p:extLst/>
          </p:nvPr>
        </p:nvGraphicFramePr>
        <p:xfrm>
          <a:off x="3659188" y="4267200"/>
          <a:ext cx="3035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76" name="Equation" r:id="rId3" imgW="1803400" imgH="279400" progId="Equation.DSMT4">
                  <p:embed/>
                </p:oleObj>
              </mc:Choice>
              <mc:Fallback>
                <p:oleObj name="Equation" r:id="rId3" imgW="18034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9188" y="4267200"/>
                        <a:ext cx="30353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5" descr="0403"/>
          <p:cNvPicPr>
            <a:picLocks noChangeAspect="1" noChangeArrowheads="1"/>
          </p:cNvPicPr>
          <p:nvPr/>
        </p:nvPicPr>
        <p:blipFill>
          <a:blip r:embed="rId5"/>
          <a:srcRect b="10010"/>
          <a:stretch>
            <a:fillRect/>
          </a:stretch>
        </p:blipFill>
        <p:spPr bwMode="auto">
          <a:xfrm>
            <a:off x="1143000" y="1828800"/>
            <a:ext cx="68580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 bwMode="auto">
          <a:xfrm>
            <a:off x="914400" y="1676400"/>
            <a:ext cx="3124200" cy="152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876800" y="1676400"/>
            <a:ext cx="3124200" cy="152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416777" name="Object 9"/>
          <p:cNvGraphicFramePr>
            <a:graphicFrameLocks noChangeAspect="1"/>
          </p:cNvGraphicFramePr>
          <p:nvPr>
            <p:extLst/>
          </p:nvPr>
        </p:nvGraphicFramePr>
        <p:xfrm>
          <a:off x="698500" y="4114800"/>
          <a:ext cx="186690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77" name="Equation" r:id="rId6" imgW="1371600" imgH="279400" progId="Equation.DSMT4">
                  <p:embed/>
                </p:oleObj>
              </mc:Choice>
              <mc:Fallback>
                <p:oleObj name="Equation" r:id="rId6" imgW="13716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" y="4114800"/>
                        <a:ext cx="1866900" cy="37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8" name="Object 10"/>
          <p:cNvGraphicFramePr>
            <a:graphicFrameLocks noChangeAspect="1"/>
          </p:cNvGraphicFramePr>
          <p:nvPr>
            <p:extLst/>
          </p:nvPr>
        </p:nvGraphicFramePr>
        <p:xfrm>
          <a:off x="620713" y="5353050"/>
          <a:ext cx="197802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78" name="Equation" r:id="rId8" imgW="1041400" imgH="431800" progId="Equation.DSMT4">
                  <p:embed/>
                </p:oleObj>
              </mc:Choice>
              <mc:Fallback>
                <p:oleObj name="Equation" r:id="rId8" imgW="1041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13" y="5353050"/>
                        <a:ext cx="1978025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34" descr="0404"/>
          <p:cNvPicPr>
            <a:picLocks noChangeAspect="1" noChangeArrowheads="1"/>
          </p:cNvPicPr>
          <p:nvPr/>
        </p:nvPicPr>
        <p:blipFill>
          <a:blip r:embed="rId10"/>
          <a:srcRect b="9004"/>
          <a:stretch>
            <a:fillRect/>
          </a:stretch>
        </p:blipFill>
        <p:spPr bwMode="auto">
          <a:xfrm>
            <a:off x="7422356" y="4800600"/>
            <a:ext cx="1721644" cy="79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ight Arrow 21"/>
          <p:cNvSpPr/>
          <p:nvPr/>
        </p:nvSpPr>
        <p:spPr bwMode="auto">
          <a:xfrm>
            <a:off x="2971800" y="4343400"/>
            <a:ext cx="609600" cy="381000"/>
          </a:xfrm>
          <a:prstGeom prst="rightArrow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416779" name="Object 11"/>
          <p:cNvGraphicFramePr>
            <a:graphicFrameLocks noChangeAspect="1"/>
          </p:cNvGraphicFramePr>
          <p:nvPr>
            <p:extLst/>
          </p:nvPr>
        </p:nvGraphicFramePr>
        <p:xfrm>
          <a:off x="625475" y="4448175"/>
          <a:ext cx="231775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79" name="Equation" r:id="rId11" imgW="1701800" imgH="393700" progId="Equation.DSMT4">
                  <p:embed/>
                </p:oleObj>
              </mc:Choice>
              <mc:Fallback>
                <p:oleObj name="Equation" r:id="rId11" imgW="1701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75" y="4448175"/>
                        <a:ext cx="2317750" cy="534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80" name="Object 12"/>
          <p:cNvGraphicFramePr>
            <a:graphicFrameLocks noChangeAspect="1"/>
          </p:cNvGraphicFramePr>
          <p:nvPr>
            <p:extLst/>
          </p:nvPr>
        </p:nvGraphicFramePr>
        <p:xfrm>
          <a:off x="6726238" y="4360863"/>
          <a:ext cx="2009775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80" name="Equation" r:id="rId13" imgW="1193800" imgH="215900" progId="Equation.DSMT4">
                  <p:embed/>
                </p:oleObj>
              </mc:Choice>
              <mc:Fallback>
                <p:oleObj name="Equation" r:id="rId13" imgW="11938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6238" y="4360863"/>
                        <a:ext cx="2009775" cy="363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81" name="Object 13"/>
          <p:cNvGraphicFramePr>
            <a:graphicFrameLocks noChangeAspect="1"/>
          </p:cNvGraphicFramePr>
          <p:nvPr>
            <p:extLst/>
          </p:nvPr>
        </p:nvGraphicFramePr>
        <p:xfrm>
          <a:off x="2590800" y="5353050"/>
          <a:ext cx="108426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81" name="Equation" r:id="rId15" imgW="571500" imgH="431800" progId="Equation.DSMT4">
                  <p:embed/>
                </p:oleObj>
              </mc:Choice>
              <mc:Fallback>
                <p:oleObj name="Equation" r:id="rId15" imgW="5715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353050"/>
                        <a:ext cx="1084263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82" name="Object 14"/>
          <p:cNvGraphicFramePr>
            <a:graphicFrameLocks noChangeAspect="1"/>
          </p:cNvGraphicFramePr>
          <p:nvPr>
            <p:extLst/>
          </p:nvPr>
        </p:nvGraphicFramePr>
        <p:xfrm>
          <a:off x="3810000" y="5334000"/>
          <a:ext cx="84296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82" name="Equation" r:id="rId17" imgW="444500" imgH="431800" progId="Equation.DSMT4">
                  <p:embed/>
                </p:oleObj>
              </mc:Choice>
              <mc:Fallback>
                <p:oleObj name="Equation" r:id="rId17" imgW="4445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334000"/>
                        <a:ext cx="842963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83" name="Object 15"/>
          <p:cNvGraphicFramePr>
            <a:graphicFrameLocks noChangeAspect="1"/>
          </p:cNvGraphicFramePr>
          <p:nvPr>
            <p:extLst/>
          </p:nvPr>
        </p:nvGraphicFramePr>
        <p:xfrm>
          <a:off x="4660900" y="5486400"/>
          <a:ext cx="263048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83" name="Equation" r:id="rId19" imgW="1384300" imgH="190500" progId="Equation.DSMT4">
                  <p:embed/>
                </p:oleObj>
              </mc:Choice>
              <mc:Fallback>
                <p:oleObj name="Equation" r:id="rId19" imgW="13843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5486400"/>
                        <a:ext cx="2630488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0711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6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16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3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16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16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16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16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16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22530" grpId="0" build="p"/>
      <p:bldP spid="16" grpId="0" animBg="1"/>
      <p:bldP spid="17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383588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If an </a:t>
            </a:r>
            <a:r>
              <a:rPr lang="el-GR" sz="2400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α</a:t>
            </a:r>
            <a:r>
              <a:rPr lang="en-US" sz="2400" dirty="0"/>
              <a:t> particle were scattered by </a:t>
            </a:r>
            <a:r>
              <a:rPr lang="en-US" sz="2400" dirty="0" smtClean="0"/>
              <a:t>many electrons, then </a:t>
            </a:r>
            <a:r>
              <a:rPr lang="en-US" sz="2400" i="1" dirty="0"/>
              <a:t>N</a:t>
            </a:r>
            <a:r>
              <a:rPr lang="en-US" sz="2400" dirty="0"/>
              <a:t> electrons results in</a:t>
            </a:r>
            <a:r>
              <a:rPr lang="en-US" sz="2400" dirty="0" smtClean="0"/>
              <a:t> &lt;</a:t>
            </a:r>
            <a:r>
              <a:rPr lang="en-US" sz="2400" dirty="0" err="1" smtClean="0">
                <a:latin typeface="Symbol" charset="2"/>
                <a:cs typeface="Symbol" charset="2"/>
              </a:rPr>
              <a:t>θ</a:t>
            </a:r>
            <a:r>
              <a:rPr lang="en-US" sz="2400" dirty="0" smtClean="0"/>
              <a:t>&gt;</a:t>
            </a:r>
            <a:r>
              <a:rPr lang="en-US" sz="2400" baseline="-25000" dirty="0" smtClean="0"/>
              <a:t>total</a:t>
            </a:r>
            <a:r>
              <a:rPr lang="en-US" sz="2400" dirty="0" smtClean="0"/>
              <a:t> ~ √N*</a:t>
            </a:r>
            <a:r>
              <a:rPr lang="en-US" sz="2400" dirty="0" err="1" smtClean="0">
                <a:latin typeface="Symbol" charset="2"/>
                <a:cs typeface="Symbol" charset="2"/>
              </a:rPr>
              <a:t>θ</a:t>
            </a:r>
            <a:r>
              <a:rPr lang="en-US" sz="2400" dirty="0" smtClean="0"/>
              <a:t>            </a:t>
            </a: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The number of atoms across a</a:t>
            </a:r>
            <a:r>
              <a:rPr lang="en-US" sz="2400" dirty="0" smtClean="0"/>
              <a:t> </a:t>
            </a:r>
            <a:r>
              <a:rPr lang="en-US" sz="2400" dirty="0"/>
              <a:t>thin gold layer of 6 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× 10</a:t>
            </a:r>
            <a:r>
              <a:rPr lang="en-US" sz="2400" baseline="300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400" baseline="30000" dirty="0">
                <a:ea typeface="Arial" pitchFamily="-84" charset="0"/>
                <a:cs typeface="Arial" pitchFamily="-84" charset="0"/>
              </a:rPr>
              <a:t>7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m: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Assume the distance between atoms </a:t>
            </a:r>
            <a:r>
              <a:rPr lang="en-US" sz="2400" dirty="0" smtClean="0"/>
              <a:t>is</a:t>
            </a: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400" dirty="0"/>
              <a:t>	and </a:t>
            </a:r>
            <a:r>
              <a:rPr lang="en-US" sz="2400" dirty="0" smtClean="0"/>
              <a:t>there are</a:t>
            </a: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400" dirty="0"/>
              <a:t>	</a:t>
            </a:r>
            <a:r>
              <a:rPr lang="en-US" sz="2400" dirty="0" smtClean="0"/>
              <a:t>This </a:t>
            </a:r>
            <a:r>
              <a:rPr lang="en-US" sz="2400" dirty="0"/>
              <a:t>gives				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413"/>
            <a:ext cx="8226425" cy="484187"/>
          </a:xfrm>
        </p:spPr>
        <p:txBody>
          <a:bodyPr/>
          <a:lstStyle/>
          <a:p>
            <a:pPr eaLnBrk="1" hangingPunct="1"/>
            <a:r>
              <a:rPr lang="en-US" sz="3400" dirty="0"/>
              <a:t>Multiple Scattering from Electrons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Wendesday, Mar. 1, 2017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15" name="Object 15"/>
          <p:cNvGraphicFramePr>
            <a:graphicFrameLocks noChangeAspect="1"/>
          </p:cNvGraphicFramePr>
          <p:nvPr>
            <p:extLst/>
          </p:nvPr>
        </p:nvGraphicFramePr>
        <p:xfrm>
          <a:off x="685800" y="1905000"/>
          <a:ext cx="7962900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48" name="Equation" r:id="rId3" imgW="5092700" imgH="482600" progId="Equation.DSMT4">
                  <p:embed/>
                </p:oleObj>
              </mc:Choice>
              <mc:Fallback>
                <p:oleObj name="Equation" r:id="rId3" imgW="50927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05000"/>
                        <a:ext cx="7962900" cy="7508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2971800" y="2819400"/>
          <a:ext cx="4608513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49" name="Equation" r:id="rId5" imgW="2946400" imgH="457200" progId="Equation.DSMT4">
                  <p:embed/>
                </p:oleObj>
              </mc:Choice>
              <mc:Fallback>
                <p:oleObj name="Equation" r:id="rId5" imgW="2946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819400"/>
                        <a:ext cx="4608513" cy="711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5"/>
          <p:cNvGraphicFramePr>
            <a:graphicFrameLocks noChangeAspect="1"/>
          </p:cNvGraphicFramePr>
          <p:nvPr>
            <p:extLst/>
          </p:nvPr>
        </p:nvGraphicFramePr>
        <p:xfrm>
          <a:off x="2971800" y="3578225"/>
          <a:ext cx="397192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50" name="Equation" r:id="rId7" imgW="2540000" imgH="393700" progId="Equation.DSMT4">
                  <p:embed/>
                </p:oleObj>
              </mc:Choice>
              <mc:Fallback>
                <p:oleObj name="Equation" r:id="rId7" imgW="2540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578225"/>
                        <a:ext cx="3971925" cy="6127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5"/>
          <p:cNvGraphicFramePr>
            <a:graphicFrameLocks noChangeAspect="1"/>
          </p:cNvGraphicFramePr>
          <p:nvPr>
            <p:extLst/>
          </p:nvPr>
        </p:nvGraphicFramePr>
        <p:xfrm>
          <a:off x="5257800" y="4191000"/>
          <a:ext cx="3815866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51" name="Equation" r:id="rId9" imgW="2171700" imgH="304800" progId="Equation.DSMT4">
                  <p:embed/>
                </p:oleObj>
              </mc:Choice>
              <mc:Fallback>
                <p:oleObj name="Equation" r:id="rId9" imgW="21717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191000"/>
                        <a:ext cx="3815866" cy="533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5"/>
          <p:cNvGraphicFramePr>
            <a:graphicFrameLocks noChangeAspect="1"/>
          </p:cNvGraphicFramePr>
          <p:nvPr>
            <p:extLst/>
          </p:nvPr>
        </p:nvGraphicFramePr>
        <p:xfrm>
          <a:off x="2590800" y="4600575"/>
          <a:ext cx="3592513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52" name="Equation" r:id="rId11" imgW="2044700" imgH="419100" progId="Equation.DSMT4">
                  <p:embed/>
                </p:oleObj>
              </mc:Choice>
              <mc:Fallback>
                <p:oleObj name="Equation" r:id="rId11" imgW="2044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600575"/>
                        <a:ext cx="3592513" cy="7334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5"/>
          <p:cNvGraphicFramePr>
            <a:graphicFrameLocks noChangeAspect="1"/>
          </p:cNvGraphicFramePr>
          <p:nvPr>
            <p:extLst/>
          </p:nvPr>
        </p:nvGraphicFramePr>
        <p:xfrm>
          <a:off x="2541587" y="5486400"/>
          <a:ext cx="332581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53" name="Equation" r:id="rId13" imgW="1892300" imgH="279400" progId="Equation.DSMT4">
                  <p:embed/>
                </p:oleObj>
              </mc:Choice>
              <mc:Fallback>
                <p:oleObj name="Equation" r:id="rId13" imgW="18923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1587" y="5486400"/>
                        <a:ext cx="3325813" cy="4889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7497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5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5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r>
              <a:rPr lang="en-US" dirty="0" smtClean="0"/>
              <a:t>Rutherford’s Atomic Model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838200"/>
            <a:ext cx="8458200" cy="4530725"/>
          </a:xfrm>
        </p:spPr>
        <p:txBody>
          <a:bodyPr/>
          <a:lstStyle/>
          <a:p>
            <a:pPr eaLnBrk="1" hangingPunct="1">
              <a:buClr>
                <a:srgbClr val="3333CC"/>
              </a:buClr>
              <a:buSzPct val="65000"/>
              <a:buFont typeface="Wingdings" charset="2"/>
              <a:buChar char="§"/>
            </a:pPr>
            <a:r>
              <a:rPr lang="en-US" dirty="0" smtClean="0"/>
              <a:t>&lt;</a:t>
            </a:r>
            <a:r>
              <a:rPr lang="en-US" dirty="0" err="1" smtClean="0">
                <a:latin typeface="Symbol" charset="2"/>
                <a:cs typeface="Symbol" charset="2"/>
              </a:rPr>
              <a:t>θ</a:t>
            </a:r>
            <a:r>
              <a:rPr lang="en-US" dirty="0" smtClean="0"/>
              <a:t>&gt;</a:t>
            </a:r>
            <a:r>
              <a:rPr lang="en-US" baseline="-25000" dirty="0" smtClean="0"/>
              <a:t>total</a:t>
            </a:r>
            <a:r>
              <a:rPr lang="en-US" dirty="0" smtClean="0"/>
              <a:t>~0.8*79=6.8</a:t>
            </a:r>
            <a:r>
              <a:rPr lang="en-US" baseline="30000" dirty="0" smtClean="0"/>
              <a:t>o</a:t>
            </a:r>
            <a:r>
              <a:rPr lang="en-US" dirty="0" smtClean="0"/>
              <a:t> even if the </a:t>
            </a:r>
            <a:r>
              <a:rPr lang="el-GR" dirty="0" smtClean="0">
                <a:latin typeface="Lucida Grande" pitchFamily="-84" charset="0"/>
                <a:ea typeface="Arial" pitchFamily="-84" charset="0"/>
                <a:cs typeface="Arial" pitchFamily="-84" charset="0"/>
              </a:rPr>
              <a:t>α</a:t>
            </a:r>
            <a:r>
              <a:rPr lang="en-US" dirty="0" smtClean="0"/>
              <a:t> particle scattered from all 79 electrons in each atom of gold</a:t>
            </a:r>
          </a:p>
          <a:p>
            <a:pPr eaLnBrk="1" hangingPunct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endParaRPr lang="en-US" dirty="0" smtClean="0"/>
          </a:p>
          <a:p>
            <a:pPr eaLnBrk="1" hangingPunct="1">
              <a:buClr>
                <a:srgbClr val="3333CC"/>
              </a:buClr>
              <a:buSzPct val="65000"/>
              <a:buNone/>
            </a:pPr>
            <a:endParaRPr lang="en-US" dirty="0"/>
          </a:p>
          <a:p>
            <a:pPr eaLnBrk="1" hangingPunct="1">
              <a:buClr>
                <a:srgbClr val="3333CC"/>
              </a:buClr>
              <a:buSzPct val="65000"/>
              <a:buFont typeface="Wingdings" charset="2"/>
              <a:buChar char="§"/>
            </a:pPr>
            <a:r>
              <a:rPr lang="en-US" dirty="0" smtClean="0"/>
              <a:t>The experimental results were inconsistent with Thomson’s atomic model.</a:t>
            </a:r>
          </a:p>
          <a:p>
            <a:pPr eaLnBrk="1" hangingPunct="1">
              <a:buClr>
                <a:srgbClr val="3333CC"/>
              </a:buClr>
              <a:buSzPct val="65000"/>
              <a:buFont typeface="Wingdings" charset="2"/>
              <a:buChar char="§"/>
            </a:pPr>
            <a:r>
              <a:rPr lang="en-US" dirty="0" smtClean="0"/>
              <a:t>Rutherford proposed that an atom has a positively charged core (nucleus) surrounded by negatively charged electrons.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Wendesday, Mar. 1, 2017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0" name="AutoShape 35"/>
          <p:cNvSpPr>
            <a:spLocks noChangeArrowheads="1"/>
          </p:cNvSpPr>
          <p:nvPr/>
        </p:nvSpPr>
        <p:spPr bwMode="auto">
          <a:xfrm>
            <a:off x="3962400" y="2057400"/>
            <a:ext cx="647700" cy="838200"/>
          </a:xfrm>
          <a:prstGeom prst="downArrow">
            <a:avLst>
              <a:gd name="adj1" fmla="val 49222"/>
              <a:gd name="adj2" fmla="val 64706"/>
            </a:avLst>
          </a:prstGeom>
          <a:solidFill>
            <a:srgbClr val="FFFF00"/>
          </a:solidFill>
          <a:ln w="571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5257800"/>
            <a:ext cx="1676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225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33779</TotalTime>
  <Words>1346</Words>
  <Application>Microsoft Macintosh PowerPoint</Application>
  <PresentationFormat>On-screen Show (4:3)</PresentationFormat>
  <Paragraphs>177</Paragraphs>
  <Slides>16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 Narrow</vt:lpstr>
      <vt:lpstr>Lucida Grande</vt:lpstr>
      <vt:lpstr>Monotype Corsiva</vt:lpstr>
      <vt:lpstr>ＭＳ Ｐゴシック</vt:lpstr>
      <vt:lpstr>Symbol</vt:lpstr>
      <vt:lpstr>Times New Roman</vt:lpstr>
      <vt:lpstr>Wingdings</vt:lpstr>
      <vt:lpstr>Arial</vt:lpstr>
      <vt:lpstr>phys1443-spring02</vt:lpstr>
      <vt:lpstr>Equation</vt:lpstr>
      <vt:lpstr>PHYS 3313 – Section 001 Lecture #13</vt:lpstr>
      <vt:lpstr>Announcements</vt:lpstr>
      <vt:lpstr>PowerPoint Presentation</vt:lpstr>
      <vt:lpstr>The Atomic Models of Thomson and Rutherford</vt:lpstr>
      <vt:lpstr>Thomson’s Atomic Model</vt:lpstr>
      <vt:lpstr>Experiments of Geiger and Marsden</vt:lpstr>
      <vt:lpstr>Ex 4.1: Maximum Scattering Angle</vt:lpstr>
      <vt:lpstr>Multiple Scattering from Electrons</vt:lpstr>
      <vt:lpstr>Rutherford’s Atomic Model</vt:lpstr>
      <vt:lpstr>Assumptions of Rutherford Scattering </vt:lpstr>
      <vt:lpstr>Rutherford Scattering </vt:lpstr>
      <vt:lpstr>The Relationship Between the Impact Parameter b and the Scattering Angle   </vt:lpstr>
      <vt:lpstr>Rutherford Scattering</vt:lpstr>
      <vt:lpstr>Rutherford Scattering - probability</vt:lpstr>
      <vt:lpstr>Rutherford Scattering Equation</vt:lpstr>
      <vt:lpstr>The Important Points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790</cp:revision>
  <cp:lastPrinted>2013-08-26T21:25:15Z</cp:lastPrinted>
  <dcterms:created xsi:type="dcterms:W3CDTF">2012-08-27T21:13:02Z</dcterms:created>
  <dcterms:modified xsi:type="dcterms:W3CDTF">2017-03-01T20:53:05Z</dcterms:modified>
</cp:coreProperties>
</file>