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74" r:id="rId3"/>
    <p:sldId id="721" r:id="rId4"/>
    <p:sldId id="722" r:id="rId5"/>
    <p:sldId id="723" r:id="rId6"/>
    <p:sldId id="724" r:id="rId7"/>
    <p:sldId id="726" r:id="rId8"/>
    <p:sldId id="727" r:id="rId9"/>
    <p:sldId id="728" r:id="rId10"/>
    <p:sldId id="725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10" r:id="rId20"/>
    <p:sldId id="711" r:id="rId21"/>
    <p:sldId id="712" r:id="rId22"/>
    <p:sldId id="737" r:id="rId23"/>
    <p:sldId id="738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/>
    <p:restoredTop sz="94660"/>
  </p:normalViewPr>
  <p:slideViewPr>
    <p:cSldViewPr>
      <p:cViewPr varScale="1">
        <p:scale>
          <a:sx n="125" d="100"/>
          <a:sy n="125" d="100"/>
        </p:scale>
        <p:origin x="16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image" Target="../media/image83.emf"/><Relationship Id="rId13" Type="http://schemas.openxmlformats.org/officeDocument/2006/relationships/image" Target="../media/image84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0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53.bin"/><Relationship Id="rId21" Type="http://schemas.openxmlformats.org/officeDocument/2006/relationships/image" Target="../media/image55.emf"/><Relationship Id="rId22" Type="http://schemas.openxmlformats.org/officeDocument/2006/relationships/oleObject" Target="../embeddings/oleObject54.bin"/><Relationship Id="rId23" Type="http://schemas.openxmlformats.org/officeDocument/2006/relationships/image" Target="../media/image56.emf"/><Relationship Id="rId24" Type="http://schemas.openxmlformats.org/officeDocument/2006/relationships/oleObject" Target="../embeddings/oleObject55.bin"/><Relationship Id="rId25" Type="http://schemas.openxmlformats.org/officeDocument/2006/relationships/image" Target="../media/image57.emf"/><Relationship Id="rId26" Type="http://schemas.openxmlformats.org/officeDocument/2006/relationships/oleObject" Target="../embeddings/oleObject56.bin"/><Relationship Id="rId27" Type="http://schemas.openxmlformats.org/officeDocument/2006/relationships/image" Target="../media/image58.emf"/><Relationship Id="rId28" Type="http://schemas.openxmlformats.org/officeDocument/2006/relationships/oleObject" Target="../embeddings/oleObject57.bin"/><Relationship Id="rId29" Type="http://schemas.openxmlformats.org/officeDocument/2006/relationships/image" Target="../media/image59.emf"/><Relationship Id="rId30" Type="http://schemas.openxmlformats.org/officeDocument/2006/relationships/oleObject" Target="../embeddings/oleObject58.bin"/><Relationship Id="rId31" Type="http://schemas.openxmlformats.org/officeDocument/2006/relationships/image" Target="../media/image60.emf"/><Relationship Id="rId10" Type="http://schemas.openxmlformats.org/officeDocument/2006/relationships/oleObject" Target="../embeddings/oleObject48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52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image" Target="../media/image71.emf"/><Relationship Id="rId10" Type="http://schemas.openxmlformats.org/officeDocument/2006/relationships/image" Target="../media/image66.e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7.e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68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69.e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70.emf"/><Relationship Id="rId19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image" Target="../media/image80.e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1.emf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82.e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83.emf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84.emf"/><Relationship Id="rId29" Type="http://schemas.openxmlformats.org/officeDocument/2006/relationships/image" Target="../media/image85.emf"/><Relationship Id="rId10" Type="http://schemas.openxmlformats.org/officeDocument/2006/relationships/image" Target="../media/image75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6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7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79.e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89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emf"/><Relationship Id="rId12" Type="http://schemas.openxmlformats.org/officeDocument/2006/relationships/oleObject" Target="../embeddings/oleObject91.bin"/><Relationship Id="rId13" Type="http://schemas.openxmlformats.org/officeDocument/2006/relationships/image" Target="../media/image96.emf"/><Relationship Id="rId14" Type="http://schemas.openxmlformats.org/officeDocument/2006/relationships/oleObject" Target="../embeddings/oleObject92.bin"/><Relationship Id="rId15" Type="http://schemas.openxmlformats.org/officeDocument/2006/relationships/image" Target="../media/image9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8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92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3.e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94.emf"/><Relationship Id="rId10" Type="http://schemas.openxmlformats.org/officeDocument/2006/relationships/oleObject" Target="../embeddings/oleObject9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9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1.jpeg"/><Relationship Id="rId5" Type="http://schemas.openxmlformats.org/officeDocument/2006/relationships/oleObject" Target="../embeddings/oleObject94.bin"/><Relationship Id="rId6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102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10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7.bin"/><Relationship Id="rId24" Type="http://schemas.openxmlformats.org/officeDocument/2006/relationships/image" Target="../media/image19.emf"/><Relationship Id="rId25" Type="http://schemas.openxmlformats.org/officeDocument/2006/relationships/oleObject" Target="../embeddings/oleObject18.bin"/><Relationship Id="rId26" Type="http://schemas.openxmlformats.org/officeDocument/2006/relationships/image" Target="../media/image20.emf"/><Relationship Id="rId27" Type="http://schemas.openxmlformats.org/officeDocument/2006/relationships/oleObject" Target="../embeddings/oleObject19.bin"/><Relationship Id="rId28" Type="http://schemas.openxmlformats.org/officeDocument/2006/relationships/image" Target="../media/image21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1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05" y="1683603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6,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</a:t>
            </a:r>
            <a:r>
              <a:rPr lang="en-US" dirty="0">
                <a:latin typeface="Arial Narrow" pitchFamily="-84" charset="0"/>
              </a:rPr>
              <a:t>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Spectra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Recalling the total E of an e in an atom,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stationary states En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1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/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2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/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3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/>
          </p:nvPr>
        </p:nvGraphicFramePr>
        <p:xfrm>
          <a:off x="3440113" y="1154113"/>
          <a:ext cx="5445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4" name="Equation" r:id="rId10" imgW="317500" imgH="393700" progId="Equation.DSMT4">
                  <p:embed/>
                </p:oleObj>
              </mc:Choice>
              <mc:Fallback>
                <p:oleObj name="Equation" r:id="rId10" imgW="31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154113"/>
                        <a:ext cx="54451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/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5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/>
          </p:nvPr>
        </p:nvGraphicFramePr>
        <p:xfrm>
          <a:off x="5535613" y="1219200"/>
          <a:ext cx="3544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6" name="Equation" r:id="rId14" imgW="3175000" imgH="546100" progId="Equation.DSMT4">
                  <p:embed/>
                </p:oleObj>
              </mc:Choice>
              <mc:Fallback>
                <p:oleObj name="Equation" r:id="rId14" imgW="3175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219200"/>
                        <a:ext cx="3544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/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7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/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8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9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/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0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/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1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/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2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/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3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/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4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9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37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/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0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/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1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/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2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/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3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/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4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/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6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/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7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/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8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99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456613" cy="533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</a:t>
            </a:r>
            <a:r>
              <a:rPr lang="en-US" sz="2400">
                <a:solidFill>
                  <a:srgbClr val="3333CC"/>
                </a:solidFill>
              </a:rPr>
              <a:t>with </a:t>
            </a:r>
            <a:r>
              <a:rPr lang="en-US" sz="2400" smtClean="0">
                <a:solidFill>
                  <a:srgbClr val="3333CC"/>
                </a:solidFill>
              </a:rPr>
              <a:t>the classical </a:t>
            </a:r>
            <a:r>
              <a:rPr lang="en-US" sz="2400" dirty="0">
                <a:solidFill>
                  <a:srgbClr val="3333CC"/>
                </a:solidFill>
              </a:rPr>
              <a:t>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Monday, Mar. 6, 2017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14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>
                <a:solidFill>
                  <a:srgbClr val="3333CC"/>
                </a:solidFill>
              </a:rPr>
              <a:t>PHYS 3313-001, Spring 2017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</a:t>
            </a:r>
            <a:r>
              <a:rPr lang="en-US" sz="2400" dirty="0" smtClean="0"/>
              <a:t>the photon in the </a:t>
            </a:r>
            <a:r>
              <a:rPr lang="en-US" sz="2400" dirty="0"/>
              <a:t>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a </a:t>
            </a:r>
            <a:r>
              <a:rPr lang="en-US" sz="2400" dirty="0"/>
              <a:t>large </a:t>
            </a:r>
            <a:r>
              <a:rPr lang="en-US" sz="2400" i="1" dirty="0" smtClean="0"/>
              <a:t>n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/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4" name="Equation" r:id="rId3" imgW="368300" imgH="393700" progId="Equation.DSMT4">
                  <p:embed/>
                </p:oleObj>
              </mc:Choice>
              <mc:Fallback>
                <p:oleObj name="Equation" r:id="rId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/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5" name="Equation" r:id="rId5" imgW="482600" imgH="393700" progId="Equation.DSMT4">
                  <p:embed/>
                </p:oleObj>
              </mc:Choice>
              <mc:Fallback>
                <p:oleObj name="Equation" r:id="rId5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/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6" name="Equation" r:id="rId7" imgW="1104900" imgH="444500" progId="Equation.DSMT4">
                  <p:embed/>
                </p:oleObj>
              </mc:Choice>
              <mc:Fallback>
                <p:oleObj name="Equation" r:id="rId7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/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7" name="Equation" r:id="rId9" imgW="1270000" imgH="495300" progId="Equation.DSMT4">
                  <p:embed/>
                </p:oleObj>
              </mc:Choice>
              <mc:Fallback>
                <p:oleObj name="Equation" r:id="rId9" imgW="1270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/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8" name="Equation" r:id="rId11" imgW="609600" imgH="469900" progId="Equation.DSMT4">
                  <p:embed/>
                </p:oleObj>
              </mc:Choice>
              <mc:Fallback>
                <p:oleObj name="Equation" r:id="rId11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/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99" name="Equation" r:id="rId13" imgW="1816100" imgH="520700" progId="Equation.DSMT4">
                  <p:embed/>
                </p:oleObj>
              </mc:Choice>
              <mc:Fallback>
                <p:oleObj name="Equation" r:id="rId13" imgW="18161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/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0" name="Equation" r:id="rId15" imgW="1295400" imgH="469900" progId="Equation.DSMT4">
                  <p:embed/>
                </p:oleObj>
              </mc:Choice>
              <mc:Fallback>
                <p:oleObj name="Equation" r:id="rId15" imgW="1295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/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1" name="Equation" r:id="rId17" imgW="1003300" imgH="520700" progId="Equation.DSMT4">
                  <p:embed/>
                </p:oleObj>
              </mc:Choice>
              <mc:Fallback>
                <p:oleObj name="Equation" r:id="rId17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45424"/>
              </p:ext>
            </p:extLst>
          </p:nvPr>
        </p:nvGraphicFramePr>
        <p:xfrm>
          <a:off x="4506912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2" name="Equation" r:id="rId19" imgW="1219200" imgH="393700" progId="Equation.DSMT4">
                  <p:embed/>
                </p:oleObj>
              </mc:Choice>
              <mc:Fallback>
                <p:oleObj name="Equation" r:id="rId19" imgW="1219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/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3" name="Equation" r:id="rId21" imgW="850900" imgH="393700" progId="Equation.DSMT4">
                  <p:embed/>
                </p:oleObj>
              </mc:Choice>
              <mc:Fallback>
                <p:oleObj name="Equation" r:id="rId21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/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4" name="Equation" r:id="rId23" imgW="1028700" imgH="469900" progId="Equation.DSMT4">
                  <p:embed/>
                </p:oleObj>
              </mc:Choice>
              <mc:Fallback>
                <p:oleObj name="Equation" r:id="rId23" imgW="1028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/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5" name="Equation" r:id="rId25" imgW="609600" imgH="469900" progId="Equation.DSMT4">
                  <p:embed/>
                </p:oleObj>
              </mc:Choice>
              <mc:Fallback>
                <p:oleObj name="Equation" r:id="rId25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/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06" name="Equation" r:id="rId27" imgW="571500" imgH="203200" progId="Equation.DSMT4">
                  <p:embed/>
                </p:oleObj>
              </mc:Choice>
              <mc:Fallback>
                <p:oleObj name="Equation" r:id="rId27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825" y="1600200"/>
            <a:ext cx="1450975" cy="3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The 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r, v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3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4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5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6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7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8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9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0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1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2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7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3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Midterm Exam</a:t>
            </a:r>
          </a:p>
          <a:p>
            <a:pPr lvl="1" eaLnBrk="1" hangingPunct="1"/>
            <a:r>
              <a:rPr lang="en-US" sz="2400" dirty="0" smtClean="0"/>
              <a:t>In class this Wednesday</a:t>
            </a:r>
            <a:r>
              <a:rPr lang="en-US" sz="2400" dirty="0"/>
              <a:t>, March. </a:t>
            </a:r>
            <a:r>
              <a:rPr lang="en-US" sz="2400" dirty="0" smtClean="0"/>
              <a:t>8</a:t>
            </a:r>
            <a:endParaRPr lang="en-US" sz="2400" dirty="0"/>
          </a:p>
          <a:p>
            <a:pPr lvl="1" eaLnBrk="1" hangingPunct="1"/>
            <a:r>
              <a:rPr lang="en-US" sz="2400" dirty="0"/>
              <a:t>Covers from CH1.1 through what we learn </a:t>
            </a:r>
            <a:r>
              <a:rPr lang="en-US" sz="2400" dirty="0" smtClean="0"/>
              <a:t>today, CH4.7 </a:t>
            </a:r>
            <a:r>
              <a:rPr lang="en-US" sz="2400" dirty="0"/>
              <a:t>plus the math refresher in the appendices</a:t>
            </a:r>
          </a:p>
          <a:p>
            <a:pPr lvl="1" eaLnBrk="1" hangingPunct="1"/>
            <a:r>
              <a:rPr lang="en-US" sz="2400" b="1" u="sng" dirty="0" smtClean="0">
                <a:solidFill>
                  <a:srgbClr val="FF0000"/>
                </a:solidFill>
              </a:rPr>
              <a:t>Please </a:t>
            </a:r>
            <a:r>
              <a:rPr lang="en-US" sz="2400" b="1" u="sng" dirty="0">
                <a:solidFill>
                  <a:srgbClr val="FF0000"/>
                </a:solidFill>
              </a:rPr>
              <a:t>do NOT miss the exam!  You will get an F if you miss it.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2" eaLnBrk="1" hangingPunct="1"/>
            <a:r>
              <a:rPr lang="en-US" sz="1800" dirty="0"/>
              <a:t>No derivations, word definitions or solutions of any </a:t>
            </a:r>
            <a:r>
              <a:rPr lang="en-US" sz="1800" dirty="0" smtClean="0"/>
              <a:t>problems!</a:t>
            </a:r>
          </a:p>
          <a:p>
            <a:pPr lvl="2" eaLnBrk="1" hangingPunct="1"/>
            <a:r>
              <a:rPr lang="en-US" sz="1800" dirty="0" smtClean="0"/>
              <a:t>No </a:t>
            </a:r>
            <a:r>
              <a:rPr lang="en-US" sz="1800" dirty="0"/>
              <a:t>additional formulae or values of constants will be provided</a:t>
            </a:r>
            <a:r>
              <a:rPr lang="en-US" sz="1800" dirty="0" smtClean="0"/>
              <a:t>!</a:t>
            </a:r>
          </a:p>
          <a:p>
            <a:pPr eaLnBrk="1" hangingPunct="1"/>
            <a:r>
              <a:rPr lang="en-US" sz="2800" dirty="0" smtClean="0"/>
              <a:t>Mid-term grade discussions</a:t>
            </a:r>
          </a:p>
          <a:p>
            <a:pPr lvl="1" eaLnBrk="1" hangingPunct="1"/>
            <a:r>
              <a:rPr lang="en-US" sz="2400" dirty="0" smtClean="0"/>
              <a:t>Monday March 20 and Wednesday, March 22</a:t>
            </a:r>
          </a:p>
          <a:p>
            <a:pPr lvl="1" eaLnBrk="1" hangingPunct="1"/>
            <a:r>
              <a:rPr lang="en-US" sz="2400" dirty="0" smtClean="0"/>
              <a:t>Monday we will have class for the first 45min..</a:t>
            </a:r>
          </a:p>
          <a:p>
            <a:pPr lvl="1" eaLnBrk="1" hangingPunct="1"/>
            <a:r>
              <a:rPr lang="en-US" sz="2400" dirty="0" smtClean="0"/>
              <a:t>Wednesday we will replace the class with your grade discussion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Moseley’s </a:t>
            </a:r>
            <a:r>
              <a:rPr lang="en-US" dirty="0"/>
              <a:t>research clarified the importance of the electron shells for all the elements, not just for </a:t>
            </a:r>
            <a:r>
              <a:rPr lang="en-US" dirty="0" smtClean="0"/>
              <a:t>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KE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95549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which can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the current drops because scattered electrons no longer reach the collector until the accelerating voltage reaches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9.76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87778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6530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0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1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2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3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4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5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76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</a:t>
            </a:r>
            <a:r>
              <a:rPr lang="en-US" sz="2400" dirty="0" smtClean="0">
                <a:solidFill>
                  <a:srgbClr val="3333CC"/>
                </a:solidFill>
              </a:rPr>
              <a:t>the classical </a:t>
            </a:r>
            <a:r>
              <a:rPr lang="en-US" sz="2400" dirty="0">
                <a:solidFill>
                  <a:srgbClr val="3333CC"/>
                </a:solidFill>
              </a:rPr>
              <a:t>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the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/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0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/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1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/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2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/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3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/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4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/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5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/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6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7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8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/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9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90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/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91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/>
          </p:nvPr>
        </p:nvGraphicFramePr>
        <p:xfrm>
          <a:off x="6640513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92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8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the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/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9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/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0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/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1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2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3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/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4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/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5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6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/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7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/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8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1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</a:t>
            </a:r>
            <a:r>
              <a:rPr lang="en-US" sz="2800" dirty="0" smtClean="0"/>
              <a:t>the n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stationary state </a:t>
            </a:r>
            <a:r>
              <a:rPr lang="en-US" sz="2800" dirty="0"/>
              <a:t>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8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9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2057400" y="2934716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0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34716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543800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1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2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/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3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/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4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/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5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/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6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7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8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47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the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8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/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9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0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7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35853</TotalTime>
  <Words>1690</Words>
  <Application>Microsoft Macintosh PowerPoint</Application>
  <PresentationFormat>On-screen Show (4:3)</PresentationFormat>
  <Paragraphs>286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#14</vt:lpstr>
      <vt:lpstr>Announcements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Ex. 4.6 Justification for non-relativistic treatment of orbital e</vt:lpstr>
      <vt:lpstr>Uncertainties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811</cp:revision>
  <cp:lastPrinted>2013-08-26T21:25:15Z</cp:lastPrinted>
  <dcterms:created xsi:type="dcterms:W3CDTF">2012-08-27T21:13:02Z</dcterms:created>
  <dcterms:modified xsi:type="dcterms:W3CDTF">2017-03-06T20:39:56Z</dcterms:modified>
</cp:coreProperties>
</file>