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74" r:id="rId3"/>
    <p:sldId id="721" r:id="rId4"/>
    <p:sldId id="722" r:id="rId5"/>
    <p:sldId id="723" r:id="rId6"/>
    <p:sldId id="724" r:id="rId7"/>
    <p:sldId id="726" r:id="rId8"/>
    <p:sldId id="727" r:id="rId9"/>
    <p:sldId id="728" r:id="rId10"/>
    <p:sldId id="725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10" r:id="rId20"/>
    <p:sldId id="711" r:id="rId21"/>
    <p:sldId id="712" r:id="rId22"/>
    <p:sldId id="737" r:id="rId23"/>
    <p:sldId id="738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7"/>
    <p:restoredTop sz="94660"/>
  </p:normalViewPr>
  <p:slideViewPr>
    <p:cSldViewPr>
      <p:cViewPr varScale="1">
        <p:scale>
          <a:sx n="137" d="100"/>
          <a:sy n="137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1" Type="http://schemas.openxmlformats.org/officeDocument/2006/relationships/image" Target="../media/image42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image" Target="../media/image83.emf"/><Relationship Id="rId13" Type="http://schemas.openxmlformats.org/officeDocument/2006/relationships/image" Target="../media/image84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0" Type="http://schemas.openxmlformats.org/officeDocument/2006/relationships/image" Target="../media/image8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53.bin"/><Relationship Id="rId21" Type="http://schemas.openxmlformats.org/officeDocument/2006/relationships/image" Target="../media/image55.emf"/><Relationship Id="rId22" Type="http://schemas.openxmlformats.org/officeDocument/2006/relationships/oleObject" Target="../embeddings/oleObject54.bin"/><Relationship Id="rId23" Type="http://schemas.openxmlformats.org/officeDocument/2006/relationships/image" Target="../media/image56.emf"/><Relationship Id="rId24" Type="http://schemas.openxmlformats.org/officeDocument/2006/relationships/oleObject" Target="../embeddings/oleObject55.bin"/><Relationship Id="rId25" Type="http://schemas.openxmlformats.org/officeDocument/2006/relationships/image" Target="../media/image57.emf"/><Relationship Id="rId26" Type="http://schemas.openxmlformats.org/officeDocument/2006/relationships/oleObject" Target="../embeddings/oleObject56.bin"/><Relationship Id="rId27" Type="http://schemas.openxmlformats.org/officeDocument/2006/relationships/image" Target="../media/image58.emf"/><Relationship Id="rId28" Type="http://schemas.openxmlformats.org/officeDocument/2006/relationships/oleObject" Target="../embeddings/oleObject57.bin"/><Relationship Id="rId29" Type="http://schemas.openxmlformats.org/officeDocument/2006/relationships/image" Target="../media/image59.emf"/><Relationship Id="rId30" Type="http://schemas.openxmlformats.org/officeDocument/2006/relationships/oleObject" Target="../embeddings/oleObject58.bin"/><Relationship Id="rId31" Type="http://schemas.openxmlformats.org/officeDocument/2006/relationships/image" Target="../media/image60.emf"/><Relationship Id="rId10" Type="http://schemas.openxmlformats.org/officeDocument/2006/relationships/oleObject" Target="../embeddings/oleObject48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1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52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20" Type="http://schemas.openxmlformats.org/officeDocument/2006/relationships/image" Target="../media/image71.emf"/><Relationship Id="rId10" Type="http://schemas.openxmlformats.org/officeDocument/2006/relationships/image" Target="../media/image66.e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7.e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68.e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69.e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70.emf"/><Relationship Id="rId19" Type="http://schemas.openxmlformats.org/officeDocument/2006/relationships/oleObject" Target="../embeddings/oleObject6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image" Target="../media/image80.e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81.emf"/><Relationship Id="rId23" Type="http://schemas.openxmlformats.org/officeDocument/2006/relationships/oleObject" Target="../embeddings/oleObject78.bin"/><Relationship Id="rId24" Type="http://schemas.openxmlformats.org/officeDocument/2006/relationships/image" Target="../media/image82.emf"/><Relationship Id="rId25" Type="http://schemas.openxmlformats.org/officeDocument/2006/relationships/oleObject" Target="../embeddings/oleObject79.bin"/><Relationship Id="rId26" Type="http://schemas.openxmlformats.org/officeDocument/2006/relationships/image" Target="../media/image83.emf"/><Relationship Id="rId27" Type="http://schemas.openxmlformats.org/officeDocument/2006/relationships/oleObject" Target="../embeddings/oleObject80.bin"/><Relationship Id="rId28" Type="http://schemas.openxmlformats.org/officeDocument/2006/relationships/image" Target="../media/image84.emf"/><Relationship Id="rId29" Type="http://schemas.openxmlformats.org/officeDocument/2006/relationships/image" Target="../media/image85.emf"/><Relationship Id="rId10" Type="http://schemas.openxmlformats.org/officeDocument/2006/relationships/image" Target="../media/image75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6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77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78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79.e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8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89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emf"/><Relationship Id="rId12" Type="http://schemas.openxmlformats.org/officeDocument/2006/relationships/oleObject" Target="../embeddings/oleObject91.bin"/><Relationship Id="rId13" Type="http://schemas.openxmlformats.org/officeDocument/2006/relationships/image" Target="../media/image96.emf"/><Relationship Id="rId14" Type="http://schemas.openxmlformats.org/officeDocument/2006/relationships/oleObject" Target="../embeddings/oleObject92.bin"/><Relationship Id="rId15" Type="http://schemas.openxmlformats.org/officeDocument/2006/relationships/image" Target="../media/image9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8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92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93.emf"/><Relationship Id="rId8" Type="http://schemas.openxmlformats.org/officeDocument/2006/relationships/oleObject" Target="../embeddings/oleObject89.bin"/><Relationship Id="rId9" Type="http://schemas.openxmlformats.org/officeDocument/2006/relationships/image" Target="../media/image94.emf"/><Relationship Id="rId10" Type="http://schemas.openxmlformats.org/officeDocument/2006/relationships/oleObject" Target="../embeddings/oleObject9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4" Type="http://schemas.openxmlformats.org/officeDocument/2006/relationships/image" Target="../media/image9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1.jpeg"/><Relationship Id="rId5" Type="http://schemas.openxmlformats.org/officeDocument/2006/relationships/oleObject" Target="../embeddings/oleObject94.bin"/><Relationship Id="rId6" Type="http://schemas.openxmlformats.org/officeDocument/2006/relationships/image" Target="../media/image10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5.bin"/><Relationship Id="rId5" Type="http://schemas.openxmlformats.org/officeDocument/2006/relationships/image" Target="../media/image102.e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10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7.bin"/><Relationship Id="rId24" Type="http://schemas.openxmlformats.org/officeDocument/2006/relationships/image" Target="../media/image19.emf"/><Relationship Id="rId25" Type="http://schemas.openxmlformats.org/officeDocument/2006/relationships/oleObject" Target="../embeddings/oleObject18.bin"/><Relationship Id="rId26" Type="http://schemas.openxmlformats.org/officeDocument/2006/relationships/image" Target="../media/image20.emf"/><Relationship Id="rId27" Type="http://schemas.openxmlformats.org/officeDocument/2006/relationships/oleObject" Target="../embeddings/oleObject19.bin"/><Relationship Id="rId28" Type="http://schemas.openxmlformats.org/officeDocument/2006/relationships/image" Target="../media/image21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1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5605" y="1683603"/>
            <a:ext cx="282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6,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The </a:t>
            </a:r>
            <a:r>
              <a:rPr lang="en-US" dirty="0">
                <a:latin typeface="Arial Narrow" pitchFamily="-84" charset="0"/>
              </a:rPr>
              <a:t>Classic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 Radius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Spectra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 smtClean="0"/>
              <a:t>Statistical Uncertainty: A naturally occurring uncertainty due to the number of measurements</a:t>
            </a:r>
          </a:p>
          <a:p>
            <a:pPr lvl="1"/>
            <a:r>
              <a:rPr lang="en-US" dirty="0" smtClean="0"/>
              <a:t>Usually estimated by taking the square root of the number of measurements or samples, √N</a:t>
            </a:r>
          </a:p>
          <a:p>
            <a:r>
              <a:rPr lang="en-US" dirty="0" smtClean="0"/>
              <a:t>Systematic Uncertainty: Uncertainty due to unintended biases or unknown sources</a:t>
            </a:r>
          </a:p>
          <a:p>
            <a:pPr lvl="1"/>
            <a:r>
              <a:rPr lang="en-US" dirty="0" smtClean="0"/>
              <a:t>Biases made by personal measurement habits</a:t>
            </a:r>
          </a:p>
          <a:p>
            <a:pPr lvl="1"/>
            <a:r>
              <a:rPr lang="en-US" dirty="0" smtClean="0"/>
              <a:t>Some sources that could impact the measurements</a:t>
            </a:r>
          </a:p>
          <a:p>
            <a:r>
              <a:rPr lang="en-US" dirty="0" smtClean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Recalling the total E of an e in an atom, the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stationary states En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/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3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/>
          </p:nvPr>
        </p:nvGraphicFramePr>
        <p:xfrm>
          <a:off x="42672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4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/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5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/>
          </p:nvPr>
        </p:nvGraphicFramePr>
        <p:xfrm>
          <a:off x="3440113" y="1154113"/>
          <a:ext cx="5445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6" name="Equation" r:id="rId10" imgW="317500" imgH="393700" progId="Equation.DSMT4">
                  <p:embed/>
                </p:oleObj>
              </mc:Choice>
              <mc:Fallback>
                <p:oleObj name="Equation" r:id="rId10" imgW="31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154113"/>
                        <a:ext cx="54451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/>
          </p:nvPr>
        </p:nvGraphicFramePr>
        <p:xfrm>
          <a:off x="4659313" y="1219200"/>
          <a:ext cx="806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7" name="Equation" r:id="rId12" imgW="723900" imgH="457200" progId="Equation.DSMT4">
                  <p:embed/>
                </p:oleObj>
              </mc:Choice>
              <mc:Fallback>
                <p:oleObj name="Equation" r:id="rId12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19200"/>
                        <a:ext cx="806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/>
          </p:nvPr>
        </p:nvGraphicFramePr>
        <p:xfrm>
          <a:off x="5535613" y="1219200"/>
          <a:ext cx="3544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8" name="Equation" r:id="rId14" imgW="3175000" imgH="546100" progId="Equation.DSMT4">
                  <p:embed/>
                </p:oleObj>
              </mc:Choice>
              <mc:Fallback>
                <p:oleObj name="Equation" r:id="rId14" imgW="3175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219200"/>
                        <a:ext cx="35448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/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9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/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0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/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1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/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2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/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3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/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4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/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5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/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6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98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373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</a:t>
            </a:r>
            <a:r>
              <a:rPr lang="en-US" b="1" dirty="0" smtClean="0">
                <a:solidFill>
                  <a:srgbClr val="800000"/>
                </a:solidFill>
              </a:rPr>
              <a:t>constant,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/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2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/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3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/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4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/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5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/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6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/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7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8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/>
          </p:nvPr>
        </p:nvGraphicFramePr>
        <p:xfrm>
          <a:off x="2139950" y="5257800"/>
          <a:ext cx="44529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9" name="Equation" r:id="rId17" imgW="2501900" imgH="546100" progId="Equation.DSMT4">
                  <p:embed/>
                </p:oleObj>
              </mc:Choice>
              <mc:Fallback>
                <p:oleObj name="Equation" r:id="rId17" imgW="25019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257800"/>
                        <a:ext cx="44529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/>
          </p:nvPr>
        </p:nvGraphicFramePr>
        <p:xfrm>
          <a:off x="6629400" y="53848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0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848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9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456613" cy="533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</a:t>
            </a:r>
            <a:r>
              <a:rPr lang="en-US" sz="2400">
                <a:solidFill>
                  <a:srgbClr val="3333CC"/>
                </a:solidFill>
              </a:rPr>
              <a:t>with </a:t>
            </a:r>
            <a:r>
              <a:rPr lang="en-US" sz="2400" smtClean="0">
                <a:solidFill>
                  <a:srgbClr val="3333CC"/>
                </a:solidFill>
              </a:rPr>
              <a:t>the classical </a:t>
            </a:r>
            <a:r>
              <a:rPr lang="en-US" sz="2400" dirty="0">
                <a:solidFill>
                  <a:srgbClr val="3333CC"/>
                </a:solidFill>
              </a:rPr>
              <a:t>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Monday, Mar. 6, 2017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14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>
                <a:solidFill>
                  <a:srgbClr val="3333CC"/>
                </a:solidFill>
              </a:rPr>
              <a:t>PHYS 3313-001, Spring 2017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4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  <p:bldP spid="38917" grpId="0" animBg="1"/>
      <p:bldP spid="38918" grpId="0" animBg="1"/>
      <p:bldP spid="38919" grpId="0" animBg="1"/>
      <p:bldP spid="38920" grpId="0"/>
      <p:bldP spid="389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</a:t>
            </a:r>
            <a:r>
              <a:rPr lang="en-US" sz="2400" dirty="0" smtClean="0"/>
              <a:t>the photon in the </a:t>
            </a:r>
            <a:r>
              <a:rPr lang="en-US" sz="2400" dirty="0"/>
              <a:t>transition from </a:t>
            </a:r>
            <a:r>
              <a:rPr lang="en-US" sz="2400" i="1" dirty="0"/>
              <a:t>n</a:t>
            </a:r>
            <a:r>
              <a:rPr lang="en-US" sz="2400" dirty="0"/>
              <a:t> + 1 to </a:t>
            </a:r>
            <a:r>
              <a:rPr lang="en-US" sz="2400" i="1" dirty="0"/>
              <a:t>n</a:t>
            </a:r>
            <a:r>
              <a:rPr lang="en-US" sz="2400" dirty="0"/>
              <a:t> is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a </a:t>
            </a:r>
            <a:r>
              <a:rPr lang="en-US" sz="2400" dirty="0"/>
              <a:t>large </a:t>
            </a:r>
            <a:r>
              <a:rPr lang="en-US" sz="2400" i="1" dirty="0" smtClean="0"/>
              <a:t>n the classical limit</a:t>
            </a:r>
            <a:r>
              <a:rPr lang="en-US" sz="2400" dirty="0" smtClean="0"/>
              <a:t>,</a:t>
            </a:r>
            <a:r>
              <a:rPr lang="en-US" sz="2400" dirty="0"/>
              <a:t>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	So the frequency of the radiated E between classical theory and Bohr model agrees in large </a:t>
            </a:r>
            <a:r>
              <a:rPr lang="en-US" sz="2400" dirty="0" err="1" smtClean="0"/>
              <a:t>n</a:t>
            </a:r>
            <a:r>
              <a:rPr lang="en-US" sz="2400" dirty="0" smtClean="0"/>
              <a:t> case!!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/>
          </p:nvPr>
        </p:nvGraphicFramePr>
        <p:xfrm>
          <a:off x="2187575" y="1423987"/>
          <a:ext cx="63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8" name="Equation" r:id="rId3" imgW="368300" imgH="393700" progId="Equation.DSMT4">
                  <p:embed/>
                </p:oleObj>
              </mc:Choice>
              <mc:Fallback>
                <p:oleObj name="Equation" r:id="rId3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1423987"/>
                        <a:ext cx="6318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/>
          </p:nvPr>
        </p:nvGraphicFramePr>
        <p:xfrm>
          <a:off x="2830512" y="1425575"/>
          <a:ext cx="827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9" name="Equation" r:id="rId5" imgW="482600" imgH="393700" progId="Equation.DSMT4">
                  <p:embed/>
                </p:oleObj>
              </mc:Choice>
              <mc:Fallback>
                <p:oleObj name="Equation" r:id="rId5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1425575"/>
                        <a:ext cx="827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>
            <p:extLst/>
          </p:nvPr>
        </p:nvGraphicFramePr>
        <p:xfrm>
          <a:off x="3581400" y="1374775"/>
          <a:ext cx="1897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0" name="Equation" r:id="rId7" imgW="1104900" imgH="444500" progId="Equation.DSMT4">
                  <p:embed/>
                </p:oleObj>
              </mc:Choice>
              <mc:Fallback>
                <p:oleObj name="Equation" r:id="rId7" imgW="1104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4775"/>
                        <a:ext cx="18970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>
            <p:extLst/>
          </p:nvPr>
        </p:nvGraphicFramePr>
        <p:xfrm>
          <a:off x="5486400" y="1308100"/>
          <a:ext cx="2179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1" name="Equation" r:id="rId9" imgW="1270000" imgH="495300" progId="Equation.DSMT4">
                  <p:embed/>
                </p:oleObj>
              </mc:Choice>
              <mc:Fallback>
                <p:oleObj name="Equation" r:id="rId9" imgW="1270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08100"/>
                        <a:ext cx="21796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>
            <p:extLst/>
          </p:nvPr>
        </p:nvGraphicFramePr>
        <p:xfrm>
          <a:off x="7705725" y="1374775"/>
          <a:ext cx="10461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2" name="Equation" r:id="rId11" imgW="609600" imgH="469900" progId="Equation.DSMT4">
                  <p:embed/>
                </p:oleObj>
              </mc:Choice>
              <mc:Fallback>
                <p:oleObj name="Equation" r:id="rId11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374775"/>
                        <a:ext cx="10461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/>
          </p:nvPr>
        </p:nvGraphicFramePr>
        <p:xfrm>
          <a:off x="736600" y="2590800"/>
          <a:ext cx="319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3" name="Equation" r:id="rId13" imgW="1816100" imgH="520700" progId="Equation.DSMT4">
                  <p:embed/>
                </p:oleObj>
              </mc:Choice>
              <mc:Fallback>
                <p:oleObj name="Equation" r:id="rId13" imgW="18161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90800"/>
                        <a:ext cx="31924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/>
          </p:nvPr>
        </p:nvGraphicFramePr>
        <p:xfrm>
          <a:off x="3938588" y="2679700"/>
          <a:ext cx="2276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4" name="Equation" r:id="rId15" imgW="1295400" imgH="469900" progId="Equation.DSMT4">
                  <p:embed/>
                </p:oleObj>
              </mc:Choice>
              <mc:Fallback>
                <p:oleObj name="Equation" r:id="rId15" imgW="1295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79700"/>
                        <a:ext cx="22764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>
            <p:extLst/>
          </p:nvPr>
        </p:nvGraphicFramePr>
        <p:xfrm>
          <a:off x="6335713" y="2590800"/>
          <a:ext cx="1763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5" name="Equation" r:id="rId17" imgW="1003300" imgH="520700" progId="Equation.DSMT4">
                  <p:embed/>
                </p:oleObj>
              </mc:Choice>
              <mc:Fallback>
                <p:oleObj name="Equation" r:id="rId17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590800"/>
                        <a:ext cx="1763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45424"/>
              </p:ext>
            </p:extLst>
          </p:nvPr>
        </p:nvGraphicFramePr>
        <p:xfrm>
          <a:off x="4506912" y="3581400"/>
          <a:ext cx="2503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6" name="Equation" r:id="rId19" imgW="1219200" imgH="393700" progId="Equation.DSMT4">
                  <p:embed/>
                </p:oleObj>
              </mc:Choice>
              <mc:Fallback>
                <p:oleObj name="Equation" r:id="rId19" imgW="1219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3581400"/>
                        <a:ext cx="25034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>
            <p:extLst/>
          </p:nvPr>
        </p:nvGraphicFramePr>
        <p:xfrm>
          <a:off x="2473325" y="4433888"/>
          <a:ext cx="1747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7" name="Equation" r:id="rId21" imgW="850900" imgH="393700" progId="Equation.DSMT4">
                  <p:embed/>
                </p:oleObj>
              </mc:Choice>
              <mc:Fallback>
                <p:oleObj name="Equation" r:id="rId21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433888"/>
                        <a:ext cx="1747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>
            <p:extLst/>
          </p:nvPr>
        </p:nvGraphicFramePr>
        <p:xfrm>
          <a:off x="4311650" y="4356100"/>
          <a:ext cx="21129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8" name="Equation" r:id="rId23" imgW="1028700" imgH="469900" progId="Equation.DSMT4">
                  <p:embed/>
                </p:oleObj>
              </mc:Choice>
              <mc:Fallback>
                <p:oleObj name="Equation" r:id="rId23" imgW="1028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356100"/>
                        <a:ext cx="21129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>
            <p:extLst/>
          </p:nvPr>
        </p:nvGraphicFramePr>
        <p:xfrm>
          <a:off x="6399213" y="4370388"/>
          <a:ext cx="12509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9" name="Equation" r:id="rId25" imgW="609600" imgH="469900" progId="Equation.DSMT4">
                  <p:embed/>
                </p:oleObj>
              </mc:Choice>
              <mc:Fallback>
                <p:oleObj name="Equation" r:id="rId25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370388"/>
                        <a:ext cx="12509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>
            <p:extLst/>
          </p:nvPr>
        </p:nvGraphicFramePr>
        <p:xfrm>
          <a:off x="7740650" y="4648200"/>
          <a:ext cx="1174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80" name="Equation" r:id="rId27" imgW="571500" imgH="203200" progId="Equation.DSMT4">
                  <p:embed/>
                </p:oleObj>
              </mc:Choice>
              <mc:Fallback>
                <p:oleObj name="Equation" r:id="rId27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48200"/>
                        <a:ext cx="11747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8825" y="1600200"/>
            <a:ext cx="1450975" cy="3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5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The 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the atomic structure</a:t>
            </a:r>
          </a:p>
          <a:p>
            <a:r>
              <a:rPr lang="en-US" dirty="0" smtClean="0"/>
              <a:t>Assumption of quantized angular momentum which led to quantization of other quantities, r, v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1" name="Equation" r:id="rId3" imgW="304800" imgH="228600" progId="Equation.DSMT4">
                  <p:embed/>
                </p:oleObj>
              </mc:Choice>
              <mc:Fallback>
                <p:oleObj name="Equation" r:id="rId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/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2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/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3" name="Equation" r:id="rId7" imgW="1054100" imgH="457200" progId="Equation.DSMT4">
                  <p:embed/>
                </p:oleObj>
              </mc:Choice>
              <mc:Fallback>
                <p:oleObj name="Equation" r:id="rId7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/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4" name="Equation" r:id="rId9" imgW="1041400" imgH="457200" progId="Equation.DSMT4">
                  <p:embed/>
                </p:oleObj>
              </mc:Choice>
              <mc:Fallback>
                <p:oleObj name="Equation" r:id="rId9" imgW="10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/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5" name="Equation" r:id="rId11" imgW="431800" imgH="431800" progId="Equation.DSMT4">
                  <p:embed/>
                </p:oleObj>
              </mc:Choice>
              <mc:Fallback>
                <p:oleObj name="Equation" r:id="rId11" imgW="431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6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</a:t>
            </a:r>
            <a:r>
              <a:rPr lang="en-US" sz="2800" dirty="0" smtClean="0"/>
              <a:t>revolve </a:t>
            </a:r>
            <a:r>
              <a:rPr lang="en-US" sz="2800" dirty="0"/>
              <a:t>about their mutual center of </a:t>
            </a:r>
            <a:r>
              <a:rPr lang="en-US" sz="2800" dirty="0" smtClean="0"/>
              <a:t>mass </a:t>
            </a:r>
            <a:r>
              <a:rPr lang="en-US" sz="2800" dirty="0" smtClean="0">
                <a:sym typeface="Wingdings"/>
              </a:rPr>
              <a:t>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/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5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6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/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7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/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8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/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9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0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7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Works even for ions </a:t>
            </a:r>
            <a:r>
              <a:rPr lang="en-US" dirty="0" smtClean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/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039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Characteristic </a:t>
            </a:r>
            <a:r>
              <a:rPr lang="en-US" sz="3600" dirty="0"/>
              <a:t>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</a:t>
            </a:r>
            <a:r>
              <a:rPr lang="en-US" sz="2800" dirty="0" smtClean="0"/>
              <a:t> a transition occurs </a:t>
            </a:r>
            <a:r>
              <a:rPr lang="en-US" sz="2800" dirty="0"/>
              <a:t>in a heavy atom, the radiation emitted is an </a:t>
            </a:r>
            <a:r>
              <a:rPr lang="en-US" sz="2800" b="1" dirty="0" err="1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Midterm Exam</a:t>
            </a:r>
          </a:p>
          <a:p>
            <a:pPr lvl="1" eaLnBrk="1" hangingPunct="1"/>
            <a:r>
              <a:rPr lang="en-US" sz="2400" dirty="0" smtClean="0"/>
              <a:t>In class this Wednesday</a:t>
            </a:r>
            <a:r>
              <a:rPr lang="en-US" sz="2400" dirty="0"/>
              <a:t>, March. </a:t>
            </a:r>
            <a:r>
              <a:rPr lang="en-US" sz="2400" dirty="0" smtClean="0"/>
              <a:t>8</a:t>
            </a:r>
            <a:endParaRPr lang="en-US" sz="2400" dirty="0"/>
          </a:p>
          <a:p>
            <a:pPr lvl="1" eaLnBrk="1" hangingPunct="1"/>
            <a:r>
              <a:rPr lang="en-US" sz="2400" dirty="0"/>
              <a:t>Covers from CH1.1 through what we learn </a:t>
            </a:r>
            <a:r>
              <a:rPr lang="en-US" sz="2400" dirty="0" smtClean="0"/>
              <a:t>today, CH4.7 </a:t>
            </a:r>
            <a:r>
              <a:rPr lang="en-US" sz="2400" dirty="0"/>
              <a:t>plus the math refresher in the appendices</a:t>
            </a:r>
          </a:p>
          <a:p>
            <a:pPr lvl="1" eaLnBrk="1" hangingPunct="1"/>
            <a:r>
              <a:rPr lang="en-US" sz="2400" b="1" u="sng" dirty="0" smtClean="0">
                <a:solidFill>
                  <a:srgbClr val="FF0000"/>
                </a:solidFill>
              </a:rPr>
              <a:t>Please </a:t>
            </a:r>
            <a:r>
              <a:rPr lang="en-US" sz="2400" b="1" u="sng" dirty="0">
                <a:solidFill>
                  <a:srgbClr val="FF0000"/>
                </a:solidFill>
              </a:rPr>
              <a:t>do NOT miss the exam!  You will get an F if you miss it.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2" eaLnBrk="1" hangingPunct="1"/>
            <a:r>
              <a:rPr lang="en-US" sz="1800" dirty="0"/>
              <a:t>No derivations, word definitions or solutions of any </a:t>
            </a:r>
            <a:r>
              <a:rPr lang="en-US" sz="1800" dirty="0" smtClean="0"/>
              <a:t>problems!</a:t>
            </a:r>
          </a:p>
          <a:p>
            <a:pPr lvl="2" eaLnBrk="1" hangingPunct="1"/>
            <a:r>
              <a:rPr lang="en-US" sz="1800" dirty="0" smtClean="0"/>
              <a:t>No </a:t>
            </a:r>
            <a:r>
              <a:rPr lang="en-US" sz="1800" dirty="0"/>
              <a:t>additional formulae or values of constants will be provided</a:t>
            </a:r>
            <a:r>
              <a:rPr lang="en-US" sz="1800" dirty="0" smtClean="0"/>
              <a:t>!</a:t>
            </a:r>
          </a:p>
          <a:p>
            <a:pPr eaLnBrk="1" hangingPunct="1"/>
            <a:r>
              <a:rPr lang="en-US" sz="2800" dirty="0" smtClean="0"/>
              <a:t>Mid-term grade discussions</a:t>
            </a:r>
          </a:p>
          <a:p>
            <a:pPr lvl="1" eaLnBrk="1" hangingPunct="1"/>
            <a:r>
              <a:rPr lang="en-US" sz="2400" dirty="0" smtClean="0"/>
              <a:t>Monday March 20 and Wednesday, March 22</a:t>
            </a:r>
          </a:p>
          <a:p>
            <a:pPr lvl="1" eaLnBrk="1" hangingPunct="1"/>
            <a:r>
              <a:rPr lang="en-US" sz="2400" dirty="0" smtClean="0"/>
              <a:t>Monday we will have class for the first 45min..</a:t>
            </a:r>
          </a:p>
          <a:p>
            <a:pPr lvl="1" eaLnBrk="1" hangingPunct="1"/>
            <a:r>
              <a:rPr lang="en-US" sz="2400" dirty="0" smtClean="0"/>
              <a:t>Wednesday we will replace the class with your grade discussion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 </a:t>
            </a:r>
            <a:r>
              <a:rPr lang="en-US" sz="2100" dirty="0">
                <a:solidFill>
                  <a:srgbClr val="3333CC"/>
                </a:solidFill>
              </a:rPr>
              <a:t>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K</a:t>
            </a:r>
            <a:r>
              <a:rPr lang="el-GR" sz="2100" i="1" baseline="-25000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4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194175" y="4572000"/>
          <a:ext cx="3498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Equation" r:id="rId5" imgW="1130300" imgH="393700" progId="Equation.DSMT4">
                  <p:embed/>
                </p:oleObj>
              </mc:Choice>
              <mc:Fallback>
                <p:oleObj name="Equation" r:id="rId5" imgW="113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572000"/>
                        <a:ext cx="34988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568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 animBg="1"/>
      <p:bldP spid="44037" grpId="0" animBg="1"/>
      <p:bldP spid="440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dirty="0"/>
              <a:t> ray is produced from </a:t>
            </a:r>
            <a:r>
              <a:rPr lang="en-US" i="1" dirty="0" err="1"/>
              <a:t>n</a:t>
            </a:r>
            <a:r>
              <a:rPr lang="en-US" dirty="0"/>
              <a:t> = 2 to </a:t>
            </a:r>
            <a:r>
              <a:rPr lang="en-US" i="1" dirty="0" err="1"/>
              <a:t>n</a:t>
            </a:r>
            <a:r>
              <a:rPr lang="en-US" dirty="0"/>
              <a:t> = 1 transition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In general, the K series of </a:t>
            </a:r>
            <a:r>
              <a:rPr lang="en-US" dirty="0" err="1"/>
              <a:t>x</a:t>
            </a:r>
            <a:r>
              <a:rPr lang="en-US" dirty="0"/>
              <a:t> 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  <a:endParaRPr lang="en-US" dirty="0" smtClean="0"/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Moseley’s </a:t>
            </a:r>
            <a:r>
              <a:rPr lang="en-US" dirty="0"/>
              <a:t>research clarified the importance of the electron shells for all the elements, not just for </a:t>
            </a:r>
            <a:r>
              <a:rPr lang="en-US" dirty="0" smtClean="0"/>
              <a:t>hydrogen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sym typeface="Wingdings"/>
              </a:rPr>
              <a:t>Concluded correctly that atomic number Z, rather than the atomic weight, is the determining factor in ordering of the periodic table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2590800"/>
            <a:ext cx="1219200" cy="8382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600200" y="1600200"/>
          <a:ext cx="3532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4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53218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5086350" y="1600200"/>
          <a:ext cx="238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5" name="Equation" r:id="rId6" imgW="1155700" imgH="431800" progId="Equation.DSMT4">
                  <p:embed/>
                </p:oleObj>
              </mc:Choice>
              <mc:Fallback>
                <p:oleObj name="Equation" r:id="rId6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600200"/>
                        <a:ext cx="238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3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Atomic </a:t>
            </a:r>
            <a:r>
              <a:rPr lang="en-US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</a:t>
            </a:r>
            <a:r>
              <a:rPr lang="en-US" sz="2400" dirty="0" smtClean="0"/>
              <a:t>ionization KE transfer from electrons to atoms.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</a:t>
            </a:r>
            <a:r>
              <a:rPr lang="en-US" sz="2400" dirty="0" smtClean="0"/>
              <a:t>energy going through the mercury vapor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above 5 </a:t>
            </a:r>
            <a:r>
              <a:rPr lang="en-US" sz="2400" dirty="0" smtClean="0"/>
              <a:t>V, 10V, etc..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5105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371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096000" y="28956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3528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1955492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  <p:bldP spid="46085" grpId="0" animBg="1"/>
      <p:bldP spid="10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which can be considered as 0.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Above 4.88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the current drops because scattered electrons no longer reach the collector until the accelerating voltage reaches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9.76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7200" y="2209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(mercury)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87778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6530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As suggested by the Rutherford Model,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in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8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7086600" y="3276600"/>
          <a:ext cx="1366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9" name="Equation" r:id="rId5" imgW="546100" imgH="419100" progId="Equation.DSMT4">
                  <p:embed/>
                </p:oleObj>
              </mc:Choice>
              <mc:Fallback>
                <p:oleObj name="Equation" r:id="rId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1366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0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1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2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3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76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</a:t>
            </a:r>
            <a:r>
              <a:rPr lang="en-US" sz="2400" dirty="0" smtClean="0">
                <a:solidFill>
                  <a:srgbClr val="3333CC"/>
                </a:solidFill>
              </a:rPr>
              <a:t>the classical </a:t>
            </a:r>
            <a:r>
              <a:rPr lang="en-US" sz="2400" dirty="0">
                <a:solidFill>
                  <a:srgbClr val="3333CC"/>
                </a:solidFill>
              </a:rPr>
              <a:t>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the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3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/>
          </p:nvPr>
        </p:nvGraphicFramePr>
        <p:xfrm>
          <a:off x="40814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54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/>
          </p:nvPr>
        </p:nvGraphicFramePr>
        <p:xfrm>
          <a:off x="47402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55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/>
          </p:nvPr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56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/>
          </p:nvPr>
        </p:nvGraphicFramePr>
        <p:xfrm>
          <a:off x="31527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57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/>
          </p:nvPr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58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/>
          </p:nvPr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59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/>
          </p:nvPr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0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1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/>
          </p:nvPr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2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/>
          </p:nvPr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3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/>
          </p:nvPr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4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/>
          </p:nvPr>
        </p:nvGraphicFramePr>
        <p:xfrm>
          <a:off x="42497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5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/>
          </p:nvPr>
        </p:nvGraphicFramePr>
        <p:xfrm>
          <a:off x="6640513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66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8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the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/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9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/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0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/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1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/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2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/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3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/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4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/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5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/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6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/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7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/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38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1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</a:t>
            </a:r>
            <a:r>
              <a:rPr lang="en-US" sz="2800" dirty="0" smtClean="0"/>
              <a:t>the n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stationary state </a:t>
            </a:r>
            <a:r>
              <a:rPr lang="en-US" sz="2800" dirty="0"/>
              <a:t>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extLst/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6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/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7" name="Equation" r:id="rId5" imgW="622300" imgH="457200" progId="Equation.DSMT4">
                  <p:embed/>
                </p:oleObj>
              </mc:Choice>
              <mc:Fallback>
                <p:oleObj name="Equation" r:id="rId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/>
          </p:nvPr>
        </p:nvGraphicFramePr>
        <p:xfrm>
          <a:off x="2057400" y="2934716"/>
          <a:ext cx="5404808" cy="8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8" name="Equation" r:id="rId7" imgW="3530600" imgH="571500" progId="Equation.DSMT4">
                  <p:embed/>
                </p:oleObj>
              </mc:Choice>
              <mc:Fallback>
                <p:oleObj name="Equation" r:id="rId7" imgW="3530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34716"/>
                        <a:ext cx="5404808" cy="8752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/>
          </p:nvPr>
        </p:nvGraphicFramePr>
        <p:xfrm>
          <a:off x="7543800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9" name="Equation" r:id="rId9" imgW="863600" imgH="190500" progId="Equation.DSMT4">
                  <p:embed/>
                </p:oleObj>
              </mc:Choice>
              <mc:Fallback>
                <p:oleObj name="Equation" r:id="rId9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/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0" name="Equation" r:id="rId11" imgW="254000" imgH="165100" progId="Equation.DSMT4">
                  <p:embed/>
                </p:oleObj>
              </mc:Choice>
              <mc:Fallback>
                <p:oleObj name="Equation" r:id="rId11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/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1" name="Equation" r:id="rId13" imgW="342900" imgH="203200" progId="Equation.DSMT4">
                  <p:embed/>
                </p:oleObj>
              </mc:Choice>
              <mc:Fallback>
                <p:oleObj name="Equation" r:id="rId13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/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2" name="Equation" r:id="rId15" imgW="381000" imgH="203200" progId="Equation.DSMT4">
                  <p:embed/>
                </p:oleObj>
              </mc:Choice>
              <mc:Fallback>
                <p:oleObj name="Equation" r:id="rId1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/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3" name="Equation" r:id="rId17" imgW="584200" imgH="190500" progId="Equation.DSMT4">
                  <p:embed/>
                </p:oleObj>
              </mc:Choice>
              <mc:Fallback>
                <p:oleObj name="Equation" r:id="rId17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/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4" name="Equation" r:id="rId19" imgW="215900" imgH="254000" progId="Equation.DSMT4">
                  <p:embed/>
                </p:oleObj>
              </mc:Choice>
              <mc:Fallback>
                <p:oleObj name="Equation" r:id="rId19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1238250"/>
          <a:ext cx="2495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5" name="Equation" r:id="rId21" imgW="1016000" imgH="457200" progId="Equation.DSMT4">
                  <p:embed/>
                </p:oleObj>
              </mc:Choice>
              <mc:Fallback>
                <p:oleObj name="Equation" r:id="rId21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250"/>
                        <a:ext cx="24955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965700" y="1524000"/>
          <a:ext cx="749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96" name="Equation" r:id="rId23" imgW="304800" imgH="228600" progId="Equation.DSMT4">
                  <p:embed/>
                </p:oleObj>
              </mc:Choice>
              <mc:Fallback>
                <p:oleObj name="Equation" r:id="rId2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524000"/>
                        <a:ext cx="749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471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Ex. 4.6 Justification for non-relativistic treatment of orbital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Are we justified for the non-relativistic treatment of the orbital electrons?</a:t>
            </a:r>
          </a:p>
          <a:p>
            <a:pPr lvl="1"/>
            <a:r>
              <a:rPr lang="en-US" dirty="0" smtClean="0"/>
              <a:t>When do we apply relativistic treatment?</a:t>
            </a:r>
          </a:p>
          <a:p>
            <a:pPr lvl="2"/>
            <a:r>
              <a:rPr lang="en-US" dirty="0" smtClean="0"/>
              <a:t>When v/c&gt;0.1</a:t>
            </a:r>
          </a:p>
          <a:p>
            <a:r>
              <a:rPr lang="en-US" dirty="0" smtClean="0"/>
              <a:t>Orbital speed: </a:t>
            </a:r>
          </a:p>
          <a:p>
            <a:r>
              <a:rPr lang="en-US" dirty="0" smtClean="0"/>
              <a:t>Thus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9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0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/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1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2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7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35851</TotalTime>
  <Words>1690</Words>
  <Application>Microsoft Macintosh PowerPoint</Application>
  <PresentationFormat>On-screen Show (4:3)</PresentationFormat>
  <Paragraphs>286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#14</vt:lpstr>
      <vt:lpstr>Announcements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Ex. 4.6 Justification for non-relativistic treatment of orbital e</vt:lpstr>
      <vt:lpstr>Uncertainties</vt:lpstr>
      <vt:lpstr>The Hydrogen Atom</vt:lpstr>
      <vt:lpstr>Transitions in the Hydrogen Atom</vt:lpstr>
      <vt:lpstr>Fine Structure Constant</vt:lpstr>
      <vt:lpstr>The Correspondence Principle</vt:lpstr>
      <vt:lpstr>The Correspondence Principle</vt:lpstr>
      <vt:lpstr>The 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810</cp:revision>
  <cp:lastPrinted>2013-08-26T21:25:15Z</cp:lastPrinted>
  <dcterms:created xsi:type="dcterms:W3CDTF">2012-08-27T21:13:02Z</dcterms:created>
  <dcterms:modified xsi:type="dcterms:W3CDTF">2017-03-06T20:38:02Z</dcterms:modified>
</cp:coreProperties>
</file>