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74" r:id="rId3"/>
    <p:sldId id="748" r:id="rId4"/>
    <p:sldId id="749" r:id="rId5"/>
    <p:sldId id="734" r:id="rId6"/>
    <p:sldId id="735" r:id="rId7"/>
    <p:sldId id="736" r:id="rId8"/>
    <p:sldId id="710" r:id="rId9"/>
    <p:sldId id="711" r:id="rId10"/>
    <p:sldId id="712" r:id="rId11"/>
    <p:sldId id="737" r:id="rId12"/>
    <p:sldId id="738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2"/>
    <p:restoredTop sz="94660"/>
  </p:normalViewPr>
  <p:slideViewPr>
    <p:cSldViewPr>
      <p:cViewPr varScale="1">
        <p:scale>
          <a:sx n="100" d="100"/>
          <a:sy n="100" d="100"/>
        </p:scale>
        <p:origin x="140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2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2.emf"/><Relationship Id="rId10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8279" y="1683603"/>
            <a:ext cx="2959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20,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Bohr’s </a:t>
            </a:r>
            <a:r>
              <a:rPr lang="en-US" dirty="0">
                <a:latin typeface="Arial Narrow" pitchFamily="-84" charset="0"/>
              </a:rPr>
              <a:t>Hydrogen Model and Its Limitations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Characteristic X-ray </a:t>
            </a:r>
            <a:r>
              <a:rPr lang="en-US" dirty="0" smtClean="0">
                <a:latin typeface="Arial Narrow" pitchFamily="-84" charset="0"/>
              </a:rPr>
              <a:t>Spectra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X-ray Scattering</a:t>
            </a:r>
            <a:endParaRPr lang="en-US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/>
              <a:t>Moseley’s Empirical Results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/>
              <a:t>The X</a:t>
            </a:r>
            <a:r>
              <a:rPr lang="en-US" dirty="0" smtClean="0"/>
              <a:t> </a:t>
            </a:r>
            <a:r>
              <a:rPr lang="en-US" dirty="0"/>
              <a:t>ray is produced from </a:t>
            </a:r>
            <a:r>
              <a:rPr lang="en-US" i="1" dirty="0"/>
              <a:t>n</a:t>
            </a:r>
            <a:r>
              <a:rPr lang="en-US" dirty="0"/>
              <a:t> = 2 to </a:t>
            </a:r>
            <a:r>
              <a:rPr lang="en-US" i="1" dirty="0"/>
              <a:t>n</a:t>
            </a:r>
            <a:r>
              <a:rPr lang="en-US" dirty="0"/>
              <a:t> = 1 transition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/>
              <a:t>In general, the K series of X</a:t>
            </a:r>
            <a:r>
              <a:rPr lang="en-US" dirty="0" smtClean="0"/>
              <a:t> </a:t>
            </a:r>
            <a:r>
              <a:rPr lang="en-US" dirty="0"/>
              <a:t>ray wavelengths 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    </a:t>
            </a:r>
            <a:endParaRPr lang="en-US" dirty="0" smtClean="0"/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Moseley’s </a:t>
            </a:r>
            <a:r>
              <a:rPr lang="en-US" dirty="0"/>
              <a:t>research clarified the importance of the electron shells for all the elements, not just for </a:t>
            </a:r>
            <a:r>
              <a:rPr lang="en-US" dirty="0" smtClean="0"/>
              <a:t>hydrogen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>
                <a:sym typeface="Wingdings"/>
              </a:rPr>
              <a:t>Concluded correctly that atomic number Z, rather than the atomic weight, is the determining factor in ordering of the periodic table</a:t>
            </a:r>
            <a:endParaRPr lang="en-US" dirty="0"/>
          </a:p>
          <a:p>
            <a:pPr eaLnBrk="1" hangingPunct="1">
              <a:buFont typeface="Arial"/>
              <a:buChar char="•"/>
            </a:pPr>
            <a:endParaRPr lang="en-US" dirty="0"/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3657600" y="2590800"/>
            <a:ext cx="1219200" cy="8382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600200" y="1600200"/>
          <a:ext cx="35321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1" name="Equation" r:id="rId4" imgW="1714500" imgH="444500" progId="Equation.DSMT4">
                  <p:embed/>
                </p:oleObj>
              </mc:Choice>
              <mc:Fallback>
                <p:oleObj name="Equation" r:id="rId4" imgW="1714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3532187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5086350" y="1600200"/>
          <a:ext cx="238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2" name="Equation" r:id="rId6" imgW="1155700" imgH="431800" progId="Equation.DSMT4">
                  <p:embed/>
                </p:oleObj>
              </mc:Choice>
              <mc:Fallback>
                <p:oleObj name="Equation" r:id="rId6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1600200"/>
                        <a:ext cx="238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37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686800" cy="941387"/>
          </a:xfrm>
        </p:spPr>
        <p:txBody>
          <a:bodyPr/>
          <a:lstStyle/>
          <a:p>
            <a:pPr eaLnBrk="1" hangingPunct="1"/>
            <a:r>
              <a:rPr lang="en-US" dirty="0" smtClean="0"/>
              <a:t>Atomic </a:t>
            </a:r>
            <a:r>
              <a:rPr lang="en-US" dirty="0"/>
              <a:t>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</a:t>
            </a:r>
            <a:r>
              <a:rPr lang="en-US" sz="2400" dirty="0" smtClean="0"/>
              <a:t>ionization kinetic energy transfer from electrons to atoms.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</a:t>
            </a:r>
            <a:r>
              <a:rPr lang="en-US" sz="2400" dirty="0" smtClean="0"/>
              <a:t>energy going through the mercury vapor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above 5 </a:t>
            </a:r>
            <a:r>
              <a:rPr lang="en-US" sz="2400" dirty="0" smtClean="0"/>
              <a:t>V, 10V, etc..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5105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94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13716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6096000" y="28956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05600" y="3352800"/>
            <a:ext cx="127886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Min. e KE</a:t>
            </a:r>
          </a:p>
        </p:txBody>
      </p:sp>
    </p:spTree>
    <p:extLst>
      <p:ext uri="{BB962C8B-B14F-4D97-AF65-F5344CB8AC3E}">
        <p14:creationId xmlns:p14="http://schemas.microsoft.com/office/powerpoint/2010/main" val="1955492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 animBg="1"/>
      <p:bldP spid="46085" grpId="0" animBg="1"/>
      <p:bldP spid="10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which can be considered as 0.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Above 4.88 eV, the current drops because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the scattered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electrons no longer reach the collector until the accelerating voltage reaches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9.76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eV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67200" y="22098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(mercury) has an excitation energy of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  <p:extLst>
      <p:ext uri="{BB962C8B-B14F-4D97-AF65-F5344CB8AC3E}">
        <p14:creationId xmlns:p14="http://schemas.microsoft.com/office/powerpoint/2010/main" val="87778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9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Mid-term grade discussions</a:t>
            </a:r>
          </a:p>
          <a:p>
            <a:pPr lvl="1" eaLnBrk="1" hangingPunct="1"/>
            <a:r>
              <a:rPr lang="en-US" dirty="0" smtClean="0"/>
              <a:t>Today at the bottom of the class in CPB342</a:t>
            </a:r>
          </a:p>
          <a:p>
            <a:pPr lvl="2" eaLnBrk="1" hangingPunct="1"/>
            <a:r>
              <a:rPr lang="en-US" dirty="0" smtClean="0"/>
              <a:t>Last names: A </a:t>
            </a:r>
            <a:r>
              <a:rPr lang="mr-IN" dirty="0" smtClean="0"/>
              <a:t>–</a:t>
            </a:r>
            <a:r>
              <a:rPr lang="en-US" dirty="0" smtClean="0"/>
              <a:t> D </a:t>
            </a:r>
          </a:p>
          <a:p>
            <a:pPr lvl="1" eaLnBrk="1" hangingPunct="1"/>
            <a:r>
              <a:rPr lang="en-US" dirty="0" smtClean="0"/>
              <a:t>Wednesday, March 22</a:t>
            </a:r>
          </a:p>
          <a:p>
            <a:pPr lvl="2" eaLnBrk="1" hangingPunct="1"/>
            <a:r>
              <a:rPr lang="en-US" dirty="0" smtClean="0"/>
              <a:t>12:45 </a:t>
            </a:r>
            <a:r>
              <a:rPr lang="mr-IN" dirty="0" smtClean="0"/>
              <a:t>–</a:t>
            </a:r>
            <a:r>
              <a:rPr lang="en-US" dirty="0" smtClean="0"/>
              <a:t> 1:20 pm: Last names start with D </a:t>
            </a:r>
            <a:r>
              <a:rPr lang="mr-IN" dirty="0" smtClean="0"/>
              <a:t>–</a:t>
            </a:r>
            <a:r>
              <a:rPr lang="en-US" dirty="0" smtClean="0"/>
              <a:t> J</a:t>
            </a:r>
          </a:p>
          <a:p>
            <a:pPr lvl="2" eaLnBrk="1" hangingPunct="1"/>
            <a:r>
              <a:rPr lang="en-US" dirty="0" smtClean="0"/>
              <a:t>1: 20 </a:t>
            </a:r>
            <a:r>
              <a:rPr lang="mr-IN" dirty="0" smtClean="0"/>
              <a:t>–</a:t>
            </a:r>
            <a:r>
              <a:rPr lang="en-US" dirty="0" smtClean="0"/>
              <a:t> 2:00 pm : Last names start with K </a:t>
            </a:r>
            <a:r>
              <a:rPr lang="mr-IN" dirty="0" smtClean="0"/>
              <a:t>–</a:t>
            </a:r>
            <a:r>
              <a:rPr lang="en-US" dirty="0" smtClean="0"/>
              <a:t> P </a:t>
            </a:r>
          </a:p>
          <a:p>
            <a:pPr lvl="2" eaLnBrk="1" hangingPunct="1"/>
            <a:r>
              <a:rPr lang="en-US" dirty="0" smtClean="0"/>
              <a:t>2:00 </a:t>
            </a:r>
            <a:r>
              <a:rPr lang="mr-IN" dirty="0" smtClean="0"/>
              <a:t>–</a:t>
            </a:r>
            <a:r>
              <a:rPr lang="en-US" dirty="0" smtClean="0"/>
              <a:t> 2:30 pm. : Last names start with P </a:t>
            </a:r>
            <a:r>
              <a:rPr lang="mr-IN" dirty="0" smtClean="0"/>
              <a:t>–</a:t>
            </a:r>
            <a:r>
              <a:rPr lang="en-US" dirty="0" smtClean="0"/>
              <a:t> Z </a:t>
            </a:r>
          </a:p>
          <a:p>
            <a:pPr eaLnBrk="1" hangingPunct="1"/>
            <a:r>
              <a:rPr lang="en-US" dirty="0" smtClean="0"/>
              <a:t>Mid-term exam results</a:t>
            </a:r>
          </a:p>
          <a:p>
            <a:pPr lvl="1" eaLnBrk="1" hangingPunct="1"/>
            <a:r>
              <a:rPr lang="en-US" dirty="0" smtClean="0"/>
              <a:t>Class average: 52.7/96</a:t>
            </a:r>
          </a:p>
          <a:p>
            <a:pPr lvl="2" eaLnBrk="1" hangingPunct="1"/>
            <a:r>
              <a:rPr lang="en-US" dirty="0" smtClean="0"/>
              <a:t>Equivalent to 54.9/100</a:t>
            </a:r>
          </a:p>
          <a:p>
            <a:pPr lvl="1" eaLnBrk="1" hangingPunct="1"/>
            <a:r>
              <a:rPr lang="en-US" dirty="0" smtClean="0"/>
              <a:t>Top score: 93/96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Mar. </a:t>
            </a:r>
            <a:r>
              <a:rPr lang="en-US" dirty="0"/>
              <a:t>8</a:t>
            </a:r>
            <a:r>
              <a:rPr lang="en-US" dirty="0" smtClean="0"/>
              <a:t>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(11 – 1:30pm, Wed, May. </a:t>
            </a:r>
            <a:r>
              <a:rPr lang="en-US" dirty="0"/>
              <a:t>3</a:t>
            </a:r>
            <a:r>
              <a:rPr lang="en-US" dirty="0" smtClean="0"/>
              <a:t>):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8100"/>
            <a:ext cx="7772400" cy="723900"/>
          </a:xfrm>
        </p:spPr>
        <p:txBody>
          <a:bodyPr/>
          <a:lstStyle/>
          <a:p>
            <a:r>
              <a:rPr lang="en-US" smtClean="0"/>
              <a:t>What did I do at CERN?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smtClean="0"/>
              <a:t>Figured </a:t>
            </a:r>
            <a:r>
              <a:rPr lang="en-US" dirty="0" smtClean="0"/>
              <a:t>out the size of </a:t>
            </a:r>
            <a:r>
              <a:rPr lang="en-US" smtClean="0"/>
              <a:t>the leak!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9" y="1336322"/>
            <a:ext cx="3951111" cy="526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 smtClean="0"/>
              <a:t>The Importance of 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 smtClean="0"/>
              <a:t>Demonstrated the need for Plank’s constant in understanding the atomic structure</a:t>
            </a:r>
          </a:p>
          <a:p>
            <a:r>
              <a:rPr lang="en-US" dirty="0" smtClean="0"/>
              <a:t>Assumption of quantized angular momentum which led to quantization of other quantities, r, v and E as follows</a:t>
            </a:r>
          </a:p>
          <a:p>
            <a:r>
              <a:rPr lang="en-US" dirty="0" smtClean="0"/>
              <a:t>Orbital Radius:</a:t>
            </a:r>
          </a:p>
          <a:p>
            <a:endParaRPr lang="en-US" dirty="0" smtClean="0"/>
          </a:p>
          <a:p>
            <a:r>
              <a:rPr lang="en-US" dirty="0" smtClean="0"/>
              <a:t>Orbital Speed:</a:t>
            </a:r>
          </a:p>
          <a:p>
            <a:endParaRPr lang="en-US" dirty="0" smtClean="0"/>
          </a:p>
          <a:p>
            <a:r>
              <a:rPr lang="en-US" dirty="0" smtClean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>
            <p:extLst/>
          </p:nvPr>
        </p:nvGraphicFramePr>
        <p:xfrm>
          <a:off x="5791200" y="3228975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0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28975"/>
                        <a:ext cx="685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/>
          </p:nvPr>
        </p:nvGraphicFramePr>
        <p:xfrm>
          <a:off x="3519488" y="4216400"/>
          <a:ext cx="1476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1" name="Equation" r:id="rId6" imgW="622300" imgH="431800" progId="Equation.DSMT4">
                  <p:embed/>
                </p:oleObj>
              </mc:Choice>
              <mc:Fallback>
                <p:oleObj name="Equation" r:id="rId6" imgW="622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216400"/>
                        <a:ext cx="14763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>
            <p:extLst/>
          </p:nvPr>
        </p:nvGraphicFramePr>
        <p:xfrm>
          <a:off x="3471863" y="5181600"/>
          <a:ext cx="24558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2" name="Equation" r:id="rId8" imgW="1054100" imgH="457200" progId="Equation.DSMT4">
                  <p:embed/>
                </p:oleObj>
              </mc:Choice>
              <mc:Fallback>
                <p:oleObj name="Equation" r:id="rId8" imgW="1054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5181600"/>
                        <a:ext cx="24558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/>
          </p:nvPr>
        </p:nvGraphicFramePr>
        <p:xfrm>
          <a:off x="3443288" y="3048000"/>
          <a:ext cx="2343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3" name="Equation" r:id="rId10" imgW="1041400" imgH="457200" progId="Equation.DSMT4">
                  <p:embed/>
                </p:oleObj>
              </mc:Choice>
              <mc:Fallback>
                <p:oleObj name="Equation" r:id="rId10" imgW="104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048000"/>
                        <a:ext cx="23431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>
            <p:extLst/>
          </p:nvPr>
        </p:nvGraphicFramePr>
        <p:xfrm>
          <a:off x="4978400" y="4267200"/>
          <a:ext cx="1025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4" name="Equation" r:id="rId12" imgW="431800" imgH="431800" progId="Equation.DSMT4">
                  <p:embed/>
                </p:oleObj>
              </mc:Choice>
              <mc:Fallback>
                <p:oleObj name="Equation" r:id="rId12" imgW="431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267200"/>
                        <a:ext cx="10255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/>
          </p:nvPr>
        </p:nvGraphicFramePr>
        <p:xfrm>
          <a:off x="5943600" y="5253037"/>
          <a:ext cx="533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5" name="Equation" r:id="rId14" imgW="228600" imgH="393700" progId="Equation.DSMT4">
                  <p:embed/>
                </p:oleObj>
              </mc:Choice>
              <mc:Fallback>
                <p:oleObj name="Equation" r:id="rId14" imgW="22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53037"/>
                        <a:ext cx="5334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96000" y="32766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38800" y="4724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3600" y="5715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Successes </a:t>
            </a:r>
            <a:r>
              <a:rPr lang="en-US" sz="4000" dirty="0"/>
              <a:t>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</a:t>
            </a:r>
            <a:r>
              <a:rPr lang="en-US" sz="2800" dirty="0" smtClean="0"/>
              <a:t>revolve </a:t>
            </a:r>
            <a:r>
              <a:rPr lang="en-US" sz="2800" dirty="0"/>
              <a:t>about their mutual center of </a:t>
            </a:r>
            <a:r>
              <a:rPr lang="en-US" sz="2800" dirty="0" smtClean="0"/>
              <a:t>mass </a:t>
            </a:r>
            <a:r>
              <a:rPr lang="en-US" sz="2800" dirty="0" smtClean="0">
                <a:sym typeface="Wingdings"/>
              </a:rPr>
              <a:t> reduced mass correction!!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All we need is to replace m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</a:t>
            </a:r>
            <a:r>
              <a:rPr lang="en-US" sz="2800" dirty="0" smtClean="0"/>
              <a:t>mass, R</a:t>
            </a:r>
            <a:r>
              <a:rPr lang="en-US" sz="2800" baseline="-25000" dirty="0" smtClean="0"/>
              <a:t>∞  </a:t>
            </a:r>
            <a:r>
              <a:rPr lang="en-US" sz="2800" dirty="0" smtClean="0"/>
              <a:t>is </a:t>
            </a:r>
            <a:r>
              <a:rPr lang="en-US" sz="2800" dirty="0"/>
              <a:t>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>
            <p:extLst/>
          </p:nvPr>
        </p:nvGraphicFramePr>
        <p:xfrm>
          <a:off x="2932113" y="3276600"/>
          <a:ext cx="2219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4" name="Equation" r:id="rId4" imgW="952500" imgH="431800" progId="Equation.DSMT4">
                  <p:embed/>
                </p:oleObj>
              </mc:Choice>
              <mc:Fallback>
                <p:oleObj name="Equation" r:id="rId4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3276600"/>
                        <a:ext cx="22193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>
            <p:extLst/>
          </p:nvPr>
        </p:nvGraphicFramePr>
        <p:xfrm>
          <a:off x="5181600" y="3276600"/>
          <a:ext cx="15097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5"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509713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>
            <p:extLst/>
          </p:nvPr>
        </p:nvGraphicFramePr>
        <p:xfrm>
          <a:off x="1995488" y="4859338"/>
          <a:ext cx="1863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6" name="Equation" r:id="rId8" imgW="800100" imgH="431800" progId="Equation.DSMT4">
                  <p:embed/>
                </p:oleObj>
              </mc:Choice>
              <mc:Fallback>
                <p:oleObj name="Equation" r:id="rId8" imgW="80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4859338"/>
                        <a:ext cx="18637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>
            <p:extLst/>
          </p:nvPr>
        </p:nvGraphicFramePr>
        <p:xfrm>
          <a:off x="3840163" y="4876800"/>
          <a:ext cx="22177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7" name="Equation" r:id="rId10" imgW="952500" imgH="431800" progId="Equation.DSMT4">
                  <p:embed/>
                </p:oleObj>
              </mc:Choice>
              <mc:Fallback>
                <p:oleObj name="Equation" r:id="rId10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876800"/>
                        <a:ext cx="22177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/>
          </p:nvPr>
        </p:nvGraphicFramePr>
        <p:xfrm>
          <a:off x="6086475" y="4818062"/>
          <a:ext cx="22193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8" name="Equation" r:id="rId12" imgW="952500" imgH="482600" progId="Equation.DSMT4">
                  <p:embed/>
                </p:oleObj>
              </mc:Choice>
              <mc:Fallback>
                <p:oleObj name="Equation" r:id="rId12" imgW="952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818062"/>
                        <a:ext cx="2219325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9" name="Equation" r:id="rId14" imgW="1955800" imgH="228600" progId="Equation.DSMT4">
                  <p:embed/>
                </p:oleObj>
              </mc:Choice>
              <mc:Fallback>
                <p:oleObj name="Equation" r:id="rId14" imgW="195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2" y="5943600"/>
                        <a:ext cx="303053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977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7630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</a:t>
            </a:r>
            <a:r>
              <a:rPr lang="en-US" dirty="0" smtClean="0"/>
              <a:t> but </a:t>
            </a:r>
            <a:r>
              <a:rPr lang="en-US" dirty="0"/>
              <a:t>it had its limitations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</a:t>
            </a:r>
            <a:r>
              <a:rPr lang="en-US" dirty="0" smtClean="0"/>
              <a:t>atoms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Works even for ions </a:t>
            </a:r>
            <a:r>
              <a:rPr lang="en-US" dirty="0" smtClean="0">
                <a:sym typeface="Wingdings"/>
              </a:rPr>
              <a:t>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>
                <a:sym typeface="Wingdings"/>
              </a:rPr>
              <a:t>The charge of the nucleus</a:t>
            </a: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</a:t>
            </a:r>
            <a:r>
              <a:rPr lang="en-US" dirty="0" smtClean="0"/>
              <a:t>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Fine structure is caused by the electron spin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Under a magnetic field, the spectrum splits by the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</a:t>
            </a:r>
            <a:r>
              <a:rPr lang="en-US" dirty="0" smtClean="0"/>
              <a:t>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>
            <p:extLst/>
          </p:nvPr>
        </p:nvGraphicFramePr>
        <p:xfrm>
          <a:off x="5648325" y="2905125"/>
          <a:ext cx="1962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8" name="Equation" r:id="rId3" imgW="1219200" imgH="469900" progId="Equation.DSMT4">
                  <p:embed/>
                </p:oleObj>
              </mc:Choice>
              <mc:Fallback>
                <p:oleObj name="Equation" r:id="rId3" imgW="1219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905125"/>
                        <a:ext cx="19621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039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Characteristic </a:t>
            </a:r>
            <a:r>
              <a:rPr lang="en-US" sz="3600" dirty="0"/>
              <a:t>X-Ray Spectra and Atomic Number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6425" cy="4802187"/>
          </a:xfrm>
        </p:spPr>
        <p:txBody>
          <a:bodyPr/>
          <a:lstStyle/>
          <a:p>
            <a:pPr eaLnBrk="1" hangingPunct="1"/>
            <a:r>
              <a:rPr lang="en-US" sz="2800" dirty="0"/>
              <a:t>Shells have letter names: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K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L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2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An </a:t>
            </a:r>
            <a:r>
              <a:rPr lang="en-US" sz="2800" dirty="0"/>
              <a:t>atom is most stable in its ground state.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        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When</a:t>
            </a:r>
            <a:r>
              <a:rPr lang="en-US" sz="2800" dirty="0" smtClean="0"/>
              <a:t> a transition occurs </a:t>
            </a:r>
            <a:r>
              <a:rPr lang="en-US" sz="2800" dirty="0"/>
              <a:t>in a heavy atom, the radiation emitted is an </a:t>
            </a:r>
            <a:r>
              <a:rPr lang="en-US" sz="2800" b="1" dirty="0">
                <a:solidFill>
                  <a:srgbClr val="000000"/>
                </a:solidFill>
              </a:rPr>
              <a:t>X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ray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It has the energy </a:t>
            </a:r>
            <a:r>
              <a:rPr lang="en-US" sz="2800" i="1" dirty="0"/>
              <a:t>E </a:t>
            </a:r>
            <a:r>
              <a:rPr lang="en-US" sz="2800" dirty="0"/>
              <a:t>(</a:t>
            </a:r>
            <a:r>
              <a:rPr lang="en-US" sz="2800" dirty="0" err="1"/>
              <a:t>x</a:t>
            </a:r>
            <a:r>
              <a:rPr lang="en-US" sz="2800" dirty="0"/>
              <a:t> ray) =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u</a:t>
            </a:r>
            <a:r>
              <a:rPr lang="en-US" sz="2800" dirty="0"/>
              <a:t>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/>
              <a:t>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3810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6934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An electron from higher shells will fill the inner-shell vacancy at lower energy.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841500" y="2590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1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nimBg="1"/>
      <p:bldP spid="430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/>
              <a:t>Atomic Number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4800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L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 </a:t>
            </a:r>
            <a:r>
              <a:rPr lang="en-US" sz="2100" dirty="0">
                <a:solidFill>
                  <a:srgbClr val="3333CC"/>
                </a:solidFill>
              </a:rPr>
              <a:t>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X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ray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M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K</a:t>
            </a:r>
            <a:r>
              <a:rPr lang="el-GR" sz="2100" i="1" baseline="-25000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X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ray</a:t>
            </a: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100" i="1" dirty="0">
                <a:solidFill>
                  <a:srgbClr val="3333CC"/>
                </a:solidFill>
              </a:rPr>
              <a:t>Atomic number Z = number of protons in the nucleus</a:t>
            </a:r>
          </a:p>
          <a:p>
            <a:pPr eaLnBrk="1" hangingPunct="1"/>
            <a:r>
              <a:rPr lang="en-US" sz="2100" dirty="0">
                <a:solidFill>
                  <a:srgbClr val="3333CC"/>
                </a:solidFill>
              </a:rPr>
              <a:t>Moseley found a relationship between the frequencies of the characteristic X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ray and Z.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	This holds for the K</a:t>
            </a:r>
            <a:r>
              <a:rPr lang="el-GR" sz="2100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X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>
                <a:solidFill>
                  <a:srgbClr val="3333CC"/>
                </a:solidFill>
              </a:rPr>
              <a:t>ray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146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2514600" y="15875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2438400" y="1752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0" name="Picture 16" descr="0418"/>
          <p:cNvPicPr>
            <a:picLocks noChangeAspect="1" noChangeArrowheads="1"/>
          </p:cNvPicPr>
          <p:nvPr/>
        </p:nvPicPr>
        <p:blipFill>
          <a:blip r:embed="rId4"/>
          <a:srcRect b="2174"/>
          <a:stretch>
            <a:fillRect/>
          </a:stretch>
        </p:blipFill>
        <p:spPr bwMode="auto">
          <a:xfrm>
            <a:off x="6265863" y="152400"/>
            <a:ext cx="272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20,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4194175" y="4572000"/>
          <a:ext cx="34988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8" name="Equation" r:id="rId5" imgW="1130300" imgH="393700" progId="Equation.DSMT4">
                  <p:embed/>
                </p:oleObj>
              </mc:Choice>
              <mc:Fallback>
                <p:oleObj name="Equation" r:id="rId5" imgW="1130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4572000"/>
                        <a:ext cx="3498850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568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6" grpId="0" animBg="1"/>
      <p:bldP spid="44037" grpId="0" animBg="1"/>
      <p:bldP spid="44038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36911</TotalTime>
  <Words>864</Words>
  <Application>Microsoft Macintosh PowerPoint</Application>
  <PresentationFormat>On-screen Show (4:3)</PresentationFormat>
  <Paragraphs>153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Narrow</vt:lpstr>
      <vt:lpstr>Lucida Grande</vt:lpstr>
      <vt:lpstr>Monotype Corsiva</vt:lpstr>
      <vt:lpstr>ＭＳ Ｐゴシック</vt:lpstr>
      <vt:lpstr>Times New Roman</vt:lpstr>
      <vt:lpstr>Wingdings</vt:lpstr>
      <vt:lpstr>굴림</vt:lpstr>
      <vt:lpstr>ヒラギノ角ゴ Pro W3</vt:lpstr>
      <vt:lpstr>Arial</vt:lpstr>
      <vt:lpstr>phys1443-spring02</vt:lpstr>
      <vt:lpstr>Equation</vt:lpstr>
      <vt:lpstr>PHYS 3313 – Section 001 Lecture #15</vt:lpstr>
      <vt:lpstr>Announcements</vt:lpstr>
      <vt:lpstr>Evaluation Policy</vt:lpstr>
      <vt:lpstr>What did I do at CERN?</vt:lpstr>
      <vt:lpstr>The Importance of Bohr’s Model</vt:lpstr>
      <vt:lpstr>Successes and Failures of the Bohr Model</vt:lpstr>
      <vt:lpstr>Limitations of the Bohr Model</vt:lpstr>
      <vt:lpstr>Characteristic X-Ray Spectra and Atomic Number</vt:lpstr>
      <vt:lpstr>Atomic Number</vt:lpstr>
      <vt:lpstr>Moseley’s Empirical Results</vt:lpstr>
      <vt:lpstr>Atomic Excitation by Electrons</vt:lpstr>
      <vt:lpstr>Atomic Excitation by Electrons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837</cp:revision>
  <cp:lastPrinted>2013-08-26T21:25:15Z</cp:lastPrinted>
  <dcterms:created xsi:type="dcterms:W3CDTF">2012-08-27T21:13:02Z</dcterms:created>
  <dcterms:modified xsi:type="dcterms:W3CDTF">2017-03-20T19:31:31Z</dcterms:modified>
</cp:coreProperties>
</file>