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handoutMasterIdLst>
    <p:handoutMasterId r:id="rId20"/>
  </p:handoutMasterIdLst>
  <p:sldIdLst>
    <p:sldId id="256" r:id="rId2"/>
    <p:sldId id="574" r:id="rId3"/>
    <p:sldId id="766" r:id="rId4"/>
    <p:sldId id="767" r:id="rId5"/>
    <p:sldId id="768" r:id="rId6"/>
    <p:sldId id="769" r:id="rId7"/>
    <p:sldId id="770" r:id="rId8"/>
    <p:sldId id="771" r:id="rId9"/>
    <p:sldId id="739" r:id="rId10"/>
    <p:sldId id="740" r:id="rId11"/>
    <p:sldId id="741" r:id="rId12"/>
    <p:sldId id="742" r:id="rId13"/>
    <p:sldId id="743" r:id="rId14"/>
    <p:sldId id="744" r:id="rId15"/>
    <p:sldId id="745" r:id="rId16"/>
    <p:sldId id="746" r:id="rId17"/>
    <p:sldId id="747" r:id="rId18"/>
  </p:sldIdLst>
  <p:sldSz cx="9144000" cy="6858000" type="screen4x3"/>
  <p:notesSz cx="6877050" cy="9163050"/>
  <p:defaultTextStyle>
    <a:defPPr>
      <a:defRPr lang="en-US"/>
    </a:defPPr>
    <a:lvl1pPr algn="l" rtl="0" fontAlgn="base">
      <a:spcBef>
        <a:spcPct val="0"/>
      </a:spcBef>
      <a:spcAft>
        <a:spcPct val="0"/>
      </a:spcAft>
      <a:defRPr sz="2400" kern="1200">
        <a:solidFill>
          <a:schemeClr val="tx1"/>
        </a:solidFill>
        <a:latin typeface="Times New Roman" pitchFamily="-84" charset="0"/>
        <a:ea typeface="+mn-ea"/>
        <a:cs typeface="+mn-cs"/>
      </a:defRPr>
    </a:lvl1pPr>
    <a:lvl2pPr marL="457200" algn="l" rtl="0" fontAlgn="base">
      <a:spcBef>
        <a:spcPct val="0"/>
      </a:spcBef>
      <a:spcAft>
        <a:spcPct val="0"/>
      </a:spcAft>
      <a:defRPr sz="2400" kern="1200">
        <a:solidFill>
          <a:schemeClr val="tx1"/>
        </a:solidFill>
        <a:latin typeface="Times New Roman" pitchFamily="-84" charset="0"/>
        <a:ea typeface="+mn-ea"/>
        <a:cs typeface="+mn-cs"/>
      </a:defRPr>
    </a:lvl2pPr>
    <a:lvl3pPr marL="914400" algn="l" rtl="0" fontAlgn="base">
      <a:spcBef>
        <a:spcPct val="0"/>
      </a:spcBef>
      <a:spcAft>
        <a:spcPct val="0"/>
      </a:spcAft>
      <a:defRPr sz="2400" kern="1200">
        <a:solidFill>
          <a:schemeClr val="tx1"/>
        </a:solidFill>
        <a:latin typeface="Times New Roman" pitchFamily="-84" charset="0"/>
        <a:ea typeface="+mn-ea"/>
        <a:cs typeface="+mn-cs"/>
      </a:defRPr>
    </a:lvl3pPr>
    <a:lvl4pPr marL="1371600" algn="l" rtl="0" fontAlgn="base">
      <a:spcBef>
        <a:spcPct val="0"/>
      </a:spcBef>
      <a:spcAft>
        <a:spcPct val="0"/>
      </a:spcAft>
      <a:defRPr sz="2400" kern="1200">
        <a:solidFill>
          <a:schemeClr val="tx1"/>
        </a:solidFill>
        <a:latin typeface="Times New Roman" pitchFamily="-84" charset="0"/>
        <a:ea typeface="+mn-ea"/>
        <a:cs typeface="+mn-cs"/>
      </a:defRPr>
    </a:lvl4pPr>
    <a:lvl5pPr marL="1828800" algn="l" rtl="0" fontAlgn="base">
      <a:spcBef>
        <a:spcPct val="0"/>
      </a:spcBef>
      <a:spcAft>
        <a:spcPct val="0"/>
      </a:spcAft>
      <a:defRPr sz="2400" kern="1200">
        <a:solidFill>
          <a:schemeClr val="tx1"/>
        </a:solidFill>
        <a:latin typeface="Times New Roman" pitchFamily="-84" charset="0"/>
        <a:ea typeface="+mn-ea"/>
        <a:cs typeface="+mn-cs"/>
      </a:defRPr>
    </a:lvl5pPr>
    <a:lvl6pPr marL="2286000" algn="l" defTabSz="457200" rtl="0" eaLnBrk="1" latinLnBrk="0" hangingPunct="1">
      <a:defRPr sz="2400" kern="1200">
        <a:solidFill>
          <a:schemeClr val="tx1"/>
        </a:solidFill>
        <a:latin typeface="Times New Roman" pitchFamily="-84" charset="0"/>
        <a:ea typeface="+mn-ea"/>
        <a:cs typeface="+mn-cs"/>
      </a:defRPr>
    </a:lvl6pPr>
    <a:lvl7pPr marL="2743200" algn="l" defTabSz="457200" rtl="0" eaLnBrk="1" latinLnBrk="0" hangingPunct="1">
      <a:defRPr sz="2400" kern="1200">
        <a:solidFill>
          <a:schemeClr val="tx1"/>
        </a:solidFill>
        <a:latin typeface="Times New Roman" pitchFamily="-84" charset="0"/>
        <a:ea typeface="+mn-ea"/>
        <a:cs typeface="+mn-cs"/>
      </a:defRPr>
    </a:lvl7pPr>
    <a:lvl8pPr marL="3200400" algn="l" defTabSz="457200" rtl="0" eaLnBrk="1" latinLnBrk="0" hangingPunct="1">
      <a:defRPr sz="2400" kern="1200">
        <a:solidFill>
          <a:schemeClr val="tx1"/>
        </a:solidFill>
        <a:latin typeface="Times New Roman" pitchFamily="-84" charset="0"/>
        <a:ea typeface="+mn-ea"/>
        <a:cs typeface="+mn-cs"/>
      </a:defRPr>
    </a:lvl8pPr>
    <a:lvl9pPr marL="3657600" algn="l" defTabSz="457200" rtl="0" eaLnBrk="1" latinLnBrk="0" hangingPunct="1">
      <a:defRPr sz="2400" kern="1200">
        <a:solidFill>
          <a:schemeClr val="tx1"/>
        </a:solidFill>
        <a:latin typeface="Times New Roman" pitchFamily="-8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rgbClr val="0033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66"/>
    <a:srgbClr val="81CEEF"/>
    <a:srgbClr val="8EDBEF"/>
    <a:srgbClr val="7FC4D6"/>
    <a:srgbClr val="99FFCC"/>
    <a:srgbClr val="FFFFCC"/>
    <a:srgbClr val="CC6600"/>
    <a:srgbClr val="FF0066"/>
    <a:srgbClr val="CC00CC"/>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09"/>
    <p:restoredTop sz="94660"/>
  </p:normalViewPr>
  <p:slideViewPr>
    <p:cSldViewPr>
      <p:cViewPr varScale="1">
        <p:scale>
          <a:sx n="127" d="100"/>
          <a:sy n="127" d="100"/>
        </p:scale>
        <p:origin x="352"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456"/>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handoutMaster" Target="handoutMasters/handoutMaster1.xml"/><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emf"/><Relationship Id="rId5" Type="http://schemas.openxmlformats.org/officeDocument/2006/relationships/image" Target="../media/image16.emf"/><Relationship Id="rId6" Type="http://schemas.openxmlformats.org/officeDocument/2006/relationships/image" Target="../media/image17.emf"/><Relationship Id="rId7" Type="http://schemas.openxmlformats.org/officeDocument/2006/relationships/image" Target="../media/image18.emf"/><Relationship Id="rId8" Type="http://schemas.openxmlformats.org/officeDocument/2006/relationships/image" Target="../media/image19.emf"/><Relationship Id="rId9" Type="http://schemas.openxmlformats.org/officeDocument/2006/relationships/image" Target="../media/image20.emf"/><Relationship Id="rId1" Type="http://schemas.openxmlformats.org/officeDocument/2006/relationships/image" Target="../media/image12.emf"/><Relationship Id="rId2" Type="http://schemas.openxmlformats.org/officeDocument/2006/relationships/image" Target="../media/image13.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3.emf"/><Relationship Id="rId4" Type="http://schemas.openxmlformats.org/officeDocument/2006/relationships/image" Target="../media/image24.emf"/><Relationship Id="rId5" Type="http://schemas.openxmlformats.org/officeDocument/2006/relationships/image" Target="../media/image25.emf"/><Relationship Id="rId6" Type="http://schemas.openxmlformats.org/officeDocument/2006/relationships/image" Target="../media/image26.emf"/><Relationship Id="rId1" Type="http://schemas.openxmlformats.org/officeDocument/2006/relationships/image" Target="../media/image21.emf"/><Relationship Id="rId2" Type="http://schemas.openxmlformats.org/officeDocument/2006/relationships/image" Target="../media/image22.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9.emf"/><Relationship Id="rId4" Type="http://schemas.openxmlformats.org/officeDocument/2006/relationships/image" Target="../media/image30.emf"/><Relationship Id="rId5" Type="http://schemas.openxmlformats.org/officeDocument/2006/relationships/image" Target="../media/image31.emf"/><Relationship Id="rId6" Type="http://schemas.openxmlformats.org/officeDocument/2006/relationships/image" Target="../media/image32.emf"/><Relationship Id="rId7" Type="http://schemas.openxmlformats.org/officeDocument/2006/relationships/image" Target="../media/image33.emf"/><Relationship Id="rId1" Type="http://schemas.openxmlformats.org/officeDocument/2006/relationships/image" Target="../media/image27.emf"/><Relationship Id="rId2" Type="http://schemas.openxmlformats.org/officeDocument/2006/relationships/image" Target="../media/image28.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6.emf"/><Relationship Id="rId4" Type="http://schemas.openxmlformats.org/officeDocument/2006/relationships/image" Target="../media/image37.emf"/><Relationship Id="rId5" Type="http://schemas.openxmlformats.org/officeDocument/2006/relationships/image" Target="../media/image38.emf"/><Relationship Id="rId6" Type="http://schemas.openxmlformats.org/officeDocument/2006/relationships/image" Target="../media/image39.emf"/><Relationship Id="rId7" Type="http://schemas.openxmlformats.org/officeDocument/2006/relationships/image" Target="../media/image40.emf"/><Relationship Id="rId8" Type="http://schemas.openxmlformats.org/officeDocument/2006/relationships/image" Target="../media/image41.emf"/><Relationship Id="rId9" Type="http://schemas.openxmlformats.org/officeDocument/2006/relationships/image" Target="../media/image42.emf"/><Relationship Id="rId1" Type="http://schemas.openxmlformats.org/officeDocument/2006/relationships/image" Target="../media/image34.emf"/><Relationship Id="rId2" Type="http://schemas.openxmlformats.org/officeDocument/2006/relationships/image" Target="../media/image3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bwMode="auto">
          <a:xfrm>
            <a:off x="0" y="0"/>
            <a:ext cx="2979738" cy="458788"/>
          </a:xfrm>
          <a:prstGeom prst="rect">
            <a:avLst/>
          </a:prstGeom>
          <a:noFill/>
          <a:ln w="9525">
            <a:noFill/>
            <a:miter lim="800000"/>
            <a:headEnd/>
            <a:tailEnd/>
          </a:ln>
          <a:effectLst/>
        </p:spPr>
        <p:txBody>
          <a:bodyPr vert="horz" wrap="square" lIns="91650" tIns="45825" rIns="91650" bIns="45825" numCol="1" anchor="t" anchorCtr="0" compatLnSpc="1">
            <a:prstTxWarp prst="textNoShape">
              <a:avLst/>
            </a:prstTxWarp>
          </a:bodyPr>
          <a:lstStyle>
            <a:lvl1pPr defTabSz="915988">
              <a:defRPr sz="1200">
                <a:latin typeface="Times New Roman" charset="0"/>
              </a:defRPr>
            </a:lvl1pPr>
          </a:lstStyle>
          <a:p>
            <a:pPr>
              <a:defRPr/>
            </a:pPr>
            <a:endParaRPr lang="en-US"/>
          </a:p>
        </p:txBody>
      </p:sp>
      <p:sp>
        <p:nvSpPr>
          <p:cNvPr id="33795" name="Rectangle 3"/>
          <p:cNvSpPr>
            <a:spLocks noGrp="1" noChangeArrowheads="1"/>
          </p:cNvSpPr>
          <p:nvPr>
            <p:ph type="dt" sz="quarter" idx="1"/>
          </p:nvPr>
        </p:nvSpPr>
        <p:spPr bwMode="auto">
          <a:xfrm>
            <a:off x="3897313" y="0"/>
            <a:ext cx="2979737" cy="458788"/>
          </a:xfrm>
          <a:prstGeom prst="rect">
            <a:avLst/>
          </a:prstGeom>
          <a:noFill/>
          <a:ln w="9525">
            <a:noFill/>
            <a:miter lim="800000"/>
            <a:headEnd/>
            <a:tailEnd/>
          </a:ln>
          <a:effectLst/>
        </p:spPr>
        <p:txBody>
          <a:bodyPr vert="horz" wrap="square" lIns="91650" tIns="45825" rIns="91650" bIns="45825" numCol="1" anchor="t" anchorCtr="0" compatLnSpc="1">
            <a:prstTxWarp prst="textNoShape">
              <a:avLst/>
            </a:prstTxWarp>
          </a:bodyPr>
          <a:lstStyle>
            <a:lvl1pPr algn="r" defTabSz="915988">
              <a:defRPr sz="1200">
                <a:latin typeface="Times New Roman" charset="0"/>
              </a:defRPr>
            </a:lvl1pPr>
          </a:lstStyle>
          <a:p>
            <a:pPr>
              <a:defRPr/>
            </a:pPr>
            <a:endParaRPr lang="en-US"/>
          </a:p>
        </p:txBody>
      </p:sp>
      <p:sp>
        <p:nvSpPr>
          <p:cNvPr id="33796" name="Rectangle 4"/>
          <p:cNvSpPr>
            <a:spLocks noGrp="1" noChangeArrowheads="1"/>
          </p:cNvSpPr>
          <p:nvPr>
            <p:ph type="ftr" sz="quarter" idx="2"/>
          </p:nvPr>
        </p:nvSpPr>
        <p:spPr bwMode="auto">
          <a:xfrm>
            <a:off x="0" y="8704263"/>
            <a:ext cx="2979738" cy="458787"/>
          </a:xfrm>
          <a:prstGeom prst="rect">
            <a:avLst/>
          </a:prstGeom>
          <a:noFill/>
          <a:ln w="9525">
            <a:noFill/>
            <a:miter lim="800000"/>
            <a:headEnd/>
            <a:tailEnd/>
          </a:ln>
          <a:effectLst/>
        </p:spPr>
        <p:txBody>
          <a:bodyPr vert="horz" wrap="square" lIns="91650" tIns="45825" rIns="91650" bIns="45825" numCol="1" anchor="b" anchorCtr="0" compatLnSpc="1">
            <a:prstTxWarp prst="textNoShape">
              <a:avLst/>
            </a:prstTxWarp>
          </a:bodyPr>
          <a:lstStyle>
            <a:lvl1pPr defTabSz="915988">
              <a:defRPr sz="1200">
                <a:latin typeface="Times New Roman" charset="0"/>
              </a:defRPr>
            </a:lvl1pPr>
          </a:lstStyle>
          <a:p>
            <a:pPr>
              <a:defRPr/>
            </a:pPr>
            <a:endParaRPr lang="en-US"/>
          </a:p>
        </p:txBody>
      </p:sp>
      <p:sp>
        <p:nvSpPr>
          <p:cNvPr id="33797" name="Rectangle 5"/>
          <p:cNvSpPr>
            <a:spLocks noGrp="1" noChangeArrowheads="1"/>
          </p:cNvSpPr>
          <p:nvPr>
            <p:ph type="sldNum" sz="quarter" idx="3"/>
          </p:nvPr>
        </p:nvSpPr>
        <p:spPr bwMode="auto">
          <a:xfrm>
            <a:off x="3897313" y="8704263"/>
            <a:ext cx="2979737" cy="458787"/>
          </a:xfrm>
          <a:prstGeom prst="rect">
            <a:avLst/>
          </a:prstGeom>
          <a:noFill/>
          <a:ln w="9525">
            <a:noFill/>
            <a:miter lim="800000"/>
            <a:headEnd/>
            <a:tailEnd/>
          </a:ln>
          <a:effectLst/>
        </p:spPr>
        <p:txBody>
          <a:bodyPr vert="horz" wrap="square" lIns="91650" tIns="45825" rIns="91650" bIns="45825" numCol="1" anchor="b" anchorCtr="0" compatLnSpc="1">
            <a:prstTxWarp prst="textNoShape">
              <a:avLst/>
            </a:prstTxWarp>
          </a:bodyPr>
          <a:lstStyle>
            <a:lvl1pPr algn="r" defTabSz="915988">
              <a:defRPr sz="1200">
                <a:latin typeface="Times New Roman" charset="0"/>
              </a:defRPr>
            </a:lvl1pPr>
          </a:lstStyle>
          <a:p>
            <a:pPr>
              <a:defRPr/>
            </a:pPr>
            <a:fld id="{383069AB-0B70-3E4B-9CBA-A7E1F3E0FC3E}" type="slidenum">
              <a:rPr lang="en-US"/>
              <a:pPr>
                <a:defRPr/>
              </a:pPr>
              <a:t>‹#›</a:t>
            </a:fld>
            <a:endParaRPr lang="en-US"/>
          </a:p>
        </p:txBody>
      </p:sp>
    </p:spTree>
    <p:extLst>
      <p:ext uri="{BB962C8B-B14F-4D97-AF65-F5344CB8AC3E}">
        <p14:creationId xmlns:p14="http://schemas.microsoft.com/office/powerpoint/2010/main" val="9812454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9738" cy="458788"/>
          </a:xfrm>
          <a:prstGeom prst="rect">
            <a:avLst/>
          </a:prstGeom>
          <a:noFill/>
          <a:ln w="9525">
            <a:noFill/>
            <a:miter lim="800000"/>
            <a:headEnd/>
            <a:tailEnd/>
          </a:ln>
          <a:effectLst/>
        </p:spPr>
        <p:txBody>
          <a:bodyPr vert="horz" wrap="square" lIns="91650" tIns="45825" rIns="91650" bIns="45825" numCol="1" anchor="t" anchorCtr="0" compatLnSpc="1">
            <a:prstTxWarp prst="textNoShape">
              <a:avLst/>
            </a:prstTxWarp>
          </a:bodyPr>
          <a:lstStyle>
            <a:lvl1pPr defTabSz="915988">
              <a:defRPr sz="1200">
                <a:latin typeface="Times New Roman" charset="0"/>
              </a:defRPr>
            </a:lvl1pPr>
          </a:lstStyle>
          <a:p>
            <a:pPr>
              <a:defRPr/>
            </a:pPr>
            <a:endParaRPr lang="en-US"/>
          </a:p>
        </p:txBody>
      </p:sp>
      <p:sp>
        <p:nvSpPr>
          <p:cNvPr id="6147" name="Rectangle 3"/>
          <p:cNvSpPr>
            <a:spLocks noGrp="1" noChangeArrowheads="1"/>
          </p:cNvSpPr>
          <p:nvPr>
            <p:ph type="dt" idx="1"/>
          </p:nvPr>
        </p:nvSpPr>
        <p:spPr bwMode="auto">
          <a:xfrm>
            <a:off x="3897313" y="0"/>
            <a:ext cx="2979737" cy="458788"/>
          </a:xfrm>
          <a:prstGeom prst="rect">
            <a:avLst/>
          </a:prstGeom>
          <a:noFill/>
          <a:ln w="9525">
            <a:noFill/>
            <a:miter lim="800000"/>
            <a:headEnd/>
            <a:tailEnd/>
          </a:ln>
          <a:effectLst/>
        </p:spPr>
        <p:txBody>
          <a:bodyPr vert="horz" wrap="square" lIns="91650" tIns="45825" rIns="91650" bIns="45825" numCol="1" anchor="t" anchorCtr="0" compatLnSpc="1">
            <a:prstTxWarp prst="textNoShape">
              <a:avLst/>
            </a:prstTxWarp>
          </a:bodyPr>
          <a:lstStyle>
            <a:lvl1pPr algn="r" defTabSz="915988">
              <a:defRPr sz="1200">
                <a:latin typeface="Times New Roman" charset="0"/>
              </a:defRPr>
            </a:lvl1pPr>
          </a:lstStyle>
          <a:p>
            <a:pPr>
              <a:defRPr/>
            </a:pPr>
            <a:endParaRPr lang="en-US"/>
          </a:p>
        </p:txBody>
      </p:sp>
      <p:sp>
        <p:nvSpPr>
          <p:cNvPr id="17412" name="Rectangle 4"/>
          <p:cNvSpPr>
            <a:spLocks noGrp="1" noRot="1" noChangeAspect="1" noChangeArrowheads="1" noTextEdit="1"/>
          </p:cNvSpPr>
          <p:nvPr>
            <p:ph type="sldImg" idx="2"/>
          </p:nvPr>
        </p:nvSpPr>
        <p:spPr bwMode="auto">
          <a:xfrm>
            <a:off x="1149350" y="687388"/>
            <a:ext cx="4579938" cy="3435350"/>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917575" y="4352925"/>
            <a:ext cx="5041900" cy="4122738"/>
          </a:xfrm>
          <a:prstGeom prst="rect">
            <a:avLst/>
          </a:prstGeom>
          <a:noFill/>
          <a:ln w="9525">
            <a:noFill/>
            <a:miter lim="800000"/>
            <a:headEnd/>
            <a:tailEnd/>
          </a:ln>
          <a:effectLst/>
        </p:spPr>
        <p:txBody>
          <a:bodyPr vert="horz" wrap="square" lIns="91650" tIns="45825" rIns="91650" bIns="45825"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150" name="Rectangle 6"/>
          <p:cNvSpPr>
            <a:spLocks noGrp="1" noChangeArrowheads="1"/>
          </p:cNvSpPr>
          <p:nvPr>
            <p:ph type="ftr" sz="quarter" idx="4"/>
          </p:nvPr>
        </p:nvSpPr>
        <p:spPr bwMode="auto">
          <a:xfrm>
            <a:off x="0" y="8704263"/>
            <a:ext cx="2979738" cy="458787"/>
          </a:xfrm>
          <a:prstGeom prst="rect">
            <a:avLst/>
          </a:prstGeom>
          <a:noFill/>
          <a:ln w="9525">
            <a:noFill/>
            <a:miter lim="800000"/>
            <a:headEnd/>
            <a:tailEnd/>
          </a:ln>
          <a:effectLst/>
        </p:spPr>
        <p:txBody>
          <a:bodyPr vert="horz" wrap="square" lIns="91650" tIns="45825" rIns="91650" bIns="45825" numCol="1" anchor="b" anchorCtr="0" compatLnSpc="1">
            <a:prstTxWarp prst="textNoShape">
              <a:avLst/>
            </a:prstTxWarp>
          </a:bodyPr>
          <a:lstStyle>
            <a:lvl1pPr defTabSz="915988">
              <a:defRPr sz="1200">
                <a:latin typeface="Times New Roman" charset="0"/>
              </a:defRPr>
            </a:lvl1pPr>
          </a:lstStyle>
          <a:p>
            <a:pPr>
              <a:defRPr/>
            </a:pPr>
            <a:endParaRPr lang="en-US"/>
          </a:p>
        </p:txBody>
      </p:sp>
      <p:sp>
        <p:nvSpPr>
          <p:cNvPr id="6151" name="Rectangle 7"/>
          <p:cNvSpPr>
            <a:spLocks noGrp="1" noChangeArrowheads="1"/>
          </p:cNvSpPr>
          <p:nvPr>
            <p:ph type="sldNum" sz="quarter" idx="5"/>
          </p:nvPr>
        </p:nvSpPr>
        <p:spPr bwMode="auto">
          <a:xfrm>
            <a:off x="3897313" y="8704263"/>
            <a:ext cx="2979737" cy="458787"/>
          </a:xfrm>
          <a:prstGeom prst="rect">
            <a:avLst/>
          </a:prstGeom>
          <a:noFill/>
          <a:ln w="9525">
            <a:noFill/>
            <a:miter lim="800000"/>
            <a:headEnd/>
            <a:tailEnd/>
          </a:ln>
          <a:effectLst/>
        </p:spPr>
        <p:txBody>
          <a:bodyPr vert="horz" wrap="square" lIns="91650" tIns="45825" rIns="91650" bIns="45825" numCol="1" anchor="b" anchorCtr="0" compatLnSpc="1">
            <a:prstTxWarp prst="textNoShape">
              <a:avLst/>
            </a:prstTxWarp>
          </a:bodyPr>
          <a:lstStyle>
            <a:lvl1pPr algn="r" defTabSz="915988">
              <a:defRPr sz="1200">
                <a:latin typeface="Times New Roman" charset="0"/>
              </a:defRPr>
            </a:lvl1pPr>
          </a:lstStyle>
          <a:p>
            <a:pPr>
              <a:defRPr/>
            </a:pPr>
            <a:fld id="{1E34483E-5B5B-BD45-A08D-10B8C52212D4}" type="slidenum">
              <a:rPr lang="en-US"/>
              <a:pPr>
                <a:defRPr/>
              </a:pPr>
              <a:t>‹#›</a:t>
            </a:fld>
            <a:endParaRPr lang="en-US"/>
          </a:p>
        </p:txBody>
      </p:sp>
    </p:spTree>
    <p:extLst>
      <p:ext uri="{BB962C8B-B14F-4D97-AF65-F5344CB8AC3E}">
        <p14:creationId xmlns:p14="http://schemas.microsoft.com/office/powerpoint/2010/main" val="250437021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pitchFamily="-1" charset="-128"/>
        <a:cs typeface="ＭＳ Ｐゴシック" pitchFamily="-1" charset="-128"/>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E34483E-5B5B-BD45-A08D-10B8C52212D4}" type="slidenum">
              <a:rPr lang="en-US" smtClean="0"/>
              <a:pPr>
                <a:defRPr/>
              </a:pPr>
              <a:t>1</a:t>
            </a:fld>
            <a:endParaRPr lang="en-US"/>
          </a:p>
        </p:txBody>
      </p:sp>
    </p:spTree>
    <p:extLst>
      <p:ext uri="{BB962C8B-B14F-4D97-AF65-F5344CB8AC3E}">
        <p14:creationId xmlns:p14="http://schemas.microsoft.com/office/powerpoint/2010/main" val="979450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E34483E-5B5B-BD45-A08D-10B8C52212D4}" type="slidenum">
              <a:rPr lang="en-US" smtClean="0"/>
              <a:pPr>
                <a:defRPr/>
              </a:pPr>
              <a:t>2</a:t>
            </a:fld>
            <a:endParaRPr lang="en-US"/>
          </a:p>
        </p:txBody>
      </p:sp>
    </p:spTree>
    <p:extLst>
      <p:ext uri="{BB962C8B-B14F-4D97-AF65-F5344CB8AC3E}">
        <p14:creationId xmlns:p14="http://schemas.microsoft.com/office/powerpoint/2010/main" val="2064164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E34483E-5B5B-BD45-A08D-10B8C52212D4}" type="slidenum">
              <a:rPr lang="en-US" smtClean="0"/>
              <a:pPr>
                <a:defRPr/>
              </a:pPr>
              <a:t>9</a:t>
            </a:fld>
            <a:endParaRPr lang="en-US"/>
          </a:p>
        </p:txBody>
      </p:sp>
    </p:spTree>
    <p:extLst>
      <p:ext uri="{BB962C8B-B14F-4D97-AF65-F5344CB8AC3E}">
        <p14:creationId xmlns:p14="http://schemas.microsoft.com/office/powerpoint/2010/main" val="6284278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UTA_color_seal"/>
          <p:cNvPicPr>
            <a:picLocks noChangeAspect="1" noChangeArrowheads="1"/>
          </p:cNvPicPr>
          <p:nvPr/>
        </p:nvPicPr>
        <p:blipFill>
          <a:blip r:embed="rId2"/>
          <a:srcRect/>
          <a:stretch>
            <a:fillRect/>
          </a:stretch>
        </p:blipFill>
        <p:spPr bwMode="auto">
          <a:xfrm>
            <a:off x="3124200" y="6253163"/>
            <a:ext cx="457200" cy="452437"/>
          </a:xfrm>
          <a:prstGeom prst="rect">
            <a:avLst/>
          </a:prstGeom>
          <a:noFill/>
          <a:ln w="9525">
            <a:noFill/>
            <a:miter lim="800000"/>
            <a:headEnd/>
            <a:tailEnd/>
          </a:ln>
        </p:spPr>
      </p:pic>
      <p:sp>
        <p:nvSpPr>
          <p:cNvPr id="3074" name="Rectangle 2"/>
          <p:cNvSpPr>
            <a:spLocks noGrp="1" noChangeArrowheads="1"/>
          </p:cNvSpPr>
          <p:nvPr>
            <p:ph type="ctrTitle"/>
          </p:nvPr>
        </p:nvSpPr>
        <p:spPr>
          <a:xfrm>
            <a:off x="685800" y="1219200"/>
            <a:ext cx="7772400" cy="1143000"/>
          </a:xfrm>
        </p:spPr>
        <p:txBody>
          <a:bodyPr/>
          <a:lstStyle>
            <a:lvl1pPr>
              <a:defRPr/>
            </a:lvl1pPr>
          </a:lstStyle>
          <a:p>
            <a:r>
              <a:rPr lang="en-US"/>
              <a:t>Click to edit Master</a:t>
            </a:r>
          </a:p>
        </p:txBody>
      </p:sp>
      <p:sp>
        <p:nvSpPr>
          <p:cNvPr id="3075" name="Rectangle 3"/>
          <p:cNvSpPr>
            <a:spLocks noGrp="1" noChangeArrowheads="1"/>
          </p:cNvSpPr>
          <p:nvPr>
            <p:ph type="subTitle" idx="1"/>
          </p:nvPr>
        </p:nvSpPr>
        <p:spPr>
          <a:xfrm>
            <a:off x="1371600" y="2971800"/>
            <a:ext cx="6400800" cy="2590800"/>
          </a:xfrm>
        </p:spPr>
        <p:txBody>
          <a:bodyPr/>
          <a:lstStyle>
            <a:lvl1pPr marL="0" indent="0" algn="ctr">
              <a:defRPr/>
            </a:lvl1pPr>
          </a:lstStyle>
          <a:p>
            <a:r>
              <a:rPr lang="en-US"/>
              <a:t>Click to edit Master subtitle style</a:t>
            </a:r>
          </a:p>
        </p:txBody>
      </p:sp>
      <p:sp>
        <p:nvSpPr>
          <p:cNvPr id="5" name="Rectangle 4"/>
          <p:cNvSpPr>
            <a:spLocks noGrp="1" noChangeArrowheads="1"/>
          </p:cNvSpPr>
          <p:nvPr>
            <p:ph type="dt" sz="half" idx="10"/>
          </p:nvPr>
        </p:nvSpPr>
        <p:spPr/>
        <p:txBody>
          <a:bodyPr/>
          <a:lstStyle>
            <a:lvl1pPr>
              <a:defRPr/>
            </a:lvl1pPr>
          </a:lstStyle>
          <a:p>
            <a:pPr>
              <a:defRPr/>
            </a:pPr>
            <a:r>
              <a:rPr lang="en-US" smtClean="0"/>
              <a:t>Monday, Mar. 27, 2017</a:t>
            </a:r>
            <a:endParaRPr lang="en-US"/>
          </a:p>
        </p:txBody>
      </p:sp>
      <p:sp>
        <p:nvSpPr>
          <p:cNvPr id="6" name="Rectangle 5"/>
          <p:cNvSpPr>
            <a:spLocks noGrp="1" noChangeArrowheads="1"/>
          </p:cNvSpPr>
          <p:nvPr>
            <p:ph type="ftr" sz="quarter" idx="11"/>
          </p:nvPr>
        </p:nvSpPr>
        <p:spPr/>
        <p:txBody>
          <a:bodyPr/>
          <a:lstStyle>
            <a:lvl1pPr>
              <a:defRPr/>
            </a:lvl1pPr>
          </a:lstStyle>
          <a:p>
            <a:pPr>
              <a:defRPr/>
            </a:pPr>
            <a:r>
              <a:rPr lang="mr-IN" smtClean="0"/>
              <a:t>PHYS 3313-001, Spring 2017                      Dr. Jaehoon Yu</a:t>
            </a:r>
            <a:endParaRPr lang="en-US"/>
          </a:p>
        </p:txBody>
      </p:sp>
      <p:sp>
        <p:nvSpPr>
          <p:cNvPr id="7" name="Rectangle 6"/>
          <p:cNvSpPr>
            <a:spLocks noGrp="1" noChangeArrowheads="1"/>
          </p:cNvSpPr>
          <p:nvPr>
            <p:ph type="sldNum" sz="quarter" idx="12"/>
          </p:nvPr>
        </p:nvSpPr>
        <p:spPr/>
        <p:txBody>
          <a:bodyPr/>
          <a:lstStyle>
            <a:lvl1pPr>
              <a:defRPr/>
            </a:lvl1pPr>
          </a:lstStyle>
          <a:p>
            <a:pPr>
              <a:defRPr/>
            </a:pPr>
            <a:fld id="{3DD774B2-BEFC-0F4C-8EFB-A9A3D81A594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Monday, Mar. 27, 2017</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mr-IN" smtClean="0"/>
              <a:t>PHYS 3313-001, Spring 2017                      Dr. Jaehoon Yu</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28B57A-27A1-3D4C-A6D4-801C028D8806}"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Monday, Mar. 27, 2017</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mr-IN" smtClean="0"/>
              <a:t>PHYS 3313-001, Spring 2017                      Dr. Jaehoon Yu</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959B54-6614-314D-82E3-D63DF83F53D7}"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smtClean="0"/>
              <a:t>Monday, Mar. 27, 2017</a:t>
            </a: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mr-IN" smtClean="0"/>
              <a:t>PHYS 3313-001, Spring 2017                      Dr. Jaehoon Yu</a:t>
            </a: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33D2C0A-C00C-6D49-85C5-A00CF6C3B057}"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r>
              <a:rPr lang="en-US" smtClean="0"/>
              <a:t>Monday, Mar. 27, 2017</a:t>
            </a:r>
            <a:endParaRPr lang="en-US"/>
          </a:p>
        </p:txBody>
      </p:sp>
      <p:sp>
        <p:nvSpPr>
          <p:cNvPr id="7" name="Rectangle 5"/>
          <p:cNvSpPr>
            <a:spLocks noGrp="1" noChangeArrowheads="1"/>
          </p:cNvSpPr>
          <p:nvPr>
            <p:ph type="ftr" sz="quarter" idx="11"/>
          </p:nvPr>
        </p:nvSpPr>
        <p:spPr>
          <a:ln/>
        </p:spPr>
        <p:txBody>
          <a:bodyPr/>
          <a:lstStyle>
            <a:lvl1pPr>
              <a:defRPr/>
            </a:lvl1pPr>
          </a:lstStyle>
          <a:p>
            <a:pPr>
              <a:defRPr/>
            </a:pPr>
            <a:r>
              <a:rPr lang="mr-IN" smtClean="0"/>
              <a:t>PHYS 3313-001, Spring 2017                      Dr. Jaehoon Yu</a:t>
            </a: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6E4BFBEB-12DC-8949-B61D-A8F2554F50A6}" type="slidenum">
              <a:rPr lang="en-US"/>
              <a:pPr>
                <a:defRPr/>
              </a:pPr>
              <a:t>‹#›</a:t>
            </a:fld>
            <a:endParaRPr lang="en-US"/>
          </a:p>
        </p:txBody>
      </p:sp>
    </p:spTree>
    <p:extLst>
      <p:ext uri="{BB962C8B-B14F-4D97-AF65-F5344CB8AC3E}">
        <p14:creationId xmlns:p14="http://schemas.microsoft.com/office/powerpoint/2010/main" val="196091779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Monday, Mar. 27, 2017</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mr-IN" smtClean="0"/>
              <a:t>PHYS 3313-001, Spring 2017                      Dr. Jaehoon Yu</a:t>
            </a:r>
            <a:endParaRPr lang="en-US"/>
          </a:p>
        </p:txBody>
      </p:sp>
      <p:sp>
        <p:nvSpPr>
          <p:cNvPr id="7" name="Rectangle 6"/>
          <p:cNvSpPr>
            <a:spLocks noGrp="1" noChangeArrowheads="1"/>
          </p:cNvSpPr>
          <p:nvPr>
            <p:ph type="sldNum" sz="quarter" idx="12"/>
          </p:nvPr>
        </p:nvSpPr>
        <p:spPr>
          <a:ln/>
        </p:spPr>
        <p:txBody>
          <a:bodyPr/>
          <a:lstStyle>
            <a:lvl1pPr>
              <a:defRPr/>
            </a:lvl1pPr>
          </a:lstStyle>
          <a:p>
            <a:fld id="{FDDAF44D-5BDC-464D-BFC2-357404B9B058}" type="slidenum">
              <a:rPr lang="en-US"/>
              <a:pPr/>
              <a:t>‹#›</a:t>
            </a:fld>
            <a:endParaRPr lang="en-US"/>
          </a:p>
        </p:txBody>
      </p:sp>
    </p:spTree>
    <p:extLst>
      <p:ext uri="{BB962C8B-B14F-4D97-AF65-F5344CB8AC3E}">
        <p14:creationId xmlns:p14="http://schemas.microsoft.com/office/powerpoint/2010/main" val="65163979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Monday, Mar. 27, 2017</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mr-IN" smtClean="0"/>
              <a:t>PHYS 3313-001, Spring 2017                      Dr. Jaehoon Yu</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3D45CD-16A2-224C-B70A-0D1B0489626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Monday, Mar. 27, 2017</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mr-IN" smtClean="0"/>
              <a:t>PHYS 3313-001, Spring 2017                      Dr. Jaehoon Yu</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3CED5A-781C-B54B-9DCC-46150F17B7DA}"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Monday, Mar. 27, 2017</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mr-IN" smtClean="0"/>
              <a:t>PHYS 3313-001, Spring 2017                      Dr. Jaehoon Yu</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5000C52-892A-734C-9735-DFA415D8DA4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smtClean="0"/>
              <a:t>Monday, Mar. 27, 2017</a:t>
            </a: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mr-IN" smtClean="0"/>
              <a:t>PHYS 3313-001, Spring 2017                      Dr. Jaehoon Yu</a:t>
            </a: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8608EF3-45E5-0542-9CB7-247C5541AE2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smtClean="0"/>
              <a:t>Monday, Mar. 27, 2017</a:t>
            </a: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mr-IN" smtClean="0"/>
              <a:t>PHYS 3313-001, Spring 2017                      Dr. Jaehoon Yu</a:t>
            </a: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92F9CF5-C078-EB47-929F-B0A3FA3F9506}"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smtClean="0"/>
              <a:t>Monday, Mar. 27, 2017</a:t>
            </a: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mr-IN" smtClean="0"/>
              <a:t>PHYS 3313-001, Spring 2017                      Dr. Jaehoon Yu</a:t>
            </a: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DCCF901-3B1D-5D4E-8AD7-5D66FB4A0B10}"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Monday, Mar. 27, 2017</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mr-IN" smtClean="0"/>
              <a:t>PHYS 3313-001, Spring 2017                      Dr. Jaehoon Yu</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2B26439-A107-B54D-9685-245DFB0AD8DB}"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Monday, Mar. 27, 2017</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mr-IN" smtClean="0"/>
              <a:t>PHYS 3313-001, Spring 2017                      Dr. Jaehoon Yu</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42880F3-5039-AD40-B51A-C61F35823AB5}"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0066"/>
                </a:solidFill>
                <a:latin typeface="+mn-lt"/>
              </a:defRPr>
            </a:lvl1pPr>
          </a:lstStyle>
          <a:p>
            <a:pPr>
              <a:defRPr/>
            </a:pPr>
            <a:r>
              <a:rPr lang="en-US" smtClean="0"/>
              <a:t>Monday, Mar. 27, 2017</a:t>
            </a: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3300"/>
                </a:solidFill>
                <a:latin typeface="+mn-lt"/>
              </a:defRPr>
            </a:lvl1pPr>
          </a:lstStyle>
          <a:p>
            <a:pPr>
              <a:defRPr/>
            </a:pPr>
            <a:r>
              <a:rPr lang="mr-IN" smtClean="0"/>
              <a:t>PHYS 3313-001, Spring 2017                      Dr. Jaehoon Yu</a:t>
            </a: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solidFill>
                  <a:srgbClr val="A50021"/>
                </a:solidFill>
                <a:latin typeface="Arial Narrow" charset="0"/>
              </a:defRPr>
            </a:lvl1pPr>
          </a:lstStyle>
          <a:p>
            <a:pPr>
              <a:defRPr/>
            </a:pPr>
            <a:fld id="{940792B5-4286-5042-9E96-9D0E8EB76CF0}" type="slidenum">
              <a:rPr lang="en-US"/>
              <a:pPr>
                <a:defRPr/>
              </a:pPr>
              <a:t>‹#›</a:t>
            </a:fld>
            <a:endParaRPr lang="en-US"/>
          </a:p>
        </p:txBody>
      </p:sp>
      <p:pic>
        <p:nvPicPr>
          <p:cNvPr id="1031" name="Picture 7" descr="UTA_color_seal"/>
          <p:cNvPicPr>
            <a:picLocks noChangeAspect="1" noChangeArrowheads="1"/>
          </p:cNvPicPr>
          <p:nvPr/>
        </p:nvPicPr>
        <p:blipFill>
          <a:blip r:embed="rId16"/>
          <a:srcRect/>
          <a:stretch>
            <a:fillRect/>
          </a:stretch>
        </p:blipFill>
        <p:spPr bwMode="auto">
          <a:xfrm>
            <a:off x="3124200" y="6253163"/>
            <a:ext cx="457200" cy="45243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19"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20" r:id="rId13"/>
    <p:sldLayoutId id="2147483721" r:id="rId14"/>
  </p:sldLayoutIdLst>
  <p:timing>
    <p:tnLst>
      <p:par>
        <p:cTn id="1" dur="indefinite" restart="never" nodeType="tmRoot"/>
      </p:par>
    </p:tnLst>
  </p:timing>
  <p:hf hdr="0"/>
  <p:txStyles>
    <p:titleStyle>
      <a:lvl1pPr algn="ctr" rtl="0" eaLnBrk="0" fontAlgn="base" hangingPunct="0">
        <a:spcBef>
          <a:spcPct val="0"/>
        </a:spcBef>
        <a:spcAft>
          <a:spcPct val="0"/>
        </a:spcAft>
        <a:defRPr sz="4400">
          <a:solidFill>
            <a:srgbClr val="A50021"/>
          </a:solidFill>
          <a:latin typeface="+mj-lt"/>
          <a:ea typeface="ＭＳ Ｐゴシック" pitchFamily="-1" charset="-128"/>
          <a:cs typeface="ＭＳ Ｐゴシック" pitchFamily="-1" charset="-128"/>
        </a:defRPr>
      </a:lvl1pPr>
      <a:lvl2pPr algn="ctr" rtl="0" eaLnBrk="0" fontAlgn="base" hangingPunct="0">
        <a:spcBef>
          <a:spcPct val="0"/>
        </a:spcBef>
        <a:spcAft>
          <a:spcPct val="0"/>
        </a:spcAft>
        <a:defRPr sz="4400">
          <a:solidFill>
            <a:srgbClr val="A50021"/>
          </a:solidFill>
          <a:latin typeface="Arial Narrow" pitchFamily="34" charset="0"/>
          <a:ea typeface="ＭＳ Ｐゴシック" pitchFamily="-1" charset="-128"/>
          <a:cs typeface="ＭＳ Ｐゴシック" pitchFamily="-1" charset="-128"/>
        </a:defRPr>
      </a:lvl2pPr>
      <a:lvl3pPr algn="ctr" rtl="0" eaLnBrk="0" fontAlgn="base" hangingPunct="0">
        <a:spcBef>
          <a:spcPct val="0"/>
        </a:spcBef>
        <a:spcAft>
          <a:spcPct val="0"/>
        </a:spcAft>
        <a:defRPr sz="4400">
          <a:solidFill>
            <a:srgbClr val="A50021"/>
          </a:solidFill>
          <a:latin typeface="Arial Narrow" pitchFamily="34" charset="0"/>
          <a:ea typeface="ＭＳ Ｐゴシック" pitchFamily="-1" charset="-128"/>
          <a:cs typeface="ＭＳ Ｐゴシック" pitchFamily="-1" charset="-128"/>
        </a:defRPr>
      </a:lvl3pPr>
      <a:lvl4pPr algn="ctr" rtl="0" eaLnBrk="0" fontAlgn="base" hangingPunct="0">
        <a:spcBef>
          <a:spcPct val="0"/>
        </a:spcBef>
        <a:spcAft>
          <a:spcPct val="0"/>
        </a:spcAft>
        <a:defRPr sz="4400">
          <a:solidFill>
            <a:srgbClr val="A50021"/>
          </a:solidFill>
          <a:latin typeface="Arial Narrow" pitchFamily="34" charset="0"/>
          <a:ea typeface="ＭＳ Ｐゴシック" pitchFamily="-1" charset="-128"/>
          <a:cs typeface="ＭＳ Ｐゴシック" pitchFamily="-1" charset="-128"/>
        </a:defRPr>
      </a:lvl4pPr>
      <a:lvl5pPr algn="ctr" rtl="0" eaLnBrk="0" fontAlgn="base" hangingPunct="0">
        <a:spcBef>
          <a:spcPct val="0"/>
        </a:spcBef>
        <a:spcAft>
          <a:spcPct val="0"/>
        </a:spcAft>
        <a:defRPr sz="4400">
          <a:solidFill>
            <a:srgbClr val="A50021"/>
          </a:solidFill>
          <a:latin typeface="Arial Narrow" pitchFamily="34" charset="0"/>
          <a:ea typeface="ＭＳ Ｐゴシック" pitchFamily="-1" charset="-128"/>
          <a:cs typeface="ＭＳ Ｐゴシック" pitchFamily="-1" charset="-128"/>
        </a:defRPr>
      </a:lvl5pPr>
      <a:lvl6pPr marL="457200" algn="ctr" rtl="0" fontAlgn="base">
        <a:spcBef>
          <a:spcPct val="0"/>
        </a:spcBef>
        <a:spcAft>
          <a:spcPct val="0"/>
        </a:spcAft>
        <a:defRPr sz="4400">
          <a:solidFill>
            <a:srgbClr val="A50021"/>
          </a:solidFill>
          <a:latin typeface="Arial Narrow" pitchFamily="34" charset="0"/>
        </a:defRPr>
      </a:lvl6pPr>
      <a:lvl7pPr marL="914400" algn="ctr" rtl="0" fontAlgn="base">
        <a:spcBef>
          <a:spcPct val="0"/>
        </a:spcBef>
        <a:spcAft>
          <a:spcPct val="0"/>
        </a:spcAft>
        <a:defRPr sz="4400">
          <a:solidFill>
            <a:srgbClr val="A50021"/>
          </a:solidFill>
          <a:latin typeface="Arial Narrow" pitchFamily="34" charset="0"/>
        </a:defRPr>
      </a:lvl7pPr>
      <a:lvl8pPr marL="1371600" algn="ctr" rtl="0" fontAlgn="base">
        <a:spcBef>
          <a:spcPct val="0"/>
        </a:spcBef>
        <a:spcAft>
          <a:spcPct val="0"/>
        </a:spcAft>
        <a:defRPr sz="4400">
          <a:solidFill>
            <a:srgbClr val="A50021"/>
          </a:solidFill>
          <a:latin typeface="Arial Narrow" pitchFamily="34" charset="0"/>
        </a:defRPr>
      </a:lvl8pPr>
      <a:lvl9pPr marL="1828800" algn="ctr" rtl="0" fontAlgn="base">
        <a:spcBef>
          <a:spcPct val="0"/>
        </a:spcBef>
        <a:spcAft>
          <a:spcPct val="0"/>
        </a:spcAft>
        <a:defRPr sz="4400">
          <a:solidFill>
            <a:srgbClr val="A50021"/>
          </a:solidFill>
          <a:latin typeface="Arial Narrow" pitchFamily="34" charset="0"/>
        </a:defRPr>
      </a:lvl9pPr>
    </p:titleStyle>
    <p:bodyStyle>
      <a:lvl1pPr marL="342900" indent="-342900" algn="l" rtl="0" eaLnBrk="0" fontAlgn="base" hangingPunct="0">
        <a:spcBef>
          <a:spcPct val="20000"/>
        </a:spcBef>
        <a:spcAft>
          <a:spcPct val="0"/>
        </a:spcAft>
        <a:buChar char="•"/>
        <a:defRPr sz="3200">
          <a:solidFill>
            <a:schemeClr val="accent2"/>
          </a:solidFill>
          <a:latin typeface="+mn-lt"/>
          <a:ea typeface="ＭＳ Ｐゴシック" pitchFamily="-1" charset="-128"/>
          <a:cs typeface="ＭＳ Ｐゴシック" pitchFamily="-1" charset="-128"/>
        </a:defRPr>
      </a:lvl1pPr>
      <a:lvl2pPr marL="742950" indent="-285750" algn="l" rtl="0" eaLnBrk="0" fontAlgn="base" hangingPunct="0">
        <a:spcBef>
          <a:spcPct val="20000"/>
        </a:spcBef>
        <a:spcAft>
          <a:spcPct val="0"/>
        </a:spcAft>
        <a:buChar char="–"/>
        <a:defRPr sz="2800">
          <a:solidFill>
            <a:srgbClr val="660066"/>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003300"/>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CC00CC"/>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FF0066"/>
          </a:solidFill>
          <a:latin typeface="+mn-lt"/>
          <a:ea typeface="ＭＳ Ｐゴシック" charset="-128"/>
        </a:defRPr>
      </a:lvl5pPr>
      <a:lvl6pPr marL="2514600" indent="-228600" algn="l" rtl="0" fontAlgn="base">
        <a:spcBef>
          <a:spcPct val="20000"/>
        </a:spcBef>
        <a:spcAft>
          <a:spcPct val="0"/>
        </a:spcAft>
        <a:buChar char="»"/>
        <a:defRPr sz="2000">
          <a:solidFill>
            <a:srgbClr val="FF0066"/>
          </a:solidFill>
          <a:latin typeface="+mn-lt"/>
        </a:defRPr>
      </a:lvl6pPr>
      <a:lvl7pPr marL="2971800" indent="-228600" algn="l" rtl="0" fontAlgn="base">
        <a:spcBef>
          <a:spcPct val="20000"/>
        </a:spcBef>
        <a:spcAft>
          <a:spcPct val="0"/>
        </a:spcAft>
        <a:buChar char="»"/>
        <a:defRPr sz="2000">
          <a:solidFill>
            <a:srgbClr val="FF0066"/>
          </a:solidFill>
          <a:latin typeface="+mn-lt"/>
        </a:defRPr>
      </a:lvl7pPr>
      <a:lvl8pPr marL="3429000" indent="-228600" algn="l" rtl="0" fontAlgn="base">
        <a:spcBef>
          <a:spcPct val="20000"/>
        </a:spcBef>
        <a:spcAft>
          <a:spcPct val="0"/>
        </a:spcAft>
        <a:buChar char="»"/>
        <a:defRPr sz="2000">
          <a:solidFill>
            <a:srgbClr val="FF0066"/>
          </a:solidFill>
          <a:latin typeface="+mn-lt"/>
        </a:defRPr>
      </a:lvl8pPr>
      <a:lvl9pPr marL="3886200" indent="-228600" algn="l" rtl="0" fontAlgn="base">
        <a:spcBef>
          <a:spcPct val="20000"/>
        </a:spcBef>
        <a:spcAft>
          <a:spcPct val="0"/>
        </a:spcAft>
        <a:buChar char="»"/>
        <a:defRPr sz="2000">
          <a:solidFill>
            <a:srgbClr val="FF00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1" Type="http://schemas.openxmlformats.org/officeDocument/2006/relationships/slideLayout" Target="../slideLayouts/slideLayout1.xml"/><Relationship Id="rId2"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image" Target="../media/image11.jpeg"/><Relationship Id="rId1" Type="http://schemas.openxmlformats.org/officeDocument/2006/relationships/slideLayout" Target="../slideLayouts/slideLayout1.xml"/><Relationship Id="rId2" Type="http://schemas.openxmlformats.org/officeDocument/2006/relationships/image" Target="../media/image8.jpeg"/></Relationships>
</file>

<file path=ppt/slides/_rels/slide12.xml.rels><?xml version="1.0" encoding="UTF-8" standalone="yes"?>
<Relationships xmlns="http://schemas.openxmlformats.org/package/2006/relationships"><Relationship Id="rId9" Type="http://schemas.openxmlformats.org/officeDocument/2006/relationships/oleObject" Target="../embeddings/oleObject4.bin"/><Relationship Id="rId20" Type="http://schemas.openxmlformats.org/officeDocument/2006/relationships/image" Target="../media/image20.emf"/><Relationship Id="rId10" Type="http://schemas.openxmlformats.org/officeDocument/2006/relationships/image" Target="../media/image15.emf"/><Relationship Id="rId11" Type="http://schemas.openxmlformats.org/officeDocument/2006/relationships/oleObject" Target="../embeddings/oleObject5.bin"/><Relationship Id="rId12" Type="http://schemas.openxmlformats.org/officeDocument/2006/relationships/image" Target="../media/image16.emf"/><Relationship Id="rId13" Type="http://schemas.openxmlformats.org/officeDocument/2006/relationships/oleObject" Target="../embeddings/oleObject6.bin"/><Relationship Id="rId14" Type="http://schemas.openxmlformats.org/officeDocument/2006/relationships/image" Target="../media/image17.emf"/><Relationship Id="rId15" Type="http://schemas.openxmlformats.org/officeDocument/2006/relationships/oleObject" Target="../embeddings/oleObject7.bin"/><Relationship Id="rId16" Type="http://schemas.openxmlformats.org/officeDocument/2006/relationships/image" Target="../media/image18.emf"/><Relationship Id="rId17" Type="http://schemas.openxmlformats.org/officeDocument/2006/relationships/oleObject" Target="../embeddings/oleObject8.bin"/><Relationship Id="rId18" Type="http://schemas.openxmlformats.org/officeDocument/2006/relationships/image" Target="../media/image19.emf"/><Relationship Id="rId19" Type="http://schemas.openxmlformats.org/officeDocument/2006/relationships/oleObject" Target="../embeddings/oleObject9.bin"/><Relationship Id="rId1" Type="http://schemas.openxmlformats.org/officeDocument/2006/relationships/vmlDrawing" Target="../drawings/vmlDrawing1.vml"/><Relationship Id="rId2" Type="http://schemas.openxmlformats.org/officeDocument/2006/relationships/slideLayout" Target="../slideLayouts/slideLayout13.xml"/><Relationship Id="rId3" Type="http://schemas.openxmlformats.org/officeDocument/2006/relationships/oleObject" Target="../embeddings/oleObject1.bin"/><Relationship Id="rId4" Type="http://schemas.openxmlformats.org/officeDocument/2006/relationships/image" Target="../media/image12.emf"/><Relationship Id="rId5" Type="http://schemas.openxmlformats.org/officeDocument/2006/relationships/oleObject" Target="../embeddings/oleObject2.bin"/><Relationship Id="rId6" Type="http://schemas.openxmlformats.org/officeDocument/2006/relationships/image" Target="../media/image13.emf"/><Relationship Id="rId7" Type="http://schemas.openxmlformats.org/officeDocument/2006/relationships/oleObject" Target="../embeddings/oleObject3.bin"/><Relationship Id="rId8" Type="http://schemas.openxmlformats.org/officeDocument/2006/relationships/image" Target="../media/image14.emf"/></Relationships>
</file>

<file path=ppt/slides/_rels/slide13.xml.rels><?xml version="1.0" encoding="UTF-8" standalone="yes"?>
<Relationships xmlns="http://schemas.openxmlformats.org/package/2006/relationships"><Relationship Id="rId11" Type="http://schemas.openxmlformats.org/officeDocument/2006/relationships/oleObject" Target="../embeddings/oleObject14.bin"/><Relationship Id="rId12" Type="http://schemas.openxmlformats.org/officeDocument/2006/relationships/image" Target="../media/image25.emf"/><Relationship Id="rId13" Type="http://schemas.openxmlformats.org/officeDocument/2006/relationships/oleObject" Target="../embeddings/oleObject15.bin"/><Relationship Id="rId14" Type="http://schemas.openxmlformats.org/officeDocument/2006/relationships/image" Target="../media/image26.emf"/><Relationship Id="rId1" Type="http://schemas.openxmlformats.org/officeDocument/2006/relationships/vmlDrawing" Target="../drawings/vmlDrawing2.vml"/><Relationship Id="rId2" Type="http://schemas.openxmlformats.org/officeDocument/2006/relationships/slideLayout" Target="../slideLayouts/slideLayout13.xml"/><Relationship Id="rId3" Type="http://schemas.openxmlformats.org/officeDocument/2006/relationships/oleObject" Target="../embeddings/oleObject10.bin"/><Relationship Id="rId4" Type="http://schemas.openxmlformats.org/officeDocument/2006/relationships/image" Target="../media/image21.emf"/><Relationship Id="rId5" Type="http://schemas.openxmlformats.org/officeDocument/2006/relationships/oleObject" Target="../embeddings/oleObject11.bin"/><Relationship Id="rId6" Type="http://schemas.openxmlformats.org/officeDocument/2006/relationships/image" Target="../media/image22.emf"/><Relationship Id="rId7" Type="http://schemas.openxmlformats.org/officeDocument/2006/relationships/oleObject" Target="../embeddings/oleObject12.bin"/><Relationship Id="rId8" Type="http://schemas.openxmlformats.org/officeDocument/2006/relationships/image" Target="../media/image23.emf"/><Relationship Id="rId9" Type="http://schemas.openxmlformats.org/officeDocument/2006/relationships/oleObject" Target="../embeddings/oleObject13.bin"/><Relationship Id="rId10" Type="http://schemas.openxmlformats.org/officeDocument/2006/relationships/image" Target="../media/image24.emf"/></Relationships>
</file>

<file path=ppt/slides/_rels/slide14.xml.rels><?xml version="1.0" encoding="UTF-8" standalone="yes"?>
<Relationships xmlns="http://schemas.openxmlformats.org/package/2006/relationships"><Relationship Id="rId11" Type="http://schemas.openxmlformats.org/officeDocument/2006/relationships/oleObject" Target="../embeddings/oleObject20.bin"/><Relationship Id="rId12" Type="http://schemas.openxmlformats.org/officeDocument/2006/relationships/image" Target="../media/image31.emf"/><Relationship Id="rId13" Type="http://schemas.openxmlformats.org/officeDocument/2006/relationships/oleObject" Target="../embeddings/oleObject21.bin"/><Relationship Id="rId14" Type="http://schemas.openxmlformats.org/officeDocument/2006/relationships/image" Target="../media/image32.emf"/><Relationship Id="rId15" Type="http://schemas.openxmlformats.org/officeDocument/2006/relationships/oleObject" Target="../embeddings/oleObject22.bin"/><Relationship Id="rId16" Type="http://schemas.openxmlformats.org/officeDocument/2006/relationships/image" Target="../media/image33.emf"/><Relationship Id="rId1" Type="http://schemas.openxmlformats.org/officeDocument/2006/relationships/vmlDrawing" Target="../drawings/vmlDrawing3.vml"/><Relationship Id="rId2" Type="http://schemas.openxmlformats.org/officeDocument/2006/relationships/slideLayout" Target="../slideLayouts/slideLayout13.xml"/><Relationship Id="rId3" Type="http://schemas.openxmlformats.org/officeDocument/2006/relationships/oleObject" Target="../embeddings/oleObject16.bin"/><Relationship Id="rId4" Type="http://schemas.openxmlformats.org/officeDocument/2006/relationships/image" Target="../media/image27.emf"/><Relationship Id="rId5" Type="http://schemas.openxmlformats.org/officeDocument/2006/relationships/oleObject" Target="../embeddings/oleObject17.bin"/><Relationship Id="rId6" Type="http://schemas.openxmlformats.org/officeDocument/2006/relationships/image" Target="../media/image28.emf"/><Relationship Id="rId7" Type="http://schemas.openxmlformats.org/officeDocument/2006/relationships/oleObject" Target="../embeddings/oleObject18.bin"/><Relationship Id="rId8" Type="http://schemas.openxmlformats.org/officeDocument/2006/relationships/image" Target="../media/image29.emf"/><Relationship Id="rId9" Type="http://schemas.openxmlformats.org/officeDocument/2006/relationships/oleObject" Target="../embeddings/oleObject19.bin"/><Relationship Id="rId10" Type="http://schemas.openxmlformats.org/officeDocument/2006/relationships/image" Target="../media/image30.emf"/></Relationships>
</file>

<file path=ppt/slides/_rels/slide15.xml.rels><?xml version="1.0" encoding="UTF-8" standalone="yes"?>
<Relationships xmlns="http://schemas.openxmlformats.org/package/2006/relationships"><Relationship Id="rId9" Type="http://schemas.openxmlformats.org/officeDocument/2006/relationships/image" Target="../media/image36.emf"/><Relationship Id="rId20" Type="http://schemas.openxmlformats.org/officeDocument/2006/relationships/oleObject" Target="../embeddings/oleObject31.bin"/><Relationship Id="rId21" Type="http://schemas.openxmlformats.org/officeDocument/2006/relationships/image" Target="../media/image42.emf"/><Relationship Id="rId10" Type="http://schemas.openxmlformats.org/officeDocument/2006/relationships/oleObject" Target="../embeddings/oleObject26.bin"/><Relationship Id="rId11" Type="http://schemas.openxmlformats.org/officeDocument/2006/relationships/image" Target="../media/image37.emf"/><Relationship Id="rId12" Type="http://schemas.openxmlformats.org/officeDocument/2006/relationships/oleObject" Target="../embeddings/oleObject27.bin"/><Relationship Id="rId13" Type="http://schemas.openxmlformats.org/officeDocument/2006/relationships/image" Target="../media/image38.emf"/><Relationship Id="rId14" Type="http://schemas.openxmlformats.org/officeDocument/2006/relationships/oleObject" Target="../embeddings/oleObject28.bin"/><Relationship Id="rId15" Type="http://schemas.openxmlformats.org/officeDocument/2006/relationships/image" Target="../media/image39.emf"/><Relationship Id="rId16" Type="http://schemas.openxmlformats.org/officeDocument/2006/relationships/oleObject" Target="../embeddings/oleObject29.bin"/><Relationship Id="rId17" Type="http://schemas.openxmlformats.org/officeDocument/2006/relationships/image" Target="../media/image40.emf"/><Relationship Id="rId18" Type="http://schemas.openxmlformats.org/officeDocument/2006/relationships/oleObject" Target="../embeddings/oleObject30.bin"/><Relationship Id="rId19" Type="http://schemas.openxmlformats.org/officeDocument/2006/relationships/image" Target="../media/image41.emf"/><Relationship Id="rId1" Type="http://schemas.openxmlformats.org/officeDocument/2006/relationships/vmlDrawing" Target="../drawings/vmlDrawing4.vml"/><Relationship Id="rId2" Type="http://schemas.openxmlformats.org/officeDocument/2006/relationships/slideLayout" Target="../slideLayouts/slideLayout13.xml"/><Relationship Id="rId3" Type="http://schemas.openxmlformats.org/officeDocument/2006/relationships/image" Target="../media/image43.jpeg"/><Relationship Id="rId4" Type="http://schemas.openxmlformats.org/officeDocument/2006/relationships/oleObject" Target="../embeddings/oleObject23.bin"/><Relationship Id="rId5" Type="http://schemas.openxmlformats.org/officeDocument/2006/relationships/image" Target="../media/image34.emf"/><Relationship Id="rId6" Type="http://schemas.openxmlformats.org/officeDocument/2006/relationships/oleObject" Target="../embeddings/oleObject24.bin"/><Relationship Id="rId7" Type="http://schemas.openxmlformats.org/officeDocument/2006/relationships/image" Target="../media/image35.emf"/><Relationship Id="rId8" Type="http://schemas.openxmlformats.org/officeDocument/2006/relationships/oleObject" Target="../embeddings/oleObject25.bin"/></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5" Type="http://schemas.openxmlformats.org/officeDocument/2006/relationships/image" Target="../media/image47.jpeg"/><Relationship Id="rId6" Type="http://schemas.openxmlformats.org/officeDocument/2006/relationships/image" Target="../media/image48.jpeg"/><Relationship Id="rId7" Type="http://schemas.openxmlformats.org/officeDocument/2006/relationships/oleObject" Target="../embeddings/oleObject32.bin"/><Relationship Id="rId8" Type="http://schemas.openxmlformats.org/officeDocument/2006/relationships/image" Target="../media/image44.emf"/><Relationship Id="rId1" Type="http://schemas.openxmlformats.org/officeDocument/2006/relationships/vmlDrawing" Target="../drawings/vmlDrawing5.vml"/><Relationship Id="rId2"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Rectangle 4"/>
          <p:cNvSpPr>
            <a:spLocks noGrp="1" noChangeArrowheads="1"/>
          </p:cNvSpPr>
          <p:nvPr>
            <p:ph type="dt" sz="quarter" idx="10"/>
          </p:nvPr>
        </p:nvSpPr>
        <p:spPr/>
        <p:txBody>
          <a:bodyPr/>
          <a:lstStyle/>
          <a:p>
            <a:pPr>
              <a:defRPr/>
            </a:pPr>
            <a:r>
              <a:rPr lang="en-US" smtClean="0"/>
              <a:t>Monday, Mar. 27, 2017</a:t>
            </a:r>
            <a:endParaRPr lang="en-US"/>
          </a:p>
        </p:txBody>
      </p:sp>
      <p:sp>
        <p:nvSpPr>
          <p:cNvPr id="7" name="Rectangle 5"/>
          <p:cNvSpPr>
            <a:spLocks noGrp="1" noChangeArrowheads="1"/>
          </p:cNvSpPr>
          <p:nvPr>
            <p:ph type="ftr" sz="quarter" idx="11"/>
          </p:nvPr>
        </p:nvSpPr>
        <p:spPr/>
        <p:txBody>
          <a:bodyPr/>
          <a:lstStyle/>
          <a:p>
            <a:pPr>
              <a:defRPr/>
            </a:pPr>
            <a:r>
              <a:rPr lang="mr-IN" smtClean="0"/>
              <a:t>PHYS 3313-001, Spring 2017                      Dr. Jaehoon Yu</a:t>
            </a:r>
            <a:endParaRPr lang="en-US"/>
          </a:p>
        </p:txBody>
      </p:sp>
      <p:sp>
        <p:nvSpPr>
          <p:cNvPr id="18436" name="Rectangle 6"/>
          <p:cNvSpPr>
            <a:spLocks noGrp="1" noChangeArrowheads="1"/>
          </p:cNvSpPr>
          <p:nvPr>
            <p:ph type="sldNum" sz="quarter" idx="12"/>
          </p:nvPr>
        </p:nvSpPr>
        <p:spPr>
          <a:noFill/>
        </p:spPr>
        <p:txBody>
          <a:bodyPr/>
          <a:lstStyle/>
          <a:p>
            <a:fld id="{395A3770-54C9-3149-A664-D038CC3CB949}" type="slidenum">
              <a:rPr lang="en-US">
                <a:latin typeface="Arial Narrow" pitchFamily="-84" charset="0"/>
              </a:rPr>
              <a:pPr/>
              <a:t>1</a:t>
            </a:fld>
            <a:endParaRPr lang="en-US">
              <a:latin typeface="Arial Narrow" pitchFamily="-84" charset="0"/>
            </a:endParaRPr>
          </a:p>
        </p:txBody>
      </p:sp>
      <p:sp>
        <p:nvSpPr>
          <p:cNvPr id="18437" name="Rectangle 2"/>
          <p:cNvSpPr>
            <a:spLocks noGrp="1" noChangeArrowheads="1"/>
          </p:cNvSpPr>
          <p:nvPr>
            <p:ph type="ctrTitle"/>
          </p:nvPr>
        </p:nvSpPr>
        <p:spPr>
          <a:xfrm>
            <a:off x="685800" y="228600"/>
            <a:ext cx="7772400" cy="1302603"/>
          </a:xfrm>
        </p:spPr>
        <p:txBody>
          <a:bodyPr/>
          <a:lstStyle/>
          <a:p>
            <a:pPr eaLnBrk="1" hangingPunct="1"/>
            <a:r>
              <a:rPr lang="en-US" dirty="0">
                <a:ea typeface="ＭＳ Ｐゴシック" pitchFamily="-84" charset="-128"/>
                <a:cs typeface="ＭＳ Ｐゴシック" pitchFamily="-84" charset="-128"/>
              </a:rPr>
              <a:t>PHYS</a:t>
            </a:r>
            <a:r>
              <a:rPr lang="en-US" dirty="0" smtClean="0">
                <a:ea typeface="ＭＳ Ｐゴシック" pitchFamily="-84" charset="-128"/>
                <a:cs typeface="ＭＳ Ｐゴシック" pitchFamily="-84" charset="-128"/>
              </a:rPr>
              <a:t> 3313 </a:t>
            </a:r>
            <a:r>
              <a:rPr lang="en-US" dirty="0">
                <a:ea typeface="ＭＳ Ｐゴシック" pitchFamily="-84" charset="-128"/>
                <a:cs typeface="ＭＳ Ｐゴシック" pitchFamily="-84" charset="-128"/>
              </a:rPr>
              <a:t>– Section 001</a:t>
            </a:r>
            <a:br>
              <a:rPr lang="en-US" dirty="0">
                <a:ea typeface="ＭＳ Ｐゴシック" pitchFamily="-84" charset="-128"/>
                <a:cs typeface="ＭＳ Ｐゴシック" pitchFamily="-84" charset="-128"/>
              </a:rPr>
            </a:br>
            <a:r>
              <a:rPr lang="en-US" dirty="0">
                <a:ea typeface="ＭＳ Ｐゴシック" pitchFamily="-84" charset="-128"/>
                <a:cs typeface="ＭＳ Ｐゴシック" pitchFamily="-84" charset="-128"/>
              </a:rPr>
              <a:t>Lecture </a:t>
            </a:r>
            <a:r>
              <a:rPr lang="en-US" dirty="0" smtClean="0">
                <a:ea typeface="ＭＳ Ｐゴシック" pitchFamily="-84" charset="-128"/>
                <a:cs typeface="ＭＳ Ｐゴシック" pitchFamily="-84" charset="-128"/>
              </a:rPr>
              <a:t>#16</a:t>
            </a:r>
            <a:endParaRPr lang="en-US" dirty="0">
              <a:ea typeface="ＭＳ Ｐゴシック" pitchFamily="-84" charset="-128"/>
              <a:cs typeface="ＭＳ Ｐゴシック" pitchFamily="-84" charset="-128"/>
            </a:endParaRPr>
          </a:p>
        </p:txBody>
      </p:sp>
      <p:sp>
        <p:nvSpPr>
          <p:cNvPr id="18438" name="Text Box 4"/>
          <p:cNvSpPr txBox="1">
            <a:spLocks noChangeArrowheads="1"/>
          </p:cNvSpPr>
          <p:nvPr/>
        </p:nvSpPr>
        <p:spPr bwMode="auto">
          <a:xfrm>
            <a:off x="2938279" y="1683603"/>
            <a:ext cx="2959465" cy="830997"/>
          </a:xfrm>
          <a:prstGeom prst="rect">
            <a:avLst/>
          </a:prstGeom>
          <a:noFill/>
          <a:ln w="9525">
            <a:noFill/>
            <a:miter lim="800000"/>
            <a:headEnd/>
            <a:tailEnd/>
          </a:ln>
        </p:spPr>
        <p:txBody>
          <a:bodyPr wrap="none">
            <a:prstTxWarp prst="textNoShape">
              <a:avLst/>
            </a:prstTxWarp>
            <a:spAutoFit/>
          </a:bodyPr>
          <a:lstStyle/>
          <a:p>
            <a:pPr algn="ctr"/>
            <a:r>
              <a:rPr lang="en-US" dirty="0" smtClean="0">
                <a:solidFill>
                  <a:schemeClr val="accent2"/>
                </a:solidFill>
                <a:latin typeface="Monotype Corsiva" pitchFamily="-84" charset="0"/>
              </a:rPr>
              <a:t>Monday</a:t>
            </a:r>
            <a:r>
              <a:rPr lang="en-US" dirty="0">
                <a:solidFill>
                  <a:schemeClr val="accent2"/>
                </a:solidFill>
                <a:latin typeface="Monotype Corsiva" pitchFamily="-84" charset="0"/>
              </a:rPr>
              <a:t>,</a:t>
            </a:r>
            <a:r>
              <a:rPr lang="en-US" dirty="0" smtClean="0">
                <a:solidFill>
                  <a:schemeClr val="accent2"/>
                </a:solidFill>
                <a:latin typeface="Monotype Corsiva" pitchFamily="-84" charset="0"/>
              </a:rPr>
              <a:t> March 27, 2017</a:t>
            </a:r>
            <a:endParaRPr lang="en-US" dirty="0">
              <a:solidFill>
                <a:schemeClr val="accent2"/>
              </a:solidFill>
              <a:latin typeface="Monotype Corsiva" pitchFamily="-84" charset="0"/>
            </a:endParaRPr>
          </a:p>
          <a:p>
            <a:pPr algn="ctr"/>
            <a:r>
              <a:rPr lang="en-US" dirty="0">
                <a:solidFill>
                  <a:schemeClr val="accent2"/>
                </a:solidFill>
                <a:latin typeface="Monotype Corsiva" pitchFamily="-84" charset="0"/>
              </a:rPr>
              <a:t>Dr. </a:t>
            </a:r>
            <a:r>
              <a:rPr lang="en-US" b="1" dirty="0">
                <a:solidFill>
                  <a:srgbClr val="FF0066"/>
                </a:solidFill>
                <a:latin typeface="Monotype Corsiva" pitchFamily="-84" charset="0"/>
              </a:rPr>
              <a:t>Jae</a:t>
            </a:r>
            <a:r>
              <a:rPr lang="en-US" dirty="0">
                <a:solidFill>
                  <a:schemeClr val="accent2"/>
                </a:solidFill>
                <a:latin typeface="Monotype Corsiva" pitchFamily="-84" charset="0"/>
              </a:rPr>
              <a:t>hoon </a:t>
            </a:r>
            <a:r>
              <a:rPr lang="en-US" b="1" dirty="0">
                <a:solidFill>
                  <a:srgbClr val="FF0066"/>
                </a:solidFill>
                <a:latin typeface="Monotype Corsiva" pitchFamily="-84" charset="0"/>
              </a:rPr>
              <a:t>Yu</a:t>
            </a:r>
          </a:p>
        </p:txBody>
      </p:sp>
      <p:sp>
        <p:nvSpPr>
          <p:cNvPr id="8" name="Rectangle 3"/>
          <p:cNvSpPr txBox="1">
            <a:spLocks noChangeArrowheads="1"/>
          </p:cNvSpPr>
          <p:nvPr/>
        </p:nvSpPr>
        <p:spPr bwMode="auto">
          <a:xfrm>
            <a:off x="1371600" y="2644666"/>
            <a:ext cx="6858000" cy="3352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har char="•"/>
              <a:defRPr sz="3200">
                <a:solidFill>
                  <a:schemeClr val="accent2"/>
                </a:solidFill>
                <a:latin typeface="+mn-lt"/>
                <a:ea typeface="ＭＳ Ｐゴシック" pitchFamily="-1" charset="-128"/>
                <a:cs typeface="ＭＳ Ｐゴシック" pitchFamily="-1" charset="-128"/>
              </a:defRPr>
            </a:lvl1pPr>
            <a:lvl2pPr marL="742950" indent="-285750" algn="l" rtl="0" eaLnBrk="0" fontAlgn="base" hangingPunct="0">
              <a:spcBef>
                <a:spcPct val="20000"/>
              </a:spcBef>
              <a:spcAft>
                <a:spcPct val="0"/>
              </a:spcAft>
              <a:buChar char="–"/>
              <a:defRPr sz="2800">
                <a:solidFill>
                  <a:srgbClr val="660066"/>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003300"/>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CC00CC"/>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FF0066"/>
                </a:solidFill>
                <a:latin typeface="+mn-lt"/>
                <a:ea typeface="ＭＳ Ｐゴシック" charset="-128"/>
              </a:defRPr>
            </a:lvl5pPr>
            <a:lvl6pPr marL="2514600" indent="-228600" algn="l" rtl="0" fontAlgn="base">
              <a:spcBef>
                <a:spcPct val="20000"/>
              </a:spcBef>
              <a:spcAft>
                <a:spcPct val="0"/>
              </a:spcAft>
              <a:buChar char="»"/>
              <a:defRPr sz="2000">
                <a:solidFill>
                  <a:srgbClr val="FF0066"/>
                </a:solidFill>
                <a:latin typeface="+mn-lt"/>
              </a:defRPr>
            </a:lvl6pPr>
            <a:lvl7pPr marL="2971800" indent="-228600" algn="l" rtl="0" fontAlgn="base">
              <a:spcBef>
                <a:spcPct val="20000"/>
              </a:spcBef>
              <a:spcAft>
                <a:spcPct val="0"/>
              </a:spcAft>
              <a:buChar char="»"/>
              <a:defRPr sz="2000">
                <a:solidFill>
                  <a:srgbClr val="FF0066"/>
                </a:solidFill>
                <a:latin typeface="+mn-lt"/>
              </a:defRPr>
            </a:lvl7pPr>
            <a:lvl8pPr marL="3429000" indent="-228600" algn="l" rtl="0" fontAlgn="base">
              <a:spcBef>
                <a:spcPct val="20000"/>
              </a:spcBef>
              <a:spcAft>
                <a:spcPct val="0"/>
              </a:spcAft>
              <a:buChar char="»"/>
              <a:defRPr sz="2000">
                <a:solidFill>
                  <a:srgbClr val="FF0066"/>
                </a:solidFill>
                <a:latin typeface="+mn-lt"/>
              </a:defRPr>
            </a:lvl8pPr>
            <a:lvl9pPr marL="3886200" indent="-228600" algn="l" rtl="0" fontAlgn="base">
              <a:spcBef>
                <a:spcPct val="20000"/>
              </a:spcBef>
              <a:spcAft>
                <a:spcPct val="0"/>
              </a:spcAft>
              <a:buChar char="»"/>
              <a:defRPr sz="2000">
                <a:solidFill>
                  <a:srgbClr val="FF0066"/>
                </a:solidFill>
                <a:latin typeface="+mn-lt"/>
              </a:defRPr>
            </a:lvl9pPr>
          </a:lstStyle>
          <a:p>
            <a:pPr marL="609600" indent="-609600" algn="l"/>
            <a:r>
              <a:rPr lang="en-US" sz="2800" dirty="0">
                <a:latin typeface="Arial Narrow" pitchFamily="-84" charset="0"/>
              </a:rPr>
              <a:t>X-ray Scattering</a:t>
            </a:r>
          </a:p>
          <a:p>
            <a:pPr marL="609600" indent="-609600" algn="l"/>
            <a:r>
              <a:rPr lang="en-US" sz="2800" dirty="0">
                <a:latin typeface="Arial Narrow" pitchFamily="-84" charset="0"/>
              </a:rPr>
              <a:t>Bragg’s Law</a:t>
            </a:r>
          </a:p>
          <a:p>
            <a:pPr marL="609600" indent="-609600" algn="l"/>
            <a:r>
              <a:rPr lang="en-US" sz="2800" dirty="0">
                <a:latin typeface="Arial Narrow" pitchFamily="-84" charset="0"/>
              </a:rPr>
              <a:t>de Broglie Waves</a:t>
            </a:r>
          </a:p>
          <a:p>
            <a:pPr marL="609600" indent="-609600" algn="l"/>
            <a:r>
              <a:rPr lang="en-US" sz="2800" dirty="0">
                <a:latin typeface="Arial Narrow" pitchFamily="-84" charset="0"/>
              </a:rPr>
              <a:t>Bohr’s Quantization Conditions</a:t>
            </a:r>
          </a:p>
          <a:p>
            <a:pPr marL="609600" indent="-609600" algn="l"/>
            <a:r>
              <a:rPr lang="en-US" sz="2800" dirty="0">
                <a:latin typeface="Arial Narrow" pitchFamily="-84" charset="0"/>
              </a:rPr>
              <a:t>Electron </a:t>
            </a:r>
            <a:r>
              <a:rPr lang="en-US" sz="2800" dirty="0" smtClean="0">
                <a:latin typeface="Arial Narrow" pitchFamily="-84" charset="0"/>
              </a:rPr>
              <a:t>Scattering</a:t>
            </a:r>
            <a:endParaRPr lang="en-US" sz="2800" dirty="0" smtClean="0">
              <a:latin typeface="Arial Narrow" pitchFamily="-84" charset="0"/>
            </a:endParaRPr>
          </a:p>
        </p:txBody>
      </p:sp>
      <p:sp>
        <p:nvSpPr>
          <p:cNvPr id="2" name="TextBox 1"/>
          <p:cNvSpPr txBox="1"/>
          <p:nvPr/>
        </p:nvSpPr>
        <p:spPr>
          <a:xfrm>
            <a:off x="8376745" y="4014952"/>
            <a:ext cx="184731" cy="461665"/>
          </a:xfrm>
          <a:prstGeom prst="rect">
            <a:avLst/>
          </a:prstGeom>
          <a:noFill/>
        </p:spPr>
        <p:txBody>
          <a:bodyPr wrap="none" rtlCol="0">
            <a:spAutoFit/>
          </a:bodyPr>
          <a:lstStyle/>
          <a:p>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7" name="Rectangle 2"/>
          <p:cNvSpPr>
            <a:spLocks noGrp="1" noChangeArrowheads="1"/>
          </p:cNvSpPr>
          <p:nvPr>
            <p:ph type="ctrTitle"/>
          </p:nvPr>
        </p:nvSpPr>
        <p:spPr>
          <a:xfrm>
            <a:off x="457200" y="152400"/>
            <a:ext cx="8226425" cy="484187"/>
          </a:xfrm>
        </p:spPr>
        <p:txBody>
          <a:bodyPr/>
          <a:lstStyle/>
          <a:p>
            <a:pPr eaLnBrk="1" hangingPunct="1"/>
            <a:r>
              <a:rPr lang="en-US" sz="4000" dirty="0" smtClean="0">
                <a:cs typeface="ＭＳ Ｐゴシック" pitchFamily="-84" charset="-128"/>
              </a:rPr>
              <a:t>Bragg’</a:t>
            </a:r>
            <a:r>
              <a:rPr lang="en-US" altLang="ja-JP" sz="4000" dirty="0" smtClean="0">
                <a:cs typeface="ＭＳ Ｐゴシック" pitchFamily="-84" charset="-128"/>
              </a:rPr>
              <a:t>s </a:t>
            </a:r>
            <a:r>
              <a:rPr lang="en-US" altLang="ja-JP" sz="4000" dirty="0">
                <a:cs typeface="ＭＳ Ｐゴシック" pitchFamily="-84" charset="-128"/>
              </a:rPr>
              <a:t>Law</a:t>
            </a:r>
            <a:endParaRPr lang="en-US" sz="4000" dirty="0">
              <a:cs typeface="ＭＳ Ｐゴシック" pitchFamily="-84" charset="-128"/>
            </a:endParaRPr>
          </a:p>
        </p:txBody>
      </p:sp>
      <p:sp>
        <p:nvSpPr>
          <p:cNvPr id="75779" name="Rectangle 3"/>
          <p:cNvSpPr>
            <a:spLocks noGrp="1" noChangeArrowheads="1"/>
          </p:cNvSpPr>
          <p:nvPr>
            <p:ph type="subTitle" idx="1"/>
          </p:nvPr>
        </p:nvSpPr>
        <p:spPr>
          <a:xfrm>
            <a:off x="533400" y="762000"/>
            <a:ext cx="8153400" cy="2438400"/>
          </a:xfrm>
        </p:spPr>
        <p:txBody>
          <a:bodyPr/>
          <a:lstStyle/>
          <a:p>
            <a:pPr marL="342900" indent="-342900" algn="l" eaLnBrk="1" hangingPunct="1">
              <a:buFont typeface="Arial"/>
              <a:buChar char="•"/>
              <a:defRPr/>
            </a:pPr>
            <a:r>
              <a:rPr lang="en-US" sz="2000" dirty="0" smtClean="0">
                <a:cs typeface="+mn-cs"/>
              </a:rPr>
              <a:t>William Lawrence Bragg interpreted the x-ray scattering as the reflection of the incident X-ray beam from a unique set of planes of atoms within the crystal.</a:t>
            </a:r>
          </a:p>
          <a:p>
            <a:pPr marL="342900" indent="-342900" algn="l" eaLnBrk="1" hangingPunct="1">
              <a:buFont typeface="Arial"/>
              <a:buChar char="•"/>
              <a:defRPr/>
            </a:pPr>
            <a:r>
              <a:rPr lang="en-US" sz="2000" dirty="0" smtClean="0">
                <a:cs typeface="+mn-cs"/>
              </a:rPr>
              <a:t>There are two conditions for a constructive interference of the scattered </a:t>
            </a:r>
            <a:r>
              <a:rPr lang="en-US" sz="2000" dirty="0">
                <a:cs typeface="+mn-cs"/>
              </a:rPr>
              <a:t>X</a:t>
            </a:r>
            <a:r>
              <a:rPr lang="en-US" sz="2000" dirty="0" smtClean="0">
                <a:cs typeface="+mn-cs"/>
              </a:rPr>
              <a:t> rays: </a:t>
            </a:r>
          </a:p>
        </p:txBody>
      </p:sp>
      <p:pic>
        <p:nvPicPr>
          <p:cNvPr id="18440" name="Picture 1"/>
          <p:cNvPicPr>
            <a:picLocks/>
          </p:cNvPicPr>
          <p:nvPr/>
        </p:nvPicPr>
        <p:blipFill>
          <a:blip r:embed="rId2"/>
          <a:srcRect/>
          <a:stretch>
            <a:fillRect/>
          </a:stretch>
        </p:blipFill>
        <p:spPr bwMode="auto">
          <a:xfrm>
            <a:off x="3810000" y="1981200"/>
            <a:ext cx="4953000" cy="1828800"/>
          </a:xfrm>
          <a:prstGeom prst="rect">
            <a:avLst/>
          </a:prstGeom>
          <a:noFill/>
          <a:ln w="9525">
            <a:noFill/>
            <a:miter lim="800000"/>
            <a:headEnd/>
            <a:tailEnd/>
          </a:ln>
        </p:spPr>
      </p:pic>
      <p:pic>
        <p:nvPicPr>
          <p:cNvPr id="18441" name="Picture 1"/>
          <p:cNvPicPr>
            <a:picLocks/>
          </p:cNvPicPr>
          <p:nvPr/>
        </p:nvPicPr>
        <p:blipFill>
          <a:blip r:embed="rId3"/>
          <a:srcRect/>
          <a:stretch>
            <a:fillRect/>
          </a:stretch>
        </p:blipFill>
        <p:spPr bwMode="auto">
          <a:xfrm>
            <a:off x="2743200" y="4114800"/>
            <a:ext cx="2667000" cy="2057400"/>
          </a:xfrm>
          <a:prstGeom prst="rect">
            <a:avLst/>
          </a:prstGeom>
          <a:noFill/>
          <a:ln w="9525">
            <a:noFill/>
            <a:miter lim="800000"/>
            <a:headEnd/>
            <a:tailEnd/>
          </a:ln>
        </p:spPr>
      </p:pic>
      <p:pic>
        <p:nvPicPr>
          <p:cNvPr id="18442" name="Picture 1"/>
          <p:cNvPicPr>
            <a:picLocks/>
          </p:cNvPicPr>
          <p:nvPr/>
        </p:nvPicPr>
        <p:blipFill>
          <a:blip r:embed="rId4"/>
          <a:srcRect/>
          <a:stretch>
            <a:fillRect/>
          </a:stretch>
        </p:blipFill>
        <p:spPr bwMode="auto">
          <a:xfrm>
            <a:off x="5588000" y="4114800"/>
            <a:ext cx="3479800" cy="1981200"/>
          </a:xfrm>
          <a:prstGeom prst="rect">
            <a:avLst/>
          </a:prstGeom>
          <a:noFill/>
          <a:ln w="9525">
            <a:noFill/>
            <a:miter lim="800000"/>
            <a:headEnd/>
            <a:tailEnd/>
          </a:ln>
        </p:spPr>
      </p:pic>
      <p:sp>
        <p:nvSpPr>
          <p:cNvPr id="8" name="Date Placeholder 7"/>
          <p:cNvSpPr>
            <a:spLocks noGrp="1"/>
          </p:cNvSpPr>
          <p:nvPr>
            <p:ph type="dt" sz="half" idx="10"/>
          </p:nvPr>
        </p:nvSpPr>
        <p:spPr/>
        <p:txBody>
          <a:bodyPr/>
          <a:lstStyle/>
          <a:p>
            <a:pPr>
              <a:defRPr/>
            </a:pPr>
            <a:r>
              <a:rPr lang="en-US" smtClean="0"/>
              <a:t>Monday, Mar. 27, 2017</a:t>
            </a:r>
            <a:endParaRPr lang="en-US"/>
          </a:p>
        </p:txBody>
      </p:sp>
      <p:sp>
        <p:nvSpPr>
          <p:cNvPr id="9" name="Slide Number Placeholder 8"/>
          <p:cNvSpPr>
            <a:spLocks noGrp="1"/>
          </p:cNvSpPr>
          <p:nvPr>
            <p:ph type="sldNum" sz="quarter" idx="12"/>
          </p:nvPr>
        </p:nvSpPr>
        <p:spPr/>
        <p:txBody>
          <a:bodyPr/>
          <a:lstStyle/>
          <a:p>
            <a:pPr>
              <a:defRPr/>
            </a:pPr>
            <a:fld id="{3DD774B2-BEFC-0F4C-8EFB-A9A3D81A594A}" type="slidenum">
              <a:rPr lang="en-US" smtClean="0"/>
              <a:pPr>
                <a:defRPr/>
              </a:pPr>
              <a:t>10</a:t>
            </a:fld>
            <a:endParaRPr lang="en-US"/>
          </a:p>
        </p:txBody>
      </p:sp>
      <p:sp>
        <p:nvSpPr>
          <p:cNvPr id="10" name="Footer Placeholder 9"/>
          <p:cNvSpPr>
            <a:spLocks noGrp="1"/>
          </p:cNvSpPr>
          <p:nvPr>
            <p:ph type="ftr" sz="quarter" idx="11"/>
          </p:nvPr>
        </p:nvSpPr>
        <p:spPr/>
        <p:txBody>
          <a:bodyPr/>
          <a:lstStyle/>
          <a:p>
            <a:pPr>
              <a:defRPr/>
            </a:pPr>
            <a:r>
              <a:rPr lang="mr-IN" smtClean="0"/>
              <a:t>PHYS 3313-001, Spring 2017                      Dr. Jaehoon Yu</a:t>
            </a:r>
            <a:endParaRPr lang="en-US"/>
          </a:p>
        </p:txBody>
      </p:sp>
      <p:sp>
        <p:nvSpPr>
          <p:cNvPr id="11" name="Content Placeholder 2"/>
          <p:cNvSpPr txBox="1">
            <a:spLocks/>
          </p:cNvSpPr>
          <p:nvPr/>
        </p:nvSpPr>
        <p:spPr bwMode="auto">
          <a:xfrm>
            <a:off x="304800" y="1828800"/>
            <a:ext cx="358140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Pct val="90000"/>
              <a:buFontTx/>
              <a:buAutoNum type="arabicParenR"/>
              <a:tabLst/>
              <a:defRPr/>
            </a:pPr>
            <a:r>
              <a:rPr kumimoji="0" lang="en-US" sz="2000" b="0" i="0" u="none" strike="noStrike" kern="0" cap="none" spc="0" normalizeH="0" baseline="0" noProof="0" dirty="0" smtClean="0">
                <a:ln>
                  <a:noFill/>
                </a:ln>
                <a:solidFill>
                  <a:schemeClr val="accent2"/>
                </a:solidFill>
                <a:effectLst/>
                <a:uLnTx/>
                <a:uFillTx/>
                <a:latin typeface="+mn-lt"/>
                <a:ea typeface="ＭＳ Ｐゴシック" pitchFamily="-1" charset="-128"/>
                <a:cs typeface="ＭＳ Ｐゴシック" pitchFamily="-1" charset="-128"/>
              </a:rPr>
              <a:t>The angle of incidence must equal the angle of reflection of the outgoing wave. (total reflection)</a:t>
            </a:r>
          </a:p>
          <a:p>
            <a:pPr marL="342900" marR="0" lvl="0" indent="-342900" algn="l" defTabSz="914400" rtl="0" eaLnBrk="0" fontAlgn="base" latinLnBrk="0" hangingPunct="0">
              <a:lnSpc>
                <a:spcPct val="100000"/>
              </a:lnSpc>
              <a:spcBef>
                <a:spcPct val="20000"/>
              </a:spcBef>
              <a:spcAft>
                <a:spcPct val="0"/>
              </a:spcAft>
              <a:buClrTx/>
              <a:buSzPct val="90000"/>
              <a:buFontTx/>
              <a:buAutoNum type="arabicParenR"/>
              <a:tabLst/>
              <a:defRPr/>
            </a:pPr>
            <a:r>
              <a:rPr kumimoji="0" lang="en-US" sz="2000" b="0" i="0" u="none" strike="noStrike" kern="0" cap="none" spc="0" normalizeH="0" baseline="0" noProof="0" dirty="0" smtClean="0">
                <a:ln>
                  <a:noFill/>
                </a:ln>
                <a:solidFill>
                  <a:schemeClr val="accent2"/>
                </a:solidFill>
                <a:effectLst/>
                <a:uLnTx/>
                <a:uFillTx/>
                <a:latin typeface="+mn-lt"/>
                <a:ea typeface="ＭＳ Ｐゴシック" pitchFamily="-1" charset="-128"/>
                <a:cs typeface="ＭＳ Ｐゴシック" pitchFamily="-1" charset="-128"/>
              </a:rPr>
              <a:t>The difference in path lengths between two rays must be an integral number of wavelengths.</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2000" b="0" i="0" u="none" strike="noStrike" kern="0" cap="none" spc="0" normalizeH="0" baseline="0" noProof="0" dirty="0" smtClean="0">
              <a:ln>
                <a:noFill/>
              </a:ln>
              <a:solidFill>
                <a:schemeClr val="accent2"/>
              </a:solidFill>
              <a:effectLst/>
              <a:uLnTx/>
              <a:uFillTx/>
              <a:latin typeface="+mn-lt"/>
              <a:ea typeface="ＭＳ Ｐゴシック" pitchFamily="-1" charset="-128"/>
              <a:cs typeface="ＭＳ Ｐゴシック" pitchFamily="-1" charset="-128"/>
            </a:endParaRPr>
          </a:p>
          <a:p>
            <a:pPr marL="342900" marR="0" lvl="0" indent="-342900" algn="l" defTabSz="914400" rtl="0" eaLnBrk="0" fontAlgn="base" latinLnBrk="0" hangingPunct="0">
              <a:lnSpc>
                <a:spcPct val="100000"/>
              </a:lnSpc>
              <a:spcBef>
                <a:spcPct val="20000"/>
              </a:spcBef>
              <a:spcAft>
                <a:spcPct val="0"/>
              </a:spcAft>
              <a:buClr>
                <a:srgbClr val="0000FF"/>
              </a:buClr>
              <a:buSzTx/>
              <a:buFont typeface="Arial"/>
              <a:buChar char="•"/>
              <a:tabLst/>
              <a:defRPr/>
            </a:pPr>
            <a:r>
              <a:rPr kumimoji="0" lang="en-US" sz="2000" b="1" i="0" u="none" strike="noStrike" kern="0" cap="none" spc="0" normalizeH="0" baseline="0" noProof="0" dirty="0" smtClean="0">
                <a:ln>
                  <a:noFill/>
                </a:ln>
                <a:solidFill>
                  <a:schemeClr val="accent2"/>
                </a:solidFill>
                <a:effectLst/>
                <a:uLnTx/>
                <a:uFillTx/>
                <a:latin typeface="+mn-lt"/>
                <a:ea typeface="ＭＳ Ｐゴシック" pitchFamily="-1" charset="-128"/>
                <a:cs typeface="ＭＳ Ｐゴシック" pitchFamily="-1" charset="-128"/>
              </a:rPr>
              <a:t>Bragg’</a:t>
            </a:r>
            <a:r>
              <a:rPr kumimoji="0" lang="en-US" altLang="ja-JP" sz="2000" b="1" i="0" u="none" strike="noStrike" kern="0" cap="none" spc="0" normalizeH="0" baseline="0" noProof="0" dirty="0" smtClean="0">
                <a:ln>
                  <a:noFill/>
                </a:ln>
                <a:solidFill>
                  <a:schemeClr val="accent2"/>
                </a:solidFill>
                <a:effectLst/>
                <a:uLnTx/>
                <a:uFillTx/>
                <a:latin typeface="+mn-lt"/>
                <a:ea typeface="ＭＳ Ｐゴシック" pitchFamily="-1" charset="-128"/>
                <a:cs typeface="ＭＳ Ｐゴシック" pitchFamily="-1" charset="-128"/>
              </a:rPr>
              <a:t>s Law:	</a:t>
            </a:r>
          </a:p>
          <a:p>
            <a:pPr marR="0" lvl="0" algn="l" defTabSz="914400" rtl="0" eaLnBrk="0" fontAlgn="base" latinLnBrk="0" hangingPunct="0">
              <a:lnSpc>
                <a:spcPct val="100000"/>
              </a:lnSpc>
              <a:spcBef>
                <a:spcPct val="20000"/>
              </a:spcBef>
              <a:spcAft>
                <a:spcPct val="0"/>
              </a:spcAft>
              <a:buClrTx/>
              <a:buSzTx/>
              <a:tabLst/>
              <a:defRPr/>
            </a:pPr>
            <a:r>
              <a:rPr kumimoji="0" lang="en-US" sz="2000" b="0" i="1" u="none" strike="noStrike" kern="0" cap="none" spc="0" normalizeH="0" baseline="0" noProof="0" dirty="0" smtClean="0">
                <a:ln>
                  <a:noFill/>
                </a:ln>
                <a:solidFill>
                  <a:schemeClr val="accent2"/>
                </a:solidFill>
                <a:effectLst/>
                <a:uLnTx/>
                <a:uFillTx/>
                <a:latin typeface="+mn-lt"/>
                <a:ea typeface="ＭＳ Ｐゴシック" pitchFamily="-1" charset="-128"/>
                <a:cs typeface="ＭＳ Ｐゴシック" pitchFamily="-1" charset="-128"/>
              </a:rPr>
              <a:t>       n</a:t>
            </a:r>
            <a:r>
              <a:rPr kumimoji="0" lang="el-GR" sz="2000" b="0" i="0" u="none" strike="noStrike" kern="0" cap="none" spc="0" normalizeH="0" baseline="0" noProof="0" dirty="0" smtClean="0">
                <a:ln>
                  <a:noFill/>
                </a:ln>
                <a:solidFill>
                  <a:schemeClr val="accent2"/>
                </a:solidFill>
                <a:effectLst/>
                <a:uLnTx/>
                <a:uFillTx/>
                <a:latin typeface="+mn-lt"/>
                <a:ea typeface="Arial" pitchFamily="-84" charset="0"/>
                <a:cs typeface="Arial" pitchFamily="-84" charset="0"/>
              </a:rPr>
              <a:t>λ</a:t>
            </a:r>
            <a:r>
              <a:rPr kumimoji="0" lang="en-US" sz="2000" b="0" i="0" u="none" strike="noStrike" kern="0" cap="none" spc="0" normalizeH="0" baseline="0" noProof="0" dirty="0" smtClean="0">
                <a:ln>
                  <a:noFill/>
                </a:ln>
                <a:solidFill>
                  <a:schemeClr val="accent2"/>
                </a:solidFill>
                <a:effectLst/>
                <a:uLnTx/>
                <a:uFillTx/>
                <a:latin typeface="+mn-lt"/>
                <a:ea typeface="Arial" pitchFamily="-84" charset="0"/>
                <a:cs typeface="Arial" pitchFamily="-84" charset="0"/>
              </a:rPr>
              <a:t> = 2</a:t>
            </a:r>
            <a:r>
              <a:rPr kumimoji="0" lang="en-US" sz="2000" b="0" i="1" u="none" strike="noStrike" kern="0" cap="none" spc="0" normalizeH="0" baseline="0" noProof="0" dirty="0" smtClean="0">
                <a:ln>
                  <a:noFill/>
                </a:ln>
                <a:solidFill>
                  <a:schemeClr val="accent2"/>
                </a:solidFill>
                <a:effectLst/>
                <a:uLnTx/>
                <a:uFillTx/>
                <a:latin typeface="+mn-lt"/>
                <a:ea typeface="Arial" pitchFamily="-84" charset="0"/>
                <a:cs typeface="Arial" pitchFamily="-84" charset="0"/>
              </a:rPr>
              <a:t>d</a:t>
            </a:r>
            <a:r>
              <a:rPr kumimoji="0" lang="en-US" sz="2000" b="0" i="0" u="none" strike="noStrike" kern="0" cap="none" spc="0" normalizeH="0" baseline="0" noProof="0" dirty="0" smtClean="0">
                <a:ln>
                  <a:noFill/>
                </a:ln>
                <a:solidFill>
                  <a:schemeClr val="accent2"/>
                </a:solidFill>
                <a:effectLst/>
                <a:uLnTx/>
                <a:uFillTx/>
                <a:latin typeface="+mn-lt"/>
                <a:ea typeface="Arial" pitchFamily="-84" charset="0"/>
                <a:cs typeface="Arial" pitchFamily="-84" charset="0"/>
              </a:rPr>
              <a:t> sin </a:t>
            </a:r>
            <a:r>
              <a:rPr kumimoji="0" lang="el-GR" sz="2000" b="0" i="1" u="none" strike="noStrike" kern="0" cap="none" spc="0" normalizeH="0" baseline="0" noProof="0" dirty="0" smtClean="0">
                <a:ln>
                  <a:noFill/>
                </a:ln>
                <a:solidFill>
                  <a:schemeClr val="accent2"/>
                </a:solidFill>
                <a:effectLst/>
                <a:uLnTx/>
                <a:uFillTx/>
                <a:latin typeface="+mn-lt"/>
                <a:ea typeface="Arial" pitchFamily="-84" charset="0"/>
                <a:cs typeface="Arial" pitchFamily="-84" charset="0"/>
              </a:rPr>
              <a:t>θ</a:t>
            </a:r>
            <a:r>
              <a:rPr kumimoji="0" lang="en-US" sz="2000" b="0" i="1" u="none" strike="noStrike" kern="0" cap="none" spc="0" normalizeH="0" baseline="0" noProof="0" dirty="0" smtClean="0">
                <a:ln>
                  <a:noFill/>
                </a:ln>
                <a:solidFill>
                  <a:schemeClr val="accent2"/>
                </a:solidFill>
                <a:effectLst/>
                <a:uLnTx/>
                <a:uFillTx/>
                <a:latin typeface="+mn-lt"/>
                <a:ea typeface="Arial" pitchFamily="-84" charset="0"/>
                <a:cs typeface="Arial" pitchFamily="-84" charset="0"/>
              </a:rPr>
              <a:t> </a:t>
            </a:r>
          </a:p>
          <a:p>
            <a:pPr marR="0" lvl="0" algn="l" defTabSz="914400" rtl="0" eaLnBrk="0" fontAlgn="base" latinLnBrk="0" hangingPunct="0">
              <a:lnSpc>
                <a:spcPct val="100000"/>
              </a:lnSpc>
              <a:spcBef>
                <a:spcPct val="20000"/>
              </a:spcBef>
              <a:spcAft>
                <a:spcPct val="0"/>
              </a:spcAft>
              <a:buClrTx/>
              <a:buSzTx/>
              <a:tabLst/>
              <a:defRPr/>
            </a:pPr>
            <a:r>
              <a:rPr lang="en-US" sz="2000" i="1" kern="0" dirty="0">
                <a:solidFill>
                  <a:schemeClr val="accent2"/>
                </a:solidFill>
                <a:latin typeface="+mn-lt"/>
                <a:ea typeface="Arial" pitchFamily="-84" charset="0"/>
                <a:cs typeface="Arial" pitchFamily="-84" charset="0"/>
              </a:rPr>
              <a:t> </a:t>
            </a:r>
            <a:r>
              <a:rPr lang="en-US" sz="2000" i="1" kern="0" dirty="0" smtClean="0">
                <a:solidFill>
                  <a:schemeClr val="accent2"/>
                </a:solidFill>
                <a:latin typeface="+mn-lt"/>
                <a:ea typeface="Arial" pitchFamily="-84" charset="0"/>
                <a:cs typeface="Arial" pitchFamily="-84" charset="0"/>
              </a:rPr>
              <a:t>     </a:t>
            </a:r>
            <a:r>
              <a:rPr kumimoji="0" lang="en-US" sz="2000" b="0" i="0" u="none" strike="noStrike" kern="0" cap="none" spc="0" normalizeH="0" baseline="0" noProof="0" dirty="0" smtClean="0">
                <a:ln>
                  <a:noFill/>
                </a:ln>
                <a:solidFill>
                  <a:schemeClr val="accent2"/>
                </a:solidFill>
                <a:effectLst/>
                <a:uLnTx/>
                <a:uFillTx/>
                <a:latin typeface="+mn-lt"/>
                <a:ea typeface="Arial" pitchFamily="-84" charset="0"/>
                <a:cs typeface="Arial" pitchFamily="-84" charset="0"/>
              </a:rPr>
              <a:t>(</a:t>
            </a:r>
            <a:r>
              <a:rPr kumimoji="0" lang="en-US" sz="2000" b="0" i="1" u="none" strike="noStrike" kern="0" cap="none" spc="0" normalizeH="0" baseline="0" noProof="0" dirty="0" smtClean="0">
                <a:ln>
                  <a:noFill/>
                </a:ln>
                <a:solidFill>
                  <a:schemeClr val="accent2"/>
                </a:solidFill>
                <a:effectLst/>
                <a:uLnTx/>
                <a:uFillTx/>
                <a:latin typeface="+mn-lt"/>
                <a:ea typeface="Arial" pitchFamily="-84" charset="0"/>
                <a:cs typeface="Arial" pitchFamily="-84" charset="0"/>
              </a:rPr>
              <a:t>n</a:t>
            </a:r>
            <a:r>
              <a:rPr kumimoji="0" lang="en-US" sz="2000" b="0" i="0" u="none" strike="noStrike" kern="0" cap="none" spc="0" normalizeH="0" baseline="0" noProof="0" dirty="0" smtClean="0">
                <a:ln>
                  <a:noFill/>
                </a:ln>
                <a:solidFill>
                  <a:schemeClr val="accent2"/>
                </a:solidFill>
                <a:effectLst/>
                <a:uLnTx/>
                <a:uFillTx/>
                <a:latin typeface="+mn-lt"/>
                <a:ea typeface="Arial" pitchFamily="-84" charset="0"/>
                <a:cs typeface="Arial" pitchFamily="-84" charset="0"/>
              </a:rPr>
              <a:t> = integer)</a:t>
            </a:r>
            <a:endParaRPr kumimoji="0" lang="el-GR" sz="2000" b="0" i="0" u="none" strike="noStrike" kern="0" cap="none" spc="0" normalizeH="0" baseline="0" noProof="0" dirty="0" smtClean="0">
              <a:ln>
                <a:noFill/>
              </a:ln>
              <a:solidFill>
                <a:schemeClr val="accent2"/>
              </a:solidFill>
              <a:effectLst/>
              <a:uLnTx/>
              <a:uFillTx/>
              <a:latin typeface="+mn-lt"/>
              <a:ea typeface="Arial" pitchFamily="-84" charset="0"/>
              <a:cs typeface="Arial" pitchFamily="-84" charset="0"/>
            </a:endParaRPr>
          </a:p>
        </p:txBody>
      </p:sp>
    </p:spTree>
    <p:extLst>
      <p:ext uri="{BB962C8B-B14F-4D97-AF65-F5344CB8AC3E}">
        <p14:creationId xmlns:p14="http://schemas.microsoft.com/office/powerpoint/2010/main" val="1460796959"/>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Grp="1" noChangeArrowheads="1"/>
          </p:cNvSpPr>
          <p:nvPr>
            <p:ph type="subTitle" idx="1"/>
          </p:nvPr>
        </p:nvSpPr>
        <p:spPr>
          <a:xfrm>
            <a:off x="304800" y="685800"/>
            <a:ext cx="5486400" cy="3505200"/>
          </a:xfrm>
        </p:spPr>
        <p:txBody>
          <a:bodyPr/>
          <a:lstStyle/>
          <a:p>
            <a:pPr marL="342900" indent="-342900" algn="l" eaLnBrk="1" hangingPunct="1">
              <a:buFont typeface="Arial"/>
              <a:buChar char="•"/>
            </a:pPr>
            <a:r>
              <a:rPr lang="en-US" sz="2400" dirty="0">
                <a:cs typeface="ＭＳ Ｐゴシック" pitchFamily="-84" charset="-128"/>
              </a:rPr>
              <a:t>A Bragg spectrometer scatters X</a:t>
            </a:r>
            <a:r>
              <a:rPr lang="en-US" sz="2400" dirty="0" smtClean="0">
                <a:cs typeface="ＭＳ Ｐゴシック" pitchFamily="-84" charset="-128"/>
              </a:rPr>
              <a:t> </a:t>
            </a:r>
            <a:r>
              <a:rPr lang="en-US" sz="2400" dirty="0">
                <a:cs typeface="ＭＳ Ｐゴシック" pitchFamily="-84" charset="-128"/>
              </a:rPr>
              <a:t>rays from several crystals. The intensity of the diffracted beam is determined as a function of scattering angle by rotating the crystal and the detector</a:t>
            </a:r>
            <a:r>
              <a:rPr lang="en-US" sz="2400" dirty="0" smtClean="0">
                <a:cs typeface="ＭＳ Ｐゴシック" pitchFamily="-84" charset="-128"/>
              </a:rPr>
              <a:t>.</a:t>
            </a:r>
          </a:p>
          <a:p>
            <a:pPr marL="342900" indent="-342900" algn="l" eaLnBrk="1" hangingPunct="1">
              <a:buFont typeface="Arial"/>
              <a:buChar char="•"/>
            </a:pPr>
            <a:r>
              <a:rPr lang="en-US" sz="2400" dirty="0">
                <a:cs typeface="ＭＳ Ｐゴシック" pitchFamily="-84" charset="-128"/>
              </a:rPr>
              <a:t>When a beam of X</a:t>
            </a:r>
            <a:r>
              <a:rPr lang="en-US" sz="2400" dirty="0" smtClean="0">
                <a:cs typeface="ＭＳ Ｐゴシック" pitchFamily="-84" charset="-128"/>
              </a:rPr>
              <a:t> </a:t>
            </a:r>
            <a:r>
              <a:rPr lang="en-US" sz="2400" dirty="0">
                <a:cs typeface="ＭＳ Ｐゴシック" pitchFamily="-84" charset="-128"/>
              </a:rPr>
              <a:t>rays passes through the powdered crystal, the dots become a series of </a:t>
            </a:r>
            <a:r>
              <a:rPr lang="en-US" sz="2400" dirty="0" smtClean="0">
                <a:cs typeface="ＭＳ Ｐゴシック" pitchFamily="-84" charset="-128"/>
              </a:rPr>
              <a:t>rings due to random arrangement.</a:t>
            </a:r>
          </a:p>
          <a:p>
            <a:pPr marL="342900" indent="-342900" algn="l" eaLnBrk="1" hangingPunct="1">
              <a:buFont typeface="Arial"/>
              <a:buChar char="•"/>
            </a:pPr>
            <a:endParaRPr lang="en-US" sz="2400" dirty="0">
              <a:cs typeface="ＭＳ Ｐゴシック" pitchFamily="-84" charset="-128"/>
            </a:endParaRPr>
          </a:p>
          <a:p>
            <a:pPr marL="342900" indent="-342900" algn="l" eaLnBrk="1" hangingPunct="1">
              <a:buFont typeface="Arial"/>
              <a:buChar char="•"/>
            </a:pPr>
            <a:endParaRPr lang="en-US" sz="2400" dirty="0">
              <a:cs typeface="ＭＳ Ｐゴシック" pitchFamily="-84" charset="-128"/>
            </a:endParaRPr>
          </a:p>
        </p:txBody>
      </p:sp>
      <p:pic>
        <p:nvPicPr>
          <p:cNvPr id="19459" name="Picture 4" descr="0505"/>
          <p:cNvPicPr>
            <a:picLocks noChangeAspect="1" noChangeArrowheads="1"/>
          </p:cNvPicPr>
          <p:nvPr/>
        </p:nvPicPr>
        <p:blipFill>
          <a:blip r:embed="rId2"/>
          <a:srcRect b="2463"/>
          <a:stretch>
            <a:fillRect/>
          </a:stretch>
        </p:blipFill>
        <p:spPr bwMode="auto">
          <a:xfrm>
            <a:off x="5867400" y="642937"/>
            <a:ext cx="3124200" cy="2786063"/>
          </a:xfrm>
          <a:prstGeom prst="rect">
            <a:avLst/>
          </a:prstGeom>
          <a:noFill/>
          <a:ln w="9525">
            <a:noFill/>
            <a:miter lim="800000"/>
            <a:headEnd/>
            <a:tailEnd/>
          </a:ln>
        </p:spPr>
      </p:pic>
      <p:pic>
        <p:nvPicPr>
          <p:cNvPr id="19461" name="Picture 6" descr="0507c"/>
          <p:cNvPicPr>
            <a:picLocks noChangeAspect="1" noChangeArrowheads="1"/>
          </p:cNvPicPr>
          <p:nvPr/>
        </p:nvPicPr>
        <p:blipFill>
          <a:blip r:embed="rId3"/>
          <a:srcRect b="3908"/>
          <a:stretch>
            <a:fillRect/>
          </a:stretch>
        </p:blipFill>
        <p:spPr bwMode="auto">
          <a:xfrm>
            <a:off x="6415088" y="3429000"/>
            <a:ext cx="2255837" cy="3122612"/>
          </a:xfrm>
          <a:prstGeom prst="rect">
            <a:avLst/>
          </a:prstGeom>
          <a:noFill/>
          <a:ln w="9525">
            <a:noFill/>
            <a:miter lim="800000"/>
            <a:headEnd/>
            <a:tailEnd/>
          </a:ln>
        </p:spPr>
      </p:pic>
      <p:sp>
        <p:nvSpPr>
          <p:cNvPr id="2050" name="Rectangle 2"/>
          <p:cNvSpPr>
            <a:spLocks noGrp="1" noChangeArrowheads="1"/>
          </p:cNvSpPr>
          <p:nvPr>
            <p:ph type="ctrTitle"/>
          </p:nvPr>
        </p:nvSpPr>
        <p:spPr>
          <a:xfrm>
            <a:off x="457200" y="-76200"/>
            <a:ext cx="8226425" cy="712787"/>
          </a:xfrm>
        </p:spPr>
        <p:txBody>
          <a:bodyPr/>
          <a:lstStyle/>
          <a:p>
            <a:pPr eaLnBrk="1" hangingPunct="1">
              <a:defRPr/>
            </a:pPr>
            <a:r>
              <a:rPr lang="en-US" sz="3400" dirty="0" smtClean="0">
                <a:cs typeface="+mj-cs"/>
              </a:rPr>
              <a:t>The Bragg Spectrometer</a:t>
            </a:r>
          </a:p>
        </p:txBody>
      </p:sp>
      <p:pic>
        <p:nvPicPr>
          <p:cNvPr id="19463" name="Picture 1"/>
          <p:cNvPicPr>
            <a:picLocks/>
          </p:cNvPicPr>
          <p:nvPr/>
        </p:nvPicPr>
        <p:blipFill>
          <a:blip r:embed="rId4"/>
          <a:srcRect/>
          <a:stretch>
            <a:fillRect/>
          </a:stretch>
        </p:blipFill>
        <p:spPr bwMode="auto">
          <a:xfrm>
            <a:off x="228600" y="3810000"/>
            <a:ext cx="2667000" cy="2057400"/>
          </a:xfrm>
          <a:prstGeom prst="rect">
            <a:avLst/>
          </a:prstGeom>
          <a:noFill/>
          <a:ln w="9525">
            <a:noFill/>
            <a:miter lim="800000"/>
            <a:headEnd/>
            <a:tailEnd/>
          </a:ln>
        </p:spPr>
      </p:pic>
      <p:pic>
        <p:nvPicPr>
          <p:cNvPr id="19464" name="Picture 1"/>
          <p:cNvPicPr>
            <a:picLocks/>
          </p:cNvPicPr>
          <p:nvPr/>
        </p:nvPicPr>
        <p:blipFill>
          <a:blip r:embed="rId5"/>
          <a:srcRect/>
          <a:stretch>
            <a:fillRect/>
          </a:stretch>
        </p:blipFill>
        <p:spPr bwMode="auto">
          <a:xfrm>
            <a:off x="3063875" y="4038600"/>
            <a:ext cx="3111500" cy="1752600"/>
          </a:xfrm>
          <a:prstGeom prst="rect">
            <a:avLst/>
          </a:prstGeom>
          <a:noFill/>
          <a:ln w="9525">
            <a:noFill/>
            <a:miter lim="800000"/>
            <a:headEnd/>
            <a:tailEnd/>
          </a:ln>
        </p:spPr>
      </p:pic>
      <p:sp>
        <p:nvSpPr>
          <p:cNvPr id="8" name="Date Placeholder 7"/>
          <p:cNvSpPr>
            <a:spLocks noGrp="1"/>
          </p:cNvSpPr>
          <p:nvPr>
            <p:ph type="dt" sz="half" idx="10"/>
          </p:nvPr>
        </p:nvSpPr>
        <p:spPr/>
        <p:txBody>
          <a:bodyPr/>
          <a:lstStyle/>
          <a:p>
            <a:pPr>
              <a:defRPr/>
            </a:pPr>
            <a:r>
              <a:rPr lang="en-US" smtClean="0"/>
              <a:t>Monday, Mar. 27, 2017</a:t>
            </a:r>
            <a:endParaRPr lang="en-US"/>
          </a:p>
        </p:txBody>
      </p:sp>
      <p:sp>
        <p:nvSpPr>
          <p:cNvPr id="9" name="Slide Number Placeholder 8"/>
          <p:cNvSpPr>
            <a:spLocks noGrp="1"/>
          </p:cNvSpPr>
          <p:nvPr>
            <p:ph type="sldNum" sz="quarter" idx="12"/>
          </p:nvPr>
        </p:nvSpPr>
        <p:spPr/>
        <p:txBody>
          <a:bodyPr/>
          <a:lstStyle/>
          <a:p>
            <a:pPr>
              <a:defRPr/>
            </a:pPr>
            <a:fld id="{3DD774B2-BEFC-0F4C-8EFB-A9A3D81A594A}" type="slidenum">
              <a:rPr lang="en-US" smtClean="0"/>
              <a:pPr>
                <a:defRPr/>
              </a:pPr>
              <a:t>11</a:t>
            </a:fld>
            <a:endParaRPr lang="en-US"/>
          </a:p>
        </p:txBody>
      </p:sp>
      <p:sp>
        <p:nvSpPr>
          <p:cNvPr id="10" name="Footer Placeholder 9"/>
          <p:cNvSpPr>
            <a:spLocks noGrp="1"/>
          </p:cNvSpPr>
          <p:nvPr>
            <p:ph type="ftr" sz="quarter" idx="11"/>
          </p:nvPr>
        </p:nvSpPr>
        <p:spPr/>
        <p:txBody>
          <a:bodyPr/>
          <a:lstStyle/>
          <a:p>
            <a:pPr>
              <a:defRPr/>
            </a:pPr>
            <a:r>
              <a:rPr lang="mr-IN" smtClean="0"/>
              <a:t>PHYS 3313-001, Spring 2017                      Dr. Jaehoon Yu</a:t>
            </a:r>
            <a:endParaRPr lang="en-US"/>
          </a:p>
        </p:txBody>
      </p:sp>
    </p:spTree>
    <p:extLst>
      <p:ext uri="{BB962C8B-B14F-4D97-AF65-F5344CB8AC3E}">
        <p14:creationId xmlns:p14="http://schemas.microsoft.com/office/powerpoint/2010/main" val="1581437409"/>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3"/>
          <p:cNvSpPr txBox="1">
            <a:spLocks noChangeArrowheads="1"/>
          </p:cNvSpPr>
          <p:nvPr/>
        </p:nvSpPr>
        <p:spPr bwMode="auto">
          <a:xfrm>
            <a:off x="381000" y="1905000"/>
            <a:ext cx="8154988" cy="38115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spcBef>
                <a:spcPct val="20000"/>
              </a:spcBef>
              <a:buFontTx/>
              <a:buChar char="•"/>
              <a:defRPr/>
            </a:pPr>
            <a:r>
              <a:rPr kumimoji="0" lang="en-US" sz="2000" b="0" i="0" u="none" strike="noStrike" kern="0" cap="none" spc="0" normalizeH="0" baseline="0" noProof="0" dirty="0" smtClean="0">
                <a:ln>
                  <a:noFill/>
                </a:ln>
                <a:solidFill>
                  <a:srgbClr val="3333CC"/>
                </a:solidFill>
                <a:effectLst/>
                <a:uLnTx/>
                <a:uFillTx/>
                <a:latin typeface="+mn-lt"/>
                <a:ea typeface="ＭＳ Ｐゴシック" pitchFamily="-1" charset="-128"/>
                <a:cs typeface="ＭＳ Ｐゴシック" pitchFamily="-1" charset="-128"/>
              </a:rPr>
              <a:t>Bragg’s law: </a:t>
            </a:r>
            <a:r>
              <a:rPr lang="en-US" sz="2000" i="1" kern="0" dirty="0" err="1" smtClean="0">
                <a:solidFill>
                  <a:schemeClr val="accent2"/>
                </a:solidFill>
                <a:ea typeface="ＭＳ Ｐゴシック" pitchFamily="-1" charset="-128"/>
                <a:cs typeface="ＭＳ Ｐゴシック" pitchFamily="-1" charset="-128"/>
              </a:rPr>
              <a:t>n</a:t>
            </a:r>
            <a:r>
              <a:rPr lang="el-GR" sz="2000" kern="0" dirty="0" smtClean="0">
                <a:solidFill>
                  <a:schemeClr val="accent2"/>
                </a:solidFill>
                <a:ea typeface="Arial" pitchFamily="-84" charset="0"/>
                <a:cs typeface="Arial" pitchFamily="-84" charset="0"/>
              </a:rPr>
              <a:t>λ</a:t>
            </a:r>
            <a:r>
              <a:rPr lang="en-US" sz="2000" kern="0" dirty="0" smtClean="0">
                <a:solidFill>
                  <a:schemeClr val="accent2"/>
                </a:solidFill>
                <a:ea typeface="Arial" pitchFamily="-84" charset="0"/>
                <a:cs typeface="Arial" pitchFamily="-84" charset="0"/>
              </a:rPr>
              <a:t> = 2</a:t>
            </a:r>
            <a:r>
              <a:rPr lang="en-US" sz="2000" i="1" kern="0" dirty="0" smtClean="0">
                <a:solidFill>
                  <a:schemeClr val="accent2"/>
                </a:solidFill>
                <a:ea typeface="Arial" pitchFamily="-84" charset="0"/>
                <a:cs typeface="Arial" pitchFamily="-84" charset="0"/>
              </a:rPr>
              <a:t>d</a:t>
            </a:r>
            <a:r>
              <a:rPr lang="en-US" sz="2000" kern="0" dirty="0" smtClean="0">
                <a:solidFill>
                  <a:schemeClr val="accent2"/>
                </a:solidFill>
                <a:ea typeface="Arial" pitchFamily="-84" charset="0"/>
                <a:cs typeface="Arial" pitchFamily="-84" charset="0"/>
              </a:rPr>
              <a:t> sin </a:t>
            </a:r>
            <a:r>
              <a:rPr lang="el-GR" sz="2000" i="1" kern="0" dirty="0" smtClean="0">
                <a:solidFill>
                  <a:schemeClr val="accent2"/>
                </a:solidFill>
                <a:ea typeface="Arial" pitchFamily="-84" charset="0"/>
                <a:cs typeface="Arial" pitchFamily="-84" charset="0"/>
              </a:rPr>
              <a:t>θ</a:t>
            </a:r>
            <a:r>
              <a:rPr lang="en-US" sz="2000" i="1" kern="0" dirty="0" smtClean="0">
                <a:solidFill>
                  <a:schemeClr val="accent2"/>
                </a:solidFill>
                <a:ea typeface="Arial" pitchFamily="-84" charset="0"/>
                <a:cs typeface="Arial" pitchFamily="-84" charset="0"/>
              </a:rPr>
              <a:t> </a:t>
            </a:r>
          </a:p>
          <a:p>
            <a:pPr marL="342900" lvl="0" indent="-342900">
              <a:spcBef>
                <a:spcPct val="20000"/>
              </a:spcBef>
              <a:buFontTx/>
              <a:buChar char="•"/>
              <a:defRPr/>
            </a:pPr>
            <a:r>
              <a:rPr kumimoji="0" lang="en-US" sz="2000" b="0" i="1" u="none" strike="noStrike" kern="0" cap="none" spc="0" normalizeH="0" baseline="0" noProof="0" dirty="0" smtClean="0">
                <a:ln>
                  <a:noFill/>
                </a:ln>
                <a:solidFill>
                  <a:schemeClr val="accent2"/>
                </a:solidFill>
                <a:effectLst/>
                <a:uLnTx/>
                <a:uFillTx/>
                <a:latin typeface="+mn-lt"/>
                <a:ea typeface="Arial" pitchFamily="-84" charset="0"/>
                <a:cs typeface="Arial" pitchFamily="-84" charset="0"/>
              </a:rPr>
              <a:t>What</a:t>
            </a:r>
            <a:r>
              <a:rPr kumimoji="0" lang="en-US" sz="2000" b="0" i="1" u="none" strike="noStrike" kern="0" cap="none" spc="0" normalizeH="0" noProof="0" dirty="0" smtClean="0">
                <a:ln>
                  <a:noFill/>
                </a:ln>
                <a:solidFill>
                  <a:schemeClr val="accent2"/>
                </a:solidFill>
                <a:effectLst/>
                <a:uLnTx/>
                <a:uFillTx/>
                <a:latin typeface="+mn-lt"/>
                <a:ea typeface="Arial" pitchFamily="-84" charset="0"/>
                <a:cs typeface="Arial" pitchFamily="-84" charset="0"/>
              </a:rPr>
              <a:t> do we need to know to use this?  The lattice spacing </a:t>
            </a:r>
            <a:r>
              <a:rPr kumimoji="0" lang="en-US" sz="2000" b="0" i="1" u="none" strike="noStrike" kern="0" cap="none" spc="0" normalizeH="0" noProof="0" dirty="0" err="1" smtClean="0">
                <a:ln>
                  <a:noFill/>
                </a:ln>
                <a:solidFill>
                  <a:schemeClr val="accent2"/>
                </a:solidFill>
                <a:effectLst/>
                <a:uLnTx/>
                <a:uFillTx/>
                <a:latin typeface="+mn-lt"/>
                <a:ea typeface="Arial" pitchFamily="-84" charset="0"/>
                <a:cs typeface="Arial" pitchFamily="-84" charset="0"/>
              </a:rPr>
              <a:t>d</a:t>
            </a:r>
            <a:r>
              <a:rPr lang="en-US" sz="2000" i="1" kern="0" dirty="0" smtClean="0">
                <a:solidFill>
                  <a:schemeClr val="accent2"/>
                </a:solidFill>
                <a:latin typeface="+mn-lt"/>
                <a:ea typeface="Arial" pitchFamily="-84" charset="0"/>
                <a:cs typeface="Arial" pitchFamily="-84" charset="0"/>
              </a:rPr>
              <a:t>!</a:t>
            </a:r>
          </a:p>
          <a:p>
            <a:pPr marL="342900" lvl="0" indent="-342900">
              <a:spcBef>
                <a:spcPct val="20000"/>
              </a:spcBef>
              <a:buFontTx/>
              <a:buChar char="•"/>
              <a:defRPr/>
            </a:pPr>
            <a:r>
              <a:rPr kumimoji="0" lang="en-US" sz="2000" b="0" i="1" u="none" strike="noStrike" kern="0" cap="none" spc="0" normalizeH="0" baseline="0" noProof="0" dirty="0" smtClean="0">
                <a:ln>
                  <a:noFill/>
                </a:ln>
                <a:solidFill>
                  <a:schemeClr val="accent2"/>
                </a:solidFill>
                <a:effectLst/>
                <a:uLnTx/>
                <a:uFillTx/>
                <a:latin typeface="+mn-lt"/>
                <a:ea typeface="Arial" pitchFamily="-84" charset="0"/>
                <a:cs typeface="Arial" pitchFamily="-84" charset="0"/>
              </a:rPr>
              <a:t>We</a:t>
            </a:r>
            <a:r>
              <a:rPr kumimoji="0" lang="en-US" sz="2000" b="0" i="1" u="none" strike="noStrike" kern="0" cap="none" spc="0" normalizeH="0" noProof="0" dirty="0" smtClean="0">
                <a:ln>
                  <a:noFill/>
                </a:ln>
                <a:solidFill>
                  <a:schemeClr val="accent2"/>
                </a:solidFill>
                <a:effectLst/>
                <a:uLnTx/>
                <a:uFillTx/>
                <a:latin typeface="+mn-lt"/>
                <a:ea typeface="Arial" pitchFamily="-84" charset="0"/>
                <a:cs typeface="Arial" pitchFamily="-84" charset="0"/>
              </a:rPr>
              <a:t> know </a:t>
            </a:r>
            <a:r>
              <a:rPr kumimoji="0" lang="en-US" sz="2000" b="0" i="1" u="none" strike="noStrike" kern="0" cap="none" spc="0" normalizeH="0" noProof="0" dirty="0" err="1" smtClean="0">
                <a:ln>
                  <a:noFill/>
                </a:ln>
                <a:solidFill>
                  <a:schemeClr val="accent2"/>
                </a:solidFill>
                <a:effectLst/>
                <a:uLnTx/>
                <a:uFillTx/>
                <a:latin typeface="+mn-lt"/>
                <a:ea typeface="Arial" pitchFamily="-84" charset="0"/>
                <a:cs typeface="Arial" pitchFamily="-84" charset="0"/>
              </a:rPr>
              <a:t>n</a:t>
            </a:r>
            <a:r>
              <a:rPr kumimoji="0" lang="en-US" sz="2000" b="0" i="1" u="none" strike="noStrike" kern="0" cap="none" spc="0" normalizeH="0" noProof="0" dirty="0" smtClean="0">
                <a:ln>
                  <a:noFill/>
                </a:ln>
                <a:solidFill>
                  <a:schemeClr val="accent2"/>
                </a:solidFill>
                <a:effectLst/>
                <a:uLnTx/>
                <a:uFillTx/>
                <a:latin typeface="+mn-lt"/>
                <a:ea typeface="Arial" pitchFamily="-84" charset="0"/>
                <a:cs typeface="Arial" pitchFamily="-84" charset="0"/>
              </a:rPr>
              <a:t>=1 and 2</a:t>
            </a:r>
            <a:r>
              <a:rPr lang="el-GR" sz="2000" i="1" kern="0" dirty="0" smtClean="0">
                <a:solidFill>
                  <a:schemeClr val="accent2"/>
                </a:solidFill>
                <a:ea typeface="Arial" pitchFamily="-84" charset="0"/>
                <a:cs typeface="Arial" pitchFamily="-84" charset="0"/>
              </a:rPr>
              <a:t>θ</a:t>
            </a:r>
            <a:r>
              <a:rPr kumimoji="0" lang="en-US" sz="2000" b="0" i="1" u="none" strike="noStrike" kern="0" cap="none" spc="0" normalizeH="0" noProof="0" dirty="0" smtClean="0">
                <a:ln>
                  <a:noFill/>
                </a:ln>
                <a:solidFill>
                  <a:schemeClr val="accent2"/>
                </a:solidFill>
                <a:effectLst/>
                <a:uLnTx/>
                <a:uFillTx/>
                <a:latin typeface="+mn-lt"/>
                <a:ea typeface="Arial" pitchFamily="-84" charset="0"/>
                <a:cs typeface="Arial" pitchFamily="-84" charset="0"/>
              </a:rPr>
              <a:t>=20</a:t>
            </a:r>
            <a:r>
              <a:rPr kumimoji="0" lang="en-US" sz="2000" b="0" i="1" u="none" strike="noStrike" kern="0" cap="none" spc="0" normalizeH="0" baseline="30000" noProof="0" dirty="0" smtClean="0">
                <a:ln>
                  <a:noFill/>
                </a:ln>
                <a:solidFill>
                  <a:schemeClr val="accent2"/>
                </a:solidFill>
                <a:effectLst/>
                <a:uLnTx/>
                <a:uFillTx/>
                <a:latin typeface="+mn-lt"/>
                <a:ea typeface="Arial" pitchFamily="-84" charset="0"/>
                <a:cs typeface="Arial" pitchFamily="-84" charset="0"/>
              </a:rPr>
              <a:t>o</a:t>
            </a:r>
            <a:r>
              <a:rPr kumimoji="0" lang="en-US" sz="2000" b="0" i="1" u="none" strike="noStrike" kern="0" cap="none" spc="0" normalizeH="0" noProof="0" dirty="0" smtClean="0">
                <a:ln>
                  <a:noFill/>
                </a:ln>
                <a:solidFill>
                  <a:schemeClr val="accent2"/>
                </a:solidFill>
                <a:effectLst/>
                <a:uLnTx/>
                <a:uFillTx/>
                <a:latin typeface="+mn-lt"/>
                <a:ea typeface="Arial" pitchFamily="-84" charset="0"/>
                <a:cs typeface="Arial" pitchFamily="-84" charset="0"/>
              </a:rPr>
              <a:t>.</a:t>
            </a:r>
          </a:p>
          <a:p>
            <a:pPr marL="342900" lvl="0" indent="-342900">
              <a:spcBef>
                <a:spcPct val="20000"/>
              </a:spcBef>
              <a:buFontTx/>
              <a:buChar char="•"/>
              <a:defRPr/>
            </a:pPr>
            <a:r>
              <a:rPr lang="en-US" sz="2000" i="1" kern="0" baseline="0" dirty="0" smtClean="0">
                <a:solidFill>
                  <a:schemeClr val="accent2"/>
                </a:solidFill>
                <a:latin typeface="+mn-lt"/>
                <a:ea typeface="Arial" pitchFamily="-84" charset="0"/>
                <a:cs typeface="Arial" pitchFamily="-84" charset="0"/>
              </a:rPr>
              <a:t>We use the density of </a:t>
            </a:r>
            <a:r>
              <a:rPr lang="en-US" sz="2000" i="1" kern="0" baseline="0" dirty="0" err="1" smtClean="0">
                <a:solidFill>
                  <a:schemeClr val="accent2"/>
                </a:solidFill>
                <a:latin typeface="+mn-lt"/>
                <a:ea typeface="Arial" pitchFamily="-84" charset="0"/>
                <a:cs typeface="Arial" pitchFamily="-84" charset="0"/>
              </a:rPr>
              <a:t>NaCl</a:t>
            </a:r>
            <a:r>
              <a:rPr lang="en-US" sz="2000" i="1" kern="0" baseline="0" dirty="0" smtClean="0">
                <a:solidFill>
                  <a:schemeClr val="accent2"/>
                </a:solidFill>
                <a:latin typeface="+mn-lt"/>
                <a:ea typeface="Arial" pitchFamily="-84" charset="0"/>
                <a:cs typeface="Arial" pitchFamily="-84" charset="0"/>
              </a:rPr>
              <a:t> to</a:t>
            </a:r>
            <a:r>
              <a:rPr lang="en-US" sz="2000" i="1" kern="0" dirty="0" smtClean="0">
                <a:solidFill>
                  <a:schemeClr val="accent2"/>
                </a:solidFill>
                <a:latin typeface="+mn-lt"/>
                <a:ea typeface="Arial" pitchFamily="-84" charset="0"/>
                <a:cs typeface="Arial" pitchFamily="-84" charset="0"/>
              </a:rPr>
              <a:t> find out what </a:t>
            </a:r>
            <a:r>
              <a:rPr lang="en-US" sz="2000" i="1" kern="0" dirty="0" err="1" smtClean="0">
                <a:solidFill>
                  <a:schemeClr val="accent2"/>
                </a:solidFill>
                <a:latin typeface="+mn-lt"/>
                <a:ea typeface="Arial" pitchFamily="-84" charset="0"/>
                <a:cs typeface="Arial" pitchFamily="-84" charset="0"/>
              </a:rPr>
              <a:t>d</a:t>
            </a:r>
            <a:r>
              <a:rPr lang="en-US" sz="2000" i="1" kern="0" dirty="0" smtClean="0">
                <a:solidFill>
                  <a:schemeClr val="accent2"/>
                </a:solidFill>
                <a:latin typeface="+mn-lt"/>
                <a:ea typeface="Arial" pitchFamily="-84" charset="0"/>
                <a:cs typeface="Arial" pitchFamily="-84" charset="0"/>
              </a:rPr>
              <a:t> is.</a:t>
            </a:r>
            <a:endParaRPr kumimoji="0" lang="en-US" sz="2000" b="0" i="0" u="none" strike="noStrike" kern="0" cap="none" spc="0" normalizeH="0" baseline="0" noProof="0" dirty="0" smtClean="0">
              <a:ln>
                <a:noFill/>
              </a:ln>
              <a:solidFill>
                <a:srgbClr val="3333CC"/>
              </a:solidFill>
              <a:effectLst/>
              <a:uLnTx/>
              <a:uFillTx/>
              <a:latin typeface="+mn-lt"/>
              <a:ea typeface="ＭＳ Ｐゴシック" pitchFamily="-1" charset="-128"/>
              <a:cs typeface="ＭＳ Ｐゴシック" pitchFamily="-1" charset="-128"/>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0" cap="none" spc="0" normalizeH="0" baseline="0" noProof="0" dirty="0" smtClean="0">
              <a:ln>
                <a:noFill/>
              </a:ln>
              <a:solidFill>
                <a:srgbClr val="3333CC"/>
              </a:solidFill>
              <a:effectLst/>
              <a:uLnTx/>
              <a:uFillTx/>
              <a:latin typeface="+mn-lt"/>
              <a:ea typeface="ＭＳ Ｐゴシック" pitchFamily="-1" charset="-128"/>
              <a:cs typeface="ＭＳ Ｐゴシック" pitchFamily="-1" charset="-128"/>
            </a:endParaRPr>
          </a:p>
          <a:p>
            <a:pPr marL="342900" marR="0" lvl="0" indent="-342900" algn="ctr"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0" cap="none" spc="0" normalizeH="0" baseline="0" noProof="0" dirty="0">
              <a:ln>
                <a:noFill/>
              </a:ln>
              <a:solidFill>
                <a:srgbClr val="3333CC"/>
              </a:solidFill>
              <a:effectLst/>
              <a:uLnTx/>
              <a:uFillTx/>
              <a:latin typeface="+mn-lt"/>
              <a:ea typeface="ＭＳ Ｐゴシック" pitchFamily="-1" charset="-128"/>
              <a:cs typeface="ＭＳ Ｐゴシック" pitchFamily="-1" charset="-128"/>
            </a:endParaRPr>
          </a:p>
        </p:txBody>
      </p:sp>
      <p:sp>
        <p:nvSpPr>
          <p:cNvPr id="22530" name="Rectangle 35"/>
          <p:cNvSpPr>
            <a:spLocks noGrp="1" noChangeArrowheads="1"/>
          </p:cNvSpPr>
          <p:nvPr>
            <p:ph type="body" sz="half" idx="1"/>
          </p:nvPr>
        </p:nvSpPr>
        <p:spPr>
          <a:xfrm>
            <a:off x="304800" y="762000"/>
            <a:ext cx="8534400" cy="1143000"/>
          </a:xfrm>
        </p:spPr>
        <p:txBody>
          <a:bodyPr/>
          <a:lstStyle/>
          <a:p>
            <a:pPr marL="0" indent="0" eaLnBrk="1" hangingPunct="1">
              <a:spcBef>
                <a:spcPts val="0"/>
              </a:spcBef>
              <a:buNone/>
            </a:pPr>
            <a:r>
              <a:rPr lang="en-US" sz="2000" dirty="0" smtClean="0">
                <a:cs typeface="ＭＳ Ｐゴシック" pitchFamily="-84" charset="-128"/>
              </a:rPr>
              <a:t>X rays scattered from rock salt (</a:t>
            </a:r>
            <a:r>
              <a:rPr lang="en-US" sz="2000" dirty="0" err="1" smtClean="0">
                <a:cs typeface="ＭＳ Ｐゴシック" pitchFamily="-84" charset="-128"/>
              </a:rPr>
              <a:t>NaCl</a:t>
            </a:r>
            <a:r>
              <a:rPr lang="en-US" sz="2000" dirty="0" smtClean="0">
                <a:cs typeface="ＭＳ Ｐゴシック" pitchFamily="-84" charset="-128"/>
              </a:rPr>
              <a:t>) are observed to have an intense maximum at an angle of 20</a:t>
            </a:r>
            <a:r>
              <a:rPr lang="en-US" sz="2000" baseline="30000" dirty="0" smtClean="0">
                <a:cs typeface="ＭＳ Ｐゴシック" pitchFamily="-84" charset="-128"/>
              </a:rPr>
              <a:t>o</a:t>
            </a:r>
            <a:r>
              <a:rPr lang="en-US" sz="2000" dirty="0" smtClean="0">
                <a:cs typeface="ＭＳ Ｐゴシック" pitchFamily="-84" charset="-128"/>
              </a:rPr>
              <a:t> from the incident direction. Assuming </a:t>
            </a:r>
            <a:r>
              <a:rPr lang="en-US" sz="2000" dirty="0" err="1" smtClean="0">
                <a:cs typeface="ＭＳ Ｐゴシック" pitchFamily="-84" charset="-128"/>
              </a:rPr>
              <a:t>n</a:t>
            </a:r>
            <a:r>
              <a:rPr lang="en-US" sz="2000" dirty="0" smtClean="0">
                <a:cs typeface="ＭＳ Ｐゴシック" pitchFamily="-84" charset="-128"/>
              </a:rPr>
              <a:t>=1 (from the intensity), what must be the wavelength of the incident radiation? </a:t>
            </a:r>
            <a:endParaRPr lang="en-US" sz="2000" dirty="0">
              <a:cs typeface="ＭＳ Ｐゴシック" pitchFamily="-84" charset="-128"/>
            </a:endParaRPr>
          </a:p>
        </p:txBody>
      </p:sp>
      <p:sp>
        <p:nvSpPr>
          <p:cNvPr id="22531" name="Rectangle 9"/>
          <p:cNvSpPr>
            <a:spLocks noGrp="1" noChangeArrowheads="1"/>
          </p:cNvSpPr>
          <p:nvPr>
            <p:ph type="title"/>
          </p:nvPr>
        </p:nvSpPr>
        <p:spPr>
          <a:xfrm>
            <a:off x="457200" y="-76200"/>
            <a:ext cx="8229600" cy="838200"/>
          </a:xfrm>
        </p:spPr>
        <p:txBody>
          <a:bodyPr/>
          <a:lstStyle/>
          <a:p>
            <a:pPr eaLnBrk="1" hangingPunct="1"/>
            <a:r>
              <a:rPr lang="en-US" dirty="0" smtClean="0">
                <a:cs typeface="ＭＳ Ｐゴシック" pitchFamily="-84" charset="-128"/>
              </a:rPr>
              <a:t>Ex 5.1: Bragg’s Law</a:t>
            </a:r>
            <a:endParaRPr lang="en-US" dirty="0">
              <a:cs typeface="ＭＳ Ｐゴシック" pitchFamily="-84" charset="-128"/>
            </a:endParaRPr>
          </a:p>
        </p:txBody>
      </p:sp>
      <p:sp>
        <p:nvSpPr>
          <p:cNvPr id="5" name="Date Placeholder 4"/>
          <p:cNvSpPr>
            <a:spLocks noGrp="1"/>
          </p:cNvSpPr>
          <p:nvPr>
            <p:ph type="dt" sz="half" idx="10"/>
          </p:nvPr>
        </p:nvSpPr>
        <p:spPr/>
        <p:txBody>
          <a:bodyPr/>
          <a:lstStyle/>
          <a:p>
            <a:pPr>
              <a:defRPr/>
            </a:pPr>
            <a:r>
              <a:rPr lang="en-US" smtClean="0"/>
              <a:t>Monday, Mar. 27, 2017</a:t>
            </a:r>
            <a:endParaRPr lang="en-US"/>
          </a:p>
        </p:txBody>
      </p:sp>
      <p:sp>
        <p:nvSpPr>
          <p:cNvPr id="6" name="Slide Number Placeholder 5"/>
          <p:cNvSpPr>
            <a:spLocks noGrp="1"/>
          </p:cNvSpPr>
          <p:nvPr>
            <p:ph type="sldNum" sz="quarter" idx="12"/>
          </p:nvPr>
        </p:nvSpPr>
        <p:spPr/>
        <p:txBody>
          <a:bodyPr/>
          <a:lstStyle/>
          <a:p>
            <a:pPr>
              <a:defRPr/>
            </a:pPr>
            <a:fld id="{6E4BFBEB-12DC-8949-B61D-A8F2554F50A6}" type="slidenum">
              <a:rPr lang="en-US" smtClean="0"/>
              <a:pPr>
                <a:defRPr/>
              </a:pPr>
              <a:t>12</a:t>
            </a:fld>
            <a:endParaRPr lang="en-US"/>
          </a:p>
        </p:txBody>
      </p:sp>
      <p:sp>
        <p:nvSpPr>
          <p:cNvPr id="7" name="Footer Placeholder 6"/>
          <p:cNvSpPr>
            <a:spLocks noGrp="1"/>
          </p:cNvSpPr>
          <p:nvPr>
            <p:ph type="ftr" sz="quarter" idx="11"/>
          </p:nvPr>
        </p:nvSpPr>
        <p:spPr/>
        <p:txBody>
          <a:bodyPr/>
          <a:lstStyle/>
          <a:p>
            <a:pPr>
              <a:defRPr/>
            </a:pPr>
            <a:r>
              <a:rPr lang="mr-IN" smtClean="0"/>
              <a:t>PHYS 3313-001, Spring 2017                      Dr. Jaehoon Yu</a:t>
            </a:r>
            <a:endParaRPr lang="en-US"/>
          </a:p>
        </p:txBody>
      </p:sp>
      <p:graphicFrame>
        <p:nvGraphicFramePr>
          <p:cNvPr id="416777" name="Object 9"/>
          <p:cNvGraphicFramePr>
            <a:graphicFrameLocks noChangeAspect="1"/>
          </p:cNvGraphicFramePr>
          <p:nvPr>
            <p:extLst/>
          </p:nvPr>
        </p:nvGraphicFramePr>
        <p:xfrm>
          <a:off x="741363" y="3505200"/>
          <a:ext cx="1147762" cy="669925"/>
        </p:xfrm>
        <a:graphic>
          <a:graphicData uri="http://schemas.openxmlformats.org/presentationml/2006/ole">
            <mc:AlternateContent xmlns:mc="http://schemas.openxmlformats.org/markup-compatibility/2006">
              <mc:Choice xmlns:v="urn:schemas-microsoft-com:vml" Requires="v">
                <p:oleObj spid="_x0000_s1596" name="Equation" r:id="rId3" imgW="673100" imgH="393700" progId="Equation.DSMT4">
                  <p:embed/>
                </p:oleObj>
              </mc:Choice>
              <mc:Fallback>
                <p:oleObj name="Equation" r:id="rId3" imgW="673100" imgH="393700" progId="Equation.DSMT4">
                  <p:embed/>
                  <p:pic>
                    <p:nvPicPr>
                      <p:cNvPr id="0" name=""/>
                      <p:cNvPicPr>
                        <a:picLocks noChangeAspect="1" noChangeArrowheads="1"/>
                      </p:cNvPicPr>
                      <p:nvPr/>
                    </p:nvPicPr>
                    <p:blipFill>
                      <a:blip r:embed="rId4"/>
                      <a:srcRect/>
                      <a:stretch>
                        <a:fillRect/>
                      </a:stretch>
                    </p:blipFill>
                    <p:spPr bwMode="auto">
                      <a:xfrm>
                        <a:off x="741363" y="3505200"/>
                        <a:ext cx="1147762" cy="66992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2" name="Right Arrow 21"/>
          <p:cNvSpPr/>
          <p:nvPr/>
        </p:nvSpPr>
        <p:spPr bwMode="auto">
          <a:xfrm>
            <a:off x="3657600" y="5105400"/>
            <a:ext cx="609600" cy="381000"/>
          </a:xfrm>
          <a:prstGeom prst="rightArrow">
            <a:avLst/>
          </a:prstGeom>
          <a:solidFill>
            <a:srgbClr val="FFFF00"/>
          </a:solid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aphicFrame>
        <p:nvGraphicFramePr>
          <p:cNvPr id="487434" name="Object 10"/>
          <p:cNvGraphicFramePr>
            <a:graphicFrameLocks noChangeAspect="1"/>
          </p:cNvGraphicFramePr>
          <p:nvPr>
            <p:extLst/>
          </p:nvPr>
        </p:nvGraphicFramePr>
        <p:xfrm>
          <a:off x="1001713" y="4970463"/>
          <a:ext cx="2446337" cy="668337"/>
        </p:xfrm>
        <a:graphic>
          <a:graphicData uri="http://schemas.openxmlformats.org/presentationml/2006/ole">
            <mc:AlternateContent xmlns:mc="http://schemas.openxmlformats.org/markup-compatibility/2006">
              <mc:Choice xmlns:v="urn:schemas-microsoft-com:vml" Requires="v">
                <p:oleObj spid="_x0000_s1597" name="Equation" r:id="rId5" imgW="1435100" imgH="393700" progId="Equation.DSMT4">
                  <p:embed/>
                </p:oleObj>
              </mc:Choice>
              <mc:Fallback>
                <p:oleObj name="Equation" r:id="rId5" imgW="1435100" imgH="393700" progId="Equation.DSMT4">
                  <p:embed/>
                  <p:pic>
                    <p:nvPicPr>
                      <p:cNvPr id="0" name=""/>
                      <p:cNvPicPr>
                        <a:picLocks noChangeAspect="1" noChangeArrowheads="1"/>
                      </p:cNvPicPr>
                      <p:nvPr/>
                    </p:nvPicPr>
                    <p:blipFill>
                      <a:blip r:embed="rId6"/>
                      <a:srcRect/>
                      <a:stretch>
                        <a:fillRect/>
                      </a:stretch>
                    </p:blipFill>
                    <p:spPr bwMode="auto">
                      <a:xfrm>
                        <a:off x="1001713" y="4970463"/>
                        <a:ext cx="2446337" cy="66833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487435" name="Object 11"/>
          <p:cNvGraphicFramePr>
            <a:graphicFrameLocks noChangeAspect="1"/>
          </p:cNvGraphicFramePr>
          <p:nvPr>
            <p:extLst/>
          </p:nvPr>
        </p:nvGraphicFramePr>
        <p:xfrm>
          <a:off x="874713" y="5675313"/>
          <a:ext cx="4349750" cy="344487"/>
        </p:xfrm>
        <a:graphic>
          <a:graphicData uri="http://schemas.openxmlformats.org/presentationml/2006/ole">
            <mc:AlternateContent xmlns:mc="http://schemas.openxmlformats.org/markup-compatibility/2006">
              <mc:Choice xmlns:v="urn:schemas-microsoft-com:vml" Requires="v">
                <p:oleObj spid="_x0000_s1598" name="Equation" r:id="rId7" imgW="2552700" imgH="203200" progId="Equation.DSMT4">
                  <p:embed/>
                </p:oleObj>
              </mc:Choice>
              <mc:Fallback>
                <p:oleObj name="Equation" r:id="rId7" imgW="2552700" imgH="203200" progId="Equation.DSMT4">
                  <p:embed/>
                  <p:pic>
                    <p:nvPicPr>
                      <p:cNvPr id="0" name=""/>
                      <p:cNvPicPr>
                        <a:picLocks noChangeAspect="1" noChangeArrowheads="1"/>
                      </p:cNvPicPr>
                      <p:nvPr/>
                    </p:nvPicPr>
                    <p:blipFill>
                      <a:blip r:embed="rId8"/>
                      <a:srcRect/>
                      <a:stretch>
                        <a:fillRect/>
                      </a:stretch>
                    </p:blipFill>
                    <p:spPr bwMode="auto">
                      <a:xfrm>
                        <a:off x="874713" y="5675313"/>
                        <a:ext cx="4349750" cy="3444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487436" name="Object 12"/>
          <p:cNvGraphicFramePr>
            <a:graphicFrameLocks noChangeAspect="1"/>
          </p:cNvGraphicFramePr>
          <p:nvPr>
            <p:extLst/>
          </p:nvPr>
        </p:nvGraphicFramePr>
        <p:xfrm>
          <a:off x="4360863" y="4867275"/>
          <a:ext cx="3030537" cy="733425"/>
        </p:xfrm>
        <a:graphic>
          <a:graphicData uri="http://schemas.openxmlformats.org/presentationml/2006/ole">
            <mc:AlternateContent xmlns:mc="http://schemas.openxmlformats.org/markup-compatibility/2006">
              <mc:Choice xmlns:v="urn:schemas-microsoft-com:vml" Requires="v">
                <p:oleObj spid="_x0000_s1599" name="Equation" r:id="rId9" imgW="1778000" imgH="431800" progId="Equation.DSMT4">
                  <p:embed/>
                </p:oleObj>
              </mc:Choice>
              <mc:Fallback>
                <p:oleObj name="Equation" r:id="rId9" imgW="1778000" imgH="431800" progId="Equation.DSMT4">
                  <p:embed/>
                  <p:pic>
                    <p:nvPicPr>
                      <p:cNvPr id="0" name=""/>
                      <p:cNvPicPr>
                        <a:picLocks noChangeAspect="1" noChangeArrowheads="1"/>
                      </p:cNvPicPr>
                      <p:nvPr/>
                    </p:nvPicPr>
                    <p:blipFill>
                      <a:blip r:embed="rId10"/>
                      <a:srcRect/>
                      <a:stretch>
                        <a:fillRect/>
                      </a:stretch>
                    </p:blipFill>
                    <p:spPr bwMode="auto">
                      <a:xfrm>
                        <a:off x="4360863" y="4867275"/>
                        <a:ext cx="3030537" cy="73342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487437" name="Object 13"/>
          <p:cNvGraphicFramePr>
            <a:graphicFrameLocks noChangeAspect="1"/>
          </p:cNvGraphicFramePr>
          <p:nvPr>
            <p:extLst/>
          </p:nvPr>
        </p:nvGraphicFramePr>
        <p:xfrm>
          <a:off x="1905000" y="3521075"/>
          <a:ext cx="1147763" cy="669925"/>
        </p:xfrm>
        <a:graphic>
          <a:graphicData uri="http://schemas.openxmlformats.org/presentationml/2006/ole">
            <mc:AlternateContent xmlns:mc="http://schemas.openxmlformats.org/markup-compatibility/2006">
              <mc:Choice xmlns:v="urn:schemas-microsoft-com:vml" Requires="v">
                <p:oleObj spid="_x0000_s1600" name="Equation" r:id="rId11" imgW="673100" imgH="393700" progId="Equation.DSMT4">
                  <p:embed/>
                </p:oleObj>
              </mc:Choice>
              <mc:Fallback>
                <p:oleObj name="Equation" r:id="rId11" imgW="673100" imgH="393700" progId="Equation.DSMT4">
                  <p:embed/>
                  <p:pic>
                    <p:nvPicPr>
                      <p:cNvPr id="0" name=""/>
                      <p:cNvPicPr>
                        <a:picLocks noChangeAspect="1" noChangeArrowheads="1"/>
                      </p:cNvPicPr>
                      <p:nvPr/>
                    </p:nvPicPr>
                    <p:blipFill>
                      <a:blip r:embed="rId12"/>
                      <a:srcRect/>
                      <a:stretch>
                        <a:fillRect/>
                      </a:stretch>
                    </p:blipFill>
                    <p:spPr bwMode="auto">
                      <a:xfrm>
                        <a:off x="1905000" y="3521075"/>
                        <a:ext cx="1147763" cy="66992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487438" name="Object 14"/>
          <p:cNvGraphicFramePr>
            <a:graphicFrameLocks noChangeAspect="1"/>
          </p:cNvGraphicFramePr>
          <p:nvPr>
            <p:extLst/>
          </p:nvPr>
        </p:nvGraphicFramePr>
        <p:xfrm>
          <a:off x="3097213" y="3429000"/>
          <a:ext cx="4652962" cy="841375"/>
        </p:xfrm>
        <a:graphic>
          <a:graphicData uri="http://schemas.openxmlformats.org/presentationml/2006/ole">
            <mc:AlternateContent xmlns:mc="http://schemas.openxmlformats.org/markup-compatibility/2006">
              <mc:Choice xmlns:v="urn:schemas-microsoft-com:vml" Requires="v">
                <p:oleObj spid="_x0000_s1601" name="Equation" r:id="rId13" imgW="2730500" imgH="495300" progId="Equation.DSMT4">
                  <p:embed/>
                </p:oleObj>
              </mc:Choice>
              <mc:Fallback>
                <p:oleObj name="Equation" r:id="rId13" imgW="2730500" imgH="495300" progId="Equation.DSMT4">
                  <p:embed/>
                  <p:pic>
                    <p:nvPicPr>
                      <p:cNvPr id="0" name=""/>
                      <p:cNvPicPr>
                        <a:picLocks noChangeAspect="1" noChangeArrowheads="1"/>
                      </p:cNvPicPr>
                      <p:nvPr/>
                    </p:nvPicPr>
                    <p:blipFill>
                      <a:blip r:embed="rId14"/>
                      <a:srcRect/>
                      <a:stretch>
                        <a:fillRect/>
                      </a:stretch>
                    </p:blipFill>
                    <p:spPr bwMode="auto">
                      <a:xfrm>
                        <a:off x="3097213" y="3429000"/>
                        <a:ext cx="4652962" cy="84137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487439" name="Object 15"/>
          <p:cNvGraphicFramePr>
            <a:graphicFrameLocks noChangeAspect="1"/>
          </p:cNvGraphicFramePr>
          <p:nvPr>
            <p:extLst/>
          </p:nvPr>
        </p:nvGraphicFramePr>
        <p:xfrm>
          <a:off x="782638" y="4283075"/>
          <a:ext cx="2705100" cy="669925"/>
        </p:xfrm>
        <a:graphic>
          <a:graphicData uri="http://schemas.openxmlformats.org/presentationml/2006/ole">
            <mc:AlternateContent xmlns:mc="http://schemas.openxmlformats.org/markup-compatibility/2006">
              <mc:Choice xmlns:v="urn:schemas-microsoft-com:vml" Requires="v">
                <p:oleObj spid="_x0000_s1602" name="Equation" r:id="rId15" imgW="1587500" imgH="393700" progId="Equation.DSMT4">
                  <p:embed/>
                </p:oleObj>
              </mc:Choice>
              <mc:Fallback>
                <p:oleObj name="Equation" r:id="rId15" imgW="1587500" imgH="393700" progId="Equation.DSMT4">
                  <p:embed/>
                  <p:pic>
                    <p:nvPicPr>
                      <p:cNvPr id="0" name=""/>
                      <p:cNvPicPr>
                        <a:picLocks noChangeAspect="1" noChangeArrowheads="1"/>
                      </p:cNvPicPr>
                      <p:nvPr/>
                    </p:nvPicPr>
                    <p:blipFill>
                      <a:blip r:embed="rId16"/>
                      <a:srcRect/>
                      <a:stretch>
                        <a:fillRect/>
                      </a:stretch>
                    </p:blipFill>
                    <p:spPr bwMode="auto">
                      <a:xfrm>
                        <a:off x="782638" y="4283075"/>
                        <a:ext cx="2705100" cy="66992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487440" name="Object 16"/>
          <p:cNvGraphicFramePr>
            <a:graphicFrameLocks noChangeAspect="1"/>
          </p:cNvGraphicFramePr>
          <p:nvPr>
            <p:extLst/>
          </p:nvPr>
        </p:nvGraphicFramePr>
        <p:xfrm>
          <a:off x="3527425" y="4267200"/>
          <a:ext cx="2100263" cy="669925"/>
        </p:xfrm>
        <a:graphic>
          <a:graphicData uri="http://schemas.openxmlformats.org/presentationml/2006/ole">
            <mc:AlternateContent xmlns:mc="http://schemas.openxmlformats.org/markup-compatibility/2006">
              <mc:Choice xmlns:v="urn:schemas-microsoft-com:vml" Requires="v">
                <p:oleObj spid="_x0000_s1603" name="Equation" r:id="rId17" imgW="1231900" imgH="393700" progId="Equation.DSMT4">
                  <p:embed/>
                </p:oleObj>
              </mc:Choice>
              <mc:Fallback>
                <p:oleObj name="Equation" r:id="rId17" imgW="1231900" imgH="393700" progId="Equation.DSMT4">
                  <p:embed/>
                  <p:pic>
                    <p:nvPicPr>
                      <p:cNvPr id="0" name=""/>
                      <p:cNvPicPr>
                        <a:picLocks noChangeAspect="1" noChangeArrowheads="1"/>
                      </p:cNvPicPr>
                      <p:nvPr/>
                    </p:nvPicPr>
                    <p:blipFill>
                      <a:blip r:embed="rId18"/>
                      <a:srcRect/>
                      <a:stretch>
                        <a:fillRect/>
                      </a:stretch>
                    </p:blipFill>
                    <p:spPr bwMode="auto">
                      <a:xfrm>
                        <a:off x="3527425" y="4267200"/>
                        <a:ext cx="2100263" cy="66992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487441" name="Object 17"/>
          <p:cNvGraphicFramePr>
            <a:graphicFrameLocks noChangeAspect="1"/>
          </p:cNvGraphicFramePr>
          <p:nvPr>
            <p:extLst/>
          </p:nvPr>
        </p:nvGraphicFramePr>
        <p:xfrm>
          <a:off x="5640387" y="4267200"/>
          <a:ext cx="1903413" cy="669925"/>
        </p:xfrm>
        <a:graphic>
          <a:graphicData uri="http://schemas.openxmlformats.org/presentationml/2006/ole">
            <mc:AlternateContent xmlns:mc="http://schemas.openxmlformats.org/markup-compatibility/2006">
              <mc:Choice xmlns:v="urn:schemas-microsoft-com:vml" Requires="v">
                <p:oleObj spid="_x0000_s1604" name="Equation" r:id="rId19" imgW="1117600" imgH="393700" progId="Equation.DSMT4">
                  <p:embed/>
                </p:oleObj>
              </mc:Choice>
              <mc:Fallback>
                <p:oleObj name="Equation" r:id="rId19" imgW="1117600" imgH="393700" progId="Equation.DSMT4">
                  <p:embed/>
                  <p:pic>
                    <p:nvPicPr>
                      <p:cNvPr id="0" name=""/>
                      <p:cNvPicPr>
                        <a:picLocks noChangeAspect="1" noChangeArrowheads="1"/>
                      </p:cNvPicPr>
                      <p:nvPr/>
                    </p:nvPicPr>
                    <p:blipFill>
                      <a:blip r:embed="rId20"/>
                      <a:srcRect/>
                      <a:stretch>
                        <a:fillRect/>
                      </a:stretch>
                    </p:blipFill>
                    <p:spPr bwMode="auto">
                      <a:xfrm>
                        <a:off x="5640387" y="4267200"/>
                        <a:ext cx="1903413" cy="66992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861266475"/>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228600"/>
            <a:ext cx="8229600" cy="484187"/>
          </a:xfrm>
        </p:spPr>
        <p:txBody>
          <a:bodyPr/>
          <a:lstStyle/>
          <a:p>
            <a:pPr eaLnBrk="1" hangingPunct="1">
              <a:defRPr/>
            </a:pPr>
            <a:r>
              <a:rPr lang="en-US" sz="4000" dirty="0" smtClean="0">
                <a:cs typeface="+mj-cs"/>
              </a:rPr>
              <a:t>De Broglie Waves</a:t>
            </a:r>
          </a:p>
        </p:txBody>
      </p:sp>
      <p:sp>
        <p:nvSpPr>
          <p:cNvPr id="20483" name="Rectangle 3"/>
          <p:cNvSpPr>
            <a:spLocks noGrp="1" noChangeArrowheads="1"/>
          </p:cNvSpPr>
          <p:nvPr>
            <p:ph type="body" sz="half" idx="1"/>
          </p:nvPr>
        </p:nvSpPr>
        <p:spPr>
          <a:xfrm>
            <a:off x="381000" y="914400"/>
            <a:ext cx="8459788" cy="4725988"/>
          </a:xfrm>
        </p:spPr>
        <p:txBody>
          <a:bodyPr/>
          <a:lstStyle/>
          <a:p>
            <a:pPr eaLnBrk="1" hangingPunct="1">
              <a:lnSpc>
                <a:spcPct val="90000"/>
              </a:lnSpc>
            </a:pPr>
            <a:r>
              <a:rPr lang="en-US" sz="2800" dirty="0" smtClean="0">
                <a:cs typeface="ＭＳ Ｐゴシック" pitchFamily="-84" charset="-128"/>
              </a:rPr>
              <a:t>Louis </a:t>
            </a:r>
            <a:r>
              <a:rPr lang="en-US" sz="2800" dirty="0">
                <a:cs typeface="ＭＳ Ｐゴシック" pitchFamily="-84" charset="-128"/>
              </a:rPr>
              <a:t>V. de Broglie suggested </a:t>
            </a:r>
            <a:r>
              <a:rPr lang="en-US" sz="2800" dirty="0" smtClean="0">
                <a:cs typeface="ＭＳ Ｐゴシック" pitchFamily="-84" charset="-128"/>
              </a:rPr>
              <a:t>that matter particles </a:t>
            </a:r>
            <a:r>
              <a:rPr lang="en-US" sz="2800" dirty="0">
                <a:cs typeface="ＭＳ Ｐゴシック" pitchFamily="-84" charset="-128"/>
              </a:rPr>
              <a:t>should have wave properties similar to electromagnetic </a:t>
            </a:r>
            <a:r>
              <a:rPr lang="en-US" sz="2800" dirty="0" smtClean="0">
                <a:cs typeface="ＭＳ Ｐゴシック" pitchFamily="-84" charset="-128"/>
              </a:rPr>
              <a:t>radiation </a:t>
            </a:r>
            <a:r>
              <a:rPr lang="en-US" sz="2800" dirty="0" smtClean="0">
                <a:cs typeface="ＭＳ Ｐゴシック" pitchFamily="-84" charset="-128"/>
                <a:sym typeface="Wingdings"/>
              </a:rPr>
              <a:t> many experiments supported this!</a:t>
            </a:r>
            <a:endParaRPr lang="en-US" sz="2800" dirty="0" smtClean="0">
              <a:cs typeface="ＭＳ Ｐゴシック" pitchFamily="-84" charset="-128"/>
            </a:endParaRPr>
          </a:p>
          <a:p>
            <a:pPr eaLnBrk="1" hangingPunct="1">
              <a:lnSpc>
                <a:spcPct val="90000"/>
              </a:lnSpc>
            </a:pPr>
            <a:r>
              <a:rPr lang="en-US" sz="2800" dirty="0">
                <a:cs typeface="ＭＳ Ｐゴシック" pitchFamily="-84" charset="-128"/>
              </a:rPr>
              <a:t>Thus the wavelength of a matter wave is called the de Broglie wavelength:</a:t>
            </a:r>
            <a:endParaRPr lang="en-US" sz="2800" dirty="0" smtClean="0">
              <a:cs typeface="ＭＳ Ｐゴシック" pitchFamily="-84" charset="-128"/>
            </a:endParaRPr>
          </a:p>
          <a:p>
            <a:pPr eaLnBrk="1" hangingPunct="1">
              <a:lnSpc>
                <a:spcPct val="90000"/>
              </a:lnSpc>
              <a:buNone/>
            </a:pPr>
            <a:endParaRPr lang="en-US" sz="2800" dirty="0" smtClean="0">
              <a:cs typeface="ＭＳ Ｐゴシック" pitchFamily="-84" charset="-128"/>
            </a:endParaRPr>
          </a:p>
          <a:p>
            <a:pPr eaLnBrk="1" hangingPunct="1">
              <a:lnSpc>
                <a:spcPct val="90000"/>
              </a:lnSpc>
              <a:buFont typeface="Wingdings" pitchFamily="-84" charset="2"/>
              <a:buNone/>
            </a:pPr>
            <a:endParaRPr lang="en-US" sz="2800" dirty="0">
              <a:cs typeface="ＭＳ Ｐゴシック" pitchFamily="-84" charset="-128"/>
            </a:endParaRPr>
          </a:p>
          <a:p>
            <a:pPr eaLnBrk="1" hangingPunct="1">
              <a:lnSpc>
                <a:spcPct val="90000"/>
              </a:lnSpc>
            </a:pPr>
            <a:r>
              <a:rPr lang="en-US" sz="2800" dirty="0" smtClean="0">
                <a:solidFill>
                  <a:srgbClr val="3333CC"/>
                </a:solidFill>
                <a:cs typeface="ＭＳ Ｐゴシック" pitchFamily="-84" charset="-128"/>
              </a:rPr>
              <a:t>This can be considered as the probing beam length scale </a:t>
            </a:r>
          </a:p>
          <a:p>
            <a:pPr eaLnBrk="1" hangingPunct="1">
              <a:lnSpc>
                <a:spcPct val="90000"/>
              </a:lnSpc>
            </a:pPr>
            <a:r>
              <a:rPr lang="en-US" sz="2800" dirty="0" smtClean="0">
                <a:solidFill>
                  <a:srgbClr val="3333CC"/>
                </a:solidFill>
                <a:cs typeface="ＭＳ Ｐゴシック" pitchFamily="-84" charset="-128"/>
              </a:rPr>
              <a:t>Since </a:t>
            </a:r>
            <a:r>
              <a:rPr lang="en-US" sz="2800" dirty="0">
                <a:solidFill>
                  <a:srgbClr val="3333CC"/>
                </a:solidFill>
                <a:cs typeface="ＭＳ Ｐゴシック" pitchFamily="-84" charset="-128"/>
              </a:rPr>
              <a:t>for a photon, </a:t>
            </a:r>
            <a:r>
              <a:rPr lang="en-US" sz="2800" i="1" dirty="0">
                <a:solidFill>
                  <a:srgbClr val="3333CC"/>
                </a:solidFill>
                <a:latin typeface="Times" pitchFamily="-84" charset="0"/>
                <a:ea typeface="Times" pitchFamily="-84" charset="0"/>
                <a:cs typeface="Times" pitchFamily="-84" charset="0"/>
              </a:rPr>
              <a:t>E = pc </a:t>
            </a:r>
            <a:r>
              <a:rPr lang="en-US" sz="2800" dirty="0">
                <a:solidFill>
                  <a:srgbClr val="3333CC"/>
                </a:solidFill>
                <a:cs typeface="ＭＳ Ｐゴシック" pitchFamily="-84" charset="-128"/>
              </a:rPr>
              <a:t>and </a:t>
            </a:r>
            <a:r>
              <a:rPr lang="en-US" sz="2800" i="1" dirty="0">
                <a:solidFill>
                  <a:srgbClr val="3333CC"/>
                </a:solidFill>
                <a:latin typeface="Times" pitchFamily="-84" charset="0"/>
                <a:ea typeface="Times" pitchFamily="-84" charset="0"/>
                <a:cs typeface="Times" pitchFamily="-84" charset="0"/>
              </a:rPr>
              <a:t>E = </a:t>
            </a:r>
            <a:r>
              <a:rPr lang="en-US" sz="2800" i="1" dirty="0" err="1">
                <a:solidFill>
                  <a:srgbClr val="3333CC"/>
                </a:solidFill>
                <a:latin typeface="Times" pitchFamily="-84" charset="0"/>
                <a:ea typeface="Times" pitchFamily="-84" charset="0"/>
                <a:cs typeface="Times" pitchFamily="-84" charset="0"/>
              </a:rPr>
              <a:t>hf</a:t>
            </a:r>
            <a:r>
              <a:rPr lang="en-US" sz="2800" dirty="0">
                <a:solidFill>
                  <a:srgbClr val="3333CC"/>
                </a:solidFill>
                <a:cs typeface="ＭＳ Ｐゴシック" pitchFamily="-84" charset="-128"/>
              </a:rPr>
              <a:t>, the </a:t>
            </a:r>
            <a:r>
              <a:rPr lang="en-US" sz="2800" dirty="0">
                <a:cs typeface="ＭＳ Ｐゴシック" pitchFamily="-84" charset="-128"/>
              </a:rPr>
              <a:t>energy can be written as		    </a:t>
            </a:r>
          </a:p>
          <a:p>
            <a:pPr eaLnBrk="1" hangingPunct="1">
              <a:lnSpc>
                <a:spcPct val="90000"/>
              </a:lnSpc>
            </a:pPr>
            <a:endParaRPr lang="en-US" sz="2800" dirty="0">
              <a:cs typeface="ＭＳ Ｐゴシック" pitchFamily="-84" charset="-128"/>
            </a:endParaRPr>
          </a:p>
          <a:p>
            <a:pPr eaLnBrk="1" hangingPunct="1">
              <a:lnSpc>
                <a:spcPct val="90000"/>
              </a:lnSpc>
              <a:buFont typeface="Wingdings" pitchFamily="-84" charset="2"/>
              <a:buNone/>
            </a:pPr>
            <a:endParaRPr lang="en-US" sz="2800" dirty="0">
              <a:cs typeface="ＭＳ Ｐゴシック" pitchFamily="-84" charset="-128"/>
            </a:endParaRPr>
          </a:p>
          <a:p>
            <a:pPr eaLnBrk="1" hangingPunct="1">
              <a:lnSpc>
                <a:spcPct val="90000"/>
              </a:lnSpc>
              <a:buFont typeface="Wingdings" pitchFamily="-84" charset="2"/>
              <a:buNone/>
            </a:pPr>
            <a:endParaRPr lang="en-US" sz="2800" dirty="0">
              <a:cs typeface="ＭＳ Ｐゴシック" pitchFamily="-84" charset="-128"/>
            </a:endParaRPr>
          </a:p>
          <a:p>
            <a:pPr eaLnBrk="1" hangingPunct="1">
              <a:lnSpc>
                <a:spcPct val="90000"/>
              </a:lnSpc>
            </a:pPr>
            <a:endParaRPr lang="en-US" sz="2800" dirty="0">
              <a:cs typeface="ＭＳ Ｐゴシック" pitchFamily="-84" charset="-128"/>
            </a:endParaRPr>
          </a:p>
          <a:p>
            <a:pPr eaLnBrk="1" hangingPunct="1">
              <a:lnSpc>
                <a:spcPct val="90000"/>
              </a:lnSpc>
              <a:buFont typeface="Wingdings" pitchFamily="-84" charset="2"/>
              <a:buNone/>
            </a:pPr>
            <a:endParaRPr lang="en-US" sz="2800" dirty="0">
              <a:cs typeface="ＭＳ Ｐゴシック" pitchFamily="-84" charset="-128"/>
            </a:endParaRPr>
          </a:p>
        </p:txBody>
      </p:sp>
      <p:sp>
        <p:nvSpPr>
          <p:cNvPr id="6" name="Date Placeholder 5"/>
          <p:cNvSpPr>
            <a:spLocks noGrp="1"/>
          </p:cNvSpPr>
          <p:nvPr>
            <p:ph type="dt" sz="half" idx="10"/>
          </p:nvPr>
        </p:nvSpPr>
        <p:spPr/>
        <p:txBody>
          <a:bodyPr/>
          <a:lstStyle/>
          <a:p>
            <a:pPr>
              <a:defRPr/>
            </a:pPr>
            <a:r>
              <a:rPr lang="en-US" smtClean="0"/>
              <a:t>Monday, Mar. 27, 2017</a:t>
            </a:r>
            <a:endParaRPr lang="en-US"/>
          </a:p>
        </p:txBody>
      </p:sp>
      <p:sp>
        <p:nvSpPr>
          <p:cNvPr id="7" name="Slide Number Placeholder 6"/>
          <p:cNvSpPr>
            <a:spLocks noGrp="1"/>
          </p:cNvSpPr>
          <p:nvPr>
            <p:ph type="sldNum" sz="quarter" idx="12"/>
          </p:nvPr>
        </p:nvSpPr>
        <p:spPr/>
        <p:txBody>
          <a:bodyPr/>
          <a:lstStyle/>
          <a:p>
            <a:pPr>
              <a:defRPr/>
            </a:pPr>
            <a:fld id="{6E4BFBEB-12DC-8949-B61D-A8F2554F50A6}" type="slidenum">
              <a:rPr lang="en-US" smtClean="0"/>
              <a:pPr>
                <a:defRPr/>
              </a:pPr>
              <a:t>13</a:t>
            </a:fld>
            <a:endParaRPr lang="en-US"/>
          </a:p>
        </p:txBody>
      </p:sp>
      <p:sp>
        <p:nvSpPr>
          <p:cNvPr id="8" name="Footer Placeholder 7"/>
          <p:cNvSpPr>
            <a:spLocks noGrp="1"/>
          </p:cNvSpPr>
          <p:nvPr>
            <p:ph type="ftr" sz="quarter" idx="11"/>
          </p:nvPr>
        </p:nvSpPr>
        <p:spPr/>
        <p:txBody>
          <a:bodyPr/>
          <a:lstStyle/>
          <a:p>
            <a:pPr>
              <a:defRPr/>
            </a:pPr>
            <a:r>
              <a:rPr lang="mr-IN" smtClean="0"/>
              <a:t>PHYS 3313-001, Spring 2017                      Dr. Jaehoon Yu</a:t>
            </a:r>
            <a:endParaRPr lang="en-US"/>
          </a:p>
        </p:txBody>
      </p:sp>
      <p:graphicFrame>
        <p:nvGraphicFramePr>
          <p:cNvPr id="431106" name="Object 2"/>
          <p:cNvGraphicFramePr>
            <a:graphicFrameLocks noChangeAspect="1"/>
          </p:cNvGraphicFramePr>
          <p:nvPr>
            <p:extLst/>
          </p:nvPr>
        </p:nvGraphicFramePr>
        <p:xfrm>
          <a:off x="3733800" y="2895600"/>
          <a:ext cx="873125" cy="582613"/>
        </p:xfrm>
        <a:graphic>
          <a:graphicData uri="http://schemas.openxmlformats.org/presentationml/2006/ole">
            <mc:AlternateContent xmlns:mc="http://schemas.openxmlformats.org/markup-compatibility/2006">
              <mc:Choice xmlns:v="urn:schemas-microsoft-com:vml" Requires="v">
                <p:oleObj spid="_x0000_s116095" name="Equation" r:id="rId3" imgW="266700" imgH="177800" progId="Equation.DSMT4">
                  <p:embed/>
                </p:oleObj>
              </mc:Choice>
              <mc:Fallback>
                <p:oleObj name="Equation" r:id="rId3" imgW="266700" imgH="177800" progId="Equation.DSMT4">
                  <p:embed/>
                  <p:pic>
                    <p:nvPicPr>
                      <p:cNvPr id="0" name=""/>
                      <p:cNvPicPr>
                        <a:picLocks noChangeAspect="1" noChangeArrowheads="1"/>
                      </p:cNvPicPr>
                      <p:nvPr/>
                    </p:nvPicPr>
                    <p:blipFill>
                      <a:blip r:embed="rId4"/>
                      <a:srcRect/>
                      <a:stretch>
                        <a:fillRect/>
                      </a:stretch>
                    </p:blipFill>
                    <p:spPr bwMode="auto">
                      <a:xfrm>
                        <a:off x="3733800" y="2895600"/>
                        <a:ext cx="873125" cy="582613"/>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431107" name="Object 3"/>
          <p:cNvGraphicFramePr>
            <a:graphicFrameLocks noChangeAspect="1"/>
          </p:cNvGraphicFramePr>
          <p:nvPr>
            <p:extLst/>
          </p:nvPr>
        </p:nvGraphicFramePr>
        <p:xfrm>
          <a:off x="2238375" y="5105400"/>
          <a:ext cx="1177925" cy="673100"/>
        </p:xfrm>
        <a:graphic>
          <a:graphicData uri="http://schemas.openxmlformats.org/presentationml/2006/ole">
            <mc:AlternateContent xmlns:mc="http://schemas.openxmlformats.org/markup-compatibility/2006">
              <mc:Choice xmlns:v="urn:schemas-microsoft-com:vml" Requires="v">
                <p:oleObj spid="_x0000_s116096" name="Equation" r:id="rId5" imgW="266700" imgH="152400" progId="Equation.DSMT4">
                  <p:embed/>
                </p:oleObj>
              </mc:Choice>
              <mc:Fallback>
                <p:oleObj name="Equation" r:id="rId5" imgW="266700" imgH="152400" progId="Equation.DSMT4">
                  <p:embed/>
                  <p:pic>
                    <p:nvPicPr>
                      <p:cNvPr id="0" name=""/>
                      <p:cNvPicPr>
                        <a:picLocks noChangeAspect="1" noChangeArrowheads="1"/>
                      </p:cNvPicPr>
                      <p:nvPr/>
                    </p:nvPicPr>
                    <p:blipFill>
                      <a:blip r:embed="rId6"/>
                      <a:srcRect/>
                      <a:stretch>
                        <a:fillRect/>
                      </a:stretch>
                    </p:blipFill>
                    <p:spPr bwMode="auto">
                      <a:xfrm>
                        <a:off x="2238375" y="5105400"/>
                        <a:ext cx="1177925" cy="6731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431108" name="Object 4"/>
          <p:cNvGraphicFramePr>
            <a:graphicFrameLocks noChangeAspect="1"/>
          </p:cNvGraphicFramePr>
          <p:nvPr>
            <p:extLst/>
          </p:nvPr>
        </p:nvGraphicFramePr>
        <p:xfrm>
          <a:off x="3352800" y="5029200"/>
          <a:ext cx="1403350" cy="896938"/>
        </p:xfrm>
        <a:graphic>
          <a:graphicData uri="http://schemas.openxmlformats.org/presentationml/2006/ole">
            <mc:AlternateContent xmlns:mc="http://schemas.openxmlformats.org/markup-compatibility/2006">
              <mc:Choice xmlns:v="urn:schemas-microsoft-com:vml" Requires="v">
                <p:oleObj spid="_x0000_s116097" name="Equation" r:id="rId7" imgW="317500" imgH="203200" progId="Equation.DSMT4">
                  <p:embed/>
                </p:oleObj>
              </mc:Choice>
              <mc:Fallback>
                <p:oleObj name="Equation" r:id="rId7" imgW="317500" imgH="203200" progId="Equation.DSMT4">
                  <p:embed/>
                  <p:pic>
                    <p:nvPicPr>
                      <p:cNvPr id="0" name=""/>
                      <p:cNvPicPr>
                        <a:picLocks noChangeAspect="1" noChangeArrowheads="1"/>
                      </p:cNvPicPr>
                      <p:nvPr/>
                    </p:nvPicPr>
                    <p:blipFill>
                      <a:blip r:embed="rId8"/>
                      <a:srcRect/>
                      <a:stretch>
                        <a:fillRect/>
                      </a:stretch>
                    </p:blipFill>
                    <p:spPr bwMode="auto">
                      <a:xfrm>
                        <a:off x="3352800" y="5029200"/>
                        <a:ext cx="1403350" cy="896938"/>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431109" name="Object 5"/>
          <p:cNvGraphicFramePr>
            <a:graphicFrameLocks noChangeAspect="1"/>
          </p:cNvGraphicFramePr>
          <p:nvPr>
            <p:extLst/>
          </p:nvPr>
        </p:nvGraphicFramePr>
        <p:xfrm>
          <a:off x="4713287" y="5181600"/>
          <a:ext cx="1458913" cy="728662"/>
        </p:xfrm>
        <a:graphic>
          <a:graphicData uri="http://schemas.openxmlformats.org/presentationml/2006/ole">
            <mc:AlternateContent xmlns:mc="http://schemas.openxmlformats.org/markup-compatibility/2006">
              <mc:Choice xmlns:v="urn:schemas-microsoft-com:vml" Requires="v">
                <p:oleObj spid="_x0000_s116098" name="Equation" r:id="rId9" imgW="330200" imgH="165100" progId="Equation.DSMT4">
                  <p:embed/>
                </p:oleObj>
              </mc:Choice>
              <mc:Fallback>
                <p:oleObj name="Equation" r:id="rId9" imgW="330200" imgH="165100" progId="Equation.DSMT4">
                  <p:embed/>
                  <p:pic>
                    <p:nvPicPr>
                      <p:cNvPr id="0" name=""/>
                      <p:cNvPicPr>
                        <a:picLocks noChangeAspect="1" noChangeArrowheads="1"/>
                      </p:cNvPicPr>
                      <p:nvPr/>
                    </p:nvPicPr>
                    <p:blipFill>
                      <a:blip r:embed="rId10"/>
                      <a:srcRect/>
                      <a:stretch>
                        <a:fillRect/>
                      </a:stretch>
                    </p:blipFill>
                    <p:spPr bwMode="auto">
                      <a:xfrm>
                        <a:off x="4713287" y="5181600"/>
                        <a:ext cx="1458913" cy="728662"/>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431110" name="Object 6"/>
          <p:cNvGraphicFramePr>
            <a:graphicFrameLocks noChangeAspect="1"/>
          </p:cNvGraphicFramePr>
          <p:nvPr>
            <p:extLst/>
          </p:nvPr>
        </p:nvGraphicFramePr>
        <p:xfrm>
          <a:off x="6113463" y="5029200"/>
          <a:ext cx="1458912" cy="896938"/>
        </p:xfrm>
        <a:graphic>
          <a:graphicData uri="http://schemas.openxmlformats.org/presentationml/2006/ole">
            <mc:AlternateContent xmlns:mc="http://schemas.openxmlformats.org/markup-compatibility/2006">
              <mc:Choice xmlns:v="urn:schemas-microsoft-com:vml" Requires="v">
                <p:oleObj spid="_x0000_s116099" name="Equation" r:id="rId11" imgW="330200" imgH="203200" progId="Equation.DSMT4">
                  <p:embed/>
                </p:oleObj>
              </mc:Choice>
              <mc:Fallback>
                <p:oleObj name="Equation" r:id="rId11" imgW="330200" imgH="203200" progId="Equation.DSMT4">
                  <p:embed/>
                  <p:pic>
                    <p:nvPicPr>
                      <p:cNvPr id="0" name=""/>
                      <p:cNvPicPr>
                        <a:picLocks noChangeAspect="1" noChangeArrowheads="1"/>
                      </p:cNvPicPr>
                      <p:nvPr/>
                    </p:nvPicPr>
                    <p:blipFill>
                      <a:blip r:embed="rId12"/>
                      <a:srcRect/>
                      <a:stretch>
                        <a:fillRect/>
                      </a:stretch>
                    </p:blipFill>
                    <p:spPr bwMode="auto">
                      <a:xfrm>
                        <a:off x="6113463" y="5029200"/>
                        <a:ext cx="1458912" cy="896938"/>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431113" name="Object 9"/>
          <p:cNvGraphicFramePr>
            <a:graphicFrameLocks noChangeAspect="1"/>
          </p:cNvGraphicFramePr>
          <p:nvPr>
            <p:extLst/>
          </p:nvPr>
        </p:nvGraphicFramePr>
        <p:xfrm>
          <a:off x="4564063" y="2590800"/>
          <a:ext cx="541337" cy="1371600"/>
        </p:xfrm>
        <a:graphic>
          <a:graphicData uri="http://schemas.openxmlformats.org/presentationml/2006/ole">
            <mc:AlternateContent xmlns:mc="http://schemas.openxmlformats.org/markup-compatibility/2006">
              <mc:Choice xmlns:v="urn:schemas-microsoft-com:vml" Requires="v">
                <p:oleObj spid="_x0000_s116100" name="Equation" r:id="rId13" imgW="165100" imgH="419100" progId="Equation.DSMT4">
                  <p:embed/>
                </p:oleObj>
              </mc:Choice>
              <mc:Fallback>
                <p:oleObj name="Equation" r:id="rId13" imgW="165100" imgH="419100" progId="Equation.DSMT4">
                  <p:embed/>
                  <p:pic>
                    <p:nvPicPr>
                      <p:cNvPr id="0" name=""/>
                      <p:cNvPicPr>
                        <a:picLocks noChangeAspect="1" noChangeArrowheads="1"/>
                      </p:cNvPicPr>
                      <p:nvPr/>
                    </p:nvPicPr>
                    <p:blipFill>
                      <a:blip r:embed="rId14"/>
                      <a:srcRect/>
                      <a:stretch>
                        <a:fillRect/>
                      </a:stretch>
                    </p:blipFill>
                    <p:spPr bwMode="auto">
                      <a:xfrm>
                        <a:off x="4564063" y="2590800"/>
                        <a:ext cx="541337" cy="13716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058843123"/>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3"/>
          <p:cNvSpPr txBox="1">
            <a:spLocks noChangeArrowheads="1"/>
          </p:cNvSpPr>
          <p:nvPr/>
        </p:nvSpPr>
        <p:spPr bwMode="auto">
          <a:xfrm>
            <a:off x="381000" y="1676400"/>
            <a:ext cx="8154988" cy="38115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spcBef>
                <a:spcPct val="20000"/>
              </a:spcBef>
              <a:buFontTx/>
              <a:buChar char="•"/>
              <a:defRPr/>
            </a:pPr>
            <a:r>
              <a:rPr kumimoji="0" lang="en-US" sz="2000" b="0" i="0" u="none" strike="noStrike" kern="0" cap="none" spc="0" normalizeH="0" baseline="0" noProof="0" dirty="0" smtClean="0">
                <a:ln>
                  <a:noFill/>
                </a:ln>
                <a:solidFill>
                  <a:srgbClr val="3333CC"/>
                </a:solidFill>
                <a:effectLst/>
                <a:uLnTx/>
                <a:uFillTx/>
                <a:latin typeface="+mn-lt"/>
                <a:ea typeface="ＭＳ Ｐゴシック" pitchFamily="-1" charset="-128"/>
                <a:cs typeface="ＭＳ Ｐゴシック" pitchFamily="-1" charset="-128"/>
              </a:rPr>
              <a:t>What is </a:t>
            </a:r>
            <a:r>
              <a:rPr lang="en-US" sz="2000" kern="0" dirty="0" smtClean="0">
                <a:solidFill>
                  <a:srgbClr val="3333CC"/>
                </a:solidFill>
                <a:latin typeface="+mn-lt"/>
                <a:ea typeface="ＭＳ Ｐゴシック" pitchFamily="-1" charset="-128"/>
                <a:cs typeface="ＭＳ Ｐゴシック" pitchFamily="-1" charset="-128"/>
              </a:rPr>
              <a:t>the formula for De Broglie Wavelength?</a:t>
            </a:r>
            <a:endParaRPr kumimoji="0" lang="en-US" sz="2000" b="0" i="0" u="none" strike="noStrike" kern="0" cap="none" spc="0" normalizeH="0" baseline="0" noProof="0" dirty="0" smtClean="0">
              <a:ln>
                <a:noFill/>
              </a:ln>
              <a:solidFill>
                <a:srgbClr val="3333CC"/>
              </a:solidFill>
              <a:effectLst/>
              <a:uLnTx/>
              <a:uFillTx/>
              <a:latin typeface="+mn-lt"/>
              <a:ea typeface="ＭＳ Ｐゴシック" pitchFamily="-1" charset="-128"/>
              <a:cs typeface="ＭＳ Ｐゴシック" pitchFamily="-1" charset="-128"/>
            </a:endParaRPr>
          </a:p>
          <a:p>
            <a:pPr marL="342900" lvl="0" indent="-342900">
              <a:spcBef>
                <a:spcPct val="20000"/>
              </a:spcBef>
              <a:buFontTx/>
              <a:buChar char="•"/>
              <a:defRPr/>
            </a:pPr>
            <a:r>
              <a:rPr lang="en-US" sz="2000" kern="0" dirty="0" smtClean="0">
                <a:solidFill>
                  <a:srgbClr val="3333CC"/>
                </a:solidFill>
                <a:latin typeface="+mn-lt"/>
                <a:ea typeface="ＭＳ Ｐゴシック" pitchFamily="-1" charset="-128"/>
                <a:cs typeface="ＭＳ Ｐゴシック" pitchFamily="-1" charset="-128"/>
              </a:rPr>
              <a:t>(a) for a tennis ball, </a:t>
            </a:r>
            <a:r>
              <a:rPr lang="en-US" sz="2000" kern="0" dirty="0" err="1" smtClean="0">
                <a:solidFill>
                  <a:srgbClr val="3333CC"/>
                </a:solidFill>
                <a:latin typeface="+mn-lt"/>
                <a:ea typeface="ＭＳ Ｐゴシック" pitchFamily="-1" charset="-128"/>
                <a:cs typeface="ＭＳ Ｐゴシック" pitchFamily="-1" charset="-128"/>
              </a:rPr>
              <a:t>m</a:t>
            </a:r>
            <a:r>
              <a:rPr lang="en-US" sz="2000" kern="0" dirty="0" smtClean="0">
                <a:solidFill>
                  <a:srgbClr val="3333CC"/>
                </a:solidFill>
                <a:latin typeface="+mn-lt"/>
                <a:ea typeface="ＭＳ Ｐゴシック" pitchFamily="-1" charset="-128"/>
                <a:cs typeface="ＭＳ Ｐゴシック" pitchFamily="-1" charset="-128"/>
              </a:rPr>
              <a:t>=0.057kg.</a:t>
            </a:r>
          </a:p>
          <a:p>
            <a:pPr marL="342900" lvl="0" indent="-342900">
              <a:spcBef>
                <a:spcPct val="20000"/>
              </a:spcBef>
              <a:buFontTx/>
              <a:buChar char="•"/>
              <a:defRPr/>
            </a:pPr>
            <a:endParaRPr kumimoji="0" lang="en-US" sz="2000" b="0" i="0" u="none" strike="noStrike" kern="0" cap="none" spc="0" normalizeH="0" baseline="0" noProof="0" dirty="0" smtClean="0">
              <a:ln>
                <a:noFill/>
              </a:ln>
              <a:solidFill>
                <a:srgbClr val="3333CC"/>
              </a:solidFill>
              <a:effectLst/>
              <a:uLnTx/>
              <a:uFillTx/>
              <a:latin typeface="+mn-lt"/>
              <a:ea typeface="ＭＳ Ｐゴシック" pitchFamily="-1" charset="-128"/>
              <a:cs typeface="ＭＳ Ｐゴシック" pitchFamily="-1" charset="-128"/>
            </a:endParaRPr>
          </a:p>
          <a:p>
            <a:pPr marL="342900" lvl="0" indent="-342900">
              <a:spcBef>
                <a:spcPct val="20000"/>
              </a:spcBef>
              <a:buFontTx/>
              <a:buChar char="•"/>
              <a:defRPr/>
            </a:pPr>
            <a:endParaRPr lang="en-US" sz="2000" kern="0" dirty="0" smtClean="0">
              <a:solidFill>
                <a:srgbClr val="3333CC"/>
              </a:solidFill>
              <a:latin typeface="+mn-lt"/>
              <a:ea typeface="ＭＳ Ｐゴシック" pitchFamily="-1" charset="-128"/>
              <a:cs typeface="ＭＳ Ｐゴシック" pitchFamily="-1" charset="-128"/>
            </a:endParaRPr>
          </a:p>
          <a:p>
            <a:pPr marL="342900" lvl="0" indent="-342900">
              <a:spcBef>
                <a:spcPct val="20000"/>
              </a:spcBef>
              <a:buFontTx/>
              <a:buChar char="•"/>
              <a:defRPr/>
            </a:pPr>
            <a:endParaRPr kumimoji="0" lang="en-US" sz="2000" b="0" i="0" u="none" strike="noStrike" kern="0" cap="none" spc="0" normalizeH="0" baseline="0" noProof="0" dirty="0" smtClean="0">
              <a:ln>
                <a:noFill/>
              </a:ln>
              <a:solidFill>
                <a:srgbClr val="3333CC"/>
              </a:solidFill>
              <a:effectLst/>
              <a:uLnTx/>
              <a:uFillTx/>
              <a:latin typeface="+mn-lt"/>
              <a:ea typeface="ＭＳ Ｐゴシック" pitchFamily="-1" charset="-128"/>
              <a:cs typeface="ＭＳ Ｐゴシック" pitchFamily="-1" charset="-128"/>
            </a:endParaRPr>
          </a:p>
          <a:p>
            <a:pPr marL="342900" lvl="0" indent="-342900">
              <a:spcBef>
                <a:spcPct val="20000"/>
              </a:spcBef>
              <a:buFontTx/>
              <a:buChar char="•"/>
              <a:defRPr/>
            </a:pPr>
            <a:r>
              <a:rPr lang="en-US" sz="2000" kern="0" dirty="0" smtClean="0">
                <a:solidFill>
                  <a:srgbClr val="3333CC"/>
                </a:solidFill>
                <a:latin typeface="+mn-lt"/>
                <a:ea typeface="ＭＳ Ｐゴシック" pitchFamily="-1" charset="-128"/>
                <a:cs typeface="ＭＳ Ｐゴシック" pitchFamily="-1" charset="-128"/>
              </a:rPr>
              <a:t>(</a:t>
            </a:r>
            <a:r>
              <a:rPr lang="en-US" sz="2000" kern="0" dirty="0" err="1" smtClean="0">
                <a:solidFill>
                  <a:srgbClr val="3333CC"/>
                </a:solidFill>
                <a:latin typeface="+mn-lt"/>
                <a:ea typeface="ＭＳ Ｐゴシック" pitchFamily="-1" charset="-128"/>
                <a:cs typeface="ＭＳ Ｐゴシック" pitchFamily="-1" charset="-128"/>
              </a:rPr>
              <a:t>b</a:t>
            </a:r>
            <a:r>
              <a:rPr lang="en-US" sz="2000" kern="0" dirty="0" smtClean="0">
                <a:solidFill>
                  <a:srgbClr val="3333CC"/>
                </a:solidFill>
                <a:latin typeface="+mn-lt"/>
                <a:ea typeface="ＭＳ Ｐゴシック" pitchFamily="-1" charset="-128"/>
                <a:cs typeface="ＭＳ Ｐゴシック" pitchFamily="-1" charset="-128"/>
              </a:rPr>
              <a:t>) for electron with 50eV KE, since KE is small, we can use non-relativistic expression of electron momentum!</a:t>
            </a:r>
          </a:p>
          <a:p>
            <a:pPr marL="342900" lvl="0" indent="-342900">
              <a:spcBef>
                <a:spcPct val="20000"/>
              </a:spcBef>
              <a:buFontTx/>
              <a:buChar char="•"/>
              <a:defRPr/>
            </a:pPr>
            <a:endParaRPr kumimoji="0" lang="en-US" sz="2000" b="0" i="0" u="none" strike="noStrike" kern="0" cap="none" spc="0" normalizeH="0" baseline="0" noProof="0" dirty="0" smtClean="0">
              <a:ln>
                <a:noFill/>
              </a:ln>
              <a:solidFill>
                <a:srgbClr val="3333CC"/>
              </a:solidFill>
              <a:effectLst/>
              <a:uLnTx/>
              <a:uFillTx/>
              <a:latin typeface="+mn-lt"/>
              <a:ea typeface="ＭＳ Ｐゴシック" pitchFamily="-1" charset="-128"/>
              <a:cs typeface="ＭＳ Ｐゴシック" pitchFamily="-1" charset="-128"/>
            </a:endParaRPr>
          </a:p>
          <a:p>
            <a:pPr marL="342900" lvl="0" indent="-342900">
              <a:spcBef>
                <a:spcPct val="20000"/>
              </a:spcBef>
              <a:buFontTx/>
              <a:buChar char="•"/>
              <a:defRPr/>
            </a:pPr>
            <a:endParaRPr lang="en-US" sz="2000" kern="0" dirty="0" smtClean="0">
              <a:solidFill>
                <a:srgbClr val="3333CC"/>
              </a:solidFill>
              <a:latin typeface="+mn-lt"/>
              <a:ea typeface="ＭＳ Ｐゴシック" pitchFamily="-1" charset="-128"/>
              <a:cs typeface="ＭＳ Ｐゴシック" pitchFamily="-1" charset="-128"/>
            </a:endParaRPr>
          </a:p>
          <a:p>
            <a:pPr marL="342900" lvl="0" indent="-342900">
              <a:spcBef>
                <a:spcPct val="20000"/>
              </a:spcBef>
              <a:buFontTx/>
              <a:buChar char="•"/>
              <a:defRPr/>
            </a:pPr>
            <a:endParaRPr kumimoji="0" lang="en-US" sz="2000" b="0" i="0" u="none" strike="noStrike" kern="0" cap="none" spc="0" normalizeH="0" baseline="0" noProof="0" dirty="0" smtClean="0">
              <a:ln>
                <a:noFill/>
              </a:ln>
              <a:solidFill>
                <a:srgbClr val="3333CC"/>
              </a:solidFill>
              <a:effectLst/>
              <a:uLnTx/>
              <a:uFillTx/>
              <a:latin typeface="+mn-lt"/>
              <a:ea typeface="ＭＳ Ｐゴシック" pitchFamily="-1" charset="-128"/>
              <a:cs typeface="ＭＳ Ｐゴシック" pitchFamily="-1" charset="-128"/>
            </a:endParaRPr>
          </a:p>
          <a:p>
            <a:pPr marL="342900" lvl="0" indent="-342900">
              <a:spcBef>
                <a:spcPct val="20000"/>
              </a:spcBef>
              <a:buFontTx/>
              <a:buChar char="•"/>
              <a:defRPr/>
            </a:pPr>
            <a:r>
              <a:rPr lang="en-US" sz="2000" kern="0" dirty="0" smtClean="0">
                <a:solidFill>
                  <a:srgbClr val="3333CC"/>
                </a:solidFill>
                <a:latin typeface="+mn-lt"/>
                <a:ea typeface="ＭＳ Ｐゴシック" pitchFamily="-1" charset="-128"/>
                <a:cs typeface="ＭＳ Ｐゴシック" pitchFamily="-1" charset="-128"/>
              </a:rPr>
              <a:t>What are the wavelengths of you running at the speed of 2m/s?  What about your car of 2 metric tons at 100mph?  How about the proton with 14TeV kinetic energy?</a:t>
            </a:r>
          </a:p>
          <a:p>
            <a:pPr marL="342900" lvl="0" indent="-342900">
              <a:spcBef>
                <a:spcPct val="20000"/>
              </a:spcBef>
              <a:buFontTx/>
              <a:buChar char="•"/>
              <a:defRPr/>
            </a:pPr>
            <a:r>
              <a:rPr lang="en-US" sz="2000" kern="0" dirty="0" smtClean="0">
                <a:solidFill>
                  <a:srgbClr val="3333CC"/>
                </a:solidFill>
                <a:latin typeface="+mn-lt"/>
                <a:ea typeface="ＭＳ Ｐゴシック" pitchFamily="-1" charset="-128"/>
                <a:cs typeface="ＭＳ Ｐゴシック" pitchFamily="-1" charset="-128"/>
              </a:rPr>
              <a:t>What is the momentum of the photon from a green laser (</a:t>
            </a:r>
            <a:r>
              <a:rPr lang="en-US" sz="2000" kern="0" dirty="0" err="1" smtClean="0">
                <a:solidFill>
                  <a:srgbClr val="3333CC"/>
                </a:solidFill>
                <a:latin typeface="Symbol" charset="2"/>
                <a:ea typeface="ＭＳ Ｐゴシック" pitchFamily="-1" charset="-128"/>
                <a:cs typeface="Symbol" charset="2"/>
              </a:rPr>
              <a:t>λ</a:t>
            </a:r>
            <a:r>
              <a:rPr lang="en-US" sz="2000" kern="0" dirty="0" smtClean="0">
                <a:solidFill>
                  <a:srgbClr val="3333CC"/>
                </a:solidFill>
                <a:latin typeface="+mn-lt"/>
                <a:ea typeface="ＭＳ Ｐゴシック" pitchFamily="-1" charset="-128"/>
                <a:cs typeface="ＭＳ Ｐゴシック" pitchFamily="-1" charset="-128"/>
              </a:rPr>
              <a:t>=532nm)?  </a:t>
            </a:r>
            <a:endParaRPr kumimoji="0" lang="en-US" sz="2000" b="0" i="0" u="none" strike="noStrike" kern="0" cap="none" spc="0" normalizeH="0" baseline="0" noProof="0" dirty="0" smtClean="0">
              <a:ln>
                <a:noFill/>
              </a:ln>
              <a:solidFill>
                <a:srgbClr val="3333CC"/>
              </a:solidFill>
              <a:effectLst/>
              <a:uLnTx/>
              <a:uFillTx/>
              <a:latin typeface="+mn-lt"/>
              <a:ea typeface="ＭＳ Ｐゴシック" pitchFamily="-1" charset="-128"/>
              <a:cs typeface="ＭＳ Ｐゴシック" pitchFamily="-1" charset="-128"/>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0" cap="none" spc="0" normalizeH="0" baseline="0" noProof="0" dirty="0" smtClean="0">
              <a:ln>
                <a:noFill/>
              </a:ln>
              <a:solidFill>
                <a:srgbClr val="3333CC"/>
              </a:solidFill>
              <a:effectLst/>
              <a:uLnTx/>
              <a:uFillTx/>
              <a:latin typeface="+mn-lt"/>
              <a:ea typeface="ＭＳ Ｐゴシック" pitchFamily="-1" charset="-128"/>
              <a:cs typeface="ＭＳ Ｐゴシック" pitchFamily="-1" charset="-128"/>
            </a:endParaRPr>
          </a:p>
          <a:p>
            <a:pPr marL="342900" marR="0" lvl="0" indent="-342900" algn="ctr"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0" cap="none" spc="0" normalizeH="0" baseline="0" noProof="0" dirty="0">
              <a:ln>
                <a:noFill/>
              </a:ln>
              <a:solidFill>
                <a:srgbClr val="3333CC"/>
              </a:solidFill>
              <a:effectLst/>
              <a:uLnTx/>
              <a:uFillTx/>
              <a:latin typeface="+mn-lt"/>
              <a:ea typeface="ＭＳ Ｐゴシック" pitchFamily="-1" charset="-128"/>
              <a:cs typeface="ＭＳ Ｐゴシック" pitchFamily="-1" charset="-128"/>
            </a:endParaRPr>
          </a:p>
        </p:txBody>
      </p:sp>
      <p:sp>
        <p:nvSpPr>
          <p:cNvPr id="22530" name="Rectangle 35"/>
          <p:cNvSpPr>
            <a:spLocks noGrp="1" noChangeArrowheads="1"/>
          </p:cNvSpPr>
          <p:nvPr>
            <p:ph type="body" sz="half" idx="1"/>
          </p:nvPr>
        </p:nvSpPr>
        <p:spPr>
          <a:xfrm>
            <a:off x="304800" y="762000"/>
            <a:ext cx="8534400" cy="914400"/>
          </a:xfrm>
        </p:spPr>
        <p:txBody>
          <a:bodyPr/>
          <a:lstStyle/>
          <a:p>
            <a:pPr marL="0" indent="0" eaLnBrk="1" hangingPunct="1">
              <a:spcBef>
                <a:spcPts val="0"/>
              </a:spcBef>
              <a:buNone/>
            </a:pPr>
            <a:r>
              <a:rPr lang="en-US" sz="2000" dirty="0" smtClean="0">
                <a:cs typeface="ＭＳ Ｐゴシック" pitchFamily="-84" charset="-128"/>
              </a:rPr>
              <a:t>Calculate the De Broglie wavelength of (a) a tennis ball of mass 57g traveling 25m/s (about 56mph) and (</a:t>
            </a:r>
            <a:r>
              <a:rPr lang="en-US" sz="2000" dirty="0" err="1" smtClean="0">
                <a:cs typeface="ＭＳ Ｐゴシック" pitchFamily="-84" charset="-128"/>
              </a:rPr>
              <a:t>b</a:t>
            </a:r>
            <a:r>
              <a:rPr lang="en-US" sz="2000" dirty="0" smtClean="0">
                <a:cs typeface="ＭＳ Ｐゴシック" pitchFamily="-84" charset="-128"/>
              </a:rPr>
              <a:t>) an electron with kinetic energy 50eV.</a:t>
            </a:r>
            <a:endParaRPr lang="en-US" sz="2000" dirty="0">
              <a:cs typeface="ＭＳ Ｐゴシック" pitchFamily="-84" charset="-128"/>
            </a:endParaRPr>
          </a:p>
        </p:txBody>
      </p:sp>
      <p:sp>
        <p:nvSpPr>
          <p:cNvPr id="22531" name="Rectangle 9"/>
          <p:cNvSpPr>
            <a:spLocks noGrp="1" noChangeArrowheads="1"/>
          </p:cNvSpPr>
          <p:nvPr>
            <p:ph type="title"/>
          </p:nvPr>
        </p:nvSpPr>
        <p:spPr>
          <a:xfrm>
            <a:off x="457200" y="-76200"/>
            <a:ext cx="8229600" cy="838200"/>
          </a:xfrm>
        </p:spPr>
        <p:txBody>
          <a:bodyPr/>
          <a:lstStyle/>
          <a:p>
            <a:pPr eaLnBrk="1" hangingPunct="1"/>
            <a:r>
              <a:rPr lang="en-US" dirty="0" smtClean="0">
                <a:cs typeface="ＭＳ Ｐゴシック" pitchFamily="-84" charset="-128"/>
              </a:rPr>
              <a:t>Ex 5.2: De Broglie Wavelength</a:t>
            </a:r>
            <a:endParaRPr lang="en-US" dirty="0">
              <a:cs typeface="ＭＳ Ｐゴシック" pitchFamily="-84" charset="-128"/>
            </a:endParaRPr>
          </a:p>
        </p:txBody>
      </p:sp>
      <p:sp>
        <p:nvSpPr>
          <p:cNvPr id="5" name="Date Placeholder 4"/>
          <p:cNvSpPr>
            <a:spLocks noGrp="1"/>
          </p:cNvSpPr>
          <p:nvPr>
            <p:ph type="dt" sz="half" idx="10"/>
          </p:nvPr>
        </p:nvSpPr>
        <p:spPr/>
        <p:txBody>
          <a:bodyPr/>
          <a:lstStyle/>
          <a:p>
            <a:pPr>
              <a:defRPr/>
            </a:pPr>
            <a:r>
              <a:rPr lang="en-US" smtClean="0"/>
              <a:t>Monday, Mar. 27, 2017</a:t>
            </a:r>
            <a:endParaRPr lang="en-US"/>
          </a:p>
        </p:txBody>
      </p:sp>
      <p:sp>
        <p:nvSpPr>
          <p:cNvPr id="6" name="Slide Number Placeholder 5"/>
          <p:cNvSpPr>
            <a:spLocks noGrp="1"/>
          </p:cNvSpPr>
          <p:nvPr>
            <p:ph type="sldNum" sz="quarter" idx="12"/>
          </p:nvPr>
        </p:nvSpPr>
        <p:spPr/>
        <p:txBody>
          <a:bodyPr/>
          <a:lstStyle/>
          <a:p>
            <a:pPr>
              <a:defRPr/>
            </a:pPr>
            <a:fld id="{6E4BFBEB-12DC-8949-B61D-A8F2554F50A6}" type="slidenum">
              <a:rPr lang="en-US" smtClean="0"/>
              <a:pPr>
                <a:defRPr/>
              </a:pPr>
              <a:t>14</a:t>
            </a:fld>
            <a:endParaRPr lang="en-US"/>
          </a:p>
        </p:txBody>
      </p:sp>
      <p:sp>
        <p:nvSpPr>
          <p:cNvPr id="7" name="Footer Placeholder 6"/>
          <p:cNvSpPr>
            <a:spLocks noGrp="1"/>
          </p:cNvSpPr>
          <p:nvPr>
            <p:ph type="ftr" sz="quarter" idx="11"/>
          </p:nvPr>
        </p:nvSpPr>
        <p:spPr/>
        <p:txBody>
          <a:bodyPr/>
          <a:lstStyle/>
          <a:p>
            <a:pPr>
              <a:defRPr/>
            </a:pPr>
            <a:r>
              <a:rPr lang="mr-IN" smtClean="0"/>
              <a:t>PHYS 3313-001, Spring 2017                      Dr. Jaehoon Yu</a:t>
            </a:r>
            <a:endParaRPr lang="en-US"/>
          </a:p>
        </p:txBody>
      </p:sp>
      <p:graphicFrame>
        <p:nvGraphicFramePr>
          <p:cNvPr id="488459" name="Object 11"/>
          <p:cNvGraphicFramePr>
            <a:graphicFrameLocks noChangeAspect="1"/>
          </p:cNvGraphicFramePr>
          <p:nvPr>
            <p:extLst/>
          </p:nvPr>
        </p:nvGraphicFramePr>
        <p:xfrm>
          <a:off x="5334000" y="1524000"/>
          <a:ext cx="920175" cy="920175"/>
        </p:xfrm>
        <a:graphic>
          <a:graphicData uri="http://schemas.openxmlformats.org/presentationml/2006/ole">
            <mc:AlternateContent xmlns:mc="http://schemas.openxmlformats.org/markup-compatibility/2006">
              <mc:Choice xmlns:v="urn:schemas-microsoft-com:vml" Requires="v">
                <p:oleObj spid="_x0000_s117182" name="Equation" r:id="rId3" imgW="419100" imgH="419100" progId="Equation.DSMT4">
                  <p:embed/>
                </p:oleObj>
              </mc:Choice>
              <mc:Fallback>
                <p:oleObj name="Equation" r:id="rId3" imgW="419100" imgH="419100" progId="Equation.DSMT4">
                  <p:embed/>
                  <p:pic>
                    <p:nvPicPr>
                      <p:cNvPr id="0" name=""/>
                      <p:cNvPicPr>
                        <a:picLocks noChangeAspect="1" noChangeArrowheads="1"/>
                      </p:cNvPicPr>
                      <p:nvPr/>
                    </p:nvPicPr>
                    <p:blipFill>
                      <a:blip r:embed="rId4"/>
                      <a:srcRect/>
                      <a:stretch>
                        <a:fillRect/>
                      </a:stretch>
                    </p:blipFill>
                    <p:spPr bwMode="auto">
                      <a:xfrm>
                        <a:off x="5334000" y="1524000"/>
                        <a:ext cx="920175" cy="92017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488460" name="Object 12"/>
          <p:cNvGraphicFramePr>
            <a:graphicFrameLocks noChangeAspect="1"/>
          </p:cNvGraphicFramePr>
          <p:nvPr>
            <p:extLst/>
          </p:nvPr>
        </p:nvGraphicFramePr>
        <p:xfrm>
          <a:off x="946150" y="2479675"/>
          <a:ext cx="1173163" cy="920750"/>
        </p:xfrm>
        <a:graphic>
          <a:graphicData uri="http://schemas.openxmlformats.org/presentationml/2006/ole">
            <mc:AlternateContent xmlns:mc="http://schemas.openxmlformats.org/markup-compatibility/2006">
              <mc:Choice xmlns:v="urn:schemas-microsoft-com:vml" Requires="v">
                <p:oleObj spid="_x0000_s117183" name="Equation" r:id="rId5" imgW="533400" imgH="419100" progId="Equation.DSMT4">
                  <p:embed/>
                </p:oleObj>
              </mc:Choice>
              <mc:Fallback>
                <p:oleObj name="Equation" r:id="rId5" imgW="533400" imgH="419100" progId="Equation.DSMT4">
                  <p:embed/>
                  <p:pic>
                    <p:nvPicPr>
                      <p:cNvPr id="0" name=""/>
                      <p:cNvPicPr>
                        <a:picLocks noChangeAspect="1" noChangeArrowheads="1"/>
                      </p:cNvPicPr>
                      <p:nvPr/>
                    </p:nvPicPr>
                    <p:blipFill>
                      <a:blip r:embed="rId6"/>
                      <a:srcRect/>
                      <a:stretch>
                        <a:fillRect/>
                      </a:stretch>
                    </p:blipFill>
                    <p:spPr bwMode="auto">
                      <a:xfrm>
                        <a:off x="946150" y="2479675"/>
                        <a:ext cx="1173163" cy="920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488461" name="Object 13"/>
          <p:cNvGraphicFramePr>
            <a:graphicFrameLocks noChangeAspect="1"/>
          </p:cNvGraphicFramePr>
          <p:nvPr>
            <p:extLst/>
          </p:nvPr>
        </p:nvGraphicFramePr>
        <p:xfrm>
          <a:off x="622300" y="4343400"/>
          <a:ext cx="1060450" cy="833438"/>
        </p:xfrm>
        <a:graphic>
          <a:graphicData uri="http://schemas.openxmlformats.org/presentationml/2006/ole">
            <mc:AlternateContent xmlns:mc="http://schemas.openxmlformats.org/markup-compatibility/2006">
              <mc:Choice xmlns:v="urn:schemas-microsoft-com:vml" Requires="v">
                <p:oleObj spid="_x0000_s117184" name="Equation" r:id="rId7" imgW="533400" imgH="419100" progId="Equation.DSMT4">
                  <p:embed/>
                </p:oleObj>
              </mc:Choice>
              <mc:Fallback>
                <p:oleObj name="Equation" r:id="rId7" imgW="533400" imgH="419100" progId="Equation.DSMT4">
                  <p:embed/>
                  <p:pic>
                    <p:nvPicPr>
                      <p:cNvPr id="0" name=""/>
                      <p:cNvPicPr>
                        <a:picLocks noChangeAspect="1" noChangeArrowheads="1"/>
                      </p:cNvPicPr>
                      <p:nvPr/>
                    </p:nvPicPr>
                    <p:blipFill>
                      <a:blip r:embed="rId8"/>
                      <a:srcRect/>
                      <a:stretch>
                        <a:fillRect/>
                      </a:stretch>
                    </p:blipFill>
                    <p:spPr bwMode="auto">
                      <a:xfrm>
                        <a:off x="622300" y="4343400"/>
                        <a:ext cx="1060450" cy="833438"/>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488462" name="Object 14"/>
          <p:cNvGraphicFramePr>
            <a:graphicFrameLocks noChangeAspect="1"/>
          </p:cNvGraphicFramePr>
          <p:nvPr>
            <p:extLst/>
          </p:nvPr>
        </p:nvGraphicFramePr>
        <p:xfrm>
          <a:off x="1646238" y="4343400"/>
          <a:ext cx="1312862" cy="884238"/>
        </p:xfrm>
        <a:graphic>
          <a:graphicData uri="http://schemas.openxmlformats.org/presentationml/2006/ole">
            <mc:AlternateContent xmlns:mc="http://schemas.openxmlformats.org/markup-compatibility/2006">
              <mc:Choice xmlns:v="urn:schemas-microsoft-com:vml" Requires="v">
                <p:oleObj spid="_x0000_s117185" name="Equation" r:id="rId9" imgW="660400" imgH="444500" progId="Equation.DSMT4">
                  <p:embed/>
                </p:oleObj>
              </mc:Choice>
              <mc:Fallback>
                <p:oleObj name="Equation" r:id="rId9" imgW="660400" imgH="444500" progId="Equation.DSMT4">
                  <p:embed/>
                  <p:pic>
                    <p:nvPicPr>
                      <p:cNvPr id="0" name=""/>
                      <p:cNvPicPr>
                        <a:picLocks noChangeAspect="1" noChangeArrowheads="1"/>
                      </p:cNvPicPr>
                      <p:nvPr/>
                    </p:nvPicPr>
                    <p:blipFill>
                      <a:blip r:embed="rId10"/>
                      <a:srcRect/>
                      <a:stretch>
                        <a:fillRect/>
                      </a:stretch>
                    </p:blipFill>
                    <p:spPr bwMode="auto">
                      <a:xfrm>
                        <a:off x="1646238" y="4343400"/>
                        <a:ext cx="1312862" cy="884238"/>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488463" name="Object 15"/>
          <p:cNvGraphicFramePr>
            <a:graphicFrameLocks noChangeAspect="1"/>
          </p:cNvGraphicFramePr>
          <p:nvPr>
            <p:extLst/>
          </p:nvPr>
        </p:nvGraphicFramePr>
        <p:xfrm>
          <a:off x="2992438" y="4322763"/>
          <a:ext cx="1566862" cy="935037"/>
        </p:xfrm>
        <a:graphic>
          <a:graphicData uri="http://schemas.openxmlformats.org/presentationml/2006/ole">
            <mc:AlternateContent xmlns:mc="http://schemas.openxmlformats.org/markup-compatibility/2006">
              <mc:Choice xmlns:v="urn:schemas-microsoft-com:vml" Requires="v">
                <p:oleObj spid="_x0000_s117186" name="Equation" r:id="rId11" imgW="787400" imgH="469900" progId="Equation.DSMT4">
                  <p:embed/>
                </p:oleObj>
              </mc:Choice>
              <mc:Fallback>
                <p:oleObj name="Equation" r:id="rId11" imgW="787400" imgH="469900" progId="Equation.DSMT4">
                  <p:embed/>
                  <p:pic>
                    <p:nvPicPr>
                      <p:cNvPr id="0" name=""/>
                      <p:cNvPicPr>
                        <a:picLocks noChangeAspect="1" noChangeArrowheads="1"/>
                      </p:cNvPicPr>
                      <p:nvPr/>
                    </p:nvPicPr>
                    <p:blipFill>
                      <a:blip r:embed="rId12"/>
                      <a:srcRect/>
                      <a:stretch>
                        <a:fillRect/>
                      </a:stretch>
                    </p:blipFill>
                    <p:spPr bwMode="auto">
                      <a:xfrm>
                        <a:off x="2992438" y="4322763"/>
                        <a:ext cx="1566862" cy="93503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488464" name="Object 16"/>
          <p:cNvGraphicFramePr>
            <a:graphicFrameLocks noChangeAspect="1"/>
          </p:cNvGraphicFramePr>
          <p:nvPr>
            <p:extLst/>
          </p:nvPr>
        </p:nvGraphicFramePr>
        <p:xfrm>
          <a:off x="4519613" y="4343400"/>
          <a:ext cx="3989387" cy="808038"/>
        </p:xfrm>
        <a:graphic>
          <a:graphicData uri="http://schemas.openxmlformats.org/presentationml/2006/ole">
            <mc:AlternateContent xmlns:mc="http://schemas.openxmlformats.org/markup-compatibility/2006">
              <mc:Choice xmlns:v="urn:schemas-microsoft-com:vml" Requires="v">
                <p:oleObj spid="_x0000_s117187" name="Equation" r:id="rId13" imgW="2006600" imgH="406400" progId="Equation.DSMT4">
                  <p:embed/>
                </p:oleObj>
              </mc:Choice>
              <mc:Fallback>
                <p:oleObj name="Equation" r:id="rId13" imgW="2006600" imgH="406400" progId="Equation.DSMT4">
                  <p:embed/>
                  <p:pic>
                    <p:nvPicPr>
                      <p:cNvPr id="0" name=""/>
                      <p:cNvPicPr>
                        <a:picLocks noChangeAspect="1" noChangeArrowheads="1"/>
                      </p:cNvPicPr>
                      <p:nvPr/>
                    </p:nvPicPr>
                    <p:blipFill>
                      <a:blip r:embed="rId14"/>
                      <a:srcRect/>
                      <a:stretch>
                        <a:fillRect/>
                      </a:stretch>
                    </p:blipFill>
                    <p:spPr bwMode="auto">
                      <a:xfrm>
                        <a:off x="4519613" y="4343400"/>
                        <a:ext cx="3989387" cy="808038"/>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488465" name="Object 17"/>
          <p:cNvGraphicFramePr>
            <a:graphicFrameLocks noChangeAspect="1"/>
          </p:cNvGraphicFramePr>
          <p:nvPr>
            <p:extLst/>
          </p:nvPr>
        </p:nvGraphicFramePr>
        <p:xfrm>
          <a:off x="2155825" y="2438400"/>
          <a:ext cx="3683000" cy="919163"/>
        </p:xfrm>
        <a:graphic>
          <a:graphicData uri="http://schemas.openxmlformats.org/presentationml/2006/ole">
            <mc:AlternateContent xmlns:mc="http://schemas.openxmlformats.org/markup-compatibility/2006">
              <mc:Choice xmlns:v="urn:schemas-microsoft-com:vml" Requires="v">
                <p:oleObj spid="_x0000_s117188" name="Equation" r:id="rId15" imgW="1676400" imgH="419100" progId="Equation.DSMT4">
                  <p:embed/>
                </p:oleObj>
              </mc:Choice>
              <mc:Fallback>
                <p:oleObj name="Equation" r:id="rId15" imgW="1676400" imgH="419100" progId="Equation.DSMT4">
                  <p:embed/>
                  <p:pic>
                    <p:nvPicPr>
                      <p:cNvPr id="0" name=""/>
                      <p:cNvPicPr>
                        <a:picLocks noChangeAspect="1" noChangeArrowheads="1"/>
                      </p:cNvPicPr>
                      <p:nvPr/>
                    </p:nvPicPr>
                    <p:blipFill>
                      <a:blip r:embed="rId16"/>
                      <a:srcRect/>
                      <a:stretch>
                        <a:fillRect/>
                      </a:stretch>
                    </p:blipFill>
                    <p:spPr bwMode="auto">
                      <a:xfrm>
                        <a:off x="2155825" y="2438400"/>
                        <a:ext cx="3683000" cy="919163"/>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572364150"/>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4" descr="0508"/>
          <p:cNvPicPr>
            <a:picLocks noChangeAspect="1" noChangeArrowheads="1"/>
          </p:cNvPicPr>
          <p:nvPr/>
        </p:nvPicPr>
        <p:blipFill>
          <a:blip r:embed="rId3"/>
          <a:srcRect b="3606"/>
          <a:stretch>
            <a:fillRect/>
          </a:stretch>
        </p:blipFill>
        <p:spPr bwMode="auto">
          <a:xfrm>
            <a:off x="5338763" y="2971800"/>
            <a:ext cx="3500437" cy="3352800"/>
          </a:xfrm>
          <a:prstGeom prst="rect">
            <a:avLst/>
          </a:prstGeom>
          <a:noFill/>
          <a:ln w="9525">
            <a:noFill/>
            <a:miter lim="800000"/>
            <a:headEnd/>
            <a:tailEnd/>
          </a:ln>
        </p:spPr>
      </p:pic>
      <p:sp>
        <p:nvSpPr>
          <p:cNvPr id="21507" name="Rectangle 2"/>
          <p:cNvSpPr>
            <a:spLocks noGrp="1" noChangeArrowheads="1"/>
          </p:cNvSpPr>
          <p:nvPr>
            <p:ph type="title"/>
          </p:nvPr>
        </p:nvSpPr>
        <p:spPr>
          <a:xfrm>
            <a:off x="457200" y="0"/>
            <a:ext cx="8229600" cy="788987"/>
          </a:xfrm>
        </p:spPr>
        <p:txBody>
          <a:bodyPr/>
          <a:lstStyle/>
          <a:p>
            <a:pPr eaLnBrk="1" hangingPunct="1"/>
            <a:r>
              <a:rPr lang="en-US" sz="4000" dirty="0" smtClean="0">
                <a:cs typeface="ＭＳ Ｐゴシック" pitchFamily="-84" charset="-128"/>
              </a:rPr>
              <a:t>Bohr’</a:t>
            </a:r>
            <a:r>
              <a:rPr lang="en-US" altLang="ja-JP" sz="4000" dirty="0" smtClean="0">
                <a:cs typeface="ＭＳ Ｐゴシック" pitchFamily="-84" charset="-128"/>
              </a:rPr>
              <a:t>s </a:t>
            </a:r>
            <a:r>
              <a:rPr lang="en-US" altLang="ja-JP" sz="4000" dirty="0">
                <a:cs typeface="ＭＳ Ｐゴシック" pitchFamily="-84" charset="-128"/>
              </a:rPr>
              <a:t>Quantization Condition</a:t>
            </a:r>
            <a:endParaRPr lang="en-US" sz="4000" dirty="0">
              <a:cs typeface="ＭＳ Ｐゴシック" pitchFamily="-84" charset="-128"/>
            </a:endParaRPr>
          </a:p>
        </p:txBody>
      </p:sp>
      <p:sp>
        <p:nvSpPr>
          <p:cNvPr id="21508" name="Rectangle 3"/>
          <p:cNvSpPr>
            <a:spLocks noGrp="1" noChangeArrowheads="1"/>
          </p:cNvSpPr>
          <p:nvPr>
            <p:ph type="body" sz="half" idx="1"/>
          </p:nvPr>
        </p:nvSpPr>
        <p:spPr>
          <a:xfrm>
            <a:off x="228600" y="762000"/>
            <a:ext cx="8763000" cy="4497388"/>
          </a:xfrm>
        </p:spPr>
        <p:txBody>
          <a:bodyPr/>
          <a:lstStyle/>
          <a:p>
            <a:pPr eaLnBrk="1" hangingPunct="1">
              <a:lnSpc>
                <a:spcPct val="90000"/>
              </a:lnSpc>
            </a:pPr>
            <a:r>
              <a:rPr lang="en-US" sz="2800" dirty="0">
                <a:cs typeface="ＭＳ Ｐゴシック" pitchFamily="-84" charset="-128"/>
              </a:rPr>
              <a:t>One of </a:t>
            </a:r>
            <a:r>
              <a:rPr lang="en-US" sz="2800" dirty="0" smtClean="0">
                <a:cs typeface="ＭＳ Ｐゴシック" pitchFamily="-84" charset="-128"/>
              </a:rPr>
              <a:t>Bohr’</a:t>
            </a:r>
            <a:r>
              <a:rPr lang="en-US" altLang="ja-JP" sz="2800" dirty="0" smtClean="0">
                <a:cs typeface="ＭＳ Ｐゴシック" pitchFamily="-84" charset="-128"/>
              </a:rPr>
              <a:t>s </a:t>
            </a:r>
            <a:r>
              <a:rPr lang="en-US" altLang="ja-JP" sz="2800" dirty="0">
                <a:cs typeface="ＭＳ Ｐゴシック" pitchFamily="-84" charset="-128"/>
              </a:rPr>
              <a:t>assumptions concerning his hydrogen atom model was that the angular momentum of the electron-nucleus system in a stationary state is an integral multiple of </a:t>
            </a:r>
            <a:r>
              <a:rPr lang="en-US" altLang="ja-JP" sz="2800" i="1" dirty="0">
                <a:cs typeface="ＭＳ Ｐゴシック" pitchFamily="-84" charset="-128"/>
              </a:rPr>
              <a:t>h</a:t>
            </a:r>
            <a:r>
              <a:rPr lang="en-US" altLang="ja-JP" sz="2800" dirty="0">
                <a:cs typeface="ＭＳ Ｐゴシック" pitchFamily="-84" charset="-128"/>
              </a:rPr>
              <a:t>/2</a:t>
            </a:r>
            <a:r>
              <a:rPr lang="en-US" altLang="ja-JP" sz="2800" i="1" dirty="0">
                <a:cs typeface="ＭＳ Ｐゴシック" pitchFamily="-84" charset="-128"/>
              </a:rPr>
              <a:t>π</a:t>
            </a:r>
            <a:r>
              <a:rPr lang="en-US" altLang="ja-JP" sz="2800" dirty="0">
                <a:cs typeface="ＭＳ Ｐゴシック" pitchFamily="-84" charset="-128"/>
              </a:rPr>
              <a:t>.</a:t>
            </a:r>
          </a:p>
          <a:p>
            <a:pPr eaLnBrk="1" hangingPunct="1">
              <a:lnSpc>
                <a:spcPct val="90000"/>
              </a:lnSpc>
            </a:pPr>
            <a:r>
              <a:rPr lang="en-US" sz="2800" dirty="0">
                <a:cs typeface="ＭＳ Ｐゴシック" pitchFamily="-84" charset="-128"/>
              </a:rPr>
              <a:t>The electron is a standing wave in an orbit around the proton. This standing wave will have nodes and be </a:t>
            </a:r>
            <a:r>
              <a:rPr lang="en-US" sz="2800" dirty="0" smtClean="0">
                <a:cs typeface="ＭＳ Ｐゴシック" pitchFamily="-84" charset="-128"/>
              </a:rPr>
              <a:t>in an </a:t>
            </a:r>
            <a:r>
              <a:rPr lang="en-US" sz="2800" dirty="0">
                <a:cs typeface="ＭＳ Ｐゴシック" pitchFamily="-84" charset="-128"/>
              </a:rPr>
              <a:t>integral number of wavelengths. </a:t>
            </a:r>
          </a:p>
          <a:p>
            <a:pPr eaLnBrk="1" hangingPunct="1">
              <a:lnSpc>
                <a:spcPct val="90000"/>
              </a:lnSpc>
            </a:pPr>
            <a:endParaRPr lang="en-US" sz="2800" dirty="0" smtClean="0">
              <a:cs typeface="ＭＳ Ｐゴシック" pitchFamily="-84" charset="-128"/>
            </a:endParaRPr>
          </a:p>
          <a:p>
            <a:pPr eaLnBrk="1" hangingPunct="1">
              <a:lnSpc>
                <a:spcPct val="90000"/>
              </a:lnSpc>
              <a:buNone/>
            </a:pPr>
            <a:endParaRPr lang="en-US" sz="2800" dirty="0" smtClean="0">
              <a:cs typeface="ＭＳ Ｐゴシック" pitchFamily="-84" charset="-128"/>
            </a:endParaRPr>
          </a:p>
          <a:p>
            <a:pPr eaLnBrk="1" hangingPunct="1">
              <a:lnSpc>
                <a:spcPct val="90000"/>
              </a:lnSpc>
            </a:pPr>
            <a:r>
              <a:rPr lang="en-US" sz="2800" dirty="0">
                <a:cs typeface="ＭＳ Ｐゴシック" pitchFamily="-84" charset="-128"/>
              </a:rPr>
              <a:t>The angular momentum becomes:</a:t>
            </a:r>
          </a:p>
          <a:p>
            <a:pPr eaLnBrk="1" hangingPunct="1">
              <a:lnSpc>
                <a:spcPct val="90000"/>
              </a:lnSpc>
              <a:buFont typeface="Wingdings" pitchFamily="-84" charset="2"/>
              <a:buNone/>
            </a:pPr>
            <a:endParaRPr lang="en-US" sz="2800" dirty="0">
              <a:cs typeface="ＭＳ Ｐゴシック" pitchFamily="-84" charset="-128"/>
            </a:endParaRPr>
          </a:p>
          <a:p>
            <a:pPr eaLnBrk="1" hangingPunct="1">
              <a:lnSpc>
                <a:spcPct val="90000"/>
              </a:lnSpc>
            </a:pPr>
            <a:endParaRPr lang="en-US" sz="2800" dirty="0">
              <a:cs typeface="ＭＳ Ｐゴシック" pitchFamily="-84" charset="-128"/>
            </a:endParaRPr>
          </a:p>
          <a:p>
            <a:pPr eaLnBrk="1" hangingPunct="1">
              <a:lnSpc>
                <a:spcPct val="90000"/>
              </a:lnSpc>
            </a:pPr>
            <a:endParaRPr lang="en-US" sz="2800" dirty="0">
              <a:cs typeface="ＭＳ Ｐゴシック" pitchFamily="-84" charset="-128"/>
            </a:endParaRPr>
          </a:p>
        </p:txBody>
      </p:sp>
      <p:sp>
        <p:nvSpPr>
          <p:cNvPr id="7" name="Date Placeholder 6"/>
          <p:cNvSpPr>
            <a:spLocks noGrp="1"/>
          </p:cNvSpPr>
          <p:nvPr>
            <p:ph type="dt" sz="half" idx="10"/>
          </p:nvPr>
        </p:nvSpPr>
        <p:spPr/>
        <p:txBody>
          <a:bodyPr/>
          <a:lstStyle/>
          <a:p>
            <a:pPr>
              <a:defRPr/>
            </a:pPr>
            <a:r>
              <a:rPr lang="en-US" smtClean="0"/>
              <a:t>Monday, Mar. 27, 2017</a:t>
            </a:r>
            <a:endParaRPr lang="en-US"/>
          </a:p>
        </p:txBody>
      </p:sp>
      <p:sp>
        <p:nvSpPr>
          <p:cNvPr id="8" name="Slide Number Placeholder 7"/>
          <p:cNvSpPr>
            <a:spLocks noGrp="1"/>
          </p:cNvSpPr>
          <p:nvPr>
            <p:ph type="sldNum" sz="quarter" idx="12"/>
          </p:nvPr>
        </p:nvSpPr>
        <p:spPr/>
        <p:txBody>
          <a:bodyPr/>
          <a:lstStyle/>
          <a:p>
            <a:pPr>
              <a:defRPr/>
            </a:pPr>
            <a:fld id="{6E4BFBEB-12DC-8949-B61D-A8F2554F50A6}" type="slidenum">
              <a:rPr lang="en-US" smtClean="0"/>
              <a:pPr>
                <a:defRPr/>
              </a:pPr>
              <a:t>15</a:t>
            </a:fld>
            <a:endParaRPr lang="en-US"/>
          </a:p>
        </p:txBody>
      </p:sp>
      <p:sp>
        <p:nvSpPr>
          <p:cNvPr id="9" name="Footer Placeholder 8"/>
          <p:cNvSpPr>
            <a:spLocks noGrp="1"/>
          </p:cNvSpPr>
          <p:nvPr>
            <p:ph type="ftr" sz="quarter" idx="11"/>
          </p:nvPr>
        </p:nvSpPr>
        <p:spPr/>
        <p:txBody>
          <a:bodyPr/>
          <a:lstStyle/>
          <a:p>
            <a:pPr>
              <a:defRPr/>
            </a:pPr>
            <a:r>
              <a:rPr lang="mr-IN" smtClean="0"/>
              <a:t>PHYS 3313-001, Spring 2017                      Dr. Jaehoon Yu</a:t>
            </a:r>
            <a:endParaRPr lang="en-US"/>
          </a:p>
        </p:txBody>
      </p:sp>
      <p:graphicFrame>
        <p:nvGraphicFramePr>
          <p:cNvPr id="432130" name="Object 2"/>
          <p:cNvGraphicFramePr>
            <a:graphicFrameLocks noChangeAspect="1"/>
          </p:cNvGraphicFramePr>
          <p:nvPr>
            <p:extLst/>
          </p:nvPr>
        </p:nvGraphicFramePr>
        <p:xfrm>
          <a:off x="796925" y="3495675"/>
          <a:ext cx="1108075" cy="390525"/>
        </p:xfrm>
        <a:graphic>
          <a:graphicData uri="http://schemas.openxmlformats.org/presentationml/2006/ole">
            <mc:AlternateContent xmlns:mc="http://schemas.openxmlformats.org/markup-compatibility/2006">
              <mc:Choice xmlns:v="urn:schemas-microsoft-com:vml" Requires="v">
                <p:oleObj spid="_x0000_s118332" name="Equation" r:id="rId4" imgW="406400" imgH="165100" progId="Equation.DSMT4">
                  <p:embed/>
                </p:oleObj>
              </mc:Choice>
              <mc:Fallback>
                <p:oleObj name="Equation" r:id="rId4" imgW="406400" imgH="165100" progId="Equation.DSMT4">
                  <p:embed/>
                  <p:pic>
                    <p:nvPicPr>
                      <p:cNvPr id="0" name=""/>
                      <p:cNvPicPr>
                        <a:picLocks noChangeAspect="1" noChangeArrowheads="1"/>
                      </p:cNvPicPr>
                      <p:nvPr/>
                    </p:nvPicPr>
                    <p:blipFill>
                      <a:blip r:embed="rId5"/>
                      <a:srcRect/>
                      <a:stretch>
                        <a:fillRect/>
                      </a:stretch>
                    </p:blipFill>
                    <p:spPr bwMode="auto">
                      <a:xfrm>
                        <a:off x="796925" y="3495675"/>
                        <a:ext cx="1108075" cy="39052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432131" name="Object 3"/>
          <p:cNvGraphicFramePr>
            <a:graphicFrameLocks noChangeAspect="1"/>
          </p:cNvGraphicFramePr>
          <p:nvPr>
            <p:extLst/>
          </p:nvPr>
        </p:nvGraphicFramePr>
        <p:xfrm>
          <a:off x="490537" y="5126037"/>
          <a:ext cx="728663" cy="360363"/>
        </p:xfrm>
        <a:graphic>
          <a:graphicData uri="http://schemas.openxmlformats.org/presentationml/2006/ole">
            <mc:AlternateContent xmlns:mc="http://schemas.openxmlformats.org/markup-compatibility/2006">
              <mc:Choice xmlns:v="urn:schemas-microsoft-com:vml" Requires="v">
                <p:oleObj spid="_x0000_s118333" name="Equation" r:id="rId6" imgW="266700" imgH="152400" progId="Equation.DSMT4">
                  <p:embed/>
                </p:oleObj>
              </mc:Choice>
              <mc:Fallback>
                <p:oleObj name="Equation" r:id="rId6" imgW="266700" imgH="152400" progId="Equation.DSMT4">
                  <p:embed/>
                  <p:pic>
                    <p:nvPicPr>
                      <p:cNvPr id="0" name=""/>
                      <p:cNvPicPr>
                        <a:picLocks noChangeAspect="1" noChangeArrowheads="1"/>
                      </p:cNvPicPr>
                      <p:nvPr/>
                    </p:nvPicPr>
                    <p:blipFill>
                      <a:blip r:embed="rId7"/>
                      <a:srcRect/>
                      <a:stretch>
                        <a:fillRect/>
                      </a:stretch>
                    </p:blipFill>
                    <p:spPr bwMode="auto">
                      <a:xfrm>
                        <a:off x="490537" y="5126037"/>
                        <a:ext cx="728663" cy="360363"/>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432132" name="Object 4"/>
          <p:cNvGraphicFramePr>
            <a:graphicFrameLocks noChangeAspect="1"/>
          </p:cNvGraphicFramePr>
          <p:nvPr>
            <p:extLst/>
          </p:nvPr>
        </p:nvGraphicFramePr>
        <p:xfrm>
          <a:off x="1863725" y="3429000"/>
          <a:ext cx="935038" cy="420687"/>
        </p:xfrm>
        <a:graphic>
          <a:graphicData uri="http://schemas.openxmlformats.org/presentationml/2006/ole">
            <mc:AlternateContent xmlns:mc="http://schemas.openxmlformats.org/markup-compatibility/2006">
              <mc:Choice xmlns:v="urn:schemas-microsoft-com:vml" Requires="v">
                <p:oleObj spid="_x0000_s118334" name="Equation" r:id="rId8" imgW="342900" imgH="177800" progId="Equation.DSMT4">
                  <p:embed/>
                </p:oleObj>
              </mc:Choice>
              <mc:Fallback>
                <p:oleObj name="Equation" r:id="rId8" imgW="342900" imgH="177800" progId="Equation.DSMT4">
                  <p:embed/>
                  <p:pic>
                    <p:nvPicPr>
                      <p:cNvPr id="0" name=""/>
                      <p:cNvPicPr>
                        <a:picLocks noChangeAspect="1" noChangeArrowheads="1"/>
                      </p:cNvPicPr>
                      <p:nvPr/>
                    </p:nvPicPr>
                    <p:blipFill>
                      <a:blip r:embed="rId9"/>
                      <a:srcRect/>
                      <a:stretch>
                        <a:fillRect/>
                      </a:stretch>
                    </p:blipFill>
                    <p:spPr bwMode="auto">
                      <a:xfrm>
                        <a:off x="1863725" y="3429000"/>
                        <a:ext cx="935038" cy="4206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432133" name="Object 5"/>
          <p:cNvGraphicFramePr>
            <a:graphicFrameLocks noChangeAspect="1"/>
          </p:cNvGraphicFramePr>
          <p:nvPr>
            <p:extLst/>
          </p:nvPr>
        </p:nvGraphicFramePr>
        <p:xfrm>
          <a:off x="2778125" y="3200400"/>
          <a:ext cx="727075" cy="990600"/>
        </p:xfrm>
        <a:graphic>
          <a:graphicData uri="http://schemas.openxmlformats.org/presentationml/2006/ole">
            <mc:AlternateContent xmlns:mc="http://schemas.openxmlformats.org/markup-compatibility/2006">
              <mc:Choice xmlns:v="urn:schemas-microsoft-com:vml" Requires="v">
                <p:oleObj spid="_x0000_s118335" name="Equation" r:id="rId10" imgW="266700" imgH="419100" progId="Equation.DSMT4">
                  <p:embed/>
                </p:oleObj>
              </mc:Choice>
              <mc:Fallback>
                <p:oleObj name="Equation" r:id="rId10" imgW="266700" imgH="419100" progId="Equation.DSMT4">
                  <p:embed/>
                  <p:pic>
                    <p:nvPicPr>
                      <p:cNvPr id="0" name=""/>
                      <p:cNvPicPr>
                        <a:picLocks noChangeAspect="1" noChangeArrowheads="1"/>
                      </p:cNvPicPr>
                      <p:nvPr/>
                    </p:nvPicPr>
                    <p:blipFill>
                      <a:blip r:embed="rId11"/>
                      <a:srcRect/>
                      <a:stretch>
                        <a:fillRect/>
                      </a:stretch>
                    </p:blipFill>
                    <p:spPr bwMode="auto">
                      <a:xfrm>
                        <a:off x="2778125" y="3200400"/>
                        <a:ext cx="727075" cy="9906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432134" name="Object 6"/>
          <p:cNvGraphicFramePr>
            <a:graphicFrameLocks noChangeAspect="1"/>
          </p:cNvGraphicFramePr>
          <p:nvPr>
            <p:extLst/>
          </p:nvPr>
        </p:nvGraphicFramePr>
        <p:xfrm>
          <a:off x="1219200" y="5181600"/>
          <a:ext cx="831850" cy="390525"/>
        </p:xfrm>
        <a:graphic>
          <a:graphicData uri="http://schemas.openxmlformats.org/presentationml/2006/ole">
            <mc:AlternateContent xmlns:mc="http://schemas.openxmlformats.org/markup-compatibility/2006">
              <mc:Choice xmlns:v="urn:schemas-microsoft-com:vml" Requires="v">
                <p:oleObj spid="_x0000_s118336" name="Equation" r:id="rId12" imgW="304800" imgH="165100" progId="Equation.DSMT4">
                  <p:embed/>
                </p:oleObj>
              </mc:Choice>
              <mc:Fallback>
                <p:oleObj name="Equation" r:id="rId12" imgW="304800" imgH="165100" progId="Equation.DSMT4">
                  <p:embed/>
                  <p:pic>
                    <p:nvPicPr>
                      <p:cNvPr id="0" name=""/>
                      <p:cNvPicPr>
                        <a:picLocks noChangeAspect="1" noChangeArrowheads="1"/>
                      </p:cNvPicPr>
                      <p:nvPr/>
                    </p:nvPicPr>
                    <p:blipFill>
                      <a:blip r:embed="rId13"/>
                      <a:srcRect/>
                      <a:stretch>
                        <a:fillRect/>
                      </a:stretch>
                    </p:blipFill>
                    <p:spPr bwMode="auto">
                      <a:xfrm>
                        <a:off x="1219200" y="5181600"/>
                        <a:ext cx="831850" cy="39052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432135" name="Object 7"/>
          <p:cNvGraphicFramePr>
            <a:graphicFrameLocks noChangeAspect="1"/>
          </p:cNvGraphicFramePr>
          <p:nvPr>
            <p:extLst/>
          </p:nvPr>
        </p:nvGraphicFramePr>
        <p:xfrm>
          <a:off x="2022475" y="4876800"/>
          <a:ext cx="1558925" cy="990600"/>
        </p:xfrm>
        <a:graphic>
          <a:graphicData uri="http://schemas.openxmlformats.org/presentationml/2006/ole">
            <mc:AlternateContent xmlns:mc="http://schemas.openxmlformats.org/markup-compatibility/2006">
              <mc:Choice xmlns:v="urn:schemas-microsoft-com:vml" Requires="v">
                <p:oleObj spid="_x0000_s118337" name="Equation" r:id="rId14" imgW="571500" imgH="419100" progId="Equation.DSMT4">
                  <p:embed/>
                </p:oleObj>
              </mc:Choice>
              <mc:Fallback>
                <p:oleObj name="Equation" r:id="rId14" imgW="571500" imgH="419100" progId="Equation.DSMT4">
                  <p:embed/>
                  <p:pic>
                    <p:nvPicPr>
                      <p:cNvPr id="0" name=""/>
                      <p:cNvPicPr>
                        <a:picLocks noChangeAspect="1" noChangeArrowheads="1"/>
                      </p:cNvPicPr>
                      <p:nvPr/>
                    </p:nvPicPr>
                    <p:blipFill>
                      <a:blip r:embed="rId15"/>
                      <a:srcRect/>
                      <a:stretch>
                        <a:fillRect/>
                      </a:stretch>
                    </p:blipFill>
                    <p:spPr bwMode="auto">
                      <a:xfrm>
                        <a:off x="2022475" y="4876800"/>
                        <a:ext cx="1558925" cy="9906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432136" name="Object 8"/>
          <p:cNvGraphicFramePr>
            <a:graphicFrameLocks noChangeAspect="1"/>
          </p:cNvGraphicFramePr>
          <p:nvPr>
            <p:extLst/>
          </p:nvPr>
        </p:nvGraphicFramePr>
        <p:xfrm>
          <a:off x="3581400" y="4876800"/>
          <a:ext cx="1281113" cy="931863"/>
        </p:xfrm>
        <a:graphic>
          <a:graphicData uri="http://schemas.openxmlformats.org/presentationml/2006/ole">
            <mc:AlternateContent xmlns:mc="http://schemas.openxmlformats.org/markup-compatibility/2006">
              <mc:Choice xmlns:v="urn:schemas-microsoft-com:vml" Requires="v">
                <p:oleObj spid="_x0000_s118338" name="Equation" r:id="rId16" imgW="469900" imgH="393700" progId="Equation.DSMT4">
                  <p:embed/>
                </p:oleObj>
              </mc:Choice>
              <mc:Fallback>
                <p:oleObj name="Equation" r:id="rId16" imgW="469900" imgH="393700" progId="Equation.DSMT4">
                  <p:embed/>
                  <p:pic>
                    <p:nvPicPr>
                      <p:cNvPr id="0" name=""/>
                      <p:cNvPicPr>
                        <a:picLocks noChangeAspect="1" noChangeArrowheads="1"/>
                      </p:cNvPicPr>
                      <p:nvPr/>
                    </p:nvPicPr>
                    <p:blipFill>
                      <a:blip r:embed="rId17"/>
                      <a:srcRect/>
                      <a:stretch>
                        <a:fillRect/>
                      </a:stretch>
                    </p:blipFill>
                    <p:spPr bwMode="auto">
                      <a:xfrm>
                        <a:off x="3581400" y="4876800"/>
                        <a:ext cx="1281113" cy="931863"/>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432137" name="Object 9"/>
          <p:cNvGraphicFramePr>
            <a:graphicFrameLocks noChangeAspect="1"/>
          </p:cNvGraphicFramePr>
          <p:nvPr>
            <p:extLst/>
          </p:nvPr>
        </p:nvGraphicFramePr>
        <p:xfrm>
          <a:off x="4800600" y="5105400"/>
          <a:ext cx="554037" cy="390525"/>
        </p:xfrm>
        <a:graphic>
          <a:graphicData uri="http://schemas.openxmlformats.org/presentationml/2006/ole">
            <mc:AlternateContent xmlns:mc="http://schemas.openxmlformats.org/markup-compatibility/2006">
              <mc:Choice xmlns:v="urn:schemas-microsoft-com:vml" Requires="v">
                <p:oleObj spid="_x0000_s118339" name="Equation" r:id="rId18" imgW="203200" imgH="165100" progId="Equation.DSMT4">
                  <p:embed/>
                </p:oleObj>
              </mc:Choice>
              <mc:Fallback>
                <p:oleObj name="Equation" r:id="rId18" imgW="203200" imgH="165100" progId="Equation.DSMT4">
                  <p:embed/>
                  <p:pic>
                    <p:nvPicPr>
                      <p:cNvPr id="0" name=""/>
                      <p:cNvPicPr>
                        <a:picLocks noChangeAspect="1" noChangeArrowheads="1"/>
                      </p:cNvPicPr>
                      <p:nvPr/>
                    </p:nvPicPr>
                    <p:blipFill>
                      <a:blip r:embed="rId19"/>
                      <a:srcRect/>
                      <a:stretch>
                        <a:fillRect/>
                      </a:stretch>
                    </p:blipFill>
                    <p:spPr bwMode="auto">
                      <a:xfrm>
                        <a:off x="4800600" y="5105400"/>
                        <a:ext cx="554037" cy="39052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16" name="Object 5"/>
          <p:cNvGraphicFramePr>
            <a:graphicFrameLocks noChangeAspect="1"/>
          </p:cNvGraphicFramePr>
          <p:nvPr>
            <p:extLst/>
          </p:nvPr>
        </p:nvGraphicFramePr>
        <p:xfrm>
          <a:off x="3505200" y="3200400"/>
          <a:ext cx="2008187" cy="990600"/>
        </p:xfrm>
        <a:graphic>
          <a:graphicData uri="http://schemas.openxmlformats.org/presentationml/2006/ole">
            <mc:AlternateContent xmlns:mc="http://schemas.openxmlformats.org/markup-compatibility/2006">
              <mc:Choice xmlns:v="urn:schemas-microsoft-com:vml" Requires="v">
                <p:oleObj spid="_x0000_s118340" name="Equation" r:id="rId20" imgW="736600" imgH="419100" progId="Equation.DSMT4">
                  <p:embed/>
                </p:oleObj>
              </mc:Choice>
              <mc:Fallback>
                <p:oleObj name="Equation" r:id="rId20" imgW="736600" imgH="419100" progId="Equation.DSMT4">
                  <p:embed/>
                  <p:pic>
                    <p:nvPicPr>
                      <p:cNvPr id="0" name=""/>
                      <p:cNvPicPr>
                        <a:picLocks noChangeAspect="1" noChangeArrowheads="1"/>
                      </p:cNvPicPr>
                      <p:nvPr/>
                    </p:nvPicPr>
                    <p:blipFill>
                      <a:blip r:embed="rId21"/>
                      <a:srcRect/>
                      <a:stretch>
                        <a:fillRect/>
                      </a:stretch>
                    </p:blipFill>
                    <p:spPr bwMode="auto">
                      <a:xfrm>
                        <a:off x="3505200" y="3200400"/>
                        <a:ext cx="2008187" cy="9906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145014137"/>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41" name="Picture 1"/>
          <p:cNvPicPr>
            <a:picLocks/>
          </p:cNvPicPr>
          <p:nvPr/>
        </p:nvPicPr>
        <p:blipFill>
          <a:blip r:embed="rId3"/>
          <a:srcRect/>
          <a:stretch>
            <a:fillRect/>
          </a:stretch>
        </p:blipFill>
        <p:spPr bwMode="auto">
          <a:xfrm>
            <a:off x="5800725" y="1695450"/>
            <a:ext cx="2844800" cy="2590800"/>
          </a:xfrm>
          <a:prstGeom prst="rect">
            <a:avLst/>
          </a:prstGeom>
          <a:noFill/>
          <a:ln w="9525">
            <a:noFill/>
            <a:miter lim="800000"/>
            <a:headEnd/>
            <a:tailEnd/>
          </a:ln>
        </p:spPr>
      </p:pic>
      <p:pic>
        <p:nvPicPr>
          <p:cNvPr id="22530" name="Picture 39" descr="0512b"/>
          <p:cNvPicPr preferRelativeResize="0">
            <a:picLocks noChangeAspect="1" noChangeArrowheads="1"/>
          </p:cNvPicPr>
          <p:nvPr/>
        </p:nvPicPr>
        <p:blipFill>
          <a:blip r:embed="rId4"/>
          <a:srcRect b="3253"/>
          <a:stretch>
            <a:fillRect/>
          </a:stretch>
        </p:blipFill>
        <p:spPr bwMode="auto">
          <a:xfrm>
            <a:off x="7315200" y="4445000"/>
            <a:ext cx="1408113" cy="1463675"/>
          </a:xfrm>
          <a:prstGeom prst="rect">
            <a:avLst/>
          </a:prstGeom>
          <a:noFill/>
          <a:ln w="9525">
            <a:noFill/>
            <a:miter lim="800000"/>
            <a:headEnd/>
            <a:tailEnd/>
          </a:ln>
        </p:spPr>
      </p:pic>
      <p:pic>
        <p:nvPicPr>
          <p:cNvPr id="22531" name="Picture 38" descr="0512a"/>
          <p:cNvPicPr preferRelativeResize="0">
            <a:picLocks noChangeAspect="1" noChangeArrowheads="1"/>
          </p:cNvPicPr>
          <p:nvPr/>
        </p:nvPicPr>
        <p:blipFill>
          <a:blip r:embed="rId5"/>
          <a:srcRect b="3250"/>
          <a:stretch>
            <a:fillRect/>
          </a:stretch>
        </p:blipFill>
        <p:spPr bwMode="auto">
          <a:xfrm>
            <a:off x="5867400" y="4441825"/>
            <a:ext cx="1397000" cy="1465263"/>
          </a:xfrm>
          <a:prstGeom prst="rect">
            <a:avLst/>
          </a:prstGeom>
          <a:noFill/>
          <a:ln w="9525">
            <a:noFill/>
            <a:miter lim="800000"/>
            <a:headEnd/>
            <a:tailEnd/>
          </a:ln>
        </p:spPr>
      </p:pic>
      <p:sp>
        <p:nvSpPr>
          <p:cNvPr id="36873" name="Rectangle 9"/>
          <p:cNvSpPr>
            <a:spLocks noGrp="1" noChangeArrowheads="1"/>
          </p:cNvSpPr>
          <p:nvPr>
            <p:ph type="title"/>
          </p:nvPr>
        </p:nvSpPr>
        <p:spPr>
          <a:xfrm>
            <a:off x="457200" y="1"/>
            <a:ext cx="8229600" cy="685800"/>
          </a:xfrm>
        </p:spPr>
        <p:txBody>
          <a:bodyPr/>
          <a:lstStyle/>
          <a:p>
            <a:pPr eaLnBrk="1" hangingPunct="1">
              <a:defRPr/>
            </a:pPr>
            <a:r>
              <a:rPr lang="en-US" dirty="0" smtClean="0">
                <a:cs typeface="+mj-cs"/>
              </a:rPr>
              <a:t>Electron Scattering</a:t>
            </a:r>
          </a:p>
        </p:txBody>
      </p:sp>
      <p:sp>
        <p:nvSpPr>
          <p:cNvPr id="36892" name="Text Box 28"/>
          <p:cNvSpPr txBox="1">
            <a:spLocks noChangeArrowheads="1"/>
          </p:cNvSpPr>
          <p:nvPr/>
        </p:nvSpPr>
        <p:spPr bwMode="auto">
          <a:xfrm>
            <a:off x="1447800" y="3352800"/>
            <a:ext cx="6781800" cy="366713"/>
          </a:xfrm>
          <a:prstGeom prst="rect">
            <a:avLst/>
          </a:prstGeom>
          <a:noFill/>
          <a:ln>
            <a:noFill/>
          </a:ln>
          <a:effectLst/>
          <a:extLst/>
        </p:spPr>
        <p:txBody>
          <a:bodyPr>
            <a:spAutoFit/>
          </a:bodyPr>
          <a:lstStyle/>
          <a:p>
            <a:pPr>
              <a:spcBef>
                <a:spcPct val="50000"/>
              </a:spcBef>
              <a:defRPr/>
            </a:pPr>
            <a:endParaRPr lang="en-US" sz="1800">
              <a:latin typeface="Arial" charset="0"/>
              <a:ea typeface="ＭＳ Ｐゴシック" charset="0"/>
              <a:cs typeface="+mn-cs"/>
            </a:endParaRPr>
          </a:p>
        </p:txBody>
      </p:sp>
      <p:sp>
        <p:nvSpPr>
          <p:cNvPr id="36894" name="Rectangle 30"/>
          <p:cNvSpPr>
            <a:spLocks noChangeArrowheads="1"/>
          </p:cNvSpPr>
          <p:nvPr/>
        </p:nvSpPr>
        <p:spPr bwMode="auto">
          <a:xfrm>
            <a:off x="0" y="609600"/>
            <a:ext cx="9144000" cy="1066800"/>
          </a:xfrm>
          <a:prstGeom prst="rect">
            <a:avLst/>
          </a:prstGeom>
          <a:noFill/>
          <a:ln>
            <a:noFill/>
          </a:ln>
          <a:effectLst/>
          <a:extLst/>
        </p:spPr>
        <p:txBody>
          <a:bodyPr/>
          <a:lstStyle/>
          <a:p>
            <a:pPr marL="342900" indent="-342900" eaLnBrk="1" hangingPunct="1">
              <a:spcBef>
                <a:spcPct val="20000"/>
              </a:spcBef>
              <a:buClr>
                <a:srgbClr val="3333CC"/>
              </a:buClr>
              <a:buSzPct val="65000"/>
              <a:buFont typeface="Wingdings" charset="0"/>
              <a:buChar char="n"/>
              <a:defRPr/>
            </a:pPr>
            <a:r>
              <a:rPr lang="en-US" dirty="0">
                <a:solidFill>
                  <a:srgbClr val="3333CC"/>
                </a:solidFill>
                <a:latin typeface="+mn-lt"/>
                <a:ea typeface="ＭＳ Ｐゴシック" charset="0"/>
                <a:cs typeface="+mn-cs"/>
              </a:rPr>
              <a:t>Davisson and </a:t>
            </a:r>
            <a:r>
              <a:rPr lang="en-US" dirty="0" err="1">
                <a:solidFill>
                  <a:srgbClr val="3333CC"/>
                </a:solidFill>
                <a:latin typeface="+mn-lt"/>
                <a:ea typeface="ＭＳ Ｐゴシック" charset="0"/>
                <a:cs typeface="+mn-cs"/>
              </a:rPr>
              <a:t>Germer</a:t>
            </a:r>
            <a:r>
              <a:rPr lang="en-US" dirty="0">
                <a:solidFill>
                  <a:srgbClr val="3333CC"/>
                </a:solidFill>
                <a:latin typeface="+mn-lt"/>
                <a:ea typeface="ＭＳ Ｐゴシック" charset="0"/>
                <a:cs typeface="+mn-cs"/>
              </a:rPr>
              <a:t> experimentally observed that electrons were diffracted much like </a:t>
            </a:r>
            <a:r>
              <a:rPr lang="en-US" dirty="0">
                <a:solidFill>
                  <a:srgbClr val="3333CC"/>
                </a:solidFill>
                <a:latin typeface="+mn-lt"/>
                <a:ea typeface="ＭＳ Ｐゴシック" charset="0"/>
              </a:rPr>
              <a:t>X</a:t>
            </a:r>
            <a:r>
              <a:rPr lang="en-US" dirty="0" smtClean="0">
                <a:solidFill>
                  <a:srgbClr val="3333CC"/>
                </a:solidFill>
                <a:latin typeface="+mn-lt"/>
                <a:ea typeface="ＭＳ Ｐゴシック" charset="0"/>
                <a:cs typeface="+mn-cs"/>
              </a:rPr>
              <a:t> </a:t>
            </a:r>
            <a:r>
              <a:rPr lang="en-US" dirty="0">
                <a:solidFill>
                  <a:srgbClr val="3333CC"/>
                </a:solidFill>
                <a:latin typeface="+mn-lt"/>
                <a:ea typeface="ＭＳ Ｐゴシック" charset="0"/>
                <a:cs typeface="+mn-cs"/>
              </a:rPr>
              <a:t>rays in nickel crystals</a:t>
            </a:r>
            <a:r>
              <a:rPr lang="en-US" dirty="0" smtClean="0">
                <a:solidFill>
                  <a:srgbClr val="3333CC"/>
                </a:solidFill>
                <a:latin typeface="+mn-lt"/>
                <a:ea typeface="ＭＳ Ｐゴシック" charset="0"/>
                <a:cs typeface="+mn-cs"/>
              </a:rPr>
              <a:t>. </a:t>
            </a:r>
            <a:r>
              <a:rPr lang="en-US" dirty="0" smtClean="0">
                <a:solidFill>
                  <a:srgbClr val="3333CC"/>
                </a:solidFill>
                <a:latin typeface="+mn-lt"/>
                <a:ea typeface="ＭＳ Ｐゴシック" charset="0"/>
                <a:cs typeface="+mn-cs"/>
                <a:sym typeface="Wingdings"/>
              </a:rPr>
              <a:t> direct proof of de Broglie wave!</a:t>
            </a:r>
            <a:endParaRPr lang="en-US" dirty="0">
              <a:solidFill>
                <a:srgbClr val="3333CC"/>
              </a:solidFill>
              <a:latin typeface="+mn-lt"/>
              <a:ea typeface="ＭＳ Ｐゴシック" charset="0"/>
              <a:cs typeface="+mn-cs"/>
            </a:endParaRPr>
          </a:p>
        </p:txBody>
      </p:sp>
      <p:sp>
        <p:nvSpPr>
          <p:cNvPr id="22539" name="Rectangle 40"/>
          <p:cNvSpPr>
            <a:spLocks noChangeArrowheads="1"/>
          </p:cNvSpPr>
          <p:nvPr/>
        </p:nvSpPr>
        <p:spPr bwMode="auto">
          <a:xfrm>
            <a:off x="457200" y="4268788"/>
            <a:ext cx="5334000" cy="1754327"/>
          </a:xfrm>
          <a:prstGeom prst="rect">
            <a:avLst/>
          </a:prstGeom>
          <a:noFill/>
          <a:ln w="9525">
            <a:noFill/>
            <a:miter lim="800000"/>
            <a:headEnd/>
            <a:tailEnd/>
          </a:ln>
        </p:spPr>
        <p:txBody>
          <a:bodyPr>
            <a:prstTxWarp prst="textNoShape">
              <a:avLst/>
            </a:prstTxWarp>
            <a:spAutoFit/>
          </a:bodyPr>
          <a:lstStyle/>
          <a:p>
            <a:pPr marL="342900" indent="-342900" eaLnBrk="1" hangingPunct="1">
              <a:spcBef>
                <a:spcPct val="50000"/>
              </a:spcBef>
              <a:buClr>
                <a:srgbClr val="3333CC"/>
              </a:buClr>
              <a:buSzPct val="65000"/>
              <a:buFont typeface="Wingdings" pitchFamily="-84" charset="2"/>
              <a:buChar char="n"/>
            </a:pPr>
            <a:r>
              <a:rPr lang="en-US" sz="1800" dirty="0">
                <a:solidFill>
                  <a:srgbClr val="3333CC"/>
                </a:solidFill>
                <a:latin typeface="+mn-lt"/>
              </a:rPr>
              <a:t>George P. Thomson (1892–1975), son of J. J. Thomson, reported seeing the effects of electron diffraction in transmission experiments. The first target was celluloid, and soon after that gold, aluminum, and platinum were used. The randomly oriented polycrystalline sample of SnO</a:t>
            </a:r>
            <a:r>
              <a:rPr lang="en-US" sz="1800" baseline="-25000" dirty="0">
                <a:solidFill>
                  <a:srgbClr val="3333CC"/>
                </a:solidFill>
                <a:latin typeface="+mn-lt"/>
              </a:rPr>
              <a:t>2</a:t>
            </a:r>
            <a:r>
              <a:rPr lang="en-US" sz="1800" dirty="0">
                <a:solidFill>
                  <a:srgbClr val="3333CC"/>
                </a:solidFill>
                <a:latin typeface="+mn-lt"/>
              </a:rPr>
              <a:t> produces rings as shown in the figure at right.</a:t>
            </a:r>
          </a:p>
        </p:txBody>
      </p:sp>
      <p:pic>
        <p:nvPicPr>
          <p:cNvPr id="22540" name="Picture 1"/>
          <p:cNvPicPr>
            <a:picLocks/>
          </p:cNvPicPr>
          <p:nvPr/>
        </p:nvPicPr>
        <p:blipFill>
          <a:blip r:embed="rId6"/>
          <a:srcRect/>
          <a:stretch>
            <a:fillRect/>
          </a:stretch>
        </p:blipFill>
        <p:spPr bwMode="auto">
          <a:xfrm>
            <a:off x="1066800" y="1524000"/>
            <a:ext cx="3200400" cy="2489200"/>
          </a:xfrm>
          <a:prstGeom prst="rect">
            <a:avLst/>
          </a:prstGeom>
          <a:noFill/>
          <a:ln w="9525">
            <a:noFill/>
            <a:miter lim="800000"/>
            <a:headEnd/>
            <a:tailEnd/>
          </a:ln>
        </p:spPr>
      </p:pic>
      <p:sp>
        <p:nvSpPr>
          <p:cNvPr id="11" name="Date Placeholder 10"/>
          <p:cNvSpPr>
            <a:spLocks noGrp="1"/>
          </p:cNvSpPr>
          <p:nvPr>
            <p:ph type="dt" sz="half" idx="10"/>
          </p:nvPr>
        </p:nvSpPr>
        <p:spPr/>
        <p:txBody>
          <a:bodyPr/>
          <a:lstStyle/>
          <a:p>
            <a:pPr>
              <a:defRPr/>
            </a:pPr>
            <a:r>
              <a:rPr lang="en-US" smtClean="0"/>
              <a:t>Monday, Mar. 27, 2017</a:t>
            </a:r>
            <a:endParaRPr lang="en-US"/>
          </a:p>
        </p:txBody>
      </p:sp>
      <p:sp>
        <p:nvSpPr>
          <p:cNvPr id="12" name="Slide Number Placeholder 11"/>
          <p:cNvSpPr>
            <a:spLocks noGrp="1"/>
          </p:cNvSpPr>
          <p:nvPr>
            <p:ph type="sldNum" sz="quarter" idx="12"/>
          </p:nvPr>
        </p:nvSpPr>
        <p:spPr/>
        <p:txBody>
          <a:bodyPr/>
          <a:lstStyle/>
          <a:p>
            <a:fld id="{FDDAF44D-5BDC-464D-BFC2-357404B9B058}" type="slidenum">
              <a:rPr lang="en-US" smtClean="0"/>
              <a:pPr/>
              <a:t>16</a:t>
            </a:fld>
            <a:endParaRPr lang="en-US"/>
          </a:p>
        </p:txBody>
      </p:sp>
      <p:sp>
        <p:nvSpPr>
          <p:cNvPr id="13" name="Footer Placeholder 12"/>
          <p:cNvSpPr>
            <a:spLocks noGrp="1"/>
          </p:cNvSpPr>
          <p:nvPr>
            <p:ph type="ftr" sz="quarter" idx="11"/>
          </p:nvPr>
        </p:nvSpPr>
        <p:spPr/>
        <p:txBody>
          <a:bodyPr/>
          <a:lstStyle/>
          <a:p>
            <a:pPr>
              <a:defRPr/>
            </a:pPr>
            <a:r>
              <a:rPr lang="mr-IN" smtClean="0"/>
              <a:t>PHYS 3313-001, Spring 2017                      Dr. Jaehoon Yu</a:t>
            </a:r>
            <a:endParaRPr lang="en-US"/>
          </a:p>
        </p:txBody>
      </p:sp>
      <p:graphicFrame>
        <p:nvGraphicFramePr>
          <p:cNvPr id="433154" name="Object 2"/>
          <p:cNvGraphicFramePr>
            <a:graphicFrameLocks noChangeAspect="1"/>
          </p:cNvGraphicFramePr>
          <p:nvPr>
            <p:extLst/>
          </p:nvPr>
        </p:nvGraphicFramePr>
        <p:xfrm>
          <a:off x="4343401" y="1921026"/>
          <a:ext cx="1371600" cy="745974"/>
        </p:xfrm>
        <a:graphic>
          <a:graphicData uri="http://schemas.openxmlformats.org/presentationml/2006/ole">
            <mc:AlternateContent xmlns:mc="http://schemas.openxmlformats.org/markup-compatibility/2006">
              <mc:Choice xmlns:v="urn:schemas-microsoft-com:vml" Requires="v">
                <p:oleObj spid="_x0000_s118852" name="Equation" r:id="rId7" imgW="723900" imgH="393700" progId="Equation.DSMT4">
                  <p:embed/>
                </p:oleObj>
              </mc:Choice>
              <mc:Fallback>
                <p:oleObj name="Equation" r:id="rId7" imgW="723900" imgH="393700" progId="Equation.DSMT4">
                  <p:embed/>
                  <p:pic>
                    <p:nvPicPr>
                      <p:cNvPr id="0" name=""/>
                      <p:cNvPicPr>
                        <a:picLocks noChangeAspect="1" noChangeArrowheads="1"/>
                      </p:cNvPicPr>
                      <p:nvPr/>
                    </p:nvPicPr>
                    <p:blipFill>
                      <a:blip r:embed="rId8"/>
                      <a:srcRect/>
                      <a:stretch>
                        <a:fillRect/>
                      </a:stretch>
                    </p:blipFill>
                    <p:spPr bwMode="auto">
                      <a:xfrm>
                        <a:off x="4343401" y="1921026"/>
                        <a:ext cx="1371600" cy="745974"/>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090868091"/>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81000" y="533400"/>
            <a:ext cx="8229600" cy="5486400"/>
          </a:xfrm>
        </p:spPr>
        <p:txBody>
          <a:bodyPr/>
          <a:lstStyle/>
          <a:p>
            <a:r>
              <a:rPr lang="en-US" dirty="0"/>
              <a:t>Photons, which we thought were waves, act particle like </a:t>
            </a:r>
            <a:endParaRPr lang="en-US" dirty="0" smtClean="0"/>
          </a:p>
          <a:p>
            <a:r>
              <a:rPr lang="en-US" dirty="0" smtClean="0"/>
              <a:t>Electrons</a:t>
            </a:r>
            <a:r>
              <a:rPr lang="en-US" dirty="0"/>
              <a:t>, which we thought were particles, act </a:t>
            </a:r>
            <a:r>
              <a:rPr lang="en-US" dirty="0" smtClean="0"/>
              <a:t>wave particle like (</a:t>
            </a:r>
            <a:r>
              <a:rPr lang="en-US" dirty="0" err="1"/>
              <a:t>eg</a:t>
            </a:r>
            <a:r>
              <a:rPr lang="en-US" dirty="0"/>
              <a:t> electron scattering) </a:t>
            </a:r>
            <a:endParaRPr lang="en-US" dirty="0" smtClean="0"/>
          </a:p>
          <a:p>
            <a:r>
              <a:rPr lang="en-US" dirty="0"/>
              <a:t>d</a:t>
            </a:r>
            <a:r>
              <a:rPr lang="en-US" dirty="0" smtClean="0"/>
              <a:t>e Broglie: All matter has an intrinsic wavelength</a:t>
            </a:r>
          </a:p>
          <a:p>
            <a:pPr lvl="1"/>
            <a:r>
              <a:rPr lang="en-US" dirty="0" smtClean="0"/>
              <a:t>Wavelength is inversely proportional to momentum</a:t>
            </a:r>
          </a:p>
          <a:p>
            <a:pPr lvl="1"/>
            <a:r>
              <a:rPr lang="en-US" dirty="0" smtClean="0"/>
              <a:t>The more massive… the smaller the wavelength… the harder to observe the wavelike properties</a:t>
            </a:r>
          </a:p>
          <a:p>
            <a:pPr lvl="1"/>
            <a:r>
              <a:rPr lang="en-US" dirty="0" smtClean="0"/>
              <a:t>So while photons appear mostly wavelike, electrons (next lightest particle!) appear mostly particle like.</a:t>
            </a:r>
          </a:p>
          <a:p>
            <a:r>
              <a:rPr lang="en-US" dirty="0" smtClean="0"/>
              <a:t>How can we reconcile the wave/particle views?</a:t>
            </a:r>
          </a:p>
          <a:p>
            <a:pPr lvl="1"/>
            <a:endParaRPr lang="en-US" dirty="0"/>
          </a:p>
        </p:txBody>
      </p:sp>
      <p:sp>
        <p:nvSpPr>
          <p:cNvPr id="7" name="Date Placeholder 6"/>
          <p:cNvSpPr>
            <a:spLocks noGrp="1"/>
          </p:cNvSpPr>
          <p:nvPr>
            <p:ph type="dt" sz="half" idx="10"/>
          </p:nvPr>
        </p:nvSpPr>
        <p:spPr/>
        <p:txBody>
          <a:bodyPr/>
          <a:lstStyle/>
          <a:p>
            <a:pPr>
              <a:defRPr/>
            </a:pPr>
            <a:r>
              <a:rPr lang="en-US" smtClean="0"/>
              <a:t>Monday, Mar. 27, 2017</a:t>
            </a:r>
            <a:endParaRPr lang="en-US"/>
          </a:p>
        </p:txBody>
      </p:sp>
      <p:sp>
        <p:nvSpPr>
          <p:cNvPr id="8" name="Footer Placeholder 7"/>
          <p:cNvSpPr>
            <a:spLocks noGrp="1"/>
          </p:cNvSpPr>
          <p:nvPr>
            <p:ph type="ftr" sz="quarter" idx="11"/>
          </p:nvPr>
        </p:nvSpPr>
        <p:spPr/>
        <p:txBody>
          <a:bodyPr/>
          <a:lstStyle/>
          <a:p>
            <a:pPr>
              <a:defRPr/>
            </a:pPr>
            <a:r>
              <a:rPr lang="mr-IN" smtClean="0"/>
              <a:t>PHYS 3313-001, Spring 2017                      Dr. Jaehoon Yu</a:t>
            </a:r>
            <a:endParaRPr lang="en-US"/>
          </a:p>
        </p:txBody>
      </p:sp>
      <p:sp>
        <p:nvSpPr>
          <p:cNvPr id="9" name="Slide Number Placeholder 8"/>
          <p:cNvSpPr>
            <a:spLocks noGrp="1"/>
          </p:cNvSpPr>
          <p:nvPr>
            <p:ph type="sldNum" sz="quarter" idx="12"/>
          </p:nvPr>
        </p:nvSpPr>
        <p:spPr/>
        <p:txBody>
          <a:bodyPr/>
          <a:lstStyle/>
          <a:p>
            <a:pPr>
              <a:defRPr/>
            </a:pPr>
            <a:fld id="{633D2C0A-C00C-6D49-85C5-A00CF6C3B057}" type="slidenum">
              <a:rPr lang="en-US" smtClean="0"/>
              <a:pPr>
                <a:defRPr/>
              </a:pPr>
              <a:t>17</a:t>
            </a:fld>
            <a:endParaRPr lang="en-US"/>
          </a:p>
        </p:txBody>
      </p:sp>
      <p:sp>
        <p:nvSpPr>
          <p:cNvPr id="6" name="Rectangle 9"/>
          <p:cNvSpPr>
            <a:spLocks noGrp="1" noChangeArrowheads="1"/>
          </p:cNvSpPr>
          <p:nvPr>
            <p:ph type="title"/>
          </p:nvPr>
        </p:nvSpPr>
        <p:spPr>
          <a:xfrm>
            <a:off x="457200" y="1"/>
            <a:ext cx="8229600" cy="685800"/>
          </a:xfrm>
        </p:spPr>
        <p:txBody>
          <a:bodyPr/>
          <a:lstStyle/>
          <a:p>
            <a:pPr eaLnBrk="1" hangingPunct="1">
              <a:defRPr/>
            </a:pPr>
            <a:r>
              <a:rPr lang="en-US" dirty="0" smtClean="0">
                <a:cs typeface="+mj-cs"/>
              </a:rPr>
              <a:t>So particle/wave properties?</a:t>
            </a:r>
          </a:p>
        </p:txBody>
      </p:sp>
      <p:sp>
        <p:nvSpPr>
          <p:cNvPr id="2" name="TextBox 1"/>
          <p:cNvSpPr txBox="1"/>
          <p:nvPr/>
        </p:nvSpPr>
        <p:spPr>
          <a:xfrm>
            <a:off x="1371600" y="990600"/>
            <a:ext cx="7196842" cy="584775"/>
          </a:xfrm>
          <a:prstGeom prst="rect">
            <a:avLst/>
          </a:prstGeom>
          <a:noFill/>
        </p:spPr>
        <p:txBody>
          <a:bodyPr wrap="none" rtlCol="0">
            <a:spAutoFit/>
          </a:bodyPr>
          <a:lstStyle/>
          <a:p>
            <a:r>
              <a:rPr lang="en-US" sz="3200" dirty="0">
                <a:solidFill>
                  <a:schemeClr val="accent2"/>
                </a:solidFill>
                <a:latin typeface="+mj-lt"/>
              </a:rPr>
              <a:t>(</a:t>
            </a:r>
            <a:r>
              <a:rPr lang="en-US" sz="3200" dirty="0" err="1">
                <a:solidFill>
                  <a:schemeClr val="accent2"/>
                </a:solidFill>
                <a:latin typeface="+mj-lt"/>
              </a:rPr>
              <a:t>eg</a:t>
            </a:r>
            <a:r>
              <a:rPr lang="en-US" sz="3200" dirty="0">
                <a:solidFill>
                  <a:schemeClr val="accent2"/>
                </a:solidFill>
                <a:latin typeface="+mj-lt"/>
              </a:rPr>
              <a:t> Photoelectric effect or Compton Scattering</a:t>
            </a:r>
            <a:r>
              <a:rPr lang="en-US" sz="3200" dirty="0" smtClean="0">
                <a:solidFill>
                  <a:schemeClr val="accent2"/>
                </a:solidFill>
                <a:latin typeface="+mj-lt"/>
              </a:rPr>
              <a:t>)</a:t>
            </a:r>
            <a:endParaRPr lang="en-US" sz="3200" dirty="0">
              <a:solidFill>
                <a:schemeClr val="accent2"/>
              </a:solidFill>
              <a:latin typeface="+mj-lt"/>
            </a:endParaRPr>
          </a:p>
        </p:txBody>
      </p:sp>
    </p:spTree>
    <p:extLst>
      <p:ext uri="{BB962C8B-B14F-4D97-AF65-F5344CB8AC3E}">
        <p14:creationId xmlns:p14="http://schemas.microsoft.com/office/powerpoint/2010/main" val="19450895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en-US" smtClean="0"/>
              <a:t>Monday, Mar. 27, 2017</a:t>
            </a:r>
            <a:endParaRPr lang="en-US"/>
          </a:p>
        </p:txBody>
      </p:sp>
      <p:sp>
        <p:nvSpPr>
          <p:cNvPr id="5" name="Footer Placeholder 4"/>
          <p:cNvSpPr>
            <a:spLocks noGrp="1"/>
          </p:cNvSpPr>
          <p:nvPr>
            <p:ph type="ftr" sz="quarter" idx="11"/>
          </p:nvPr>
        </p:nvSpPr>
        <p:spPr/>
        <p:txBody>
          <a:bodyPr/>
          <a:lstStyle/>
          <a:p>
            <a:pPr>
              <a:defRPr/>
            </a:pPr>
            <a:r>
              <a:rPr lang="mr-IN" smtClean="0"/>
              <a:t>PHYS 3313-001, Spring 2017                      Dr. Jaehoon Yu</a:t>
            </a:r>
            <a:endParaRPr lang="en-US"/>
          </a:p>
        </p:txBody>
      </p:sp>
      <p:sp>
        <p:nvSpPr>
          <p:cNvPr id="19460" name="Slide Number Placeholder 5"/>
          <p:cNvSpPr>
            <a:spLocks noGrp="1"/>
          </p:cNvSpPr>
          <p:nvPr>
            <p:ph type="sldNum" sz="quarter" idx="12"/>
          </p:nvPr>
        </p:nvSpPr>
        <p:spPr>
          <a:noFill/>
        </p:spPr>
        <p:txBody>
          <a:bodyPr/>
          <a:lstStyle/>
          <a:p>
            <a:fld id="{87350146-5D12-0E44-B4F6-28409F345D49}" type="slidenum">
              <a:rPr lang="en-US">
                <a:latin typeface="Arial Narrow" pitchFamily="-84" charset="0"/>
              </a:rPr>
              <a:pPr/>
              <a:t>2</a:t>
            </a:fld>
            <a:endParaRPr lang="en-US">
              <a:latin typeface="Arial Narrow" pitchFamily="-84" charset="0"/>
            </a:endParaRPr>
          </a:p>
        </p:txBody>
      </p:sp>
      <p:sp>
        <p:nvSpPr>
          <p:cNvPr id="19461" name="Rectangle 2"/>
          <p:cNvSpPr>
            <a:spLocks noGrp="1" noChangeArrowheads="1"/>
          </p:cNvSpPr>
          <p:nvPr>
            <p:ph type="title"/>
          </p:nvPr>
        </p:nvSpPr>
        <p:spPr>
          <a:xfrm>
            <a:off x="838200" y="76200"/>
            <a:ext cx="7772400" cy="685800"/>
          </a:xfrm>
        </p:spPr>
        <p:txBody>
          <a:bodyPr/>
          <a:lstStyle/>
          <a:p>
            <a:pPr eaLnBrk="1" hangingPunct="1"/>
            <a:r>
              <a:rPr lang="en-US" sz="4800" dirty="0">
                <a:ea typeface="ＭＳ Ｐゴシック" pitchFamily="-84" charset="-128"/>
                <a:cs typeface="ＭＳ Ｐゴシック" pitchFamily="-84" charset="-128"/>
              </a:rPr>
              <a:t>Announcements</a:t>
            </a:r>
          </a:p>
        </p:txBody>
      </p:sp>
      <p:sp>
        <p:nvSpPr>
          <p:cNvPr id="111619" name="Rectangle 3"/>
          <p:cNvSpPr>
            <a:spLocks noGrp="1" noChangeArrowheads="1"/>
          </p:cNvSpPr>
          <p:nvPr>
            <p:ph type="body" idx="1"/>
          </p:nvPr>
        </p:nvSpPr>
        <p:spPr>
          <a:xfrm>
            <a:off x="457200" y="685800"/>
            <a:ext cx="8153400" cy="5562600"/>
          </a:xfrm>
        </p:spPr>
        <p:txBody>
          <a:bodyPr/>
          <a:lstStyle/>
          <a:p>
            <a:pPr eaLnBrk="1" hangingPunct="1"/>
            <a:r>
              <a:rPr lang="en-US" sz="3600" dirty="0" smtClean="0"/>
              <a:t>Reminder: Quadruple extra credit</a:t>
            </a:r>
          </a:p>
          <a:p>
            <a:pPr lvl="1" eaLnBrk="1" hangingPunct="1"/>
            <a:r>
              <a:rPr lang="en-US" dirty="0" smtClean="0"/>
              <a:t>Colloquium on April 19, 2017</a:t>
            </a:r>
          </a:p>
          <a:p>
            <a:pPr lvl="1" eaLnBrk="1" hangingPunct="1"/>
            <a:r>
              <a:rPr lang="en-US" dirty="0" smtClean="0"/>
              <a:t>Speaker: Dr. Nigel </a:t>
            </a:r>
            <a:r>
              <a:rPr lang="en-US" dirty="0" err="1" smtClean="0"/>
              <a:t>Lockyer</a:t>
            </a:r>
            <a:r>
              <a:rPr lang="en-US" dirty="0" smtClean="0"/>
              <a:t>, Director of </a:t>
            </a:r>
            <a:r>
              <a:rPr lang="en-US" dirty="0" err="1" smtClean="0"/>
              <a:t>Fermilab</a:t>
            </a:r>
            <a:endParaRPr lang="en-US" dirty="0" smtClean="0"/>
          </a:p>
          <a:p>
            <a:pPr lvl="1" eaLnBrk="1" hangingPunct="1"/>
            <a:r>
              <a:rPr lang="en-US" dirty="0" smtClean="0"/>
              <a:t>Title: Particle Physics: Science without Borders; Neutrinos Go Global</a:t>
            </a:r>
          </a:p>
          <a:p>
            <a:pPr lvl="1" eaLnBrk="1" hangingPunct="1"/>
            <a:r>
              <a:rPr lang="en-US" dirty="0" smtClean="0"/>
              <a:t>Make your arrangements to take advantage of this opportunity</a:t>
            </a:r>
          </a:p>
          <a:p>
            <a:pPr lvl="1" eaLnBrk="1" hangingPunct="1"/>
            <a:r>
              <a:rPr lang="en-US" dirty="0" smtClean="0"/>
              <a:t>Seats may be limited</a:t>
            </a:r>
          </a:p>
          <a:p>
            <a:pPr eaLnBrk="1" hangingPunct="1"/>
            <a:r>
              <a:rPr lang="en-US" dirty="0" smtClean="0"/>
              <a:t>I strongly encourage you to start the writing process ASAP</a:t>
            </a:r>
          </a:p>
          <a:p>
            <a:pPr lvl="1" eaLnBrk="1" hangingPunct="1"/>
            <a:r>
              <a:rPr lang="en-US" dirty="0" smtClean="0"/>
              <a:t>Deadline for report submission: April 26, 2017</a:t>
            </a:r>
          </a:p>
        </p:txBody>
      </p:sp>
    </p:spTree>
    <p:extLst>
      <p:ext uri="{BB962C8B-B14F-4D97-AF65-F5344CB8AC3E}">
        <p14:creationId xmlns:p14="http://schemas.microsoft.com/office/powerpoint/2010/main" val="1780578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en-US" smtClean="0"/>
              <a:t>Monday, Mar. 27, 2017</a:t>
            </a:r>
            <a:endParaRPr lang="en-US"/>
          </a:p>
        </p:txBody>
      </p:sp>
      <p:sp>
        <p:nvSpPr>
          <p:cNvPr id="5" name="Footer Placeholder 4"/>
          <p:cNvSpPr>
            <a:spLocks noGrp="1"/>
          </p:cNvSpPr>
          <p:nvPr>
            <p:ph type="ftr" sz="quarter" idx="11"/>
          </p:nvPr>
        </p:nvSpPr>
        <p:spPr/>
        <p:txBody>
          <a:bodyPr/>
          <a:lstStyle/>
          <a:p>
            <a:pPr>
              <a:defRPr/>
            </a:pPr>
            <a:r>
              <a:rPr lang="mr-IN" smtClean="0"/>
              <a:t>PHYS 3313-001, Spring 2017                      Dr. Jaehoon Yu</a:t>
            </a:r>
            <a:endParaRPr lang="en-US"/>
          </a:p>
        </p:txBody>
      </p:sp>
      <p:sp>
        <p:nvSpPr>
          <p:cNvPr id="19460" name="Slide Number Placeholder 5"/>
          <p:cNvSpPr>
            <a:spLocks noGrp="1"/>
          </p:cNvSpPr>
          <p:nvPr>
            <p:ph type="sldNum" sz="quarter" idx="12"/>
          </p:nvPr>
        </p:nvSpPr>
        <p:spPr>
          <a:noFill/>
        </p:spPr>
        <p:txBody>
          <a:bodyPr/>
          <a:lstStyle/>
          <a:p>
            <a:fld id="{87350146-5D12-0E44-B4F6-28409F345D49}" type="slidenum">
              <a:rPr lang="en-US">
                <a:latin typeface="Arial Narrow" pitchFamily="-84" charset="0"/>
              </a:rPr>
              <a:pPr/>
              <a:t>3</a:t>
            </a:fld>
            <a:endParaRPr lang="en-US">
              <a:latin typeface="Arial Narrow" pitchFamily="-84" charset="0"/>
            </a:endParaRPr>
          </a:p>
        </p:txBody>
      </p:sp>
      <p:sp>
        <p:nvSpPr>
          <p:cNvPr id="19461" name="Rectangle 2"/>
          <p:cNvSpPr>
            <a:spLocks noGrp="1" noChangeArrowheads="1"/>
          </p:cNvSpPr>
          <p:nvPr>
            <p:ph type="title"/>
          </p:nvPr>
        </p:nvSpPr>
        <p:spPr>
          <a:xfrm>
            <a:off x="762000" y="0"/>
            <a:ext cx="7772400" cy="838200"/>
          </a:xfrm>
        </p:spPr>
        <p:txBody>
          <a:bodyPr/>
          <a:lstStyle/>
          <a:p>
            <a:pPr eaLnBrk="1" hangingPunct="1"/>
            <a:r>
              <a:rPr lang="en-US" dirty="0" smtClean="0">
                <a:ea typeface="ＭＳ Ｐゴシック" pitchFamily="-84" charset="-128"/>
                <a:cs typeface="ＭＳ Ｐゴシック" pitchFamily="-84" charset="-128"/>
              </a:rPr>
              <a:t>Research Projects</a:t>
            </a:r>
            <a:endParaRPr lang="en-US" dirty="0">
              <a:ea typeface="ＭＳ Ｐゴシック" pitchFamily="-84" charset="-128"/>
              <a:cs typeface="ＭＳ Ｐゴシック" pitchFamily="-84" charset="-128"/>
            </a:endParaRPr>
          </a:p>
        </p:txBody>
      </p:sp>
      <p:sp>
        <p:nvSpPr>
          <p:cNvPr id="111619" name="Rectangle 3"/>
          <p:cNvSpPr>
            <a:spLocks noGrp="1" noChangeArrowheads="1"/>
          </p:cNvSpPr>
          <p:nvPr>
            <p:ph type="body" idx="1"/>
          </p:nvPr>
        </p:nvSpPr>
        <p:spPr>
          <a:xfrm>
            <a:off x="152400" y="685800"/>
            <a:ext cx="8763000" cy="5638800"/>
          </a:xfrm>
        </p:spPr>
        <p:txBody>
          <a:bodyPr/>
          <a:lstStyle/>
          <a:p>
            <a:pPr marL="514350" indent="-514350" eaLnBrk="1" hangingPunct="1">
              <a:spcBef>
                <a:spcPts val="0"/>
              </a:spcBef>
              <a:buFont typeface="+mj-lt"/>
              <a:buAutoNum type="arabicPeriod"/>
            </a:pPr>
            <a:r>
              <a:rPr lang="en-US" sz="2800" dirty="0" smtClean="0">
                <a:ea typeface="ＭＳ Ｐゴシック" pitchFamily="-84" charset="-128"/>
                <a:cs typeface="ＭＳ Ｐゴシック" pitchFamily="-84" charset="-128"/>
              </a:rPr>
              <a:t>Each of the </a:t>
            </a:r>
            <a:r>
              <a:rPr lang="en-US" sz="2800" dirty="0">
                <a:ea typeface="ＭＳ Ｐゴシック" pitchFamily="-84" charset="-128"/>
                <a:cs typeface="ＭＳ Ｐゴシック" pitchFamily="-84" charset="-128"/>
              </a:rPr>
              <a:t>9</a:t>
            </a:r>
            <a:r>
              <a:rPr lang="en-US" sz="2800" dirty="0" smtClean="0">
                <a:ea typeface="ＭＳ Ｐゴシック" pitchFamily="-84" charset="-128"/>
                <a:cs typeface="ＭＳ Ｐゴシック" pitchFamily="-84" charset="-128"/>
              </a:rPr>
              <a:t> research groups has an assigned research topic</a:t>
            </a:r>
          </a:p>
        </p:txBody>
      </p:sp>
    </p:spTree>
    <p:extLst>
      <p:ext uri="{BB962C8B-B14F-4D97-AF65-F5344CB8AC3E}">
        <p14:creationId xmlns:p14="http://schemas.microsoft.com/office/powerpoint/2010/main" val="8774412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685800"/>
          </a:xfrm>
        </p:spPr>
        <p:txBody>
          <a:bodyPr/>
          <a:lstStyle/>
          <a:p>
            <a:r>
              <a:rPr lang="en-US" dirty="0" smtClean="0"/>
              <a:t>Research Topics</a:t>
            </a:r>
            <a:endParaRPr lang="en-US" dirty="0"/>
          </a:p>
        </p:txBody>
      </p:sp>
      <p:sp>
        <p:nvSpPr>
          <p:cNvPr id="3" name="Content Placeholder 2"/>
          <p:cNvSpPr>
            <a:spLocks noGrp="1"/>
          </p:cNvSpPr>
          <p:nvPr>
            <p:ph idx="1"/>
          </p:nvPr>
        </p:nvSpPr>
        <p:spPr>
          <a:xfrm>
            <a:off x="1066800" y="762000"/>
            <a:ext cx="7239000" cy="5486400"/>
          </a:xfrm>
        </p:spPr>
        <p:txBody>
          <a:bodyPr/>
          <a:lstStyle/>
          <a:p>
            <a:pPr marL="457200" indent="-457200">
              <a:buFont typeface="+mj-lt"/>
              <a:buAutoNum type="arabicPeriod"/>
            </a:pPr>
            <a:r>
              <a:rPr lang="en-US" dirty="0" smtClean="0"/>
              <a:t>Blackbody radiation</a:t>
            </a:r>
          </a:p>
          <a:p>
            <a:pPr marL="457200" indent="-457200">
              <a:buFont typeface="+mj-lt"/>
              <a:buAutoNum type="arabicPeriod"/>
            </a:pPr>
            <a:r>
              <a:rPr lang="en-US" dirty="0" smtClean="0"/>
              <a:t>Michelson–Morley Experiment</a:t>
            </a:r>
          </a:p>
          <a:p>
            <a:pPr marL="457200" indent="-457200">
              <a:buFont typeface="+mj-lt"/>
              <a:buAutoNum type="arabicPeriod"/>
            </a:pPr>
            <a:r>
              <a:rPr lang="en-US" dirty="0" smtClean="0"/>
              <a:t>The Photoelectric Effect</a:t>
            </a:r>
          </a:p>
          <a:p>
            <a:pPr marL="457200" indent="-457200">
              <a:buFont typeface="+mj-lt"/>
              <a:buAutoNum type="arabicPeriod"/>
            </a:pPr>
            <a:r>
              <a:rPr lang="en-US" dirty="0" smtClean="0"/>
              <a:t>The Brownian Motion</a:t>
            </a:r>
          </a:p>
          <a:p>
            <a:pPr marL="457200" indent="-457200">
              <a:buFont typeface="+mj-lt"/>
              <a:buAutoNum type="arabicPeriod"/>
            </a:pPr>
            <a:r>
              <a:rPr lang="en-US" dirty="0" smtClean="0"/>
              <a:t>Compton Effect</a:t>
            </a:r>
          </a:p>
          <a:p>
            <a:pPr marL="457200" indent="-457200">
              <a:buFont typeface="+mj-lt"/>
              <a:buAutoNum type="arabicPeriod"/>
            </a:pPr>
            <a:r>
              <a:rPr lang="en-US" dirty="0" smtClean="0"/>
              <a:t>Discovery of Electron</a:t>
            </a:r>
          </a:p>
          <a:p>
            <a:pPr marL="457200" indent="-457200">
              <a:buFont typeface="+mj-lt"/>
              <a:buAutoNum type="arabicPeriod"/>
            </a:pPr>
            <a:r>
              <a:rPr lang="en-US" dirty="0" smtClean="0"/>
              <a:t>Rutherford Scattering</a:t>
            </a:r>
          </a:p>
          <a:p>
            <a:pPr marL="457200" indent="-457200">
              <a:buFont typeface="+mj-lt"/>
              <a:buAutoNum type="arabicPeriod"/>
            </a:pPr>
            <a:r>
              <a:rPr lang="en-US" dirty="0" smtClean="0"/>
              <a:t>Super-conductivity</a:t>
            </a:r>
          </a:p>
          <a:p>
            <a:pPr marL="457200" indent="-457200">
              <a:buFont typeface="+mj-lt"/>
              <a:buAutoNum type="arabicPeriod"/>
            </a:pPr>
            <a:r>
              <a:rPr lang="en-US" dirty="0" smtClean="0"/>
              <a:t>The Discovery of Radioactivity</a:t>
            </a:r>
          </a:p>
        </p:txBody>
      </p:sp>
      <p:sp>
        <p:nvSpPr>
          <p:cNvPr id="4" name="Date Placeholder 3"/>
          <p:cNvSpPr>
            <a:spLocks noGrp="1"/>
          </p:cNvSpPr>
          <p:nvPr>
            <p:ph type="dt" sz="half" idx="10"/>
          </p:nvPr>
        </p:nvSpPr>
        <p:spPr/>
        <p:txBody>
          <a:bodyPr/>
          <a:lstStyle/>
          <a:p>
            <a:pPr>
              <a:defRPr/>
            </a:pPr>
            <a:r>
              <a:rPr lang="en-US" smtClean="0"/>
              <a:t>Monday, Mar. 27, 2017</a:t>
            </a:r>
            <a:endParaRPr lang="en-US"/>
          </a:p>
        </p:txBody>
      </p:sp>
      <p:sp>
        <p:nvSpPr>
          <p:cNvPr id="5" name="Footer Placeholder 4"/>
          <p:cNvSpPr>
            <a:spLocks noGrp="1"/>
          </p:cNvSpPr>
          <p:nvPr>
            <p:ph type="ftr" sz="quarter" idx="11"/>
          </p:nvPr>
        </p:nvSpPr>
        <p:spPr/>
        <p:txBody>
          <a:bodyPr/>
          <a:lstStyle/>
          <a:p>
            <a:pPr>
              <a:defRPr/>
            </a:pPr>
            <a:r>
              <a:rPr lang="mr-IN" smtClean="0"/>
              <a:t>PHYS 3313-001, Spring 2017                      Dr. Jaehoon Yu</a:t>
            </a:r>
            <a:endParaRPr lang="en-US" dirty="0"/>
          </a:p>
        </p:txBody>
      </p:sp>
      <p:sp>
        <p:nvSpPr>
          <p:cNvPr id="6" name="Slide Number Placeholder 5"/>
          <p:cNvSpPr>
            <a:spLocks noGrp="1"/>
          </p:cNvSpPr>
          <p:nvPr>
            <p:ph type="sldNum" sz="quarter" idx="12"/>
          </p:nvPr>
        </p:nvSpPr>
        <p:spPr/>
        <p:txBody>
          <a:bodyPr/>
          <a:lstStyle/>
          <a:p>
            <a:pPr>
              <a:defRPr/>
            </a:pPr>
            <a:fld id="{623D45CD-16A2-224C-B70A-0D1B04896262}" type="slidenum">
              <a:rPr lang="en-US" smtClean="0"/>
              <a:pPr>
                <a:defRPr/>
              </a:pPr>
              <a:t>4</a:t>
            </a:fld>
            <a:endParaRPr lang="en-US"/>
          </a:p>
        </p:txBody>
      </p:sp>
    </p:spTree>
    <p:extLst>
      <p:ext uri="{BB962C8B-B14F-4D97-AF65-F5344CB8AC3E}">
        <p14:creationId xmlns:p14="http://schemas.microsoft.com/office/powerpoint/2010/main" val="3847167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en-US" smtClean="0"/>
              <a:t>Monday, Mar. 27, 2017</a:t>
            </a:r>
            <a:endParaRPr lang="en-US"/>
          </a:p>
        </p:txBody>
      </p:sp>
      <p:sp>
        <p:nvSpPr>
          <p:cNvPr id="5" name="Footer Placeholder 4"/>
          <p:cNvSpPr>
            <a:spLocks noGrp="1"/>
          </p:cNvSpPr>
          <p:nvPr>
            <p:ph type="ftr" sz="quarter" idx="11"/>
          </p:nvPr>
        </p:nvSpPr>
        <p:spPr/>
        <p:txBody>
          <a:bodyPr/>
          <a:lstStyle/>
          <a:p>
            <a:pPr>
              <a:defRPr/>
            </a:pPr>
            <a:r>
              <a:rPr lang="mr-IN" smtClean="0"/>
              <a:t>PHYS 3313-001, Spring 2017                      Dr. Jaehoon Yu</a:t>
            </a:r>
            <a:endParaRPr lang="en-US"/>
          </a:p>
        </p:txBody>
      </p:sp>
      <p:sp>
        <p:nvSpPr>
          <p:cNvPr id="19460" name="Slide Number Placeholder 5"/>
          <p:cNvSpPr>
            <a:spLocks noGrp="1"/>
          </p:cNvSpPr>
          <p:nvPr>
            <p:ph type="sldNum" sz="quarter" idx="12"/>
          </p:nvPr>
        </p:nvSpPr>
        <p:spPr>
          <a:noFill/>
        </p:spPr>
        <p:txBody>
          <a:bodyPr/>
          <a:lstStyle/>
          <a:p>
            <a:fld id="{87350146-5D12-0E44-B4F6-28409F345D49}" type="slidenum">
              <a:rPr lang="en-US">
                <a:latin typeface="Arial Narrow" pitchFamily="-84" charset="0"/>
              </a:rPr>
              <a:pPr/>
              <a:t>5</a:t>
            </a:fld>
            <a:endParaRPr lang="en-US">
              <a:latin typeface="Arial Narrow" pitchFamily="-84" charset="0"/>
            </a:endParaRPr>
          </a:p>
        </p:txBody>
      </p:sp>
      <p:sp>
        <p:nvSpPr>
          <p:cNvPr id="19461" name="Rectangle 2"/>
          <p:cNvSpPr>
            <a:spLocks noGrp="1" noChangeArrowheads="1"/>
          </p:cNvSpPr>
          <p:nvPr>
            <p:ph type="title"/>
          </p:nvPr>
        </p:nvSpPr>
        <p:spPr>
          <a:xfrm>
            <a:off x="762000" y="0"/>
            <a:ext cx="7772400" cy="838200"/>
          </a:xfrm>
        </p:spPr>
        <p:txBody>
          <a:bodyPr/>
          <a:lstStyle/>
          <a:p>
            <a:pPr eaLnBrk="1" hangingPunct="1"/>
            <a:r>
              <a:rPr lang="en-US" dirty="0" smtClean="0">
                <a:ea typeface="ＭＳ Ｐゴシック" pitchFamily="-84" charset="-128"/>
                <a:cs typeface="ＭＳ Ｐゴシック" pitchFamily="-84" charset="-128"/>
              </a:rPr>
              <a:t>Research Projects</a:t>
            </a:r>
            <a:endParaRPr lang="en-US" dirty="0">
              <a:ea typeface="ＭＳ Ｐゴシック" pitchFamily="-84" charset="-128"/>
              <a:cs typeface="ＭＳ Ｐゴシック" pitchFamily="-84" charset="-128"/>
            </a:endParaRPr>
          </a:p>
        </p:txBody>
      </p:sp>
      <p:sp>
        <p:nvSpPr>
          <p:cNvPr id="111619" name="Rectangle 3"/>
          <p:cNvSpPr>
            <a:spLocks noGrp="1" noChangeArrowheads="1"/>
          </p:cNvSpPr>
          <p:nvPr>
            <p:ph type="body" idx="1"/>
          </p:nvPr>
        </p:nvSpPr>
        <p:spPr>
          <a:xfrm>
            <a:off x="152400" y="685800"/>
            <a:ext cx="8763000" cy="5638800"/>
          </a:xfrm>
        </p:spPr>
        <p:txBody>
          <a:bodyPr/>
          <a:lstStyle/>
          <a:p>
            <a:pPr marL="514350" indent="-514350" eaLnBrk="1" hangingPunct="1">
              <a:spcBef>
                <a:spcPts val="0"/>
              </a:spcBef>
              <a:buFont typeface="+mj-lt"/>
              <a:buAutoNum type="arabicPeriod"/>
            </a:pPr>
            <a:r>
              <a:rPr lang="en-US" sz="2800" dirty="0" smtClean="0">
                <a:ea typeface="ＭＳ Ｐゴシック" pitchFamily="-84" charset="-128"/>
                <a:cs typeface="ＭＳ Ｐゴシック" pitchFamily="-84" charset="-128"/>
              </a:rPr>
              <a:t>Each of the </a:t>
            </a:r>
            <a:r>
              <a:rPr lang="en-US" sz="2800" dirty="0">
                <a:ea typeface="ＭＳ Ｐゴシック" pitchFamily="-84" charset="-128"/>
                <a:cs typeface="ＭＳ Ｐゴシック" pitchFamily="-84" charset="-128"/>
              </a:rPr>
              <a:t>9</a:t>
            </a:r>
            <a:r>
              <a:rPr lang="en-US" sz="2800" dirty="0" smtClean="0">
                <a:ea typeface="ＭＳ Ｐゴシック" pitchFamily="-84" charset="-128"/>
                <a:cs typeface="ＭＳ Ｐゴシック" pitchFamily="-84" charset="-128"/>
              </a:rPr>
              <a:t> research groups has an assigned research topic</a:t>
            </a:r>
          </a:p>
          <a:p>
            <a:pPr marL="514350" indent="-514350" eaLnBrk="1" hangingPunct="1">
              <a:spcBef>
                <a:spcPts val="0"/>
              </a:spcBef>
              <a:buFont typeface="+mj-lt"/>
              <a:buAutoNum type="arabicPeriod"/>
            </a:pPr>
            <a:r>
              <a:rPr lang="en-US" sz="2800" dirty="0" smtClean="0">
                <a:ea typeface="ＭＳ Ｐゴシック" pitchFamily="-84" charset="-128"/>
                <a:cs typeface="ＭＳ Ｐゴシック" pitchFamily="-84" charset="-128"/>
              </a:rPr>
              <a:t>Study the topic as a group, looking up references</a:t>
            </a:r>
          </a:p>
          <a:p>
            <a:pPr marL="914400" lvl="1" indent="-514350" eaLnBrk="1" hangingPunct="1">
              <a:spcBef>
                <a:spcPts val="0"/>
              </a:spcBef>
            </a:pPr>
            <a:r>
              <a:rPr lang="en-US" sz="2400" dirty="0" smtClean="0">
                <a:ea typeface="ＭＳ Ｐゴシック" pitchFamily="-84" charset="-128"/>
                <a:cs typeface="ＭＳ Ｐゴシック" pitchFamily="-84" charset="-128"/>
              </a:rPr>
              <a:t>Original theory or Original observation</a:t>
            </a:r>
          </a:p>
          <a:p>
            <a:pPr marL="914400" lvl="1" indent="-514350" eaLnBrk="1" hangingPunct="1">
              <a:spcBef>
                <a:spcPts val="0"/>
              </a:spcBef>
            </a:pPr>
            <a:r>
              <a:rPr lang="en-US" sz="2400" dirty="0" smtClean="0">
                <a:ea typeface="ＭＳ Ｐゴシック" pitchFamily="-84" charset="-128"/>
                <a:cs typeface="ＭＳ Ｐゴシック" pitchFamily="-84" charset="-128"/>
              </a:rPr>
              <a:t>Experimental proofs or Theoretical prediction + subsequent experimental proofs</a:t>
            </a:r>
          </a:p>
          <a:p>
            <a:pPr marL="914400" lvl="1" indent="-514350" eaLnBrk="1" hangingPunct="1">
              <a:spcBef>
                <a:spcPts val="0"/>
              </a:spcBef>
            </a:pPr>
            <a:r>
              <a:rPr lang="en-US" sz="2400" dirty="0" smtClean="0">
                <a:ea typeface="ＭＳ Ｐゴシック" pitchFamily="-84" charset="-128"/>
                <a:cs typeface="ＭＳ Ｐゴシック" pitchFamily="-84" charset="-128"/>
              </a:rPr>
              <a:t>Importance and the impact of the theory/experiment</a:t>
            </a:r>
          </a:p>
          <a:p>
            <a:pPr marL="514350" indent="-514350" eaLnBrk="1" hangingPunct="1">
              <a:spcBef>
                <a:spcPts val="0"/>
              </a:spcBef>
              <a:buFont typeface="+mj-lt"/>
              <a:buAutoNum type="arabicPeriod"/>
            </a:pPr>
            <a:r>
              <a:rPr lang="en-US" sz="2800" dirty="0" smtClean="0">
                <a:ea typeface="ＭＳ Ｐゴシック" pitchFamily="-84" charset="-128"/>
                <a:cs typeface="ＭＳ Ｐゴシック" pitchFamily="-84" charset="-128"/>
              </a:rPr>
              <a:t>Each member of the group writes a 5 </a:t>
            </a:r>
            <a:r>
              <a:rPr lang="mr-IN" sz="2800" dirty="0" smtClean="0">
                <a:ea typeface="ＭＳ Ｐゴシック" pitchFamily="-84" charset="-128"/>
                <a:cs typeface="ＭＳ Ｐゴシック" pitchFamily="-84" charset="-128"/>
              </a:rPr>
              <a:t>–</a:t>
            </a:r>
            <a:r>
              <a:rPr lang="en-US" sz="2800" dirty="0" smtClean="0">
                <a:ea typeface="ＭＳ Ｐゴシック" pitchFamily="-84" charset="-128"/>
                <a:cs typeface="ＭＳ Ｐゴシック" pitchFamily="-84" charset="-128"/>
              </a:rPr>
              <a:t> 7 page report, including figures (must not copy!!)</a:t>
            </a:r>
          </a:p>
          <a:p>
            <a:pPr marL="914400" lvl="1" indent="-514350" eaLnBrk="1" hangingPunct="1">
              <a:spcBef>
                <a:spcPts val="0"/>
              </a:spcBef>
            </a:pPr>
            <a:r>
              <a:rPr lang="en-US" sz="2400" dirty="0" smtClean="0">
                <a:ea typeface="ＭＳ Ｐゴシック" pitchFamily="-84" charset="-128"/>
                <a:cs typeface="ＭＳ Ｐゴシック" pitchFamily="-84" charset="-128"/>
              </a:rPr>
              <a:t>10% of the total grade</a:t>
            </a:r>
          </a:p>
          <a:p>
            <a:pPr marL="914400" lvl="1" indent="-514350" eaLnBrk="1" hangingPunct="1">
              <a:spcBef>
                <a:spcPts val="0"/>
              </a:spcBef>
            </a:pPr>
            <a:r>
              <a:rPr lang="en-US" sz="2400" dirty="0" smtClean="0">
                <a:ea typeface="ＭＳ Ｐゴシック" pitchFamily="-84" charset="-128"/>
                <a:cs typeface="ＭＳ Ｐゴシック" pitchFamily="-84" charset="-128"/>
              </a:rPr>
              <a:t>Can share the theme and facts but you must write your own!</a:t>
            </a:r>
          </a:p>
          <a:p>
            <a:pPr marL="914400" lvl="1" indent="-514350" eaLnBrk="1" hangingPunct="1">
              <a:spcBef>
                <a:spcPts val="0"/>
              </a:spcBef>
            </a:pPr>
            <a:r>
              <a:rPr lang="en-US" sz="2400" dirty="0" smtClean="0">
                <a:ea typeface="ＭＳ Ｐゴシック" pitchFamily="-84" charset="-128"/>
                <a:cs typeface="ＭＳ Ｐゴシック" pitchFamily="-84" charset="-128"/>
              </a:rPr>
              <a:t>Due beginning of the class Wed. Apr. 26, 2017</a:t>
            </a:r>
          </a:p>
          <a:p>
            <a:pPr marL="514350" indent="-514350" eaLnBrk="1" hangingPunct="1">
              <a:spcBef>
                <a:spcPts val="0"/>
              </a:spcBef>
              <a:buFont typeface="+mj-lt"/>
              <a:buAutoNum type="arabicPeriod"/>
            </a:pPr>
            <a:r>
              <a:rPr lang="en-US" sz="2800" dirty="0" smtClean="0">
                <a:ea typeface="ＭＳ Ｐゴシック" pitchFamily="-84" charset="-128"/>
                <a:cs typeface="ＭＳ Ｐゴシック" pitchFamily="-84" charset="-128"/>
              </a:rPr>
              <a:t>Each group presents a 10+2min power point talk</a:t>
            </a:r>
          </a:p>
          <a:p>
            <a:pPr marL="914400" lvl="1" indent="-514350" eaLnBrk="1" hangingPunct="1">
              <a:spcBef>
                <a:spcPts val="0"/>
              </a:spcBef>
            </a:pPr>
            <a:r>
              <a:rPr lang="en-US" sz="2400" dirty="0" smtClean="0">
                <a:ea typeface="ＭＳ Ｐゴシック" pitchFamily="-84" charset="-128"/>
                <a:cs typeface="ＭＳ Ｐゴシック" pitchFamily="-84" charset="-128"/>
              </a:rPr>
              <a:t>5% of the total grade</a:t>
            </a:r>
          </a:p>
          <a:p>
            <a:pPr marL="914400" lvl="1" indent="-514350" eaLnBrk="1" hangingPunct="1">
              <a:spcBef>
                <a:spcPts val="0"/>
              </a:spcBef>
            </a:pPr>
            <a:r>
              <a:rPr lang="en-US" sz="2400" dirty="0" smtClean="0">
                <a:ea typeface="ＭＳ Ｐゴシック" pitchFamily="-84" charset="-128"/>
                <a:cs typeface="ＭＳ Ｐゴシック" pitchFamily="-84" charset="-128"/>
              </a:rPr>
              <a:t>Date and time will be announced close to the end of the semester </a:t>
            </a:r>
          </a:p>
        </p:txBody>
      </p:sp>
    </p:spTree>
    <p:extLst>
      <p:ext uri="{BB962C8B-B14F-4D97-AF65-F5344CB8AC3E}">
        <p14:creationId xmlns:p14="http://schemas.microsoft.com/office/powerpoint/2010/main" val="20083204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en-US" smtClean="0"/>
              <a:t>Monday, Mar. 27, 2017</a:t>
            </a:r>
            <a:endParaRPr lang="en-US"/>
          </a:p>
        </p:txBody>
      </p:sp>
      <p:sp>
        <p:nvSpPr>
          <p:cNvPr id="5" name="Footer Placeholder 4"/>
          <p:cNvSpPr>
            <a:spLocks noGrp="1"/>
          </p:cNvSpPr>
          <p:nvPr>
            <p:ph type="ftr" sz="quarter" idx="11"/>
          </p:nvPr>
        </p:nvSpPr>
        <p:spPr/>
        <p:txBody>
          <a:bodyPr/>
          <a:lstStyle/>
          <a:p>
            <a:pPr>
              <a:defRPr/>
            </a:pPr>
            <a:r>
              <a:rPr lang="mr-IN" smtClean="0"/>
              <a:t>PHYS 3313-001, Spring 2017                      Dr. Jaehoon Yu</a:t>
            </a:r>
            <a:endParaRPr lang="en-US"/>
          </a:p>
        </p:txBody>
      </p:sp>
      <p:sp>
        <p:nvSpPr>
          <p:cNvPr id="19460" name="Slide Number Placeholder 5"/>
          <p:cNvSpPr>
            <a:spLocks noGrp="1"/>
          </p:cNvSpPr>
          <p:nvPr>
            <p:ph type="sldNum" sz="quarter" idx="12"/>
          </p:nvPr>
        </p:nvSpPr>
        <p:spPr>
          <a:noFill/>
        </p:spPr>
        <p:txBody>
          <a:bodyPr/>
          <a:lstStyle/>
          <a:p>
            <a:fld id="{87350146-5D12-0E44-B4F6-28409F345D49}" type="slidenum">
              <a:rPr lang="en-US">
                <a:latin typeface="Arial Narrow" pitchFamily="-84" charset="0"/>
              </a:rPr>
              <a:pPr/>
              <a:t>6</a:t>
            </a:fld>
            <a:endParaRPr lang="en-US">
              <a:latin typeface="Arial Narrow" pitchFamily="-84" charset="0"/>
            </a:endParaRPr>
          </a:p>
        </p:txBody>
      </p:sp>
      <p:sp>
        <p:nvSpPr>
          <p:cNvPr id="19461" name="Rectangle 2"/>
          <p:cNvSpPr>
            <a:spLocks noGrp="1" noChangeArrowheads="1"/>
          </p:cNvSpPr>
          <p:nvPr>
            <p:ph type="title"/>
          </p:nvPr>
        </p:nvSpPr>
        <p:spPr>
          <a:xfrm>
            <a:off x="762000" y="0"/>
            <a:ext cx="7772400" cy="685800"/>
          </a:xfrm>
        </p:spPr>
        <p:txBody>
          <a:bodyPr/>
          <a:lstStyle/>
          <a:p>
            <a:pPr eaLnBrk="1" hangingPunct="1"/>
            <a:r>
              <a:rPr lang="en-US" dirty="0" smtClean="0">
                <a:ea typeface="ＭＳ Ｐゴシック" pitchFamily="-84" charset="-128"/>
                <a:cs typeface="ＭＳ Ｐゴシック" pitchFamily="-84" charset="-128"/>
              </a:rPr>
              <a:t>Reminder: Research Project Report</a:t>
            </a:r>
            <a:endParaRPr lang="en-US" dirty="0">
              <a:ea typeface="ＭＳ Ｐゴシック" pitchFamily="-84" charset="-128"/>
              <a:cs typeface="ＭＳ Ｐゴシック" pitchFamily="-84" charset="-128"/>
            </a:endParaRPr>
          </a:p>
        </p:txBody>
      </p:sp>
      <p:sp>
        <p:nvSpPr>
          <p:cNvPr id="111619" name="Rectangle 3"/>
          <p:cNvSpPr>
            <a:spLocks noGrp="1" noChangeArrowheads="1"/>
          </p:cNvSpPr>
          <p:nvPr>
            <p:ph type="body" idx="1"/>
          </p:nvPr>
        </p:nvSpPr>
        <p:spPr>
          <a:xfrm>
            <a:off x="381000" y="685800"/>
            <a:ext cx="8382000" cy="5562600"/>
          </a:xfrm>
        </p:spPr>
        <p:txBody>
          <a:bodyPr/>
          <a:lstStyle/>
          <a:p>
            <a:pPr marL="514350" indent="-514350" eaLnBrk="1" hangingPunct="1">
              <a:spcBef>
                <a:spcPts val="0"/>
              </a:spcBef>
              <a:buFont typeface="+mj-lt"/>
              <a:buAutoNum type="arabicPeriod"/>
            </a:pPr>
            <a:r>
              <a:rPr lang="en-US" dirty="0" smtClean="0">
                <a:ea typeface="ＭＳ Ｐゴシック" pitchFamily="-84" charset="-128"/>
                <a:cs typeface="ＭＳ Ｐゴシック" pitchFamily="-84" charset="-128"/>
              </a:rPr>
              <a:t>Must contain the following at the minimum </a:t>
            </a:r>
          </a:p>
          <a:p>
            <a:pPr marL="914400" lvl="1" indent="-514350" eaLnBrk="1" hangingPunct="1">
              <a:spcBef>
                <a:spcPts val="0"/>
              </a:spcBef>
            </a:pPr>
            <a:r>
              <a:rPr lang="en-US" dirty="0">
                <a:ea typeface="ＭＳ Ｐゴシック" pitchFamily="-84" charset="-128"/>
                <a:cs typeface="ＭＳ Ｐゴシック" pitchFamily="-84" charset="-128"/>
              </a:rPr>
              <a:t>Original theory or Original observation</a:t>
            </a:r>
          </a:p>
          <a:p>
            <a:pPr marL="914400" lvl="1" indent="-514350" eaLnBrk="1" hangingPunct="1">
              <a:spcBef>
                <a:spcPts val="0"/>
              </a:spcBef>
            </a:pPr>
            <a:r>
              <a:rPr lang="en-US" dirty="0">
                <a:ea typeface="ＭＳ Ｐゴシック" pitchFamily="-84" charset="-128"/>
                <a:cs typeface="ＭＳ Ｐゴシック" pitchFamily="-84" charset="-128"/>
              </a:rPr>
              <a:t>Experimental proofs or Theoretical prediction + subsequent experimental proofs</a:t>
            </a:r>
          </a:p>
          <a:p>
            <a:pPr marL="914400" lvl="1" indent="-514350" eaLnBrk="1" hangingPunct="1">
              <a:spcBef>
                <a:spcPts val="0"/>
              </a:spcBef>
            </a:pPr>
            <a:r>
              <a:rPr lang="en-US" dirty="0">
                <a:ea typeface="ＭＳ Ｐゴシック" pitchFamily="-84" charset="-128"/>
                <a:cs typeface="ＭＳ Ｐゴシック" pitchFamily="-84" charset="-128"/>
              </a:rPr>
              <a:t>Importance and the impact of the theory/experiment</a:t>
            </a:r>
          </a:p>
          <a:p>
            <a:pPr marL="914400" lvl="1" indent="-514350" eaLnBrk="1" hangingPunct="1">
              <a:spcBef>
                <a:spcPts val="0"/>
              </a:spcBef>
            </a:pPr>
            <a:r>
              <a:rPr lang="en-US" dirty="0" smtClean="0">
                <a:ea typeface="ＭＳ Ｐゴシック" pitchFamily="-84" charset="-128"/>
                <a:cs typeface="ＭＳ Ｐゴシック" pitchFamily="-84" charset="-128"/>
              </a:rPr>
              <a:t>Conclusions and future prospects</a:t>
            </a:r>
          </a:p>
          <a:p>
            <a:pPr marL="914400" lvl="1" indent="-514350" eaLnBrk="1" hangingPunct="1">
              <a:spcBef>
                <a:spcPts val="0"/>
              </a:spcBef>
            </a:pPr>
            <a:r>
              <a:rPr lang="en-US" dirty="0" smtClean="0">
                <a:ea typeface="ＭＳ Ｐゴシック" pitchFamily="-84" charset="-128"/>
                <a:cs typeface="ＭＳ Ｐゴシック" pitchFamily="-84" charset="-128"/>
              </a:rPr>
              <a:t>The reference to the original paper must be included!</a:t>
            </a:r>
          </a:p>
          <a:p>
            <a:pPr marL="914400" lvl="1" indent="-514350" eaLnBrk="1" hangingPunct="1">
              <a:spcBef>
                <a:spcPts val="0"/>
              </a:spcBef>
            </a:pPr>
            <a:r>
              <a:rPr lang="en-US" dirty="0" smtClean="0">
                <a:ea typeface="ＭＳ Ｐゴシック" pitchFamily="-84" charset="-128"/>
                <a:cs typeface="ＭＳ Ｐゴシック" pitchFamily="-84" charset="-128"/>
              </a:rPr>
              <a:t>Bibliography referring to web site must be minimized (&lt;20%)</a:t>
            </a:r>
          </a:p>
        </p:txBody>
      </p:sp>
    </p:spTree>
    <p:extLst>
      <p:ext uri="{BB962C8B-B14F-4D97-AF65-F5344CB8AC3E}">
        <p14:creationId xmlns:p14="http://schemas.microsoft.com/office/powerpoint/2010/main" val="18412728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37954" name="Rectangle 2"/>
          <p:cNvSpPr>
            <a:spLocks noGrp="1" noChangeArrowheads="1"/>
          </p:cNvSpPr>
          <p:nvPr>
            <p:ph type="title"/>
          </p:nvPr>
        </p:nvSpPr>
        <p:spPr>
          <a:xfrm>
            <a:off x="762000" y="0"/>
            <a:ext cx="7772400" cy="685800"/>
          </a:xfrm>
        </p:spPr>
        <p:txBody>
          <a:bodyPr/>
          <a:lstStyle/>
          <a:p>
            <a:r>
              <a:rPr lang="en-US" altLang="en-US" b="1" dirty="0" smtClean="0"/>
              <a:t>Project Report Template</a:t>
            </a:r>
            <a:endParaRPr lang="en-US" altLang="en-US"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457200"/>
            <a:ext cx="9753600" cy="8001000"/>
          </a:xfrm>
          <a:prstGeom prst="rect">
            <a:avLst/>
          </a:prstGeom>
        </p:spPr>
      </p:pic>
      <p:sp>
        <p:nvSpPr>
          <p:cNvPr id="3" name="Date Placeholder 2"/>
          <p:cNvSpPr>
            <a:spLocks noGrp="1"/>
          </p:cNvSpPr>
          <p:nvPr>
            <p:ph type="dt" sz="half" idx="10"/>
          </p:nvPr>
        </p:nvSpPr>
        <p:spPr/>
        <p:txBody>
          <a:bodyPr/>
          <a:lstStyle/>
          <a:p>
            <a:pPr>
              <a:defRPr/>
            </a:pPr>
            <a:r>
              <a:rPr lang="en-US" smtClean="0"/>
              <a:t>Monday, Mar. 27, 2017</a:t>
            </a:r>
            <a:endParaRPr lang="en-US"/>
          </a:p>
        </p:txBody>
      </p:sp>
      <p:sp>
        <p:nvSpPr>
          <p:cNvPr id="4" name="Footer Placeholder 3"/>
          <p:cNvSpPr>
            <a:spLocks noGrp="1"/>
          </p:cNvSpPr>
          <p:nvPr>
            <p:ph type="ftr" sz="quarter" idx="11"/>
          </p:nvPr>
        </p:nvSpPr>
        <p:spPr/>
        <p:txBody>
          <a:bodyPr/>
          <a:lstStyle/>
          <a:p>
            <a:pPr>
              <a:defRPr/>
            </a:pPr>
            <a:r>
              <a:rPr lang="mr-IN" smtClean="0"/>
              <a:t>PHYS 3313-001, Spring 2017                      Dr. Jaehoon Yu</a:t>
            </a:r>
            <a:endParaRPr lang="en-US"/>
          </a:p>
        </p:txBody>
      </p:sp>
      <p:sp>
        <p:nvSpPr>
          <p:cNvPr id="5" name="Slide Number Placeholder 4"/>
          <p:cNvSpPr>
            <a:spLocks noGrp="1"/>
          </p:cNvSpPr>
          <p:nvPr>
            <p:ph type="sldNum" sz="quarter" idx="12"/>
          </p:nvPr>
        </p:nvSpPr>
        <p:spPr/>
        <p:txBody>
          <a:bodyPr/>
          <a:lstStyle/>
          <a:p>
            <a:pPr>
              <a:defRPr/>
            </a:pPr>
            <a:fld id="{623D45CD-16A2-224C-B70A-0D1B04896262}" type="slidenum">
              <a:rPr lang="en-US" smtClean="0"/>
              <a:pPr>
                <a:defRPr/>
              </a:pPr>
              <a:t>7</a:t>
            </a:fld>
            <a:endParaRPr lang="en-US"/>
          </a:p>
        </p:txBody>
      </p:sp>
    </p:spTree>
    <p:extLst>
      <p:ext uri="{BB962C8B-B14F-4D97-AF65-F5344CB8AC3E}">
        <p14:creationId xmlns:p14="http://schemas.microsoft.com/office/powerpoint/2010/main" val="10331005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en-US" smtClean="0"/>
              <a:t>Monday, Mar. 27, 2017</a:t>
            </a:r>
            <a:endParaRPr lang="en-US"/>
          </a:p>
        </p:txBody>
      </p:sp>
      <p:sp>
        <p:nvSpPr>
          <p:cNvPr id="5" name="Footer Placeholder 4"/>
          <p:cNvSpPr>
            <a:spLocks noGrp="1"/>
          </p:cNvSpPr>
          <p:nvPr>
            <p:ph type="ftr" sz="quarter" idx="11"/>
          </p:nvPr>
        </p:nvSpPr>
        <p:spPr/>
        <p:txBody>
          <a:bodyPr/>
          <a:lstStyle/>
          <a:p>
            <a:pPr>
              <a:defRPr/>
            </a:pPr>
            <a:r>
              <a:rPr lang="mr-IN" smtClean="0"/>
              <a:t>PHYS 3313-001, Spring 2017                      Dr. Jaehoon Yu</a:t>
            </a:r>
            <a:endParaRPr lang="en-US"/>
          </a:p>
        </p:txBody>
      </p:sp>
      <p:sp>
        <p:nvSpPr>
          <p:cNvPr id="19460" name="Slide Number Placeholder 5"/>
          <p:cNvSpPr>
            <a:spLocks noGrp="1"/>
          </p:cNvSpPr>
          <p:nvPr>
            <p:ph type="sldNum" sz="quarter" idx="12"/>
          </p:nvPr>
        </p:nvSpPr>
        <p:spPr>
          <a:noFill/>
        </p:spPr>
        <p:txBody>
          <a:bodyPr/>
          <a:lstStyle/>
          <a:p>
            <a:fld id="{87350146-5D12-0E44-B4F6-28409F345D49}" type="slidenum">
              <a:rPr lang="en-US">
                <a:latin typeface="Arial Narrow" pitchFamily="-84" charset="0"/>
              </a:rPr>
              <a:pPr/>
              <a:t>8</a:t>
            </a:fld>
            <a:endParaRPr lang="en-US">
              <a:latin typeface="Arial Narrow" pitchFamily="-84" charset="0"/>
            </a:endParaRPr>
          </a:p>
        </p:txBody>
      </p:sp>
      <p:sp>
        <p:nvSpPr>
          <p:cNvPr id="19461" name="Rectangle 2"/>
          <p:cNvSpPr>
            <a:spLocks noGrp="1" noChangeArrowheads="1"/>
          </p:cNvSpPr>
          <p:nvPr>
            <p:ph type="title"/>
          </p:nvPr>
        </p:nvSpPr>
        <p:spPr>
          <a:xfrm>
            <a:off x="762000" y="0"/>
            <a:ext cx="7772400" cy="685800"/>
          </a:xfrm>
        </p:spPr>
        <p:txBody>
          <a:bodyPr/>
          <a:lstStyle/>
          <a:p>
            <a:pPr eaLnBrk="1" hangingPunct="1"/>
            <a:r>
              <a:rPr lang="en-US" dirty="0" smtClean="0">
                <a:ea typeface="ＭＳ Ｐゴシック" pitchFamily="-84" charset="-128"/>
                <a:cs typeface="ＭＳ Ｐゴシック" pitchFamily="-84" charset="-128"/>
              </a:rPr>
              <a:t>Research Presentations</a:t>
            </a:r>
            <a:endParaRPr lang="en-US" dirty="0">
              <a:ea typeface="ＭＳ Ｐゴシック" pitchFamily="-84" charset="-128"/>
              <a:cs typeface="ＭＳ Ｐゴシック" pitchFamily="-84" charset="-128"/>
            </a:endParaRPr>
          </a:p>
        </p:txBody>
      </p:sp>
      <p:sp>
        <p:nvSpPr>
          <p:cNvPr id="111619" name="Rectangle 3"/>
          <p:cNvSpPr>
            <a:spLocks noGrp="1" noChangeArrowheads="1"/>
          </p:cNvSpPr>
          <p:nvPr>
            <p:ph type="body" idx="1"/>
          </p:nvPr>
        </p:nvSpPr>
        <p:spPr>
          <a:xfrm>
            <a:off x="381000" y="609600"/>
            <a:ext cx="8382000" cy="5715000"/>
          </a:xfrm>
        </p:spPr>
        <p:txBody>
          <a:bodyPr/>
          <a:lstStyle/>
          <a:p>
            <a:pPr marL="514350" indent="-514350" eaLnBrk="1" hangingPunct="1">
              <a:spcBef>
                <a:spcPts val="0"/>
              </a:spcBef>
            </a:pPr>
            <a:r>
              <a:rPr lang="en-US" sz="2400" dirty="0" smtClean="0">
                <a:ea typeface="ＭＳ Ｐゴシック" pitchFamily="-84" charset="-128"/>
                <a:cs typeface="ＭＳ Ｐゴシック" pitchFamily="-84" charset="-128"/>
              </a:rPr>
              <a:t>Each of the 9 research groups makes a 10+2min presentation</a:t>
            </a:r>
          </a:p>
          <a:p>
            <a:pPr marL="914400" lvl="1" indent="-514350" eaLnBrk="1" hangingPunct="1">
              <a:spcBef>
                <a:spcPts val="0"/>
              </a:spcBef>
            </a:pPr>
            <a:r>
              <a:rPr lang="en-US" sz="2000" dirty="0" smtClean="0">
                <a:ea typeface="ＭＳ Ｐゴシック" pitchFamily="-84" charset="-128"/>
                <a:cs typeface="ＭＳ Ｐゴシック" pitchFamily="-84" charset="-128"/>
              </a:rPr>
              <a:t>10min presentation + </a:t>
            </a:r>
            <a:r>
              <a:rPr lang="en-US" sz="2000" dirty="0">
                <a:ea typeface="ＭＳ Ｐゴシック" pitchFamily="-84" charset="-128"/>
                <a:cs typeface="ＭＳ Ｐゴシック" pitchFamily="-84" charset="-128"/>
              </a:rPr>
              <a:t>2</a:t>
            </a:r>
            <a:r>
              <a:rPr lang="en-US" sz="2000" dirty="0" smtClean="0">
                <a:ea typeface="ＭＳ Ｐゴシック" pitchFamily="-84" charset="-128"/>
                <a:cs typeface="ＭＳ Ｐゴシック" pitchFamily="-84" charset="-128"/>
              </a:rPr>
              <a:t>min Q&amp;A</a:t>
            </a:r>
          </a:p>
          <a:p>
            <a:pPr marL="914400" lvl="1" indent="-514350" eaLnBrk="1" hangingPunct="1">
              <a:spcBef>
                <a:spcPts val="0"/>
              </a:spcBef>
            </a:pPr>
            <a:r>
              <a:rPr lang="en-US" sz="2000" dirty="0" smtClean="0">
                <a:ea typeface="ＭＳ Ｐゴシック" pitchFamily="-84" charset="-128"/>
                <a:cs typeface="ＭＳ Ｐゴシック" pitchFamily="-84" charset="-128"/>
              </a:rPr>
              <a:t>All presentations must be in power point</a:t>
            </a:r>
          </a:p>
          <a:p>
            <a:pPr marL="914400" lvl="1" indent="-514350" eaLnBrk="1" hangingPunct="1">
              <a:spcBef>
                <a:spcPts val="0"/>
              </a:spcBef>
            </a:pPr>
            <a:r>
              <a:rPr lang="en-US" sz="2000" dirty="0" smtClean="0">
                <a:ea typeface="ＭＳ Ｐゴシック" pitchFamily="-84" charset="-128"/>
                <a:cs typeface="ＭＳ Ｐゴシック" pitchFamily="-84" charset="-128"/>
              </a:rPr>
              <a:t>I must receive all final presentation files by 8pm, Sunday, Apr. 23, 2017</a:t>
            </a:r>
          </a:p>
          <a:p>
            <a:pPr marL="1314450" lvl="2" indent="-514350" eaLnBrk="1" hangingPunct="1">
              <a:spcBef>
                <a:spcPts val="0"/>
              </a:spcBef>
            </a:pPr>
            <a:r>
              <a:rPr lang="en-US" sz="1600" dirty="0" smtClean="0">
                <a:ea typeface="ＭＳ Ｐゴシック" pitchFamily="-84" charset="-128"/>
                <a:cs typeface="ＭＳ Ｐゴシック" pitchFamily="-84" charset="-128"/>
              </a:rPr>
              <a:t>No changes are allowed afterward</a:t>
            </a:r>
          </a:p>
          <a:p>
            <a:pPr marL="914400" lvl="1" indent="-514350" eaLnBrk="1" hangingPunct="1">
              <a:spcBef>
                <a:spcPts val="0"/>
              </a:spcBef>
            </a:pPr>
            <a:r>
              <a:rPr lang="en-US" sz="2000" dirty="0" smtClean="0">
                <a:ea typeface="ＭＳ Ｐゴシック" pitchFamily="-84" charset="-128"/>
                <a:cs typeface="ＭＳ Ｐゴシック" pitchFamily="-84" charset="-128"/>
              </a:rPr>
              <a:t>The representative of the group makes the presentation followed by all group members’ participation in the Q&amp;A session</a:t>
            </a:r>
          </a:p>
          <a:p>
            <a:pPr marL="514350" indent="-514350" eaLnBrk="1" hangingPunct="1">
              <a:spcBef>
                <a:spcPts val="0"/>
              </a:spcBef>
            </a:pPr>
            <a:r>
              <a:rPr lang="en-US" sz="2400" dirty="0" smtClean="0">
                <a:ea typeface="ＭＳ Ｐゴシック" pitchFamily="-84" charset="-128"/>
                <a:cs typeface="ＭＳ Ｐゴシック" pitchFamily="-84" charset="-128"/>
              </a:rPr>
              <a:t>Date and time: </a:t>
            </a:r>
          </a:p>
          <a:p>
            <a:pPr marL="914400" lvl="1" indent="-514350" eaLnBrk="1" hangingPunct="1">
              <a:spcBef>
                <a:spcPts val="0"/>
              </a:spcBef>
            </a:pPr>
            <a:r>
              <a:rPr lang="en-US" sz="2000" dirty="0" smtClean="0">
                <a:ea typeface="ＭＳ Ｐゴシック" pitchFamily="-84" charset="-128"/>
                <a:cs typeface="ＭＳ Ｐゴシック" pitchFamily="-84" charset="-128"/>
              </a:rPr>
              <a:t>In class Monday and Wednesday, Apr. 24 and 26, 2017</a:t>
            </a:r>
          </a:p>
          <a:p>
            <a:pPr marL="514350" indent="-514350" eaLnBrk="1" hangingPunct="1">
              <a:spcBef>
                <a:spcPts val="0"/>
              </a:spcBef>
            </a:pPr>
            <a:r>
              <a:rPr lang="en-US" sz="2400" dirty="0" smtClean="0">
                <a:ea typeface="ＭＳ Ｐゴシック" pitchFamily="-84" charset="-128"/>
                <a:cs typeface="ＭＳ Ｐゴシック" pitchFamily="-84" charset="-128"/>
              </a:rPr>
              <a:t>Important metrics</a:t>
            </a:r>
          </a:p>
          <a:p>
            <a:pPr marL="914400" lvl="1" indent="-514350" eaLnBrk="1" hangingPunct="1">
              <a:spcBef>
                <a:spcPts val="0"/>
              </a:spcBef>
            </a:pPr>
            <a:r>
              <a:rPr lang="en-US" sz="2000" dirty="0" smtClean="0">
                <a:ea typeface="ＭＳ Ｐゴシック" pitchFamily="-84" charset="-128"/>
                <a:cs typeface="ＭＳ Ｐゴシック" pitchFamily="-84" charset="-128"/>
              </a:rPr>
              <a:t>Contents of the presentation: 60%</a:t>
            </a:r>
          </a:p>
          <a:p>
            <a:pPr marL="1314450" lvl="2" indent="-514350" eaLnBrk="1" hangingPunct="1">
              <a:spcBef>
                <a:spcPts val="0"/>
              </a:spcBef>
            </a:pPr>
            <a:r>
              <a:rPr lang="en-US" sz="1800" dirty="0" smtClean="0">
                <a:ea typeface="ＭＳ Ｐゴシック" pitchFamily="-84" charset="-128"/>
                <a:cs typeface="ＭＳ Ｐゴシック" pitchFamily="-84" charset="-128"/>
              </a:rPr>
              <a:t>Inclusion of all important points as mentioned in the report</a:t>
            </a:r>
          </a:p>
          <a:p>
            <a:pPr marL="1314450" lvl="2" indent="-514350" eaLnBrk="1" hangingPunct="1">
              <a:spcBef>
                <a:spcPts val="0"/>
              </a:spcBef>
            </a:pPr>
            <a:r>
              <a:rPr lang="en-US" sz="1800" dirty="0" smtClean="0">
                <a:ea typeface="ＭＳ Ｐゴシック" pitchFamily="-84" charset="-128"/>
                <a:cs typeface="ＭＳ Ｐゴシック" pitchFamily="-84" charset="-128"/>
              </a:rPr>
              <a:t>The quality of the research and making the right points</a:t>
            </a:r>
            <a:endParaRPr lang="en-US" sz="2000" dirty="0" smtClean="0">
              <a:ea typeface="ＭＳ Ｐゴシック" pitchFamily="-84" charset="-128"/>
              <a:cs typeface="ＭＳ Ｐゴシック" pitchFamily="-84" charset="-128"/>
            </a:endParaRPr>
          </a:p>
          <a:p>
            <a:pPr marL="914400" lvl="1" indent="-514350" eaLnBrk="1" hangingPunct="1">
              <a:spcBef>
                <a:spcPts val="0"/>
              </a:spcBef>
            </a:pPr>
            <a:r>
              <a:rPr lang="en-US" sz="2000" dirty="0" smtClean="0">
                <a:ea typeface="ＭＳ Ｐゴシック" pitchFamily="-84" charset="-128"/>
                <a:cs typeface="ＭＳ Ｐゴシック" pitchFamily="-84" charset="-128"/>
              </a:rPr>
              <a:t>Quality of the presentation itself: 15%</a:t>
            </a:r>
          </a:p>
          <a:p>
            <a:pPr marL="914400" lvl="1" indent="-514350" eaLnBrk="1" hangingPunct="1">
              <a:spcBef>
                <a:spcPts val="0"/>
              </a:spcBef>
            </a:pPr>
            <a:r>
              <a:rPr lang="en-US" sz="2000" dirty="0" smtClean="0">
                <a:ea typeface="ＭＳ Ｐゴシック" pitchFamily="-84" charset="-128"/>
                <a:cs typeface="ＭＳ Ｐゴシック" pitchFamily="-84" charset="-128"/>
              </a:rPr>
              <a:t>Presentation manner: 10%</a:t>
            </a:r>
          </a:p>
          <a:p>
            <a:pPr marL="914400" lvl="1" indent="-514350" eaLnBrk="1" hangingPunct="1">
              <a:spcBef>
                <a:spcPts val="0"/>
              </a:spcBef>
            </a:pPr>
            <a:r>
              <a:rPr lang="en-US" sz="2000" dirty="0" smtClean="0">
                <a:ea typeface="ＭＳ Ｐゴシック" pitchFamily="-84" charset="-128"/>
                <a:cs typeface="ＭＳ Ｐゴシック" pitchFamily="-84" charset="-128"/>
              </a:rPr>
              <a:t>Q&amp;A handling: 10%</a:t>
            </a:r>
          </a:p>
          <a:p>
            <a:pPr marL="914400" lvl="1" indent="-514350" eaLnBrk="1" hangingPunct="1">
              <a:spcBef>
                <a:spcPts val="0"/>
              </a:spcBef>
            </a:pPr>
            <a:r>
              <a:rPr lang="en-US" sz="2000" dirty="0" smtClean="0">
                <a:ea typeface="ＭＳ Ｐゴシック" pitchFamily="-84" charset="-128"/>
                <a:cs typeface="ＭＳ Ｐゴシック" pitchFamily="-84" charset="-128"/>
              </a:rPr>
              <a:t>Staying in the allotted presentation time: 5%</a:t>
            </a:r>
          </a:p>
          <a:p>
            <a:pPr marL="914400" lvl="1" indent="-514350" eaLnBrk="1" hangingPunct="1">
              <a:spcBef>
                <a:spcPts val="0"/>
              </a:spcBef>
            </a:pPr>
            <a:r>
              <a:rPr lang="en-US" sz="2000" dirty="0" smtClean="0">
                <a:ea typeface="ＭＳ Ｐゴシック" pitchFamily="-84" charset="-128"/>
                <a:cs typeface="ＭＳ Ｐゴシック" pitchFamily="-84" charset="-128"/>
              </a:rPr>
              <a:t>Judging participation and sincerity: 5%</a:t>
            </a:r>
          </a:p>
          <a:p>
            <a:pPr marL="914400" lvl="1" indent="-514350" eaLnBrk="1" hangingPunct="1">
              <a:spcBef>
                <a:spcPts val="0"/>
              </a:spcBef>
            </a:pPr>
            <a:endParaRPr lang="en-US" sz="2000" dirty="0" smtClean="0"/>
          </a:p>
        </p:txBody>
      </p:sp>
    </p:spTree>
    <p:extLst>
      <p:ext uri="{BB962C8B-B14F-4D97-AF65-F5344CB8AC3E}">
        <p14:creationId xmlns:p14="http://schemas.microsoft.com/office/powerpoint/2010/main" val="9154897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ctrTitle"/>
          </p:nvPr>
        </p:nvSpPr>
        <p:spPr>
          <a:xfrm>
            <a:off x="457200" y="76200"/>
            <a:ext cx="8226425" cy="636587"/>
          </a:xfrm>
        </p:spPr>
        <p:txBody>
          <a:bodyPr/>
          <a:lstStyle/>
          <a:p>
            <a:pPr eaLnBrk="1" hangingPunct="1">
              <a:defRPr/>
            </a:pPr>
            <a:r>
              <a:rPr lang="en-US" sz="3400" dirty="0" smtClean="0">
                <a:cs typeface="+mj-cs"/>
              </a:rPr>
              <a:t>X-Ray Scattering</a:t>
            </a:r>
          </a:p>
        </p:txBody>
      </p:sp>
      <p:sp>
        <p:nvSpPr>
          <p:cNvPr id="73731" name="Rectangle 3"/>
          <p:cNvSpPr>
            <a:spLocks noGrp="1" noChangeArrowheads="1"/>
          </p:cNvSpPr>
          <p:nvPr>
            <p:ph type="subTitle" idx="1"/>
          </p:nvPr>
        </p:nvSpPr>
        <p:spPr>
          <a:xfrm>
            <a:off x="457200" y="762000"/>
            <a:ext cx="8305800" cy="1524000"/>
          </a:xfrm>
        </p:spPr>
        <p:txBody>
          <a:bodyPr/>
          <a:lstStyle/>
          <a:p>
            <a:pPr marL="342900" indent="-342900" algn="l" eaLnBrk="1" hangingPunct="1">
              <a:lnSpc>
                <a:spcPct val="80000"/>
              </a:lnSpc>
              <a:buFont typeface="Wingdings" charset="0"/>
              <a:buChar char="n"/>
              <a:defRPr/>
            </a:pPr>
            <a:r>
              <a:rPr lang="en-US" sz="2800" dirty="0" smtClean="0">
                <a:cs typeface="+mn-cs"/>
              </a:rPr>
              <a:t>Max von Laue suggested that if </a:t>
            </a:r>
            <a:r>
              <a:rPr lang="en-US" sz="2800" dirty="0">
                <a:cs typeface="+mn-cs"/>
              </a:rPr>
              <a:t>X</a:t>
            </a:r>
            <a:r>
              <a:rPr lang="en-US" sz="2800" dirty="0" smtClean="0">
                <a:cs typeface="+mn-cs"/>
              </a:rPr>
              <a:t> rays were a form of electromagnetic radiation, interference effects should be observed. (Wave property!!)</a:t>
            </a:r>
          </a:p>
          <a:p>
            <a:pPr marL="342900" indent="-342900" algn="l" eaLnBrk="1" hangingPunct="1">
              <a:lnSpc>
                <a:spcPct val="80000"/>
              </a:lnSpc>
              <a:buFont typeface="Wingdings" charset="0"/>
              <a:buChar char="n"/>
              <a:defRPr/>
            </a:pPr>
            <a:r>
              <a:rPr lang="en-US" sz="2800" dirty="0" smtClean="0">
                <a:cs typeface="+mn-cs"/>
              </a:rPr>
              <a:t>Crystals act as three-dimensional gratings, scattering the waves and producing observable interference effects.</a:t>
            </a:r>
          </a:p>
        </p:txBody>
      </p:sp>
      <p:pic>
        <p:nvPicPr>
          <p:cNvPr id="17414" name="Picture 1"/>
          <p:cNvPicPr>
            <a:picLocks/>
          </p:cNvPicPr>
          <p:nvPr/>
        </p:nvPicPr>
        <p:blipFill>
          <a:blip r:embed="rId3"/>
          <a:srcRect/>
          <a:stretch>
            <a:fillRect/>
          </a:stretch>
        </p:blipFill>
        <p:spPr bwMode="auto">
          <a:xfrm>
            <a:off x="533400" y="2819400"/>
            <a:ext cx="3886200" cy="3505200"/>
          </a:xfrm>
          <a:prstGeom prst="rect">
            <a:avLst/>
          </a:prstGeom>
          <a:noFill/>
          <a:ln w="9525">
            <a:noFill/>
            <a:miter lim="800000"/>
            <a:headEnd/>
            <a:tailEnd/>
          </a:ln>
        </p:spPr>
      </p:pic>
      <p:pic>
        <p:nvPicPr>
          <p:cNvPr id="17415" name="Picture 1"/>
          <p:cNvPicPr>
            <a:picLocks/>
          </p:cNvPicPr>
          <p:nvPr/>
        </p:nvPicPr>
        <p:blipFill>
          <a:blip r:embed="rId4"/>
          <a:srcRect/>
          <a:stretch>
            <a:fillRect/>
          </a:stretch>
        </p:blipFill>
        <p:spPr bwMode="auto">
          <a:xfrm>
            <a:off x="5257800" y="2743200"/>
            <a:ext cx="3429000" cy="3581400"/>
          </a:xfrm>
          <a:prstGeom prst="rect">
            <a:avLst/>
          </a:prstGeom>
          <a:noFill/>
          <a:ln w="9525">
            <a:noFill/>
            <a:miter lim="800000"/>
            <a:headEnd/>
            <a:tailEnd/>
          </a:ln>
        </p:spPr>
      </p:pic>
      <p:sp>
        <p:nvSpPr>
          <p:cNvPr id="6" name="Date Placeholder 5"/>
          <p:cNvSpPr>
            <a:spLocks noGrp="1"/>
          </p:cNvSpPr>
          <p:nvPr>
            <p:ph type="dt" sz="half" idx="10"/>
          </p:nvPr>
        </p:nvSpPr>
        <p:spPr/>
        <p:txBody>
          <a:bodyPr/>
          <a:lstStyle/>
          <a:p>
            <a:pPr>
              <a:defRPr/>
            </a:pPr>
            <a:r>
              <a:rPr lang="en-US" smtClean="0"/>
              <a:t>Monday, Mar. 27, 2017</a:t>
            </a:r>
            <a:endParaRPr lang="en-US"/>
          </a:p>
        </p:txBody>
      </p:sp>
      <p:sp>
        <p:nvSpPr>
          <p:cNvPr id="7" name="Slide Number Placeholder 6"/>
          <p:cNvSpPr>
            <a:spLocks noGrp="1"/>
          </p:cNvSpPr>
          <p:nvPr>
            <p:ph type="sldNum" sz="quarter" idx="12"/>
          </p:nvPr>
        </p:nvSpPr>
        <p:spPr/>
        <p:txBody>
          <a:bodyPr/>
          <a:lstStyle/>
          <a:p>
            <a:pPr>
              <a:defRPr/>
            </a:pPr>
            <a:fld id="{3DD774B2-BEFC-0F4C-8EFB-A9A3D81A594A}" type="slidenum">
              <a:rPr lang="en-US" smtClean="0"/>
              <a:pPr>
                <a:defRPr/>
              </a:pPr>
              <a:t>9</a:t>
            </a:fld>
            <a:endParaRPr lang="en-US"/>
          </a:p>
        </p:txBody>
      </p:sp>
      <p:sp>
        <p:nvSpPr>
          <p:cNvPr id="8" name="Footer Placeholder 7"/>
          <p:cNvSpPr>
            <a:spLocks noGrp="1"/>
          </p:cNvSpPr>
          <p:nvPr>
            <p:ph type="ftr" sz="quarter" idx="11"/>
          </p:nvPr>
        </p:nvSpPr>
        <p:spPr/>
        <p:txBody>
          <a:bodyPr/>
          <a:lstStyle/>
          <a:p>
            <a:pPr>
              <a:defRPr/>
            </a:pPr>
            <a:r>
              <a:rPr lang="mr-IN" smtClean="0"/>
              <a:t>PHYS 3313-001, Spring 2017                      Dr. Jaehoon Yu</a:t>
            </a:r>
            <a:endParaRPr lang="en-US"/>
          </a:p>
        </p:txBody>
      </p:sp>
    </p:spTree>
    <p:extLst>
      <p:ext uri="{BB962C8B-B14F-4D97-AF65-F5344CB8AC3E}">
        <p14:creationId xmlns:p14="http://schemas.microsoft.com/office/powerpoint/2010/main" val="1943392239"/>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phys1443-spring02">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6600"/>
      </a:hlink>
      <a:folHlink>
        <a:srgbClr val="B2B2B2"/>
      </a:folHlink>
    </a:clrScheme>
    <a:fontScheme name="phys1443-spring02">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phys1443-spring02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hys1443-spring02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hys1443-spring02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hys1443-spring02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hys1443-spring0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hys1443-spring0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hys1443-spring0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D:\UTA\Classes\1443 Spring 2002\phys1443-spring02.pot</Template>
  <TotalTime>39766</TotalTime>
  <Words>1472</Words>
  <Application>Microsoft Macintosh PowerPoint</Application>
  <PresentationFormat>On-screen Show (4:3)</PresentationFormat>
  <Paragraphs>186</Paragraphs>
  <Slides>17</Slides>
  <Notes>3</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17</vt:i4>
      </vt:variant>
    </vt:vector>
  </HeadingPairs>
  <TitlesOfParts>
    <vt:vector size="27" baseType="lpstr">
      <vt:lpstr>Arial Narrow</vt:lpstr>
      <vt:lpstr>Monotype Corsiva</vt:lpstr>
      <vt:lpstr>ＭＳ Ｐゴシック</vt:lpstr>
      <vt:lpstr>Symbol</vt:lpstr>
      <vt:lpstr>Times</vt:lpstr>
      <vt:lpstr>Times New Roman</vt:lpstr>
      <vt:lpstr>Wingdings</vt:lpstr>
      <vt:lpstr>Arial</vt:lpstr>
      <vt:lpstr>phys1443-spring02</vt:lpstr>
      <vt:lpstr>Equation</vt:lpstr>
      <vt:lpstr>PHYS 3313 – Section 001 Lecture #16</vt:lpstr>
      <vt:lpstr>Announcements</vt:lpstr>
      <vt:lpstr>Research Projects</vt:lpstr>
      <vt:lpstr>Research Topics</vt:lpstr>
      <vt:lpstr>Research Projects</vt:lpstr>
      <vt:lpstr>Reminder: Research Project Report</vt:lpstr>
      <vt:lpstr>Project Report Template</vt:lpstr>
      <vt:lpstr>Research Presentations</vt:lpstr>
      <vt:lpstr>X-Ray Scattering</vt:lpstr>
      <vt:lpstr>Bragg’s Law</vt:lpstr>
      <vt:lpstr>The Bragg Spectrometer</vt:lpstr>
      <vt:lpstr>Ex 5.1: Bragg’s Law</vt:lpstr>
      <vt:lpstr>De Broglie Waves</vt:lpstr>
      <vt:lpstr>Ex 5.2: De Broglie Wavelength</vt:lpstr>
      <vt:lpstr>Bohr’s Quantization Condition</vt:lpstr>
      <vt:lpstr>Electron Scattering</vt:lpstr>
      <vt:lpstr>So particle/wave properties?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 1443 – Section 501 Lecture #1</dc:title>
  <dc:creator>Jae Yu</dc:creator>
  <cp:lastModifiedBy>Microsoft Office User</cp:lastModifiedBy>
  <cp:revision>856</cp:revision>
  <cp:lastPrinted>2013-08-26T21:25:15Z</cp:lastPrinted>
  <dcterms:created xsi:type="dcterms:W3CDTF">2012-08-27T21:13:02Z</dcterms:created>
  <dcterms:modified xsi:type="dcterms:W3CDTF">2017-03-27T20:31:28Z</dcterms:modified>
</cp:coreProperties>
</file>