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574" r:id="rId3"/>
    <p:sldId id="766" r:id="rId4"/>
    <p:sldId id="767" r:id="rId5"/>
    <p:sldId id="768" r:id="rId6"/>
    <p:sldId id="769" r:id="rId7"/>
    <p:sldId id="770" r:id="rId8"/>
    <p:sldId id="771" r:id="rId9"/>
    <p:sldId id="739" r:id="rId10"/>
    <p:sldId id="740" r:id="rId11"/>
    <p:sldId id="741" r:id="rId12"/>
    <p:sldId id="742" r:id="rId13"/>
    <p:sldId id="743" r:id="rId14"/>
    <p:sldId id="744" r:id="rId15"/>
    <p:sldId id="745" r:id="rId16"/>
    <p:sldId id="746" r:id="rId17"/>
    <p:sldId id="747" r:id="rId18"/>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81CEEF"/>
    <a:srgbClr val="8EDBEF"/>
    <a:srgbClr val="7FC4D6"/>
    <a:srgbClr val="99FFCC"/>
    <a:srgbClr val="FFFFCC"/>
    <a:srgbClr val="CC6600"/>
    <a:srgbClr val="FF0066"/>
    <a:srgbClr val="CC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09"/>
    <p:restoredTop sz="94660"/>
  </p:normalViewPr>
  <p:slideViewPr>
    <p:cSldViewPr>
      <p:cViewPr varScale="1">
        <p:scale>
          <a:sx n="127" d="100"/>
          <a:sy n="127" d="100"/>
        </p:scale>
        <p:origin x="3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8" Type="http://schemas.openxmlformats.org/officeDocument/2006/relationships/image" Target="../media/image19.emf"/><Relationship Id="rId9" Type="http://schemas.openxmlformats.org/officeDocument/2006/relationships/image" Target="../media/image20.emf"/><Relationship Id="rId1" Type="http://schemas.openxmlformats.org/officeDocument/2006/relationships/image" Target="../media/image12.emf"/><Relationship Id="rId2"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image" Target="../media/image21.emf"/><Relationship Id="rId2"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6" Type="http://schemas.openxmlformats.org/officeDocument/2006/relationships/image" Target="../media/image32.emf"/><Relationship Id="rId7" Type="http://schemas.openxmlformats.org/officeDocument/2006/relationships/image" Target="../media/image33.emf"/><Relationship Id="rId1" Type="http://schemas.openxmlformats.org/officeDocument/2006/relationships/image" Target="../media/image27.emf"/><Relationship Id="rId2"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 Type="http://schemas.openxmlformats.org/officeDocument/2006/relationships/image" Target="../media/image34.emf"/><Relationship Id="rId2"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1</a:t>
            </a:fld>
            <a:endParaRPr lang="en-US"/>
          </a:p>
        </p:txBody>
      </p:sp>
    </p:spTree>
    <p:extLst>
      <p:ext uri="{BB962C8B-B14F-4D97-AF65-F5344CB8AC3E}">
        <p14:creationId xmlns:p14="http://schemas.microsoft.com/office/powerpoint/2010/main" val="97945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2</a:t>
            </a:fld>
            <a:endParaRPr lang="en-US"/>
          </a:p>
        </p:txBody>
      </p:sp>
    </p:spTree>
    <p:extLst>
      <p:ext uri="{BB962C8B-B14F-4D97-AF65-F5344CB8AC3E}">
        <p14:creationId xmlns:p14="http://schemas.microsoft.com/office/powerpoint/2010/main" val="206416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34483E-5B5B-BD45-A08D-10B8C52212D4}" type="slidenum">
              <a:rPr lang="en-US" smtClean="0"/>
              <a:pPr>
                <a:defRPr/>
              </a:pPr>
              <a:t>9</a:t>
            </a:fld>
            <a:endParaRPr lang="en-US"/>
          </a:p>
        </p:txBody>
      </p:sp>
    </p:spTree>
    <p:extLst>
      <p:ext uri="{BB962C8B-B14F-4D97-AF65-F5344CB8AC3E}">
        <p14:creationId xmlns:p14="http://schemas.microsoft.com/office/powerpoint/2010/main" val="62842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E4BFBEB-12DC-8949-B61D-A8F2554F50A6}" type="slidenum">
              <a:rPr lang="en-US"/>
              <a:pPr>
                <a:defRPr/>
              </a:pPr>
              <a:t>‹#›</a:t>
            </a:fld>
            <a:endParaRPr lang="en-US"/>
          </a:p>
        </p:txBody>
      </p:sp>
    </p:spTree>
    <p:extLst>
      <p:ext uri="{BB962C8B-B14F-4D97-AF65-F5344CB8AC3E}">
        <p14:creationId xmlns:p14="http://schemas.microsoft.com/office/powerpoint/2010/main" val="19609177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fld id="{FDDAF44D-5BDC-464D-BFC2-357404B9B058}" type="slidenum">
              <a:rPr lang="en-US"/>
              <a:pPr/>
              <a:t>‹#›</a:t>
            </a:fld>
            <a:endParaRPr lang="en-US"/>
          </a:p>
        </p:txBody>
      </p:sp>
    </p:spTree>
    <p:extLst>
      <p:ext uri="{BB962C8B-B14F-4D97-AF65-F5344CB8AC3E}">
        <p14:creationId xmlns:p14="http://schemas.microsoft.com/office/powerpoint/2010/main" val="6516397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Mar. 27, 2017</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mr-IN" smtClean="0"/>
              <a:t>PHYS 3313-001, Spring 2017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Mar. 27, 2017</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mr-IN" smtClean="0"/>
              <a:t>PHYS 3313-001, Spring 2017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6"/>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 id="2147483721" r:id="rId14"/>
  </p:sldLayoutIdLst>
  <p:timing>
    <p:tnLst>
      <p:par>
        <p:cT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20.emf"/><Relationship Id="rId10" Type="http://schemas.openxmlformats.org/officeDocument/2006/relationships/image" Target="../media/image15.emf"/><Relationship Id="rId11" Type="http://schemas.openxmlformats.org/officeDocument/2006/relationships/oleObject" Target="../embeddings/oleObject5.bin"/><Relationship Id="rId12" Type="http://schemas.openxmlformats.org/officeDocument/2006/relationships/image" Target="../media/image16.emf"/><Relationship Id="rId13" Type="http://schemas.openxmlformats.org/officeDocument/2006/relationships/oleObject" Target="../embeddings/oleObject6.bin"/><Relationship Id="rId14" Type="http://schemas.openxmlformats.org/officeDocument/2006/relationships/image" Target="../media/image17.emf"/><Relationship Id="rId15" Type="http://schemas.openxmlformats.org/officeDocument/2006/relationships/oleObject" Target="../embeddings/oleObject7.bin"/><Relationship Id="rId16" Type="http://schemas.openxmlformats.org/officeDocument/2006/relationships/image" Target="../media/image18.emf"/><Relationship Id="rId17" Type="http://schemas.openxmlformats.org/officeDocument/2006/relationships/oleObject" Target="../embeddings/oleObject8.bin"/><Relationship Id="rId18" Type="http://schemas.openxmlformats.org/officeDocument/2006/relationships/image" Target="../media/image19.emf"/><Relationship Id="rId19" Type="http://schemas.openxmlformats.org/officeDocument/2006/relationships/oleObject" Target="../embeddings/oleObject9.bin"/><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oleObject" Target="../embeddings/oleObject1.bin"/><Relationship Id="rId4" Type="http://schemas.openxmlformats.org/officeDocument/2006/relationships/image" Target="../media/image12.emf"/><Relationship Id="rId5" Type="http://schemas.openxmlformats.org/officeDocument/2006/relationships/oleObject" Target="../embeddings/oleObject2.bin"/><Relationship Id="rId6" Type="http://schemas.openxmlformats.org/officeDocument/2006/relationships/image" Target="../media/image13.emf"/><Relationship Id="rId7" Type="http://schemas.openxmlformats.org/officeDocument/2006/relationships/oleObject" Target="../embeddings/oleObject3.bin"/><Relationship Id="rId8" Type="http://schemas.openxmlformats.org/officeDocument/2006/relationships/image" Target="../media/image14.emf"/></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image" Target="../media/image25.emf"/><Relationship Id="rId13" Type="http://schemas.openxmlformats.org/officeDocument/2006/relationships/oleObject" Target="../embeddings/oleObject15.bin"/><Relationship Id="rId14" Type="http://schemas.openxmlformats.org/officeDocument/2006/relationships/image" Target="../media/image26.emf"/><Relationship Id="rId1" Type="http://schemas.openxmlformats.org/officeDocument/2006/relationships/vmlDrawing" Target="../drawings/vmlDrawing2.vml"/><Relationship Id="rId2" Type="http://schemas.openxmlformats.org/officeDocument/2006/relationships/slideLayout" Target="../slideLayouts/slideLayout13.xml"/><Relationship Id="rId3" Type="http://schemas.openxmlformats.org/officeDocument/2006/relationships/oleObject" Target="../embeddings/oleObject10.bin"/><Relationship Id="rId4" Type="http://schemas.openxmlformats.org/officeDocument/2006/relationships/image" Target="../media/image21.emf"/><Relationship Id="rId5" Type="http://schemas.openxmlformats.org/officeDocument/2006/relationships/oleObject" Target="../embeddings/oleObject11.bin"/><Relationship Id="rId6" Type="http://schemas.openxmlformats.org/officeDocument/2006/relationships/image" Target="../media/image22.emf"/><Relationship Id="rId7" Type="http://schemas.openxmlformats.org/officeDocument/2006/relationships/oleObject" Target="../embeddings/oleObject12.bin"/><Relationship Id="rId8" Type="http://schemas.openxmlformats.org/officeDocument/2006/relationships/image" Target="../media/image23.emf"/><Relationship Id="rId9" Type="http://schemas.openxmlformats.org/officeDocument/2006/relationships/oleObject" Target="../embeddings/oleObject13.bin"/><Relationship Id="rId10" Type="http://schemas.openxmlformats.org/officeDocument/2006/relationships/image" Target="../media/image24.emf"/></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20.bin"/><Relationship Id="rId12" Type="http://schemas.openxmlformats.org/officeDocument/2006/relationships/image" Target="../media/image31.emf"/><Relationship Id="rId13" Type="http://schemas.openxmlformats.org/officeDocument/2006/relationships/oleObject" Target="../embeddings/oleObject21.bin"/><Relationship Id="rId14" Type="http://schemas.openxmlformats.org/officeDocument/2006/relationships/image" Target="../media/image32.emf"/><Relationship Id="rId15" Type="http://schemas.openxmlformats.org/officeDocument/2006/relationships/oleObject" Target="../embeddings/oleObject22.bin"/><Relationship Id="rId16"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13.xml"/><Relationship Id="rId3" Type="http://schemas.openxmlformats.org/officeDocument/2006/relationships/oleObject" Target="../embeddings/oleObject16.bin"/><Relationship Id="rId4" Type="http://schemas.openxmlformats.org/officeDocument/2006/relationships/image" Target="../media/image27.emf"/><Relationship Id="rId5" Type="http://schemas.openxmlformats.org/officeDocument/2006/relationships/oleObject" Target="../embeddings/oleObject17.bin"/><Relationship Id="rId6" Type="http://schemas.openxmlformats.org/officeDocument/2006/relationships/image" Target="../media/image28.emf"/><Relationship Id="rId7" Type="http://schemas.openxmlformats.org/officeDocument/2006/relationships/oleObject" Target="../embeddings/oleObject18.bin"/><Relationship Id="rId8" Type="http://schemas.openxmlformats.org/officeDocument/2006/relationships/image" Target="../media/image29.emf"/><Relationship Id="rId9" Type="http://schemas.openxmlformats.org/officeDocument/2006/relationships/oleObject" Target="../embeddings/oleObject19.bin"/><Relationship Id="rId10" Type="http://schemas.openxmlformats.org/officeDocument/2006/relationships/image" Target="../media/image30.emf"/></Relationships>
</file>

<file path=ppt/slides/_rels/slide15.xml.rels><?xml version="1.0" encoding="UTF-8" standalone="yes"?>
<Relationships xmlns="http://schemas.openxmlformats.org/package/2006/relationships"><Relationship Id="rId9" Type="http://schemas.openxmlformats.org/officeDocument/2006/relationships/image" Target="../media/image36.emf"/><Relationship Id="rId20" Type="http://schemas.openxmlformats.org/officeDocument/2006/relationships/oleObject" Target="../embeddings/oleObject31.bin"/><Relationship Id="rId21" Type="http://schemas.openxmlformats.org/officeDocument/2006/relationships/image" Target="../media/image42.emf"/><Relationship Id="rId10" Type="http://schemas.openxmlformats.org/officeDocument/2006/relationships/oleObject" Target="../embeddings/oleObject26.bin"/><Relationship Id="rId11" Type="http://schemas.openxmlformats.org/officeDocument/2006/relationships/image" Target="../media/image37.emf"/><Relationship Id="rId12" Type="http://schemas.openxmlformats.org/officeDocument/2006/relationships/oleObject" Target="../embeddings/oleObject27.bin"/><Relationship Id="rId13" Type="http://schemas.openxmlformats.org/officeDocument/2006/relationships/image" Target="../media/image38.emf"/><Relationship Id="rId14" Type="http://schemas.openxmlformats.org/officeDocument/2006/relationships/oleObject" Target="../embeddings/oleObject28.bin"/><Relationship Id="rId15" Type="http://schemas.openxmlformats.org/officeDocument/2006/relationships/image" Target="../media/image39.emf"/><Relationship Id="rId16" Type="http://schemas.openxmlformats.org/officeDocument/2006/relationships/oleObject" Target="../embeddings/oleObject29.bin"/><Relationship Id="rId17" Type="http://schemas.openxmlformats.org/officeDocument/2006/relationships/image" Target="../media/image40.emf"/><Relationship Id="rId18" Type="http://schemas.openxmlformats.org/officeDocument/2006/relationships/oleObject" Target="../embeddings/oleObject30.bin"/><Relationship Id="rId19" Type="http://schemas.openxmlformats.org/officeDocument/2006/relationships/image" Target="../media/image41.emf"/><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image" Target="../media/image43.jpeg"/><Relationship Id="rId4" Type="http://schemas.openxmlformats.org/officeDocument/2006/relationships/oleObject" Target="../embeddings/oleObject23.bin"/><Relationship Id="rId5" Type="http://schemas.openxmlformats.org/officeDocument/2006/relationships/image" Target="../media/image34.emf"/><Relationship Id="rId6" Type="http://schemas.openxmlformats.org/officeDocument/2006/relationships/oleObject" Target="../embeddings/oleObject24.bin"/><Relationship Id="rId7" Type="http://schemas.openxmlformats.org/officeDocument/2006/relationships/image" Target="../media/image35.emf"/><Relationship Id="rId8" Type="http://schemas.openxmlformats.org/officeDocument/2006/relationships/oleObject" Target="../embeddings/oleObject25.bin"/></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oleObject" Target="../embeddings/oleObject32.bin"/><Relationship Id="rId8" Type="http://schemas.openxmlformats.org/officeDocument/2006/relationships/image" Target="../media/image44.emf"/><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Mar. 27, 2017</a:t>
            </a:r>
            <a:endParaRPr lang="en-US"/>
          </a:p>
        </p:txBody>
      </p:sp>
      <p:sp>
        <p:nvSpPr>
          <p:cNvPr id="7" name="Rectangle 5"/>
          <p:cNvSpPr>
            <a:spLocks noGrp="1" noChangeArrowheads="1"/>
          </p:cNvSpPr>
          <p:nvPr>
            <p:ph type="ftr" sz="quarter" idx="11"/>
          </p:nvPr>
        </p:nvSpPr>
        <p:spPr/>
        <p:txBody>
          <a:bodyPr/>
          <a:lstStyle/>
          <a:p>
            <a:pPr>
              <a:defRPr/>
            </a:pPr>
            <a:r>
              <a:rPr lang="mr-IN" smtClean="0"/>
              <a:t>PHYS 3313-001, Spring 2017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228600"/>
            <a:ext cx="7772400" cy="1302603"/>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#16</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2938279" y="1683603"/>
            <a:ext cx="2959465"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March 27, 2017</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371600" y="2644666"/>
            <a:ext cx="6858000"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800" dirty="0">
                <a:latin typeface="Arial Narrow" pitchFamily="-84" charset="0"/>
              </a:rPr>
              <a:t>X-ray Scattering</a:t>
            </a:r>
          </a:p>
          <a:p>
            <a:pPr marL="609600" indent="-609600" algn="l"/>
            <a:r>
              <a:rPr lang="en-US" sz="2800" dirty="0">
                <a:latin typeface="Arial Narrow" pitchFamily="-84" charset="0"/>
              </a:rPr>
              <a:t>Bragg’s Law</a:t>
            </a:r>
          </a:p>
          <a:p>
            <a:pPr marL="609600" indent="-609600" algn="l"/>
            <a:r>
              <a:rPr lang="en-US" sz="2800" dirty="0">
                <a:latin typeface="Arial Narrow" pitchFamily="-84" charset="0"/>
              </a:rPr>
              <a:t>de Broglie Waves</a:t>
            </a:r>
          </a:p>
          <a:p>
            <a:pPr marL="609600" indent="-609600" algn="l"/>
            <a:r>
              <a:rPr lang="en-US" sz="2800" dirty="0">
                <a:latin typeface="Arial Narrow" pitchFamily="-84" charset="0"/>
              </a:rPr>
              <a:t>Bohr’s Quantization Conditions</a:t>
            </a:r>
          </a:p>
          <a:p>
            <a:pPr marL="609600" indent="-609600" algn="l"/>
            <a:r>
              <a:rPr lang="en-US" sz="2800" dirty="0">
                <a:latin typeface="Arial Narrow" pitchFamily="-84" charset="0"/>
              </a:rPr>
              <a:t>Electron </a:t>
            </a:r>
            <a:r>
              <a:rPr lang="en-US" sz="2800" dirty="0" smtClean="0">
                <a:latin typeface="Arial Narrow" pitchFamily="-84" charset="0"/>
              </a:rPr>
              <a:t>Scattering</a:t>
            </a:r>
          </a:p>
        </p:txBody>
      </p:sp>
      <p:sp>
        <p:nvSpPr>
          <p:cNvPr id="2" name="TextBox 1"/>
          <p:cNvSpPr txBox="1"/>
          <p:nvPr/>
        </p:nvSpPr>
        <p:spPr>
          <a:xfrm>
            <a:off x="8376745" y="4014952"/>
            <a:ext cx="184731" cy="461665"/>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ctrTitle"/>
          </p:nvPr>
        </p:nvSpPr>
        <p:spPr>
          <a:xfrm>
            <a:off x="457200" y="152400"/>
            <a:ext cx="8226425" cy="484187"/>
          </a:xfrm>
        </p:spPr>
        <p:txBody>
          <a:bodyPr/>
          <a:lstStyle/>
          <a:p>
            <a:pPr eaLnBrk="1" hangingPunct="1"/>
            <a:r>
              <a:rPr lang="en-US" sz="4000" dirty="0" smtClean="0">
                <a:cs typeface="ＭＳ Ｐゴシック" pitchFamily="-84" charset="-128"/>
              </a:rPr>
              <a:t>Bragg’</a:t>
            </a:r>
            <a:r>
              <a:rPr lang="en-US" altLang="ja-JP" sz="4000" dirty="0" smtClean="0">
                <a:cs typeface="ＭＳ Ｐゴシック" pitchFamily="-84" charset="-128"/>
              </a:rPr>
              <a:t>s </a:t>
            </a:r>
            <a:r>
              <a:rPr lang="en-US" altLang="ja-JP" sz="4000" dirty="0">
                <a:cs typeface="ＭＳ Ｐゴシック" pitchFamily="-84" charset="-128"/>
              </a:rPr>
              <a:t>Law</a:t>
            </a:r>
            <a:endParaRPr lang="en-US" sz="4000" dirty="0">
              <a:cs typeface="ＭＳ Ｐゴシック" pitchFamily="-84" charset="-128"/>
            </a:endParaRPr>
          </a:p>
        </p:txBody>
      </p:sp>
      <p:sp>
        <p:nvSpPr>
          <p:cNvPr id="75779" name="Rectangle 3"/>
          <p:cNvSpPr>
            <a:spLocks noGrp="1" noChangeArrowheads="1"/>
          </p:cNvSpPr>
          <p:nvPr>
            <p:ph type="subTitle" idx="1"/>
          </p:nvPr>
        </p:nvSpPr>
        <p:spPr>
          <a:xfrm>
            <a:off x="533400" y="762000"/>
            <a:ext cx="8153400" cy="2438400"/>
          </a:xfrm>
        </p:spPr>
        <p:txBody>
          <a:bodyPr/>
          <a:lstStyle/>
          <a:p>
            <a:pPr marL="342900" indent="-342900" algn="l" eaLnBrk="1" hangingPunct="1">
              <a:buFont typeface="Arial"/>
              <a:buChar char="•"/>
              <a:defRPr/>
            </a:pPr>
            <a:r>
              <a:rPr lang="en-US" sz="2000" dirty="0" smtClean="0">
                <a:cs typeface="+mn-cs"/>
              </a:rPr>
              <a:t>William Lawrence Bragg interpreted the x-ray scattering as the reflection of the incident X-ray beam from a unique set of planes of atoms within the crystal.</a:t>
            </a:r>
          </a:p>
          <a:p>
            <a:pPr marL="342900" indent="-342900" algn="l" eaLnBrk="1" hangingPunct="1">
              <a:buFont typeface="Arial"/>
              <a:buChar char="•"/>
              <a:defRPr/>
            </a:pPr>
            <a:r>
              <a:rPr lang="en-US" sz="2000" dirty="0" smtClean="0">
                <a:cs typeface="+mn-cs"/>
              </a:rPr>
              <a:t>There are two conditions for a constructive interference of the scattered </a:t>
            </a:r>
            <a:r>
              <a:rPr lang="en-US" sz="2000" dirty="0">
                <a:cs typeface="+mn-cs"/>
              </a:rPr>
              <a:t>X</a:t>
            </a:r>
            <a:r>
              <a:rPr lang="en-US" sz="2000" dirty="0" smtClean="0">
                <a:cs typeface="+mn-cs"/>
              </a:rPr>
              <a:t> rays: </a:t>
            </a:r>
          </a:p>
        </p:txBody>
      </p:sp>
      <p:pic>
        <p:nvPicPr>
          <p:cNvPr id="18440" name="Picture 1"/>
          <p:cNvPicPr>
            <a:picLocks/>
          </p:cNvPicPr>
          <p:nvPr/>
        </p:nvPicPr>
        <p:blipFill>
          <a:blip r:embed="rId2"/>
          <a:srcRect/>
          <a:stretch>
            <a:fillRect/>
          </a:stretch>
        </p:blipFill>
        <p:spPr bwMode="auto">
          <a:xfrm>
            <a:off x="3810000" y="1981200"/>
            <a:ext cx="4953000" cy="1828800"/>
          </a:xfrm>
          <a:prstGeom prst="rect">
            <a:avLst/>
          </a:prstGeom>
          <a:noFill/>
          <a:ln w="9525">
            <a:noFill/>
            <a:miter lim="800000"/>
            <a:headEnd/>
            <a:tailEnd/>
          </a:ln>
        </p:spPr>
      </p:pic>
      <p:pic>
        <p:nvPicPr>
          <p:cNvPr id="18441" name="Picture 1"/>
          <p:cNvPicPr>
            <a:picLocks/>
          </p:cNvPicPr>
          <p:nvPr/>
        </p:nvPicPr>
        <p:blipFill>
          <a:blip r:embed="rId3"/>
          <a:srcRect/>
          <a:stretch>
            <a:fillRect/>
          </a:stretch>
        </p:blipFill>
        <p:spPr bwMode="auto">
          <a:xfrm>
            <a:off x="2743200" y="4114800"/>
            <a:ext cx="2667000" cy="2057400"/>
          </a:xfrm>
          <a:prstGeom prst="rect">
            <a:avLst/>
          </a:prstGeom>
          <a:noFill/>
          <a:ln w="9525">
            <a:noFill/>
            <a:miter lim="800000"/>
            <a:headEnd/>
            <a:tailEnd/>
          </a:ln>
        </p:spPr>
      </p:pic>
      <p:pic>
        <p:nvPicPr>
          <p:cNvPr id="18442" name="Picture 1"/>
          <p:cNvPicPr>
            <a:picLocks/>
          </p:cNvPicPr>
          <p:nvPr/>
        </p:nvPicPr>
        <p:blipFill>
          <a:blip r:embed="rId4"/>
          <a:srcRect/>
          <a:stretch>
            <a:fillRect/>
          </a:stretch>
        </p:blipFill>
        <p:spPr bwMode="auto">
          <a:xfrm>
            <a:off x="5588000" y="4114800"/>
            <a:ext cx="3479800" cy="19812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Mar. 27, 2017</a:t>
            </a:r>
            <a:endParaRPr lang="en-US"/>
          </a:p>
        </p:txBody>
      </p:sp>
      <p:sp>
        <p:nvSpPr>
          <p:cNvPr id="9" name="Slide Number Placeholder 8"/>
          <p:cNvSpPr>
            <a:spLocks noGrp="1"/>
          </p:cNvSpPr>
          <p:nvPr>
            <p:ph type="sldNum" sz="quarter" idx="12"/>
          </p:nvPr>
        </p:nvSpPr>
        <p:spPr/>
        <p:txBody>
          <a:bodyPr/>
          <a:lstStyle/>
          <a:p>
            <a:pPr>
              <a:defRPr/>
            </a:pPr>
            <a:fld id="{3DD774B2-BEFC-0F4C-8EFB-A9A3D81A594A}" type="slidenum">
              <a:rPr lang="en-US" smtClean="0"/>
              <a:pPr>
                <a:defRPr/>
              </a:pPr>
              <a:t>10</a:t>
            </a:fld>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sp>
        <p:nvSpPr>
          <p:cNvPr id="11" name="Content Placeholder 2"/>
          <p:cNvSpPr txBox="1">
            <a:spLocks/>
          </p:cNvSpPr>
          <p:nvPr/>
        </p:nvSpPr>
        <p:spPr bwMode="auto">
          <a:xfrm>
            <a:off x="304800" y="1828800"/>
            <a:ext cx="3581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angle of incidence must equal the angle of reflection of the outgoing wave. (total reflection)</a:t>
            </a:r>
          </a:p>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difference in path lengths between two rays must be an integral number of wavelengths.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endParaRPr>
          </a:p>
          <a:p>
            <a:pPr marL="342900" marR="0" lvl="0" indent="-342900" algn="l" defTabSz="914400" rtl="0" eaLnBrk="0" fontAlgn="base" latinLnBrk="0" hangingPunct="0">
              <a:lnSpc>
                <a:spcPct val="100000"/>
              </a:lnSpc>
              <a:spcBef>
                <a:spcPct val="20000"/>
              </a:spcBef>
              <a:spcAft>
                <a:spcPct val="0"/>
              </a:spcAft>
              <a:buClr>
                <a:srgbClr val="0000FF"/>
              </a:buClr>
              <a:buSzTx/>
              <a:buFont typeface="Arial"/>
              <a:buChar char="•"/>
              <a:tabLst/>
              <a:defRPr/>
            </a:pPr>
            <a:r>
              <a:rPr kumimoji="0" lang="en-US"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Bragg’</a:t>
            </a:r>
            <a:r>
              <a:rPr kumimoji="0" lang="en-US" altLang="ja-JP"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s Law:	</a:t>
            </a:r>
          </a:p>
          <a:p>
            <a:pPr marR="0" lvl="0" algn="l" defTabSz="914400" rtl="0" eaLnBrk="0" fontAlgn="base" latinLnBrk="0" hangingPunct="0">
              <a:lnSpc>
                <a:spcPct val="100000"/>
              </a:lnSpc>
              <a:spcBef>
                <a:spcPct val="20000"/>
              </a:spcBef>
              <a:spcAft>
                <a:spcPct val="0"/>
              </a:spcAft>
              <a:buClrTx/>
              <a:buSzTx/>
              <a:tabLst/>
              <a:defRPr/>
            </a:pPr>
            <a:r>
              <a:rPr kumimoji="0" lang="en-US" sz="2000" b="0" i="1"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       n</a:t>
            </a:r>
            <a:r>
              <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λ</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2</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d</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sin </a:t>
            </a:r>
            <a:r>
              <a:rPr kumimoji="0" lang="el-GR"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θ</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a:t>
            </a:r>
          </a:p>
          <a:p>
            <a:pPr marR="0" lvl="0" algn="l" defTabSz="914400" rtl="0" eaLnBrk="0" fontAlgn="base" latinLnBrk="0" hangingPunct="0">
              <a:lnSpc>
                <a:spcPct val="100000"/>
              </a:lnSpc>
              <a:spcBef>
                <a:spcPct val="20000"/>
              </a:spcBef>
              <a:spcAft>
                <a:spcPct val="0"/>
              </a:spcAft>
              <a:buClrTx/>
              <a:buSzTx/>
              <a:tabLst/>
              <a:defRPr/>
            </a:pPr>
            <a:r>
              <a:rPr lang="en-US" sz="2000" i="1" kern="0" dirty="0">
                <a:solidFill>
                  <a:schemeClr val="accent2"/>
                </a:solidFill>
                <a:latin typeface="+mn-lt"/>
                <a:ea typeface="Arial" pitchFamily="-84" charset="0"/>
                <a:cs typeface="Arial" pitchFamily="-84" charset="0"/>
              </a:rPr>
              <a:t> </a:t>
            </a:r>
            <a:r>
              <a:rPr lang="en-US" sz="2000" i="1" kern="0" dirty="0" smtClean="0">
                <a:solidFill>
                  <a:schemeClr val="accent2"/>
                </a:solidFill>
                <a:latin typeface="+mn-lt"/>
                <a:ea typeface="Arial" pitchFamily="-84" charset="0"/>
                <a:cs typeface="Arial" pitchFamily="-84" charset="0"/>
              </a:rPr>
              <a:t>     </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n</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integer)</a:t>
            </a:r>
            <a:endPar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endParaRPr>
          </a:p>
        </p:txBody>
      </p:sp>
    </p:spTree>
    <p:extLst>
      <p:ext uri="{BB962C8B-B14F-4D97-AF65-F5344CB8AC3E}">
        <p14:creationId xmlns:p14="http://schemas.microsoft.com/office/powerpoint/2010/main" val="1460796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wipe(left)">
                                      <p:cBhvr>
                                        <p:cTn id="7" dur="500"/>
                                        <p:tgtEl>
                                          <p:spTgt spid="75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8440"/>
                                        </p:tgtEl>
                                        <p:attrNameLst>
                                          <p:attrName>style.visibility</p:attrName>
                                        </p:attrNameLst>
                                      </p:cBhvr>
                                      <p:to>
                                        <p:strVal val="visible"/>
                                      </p:to>
                                    </p:set>
                                    <p:anim calcmode="lin" valueType="num">
                                      <p:cBhvr>
                                        <p:cTn id="12" dur="500" fill="hold"/>
                                        <p:tgtEl>
                                          <p:spTgt spid="18440"/>
                                        </p:tgtEl>
                                        <p:attrNameLst>
                                          <p:attrName>ppt_w</p:attrName>
                                        </p:attrNameLst>
                                      </p:cBhvr>
                                      <p:tavLst>
                                        <p:tav tm="0">
                                          <p:val>
                                            <p:fltVal val="0"/>
                                          </p:val>
                                        </p:tav>
                                        <p:tav tm="100000">
                                          <p:val>
                                            <p:strVal val="#ppt_w"/>
                                          </p:val>
                                        </p:tav>
                                      </p:tavLst>
                                    </p:anim>
                                    <p:anim calcmode="lin" valueType="num">
                                      <p:cBhvr>
                                        <p:cTn id="13" dur="500" fill="hold"/>
                                        <p:tgtEl>
                                          <p:spTgt spid="18440"/>
                                        </p:tgtEl>
                                        <p:attrNameLst>
                                          <p:attrName>ppt_h</p:attrName>
                                        </p:attrNameLst>
                                      </p:cBhvr>
                                      <p:tavLst>
                                        <p:tav tm="0">
                                          <p:val>
                                            <p:fltVal val="0"/>
                                          </p:val>
                                        </p:tav>
                                        <p:tav tm="100000">
                                          <p:val>
                                            <p:strVal val="#ppt_h"/>
                                          </p:val>
                                        </p:tav>
                                      </p:tavLst>
                                    </p:anim>
                                    <p:animEffect transition="in" filter="fade">
                                      <p:cBhvr>
                                        <p:cTn id="14" dur="500"/>
                                        <p:tgtEl>
                                          <p:spTgt spid="184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75779">
                                            <p:txEl>
                                              <p:pRg st="1" end="1"/>
                                            </p:txEl>
                                          </p:spTgt>
                                        </p:tgtEl>
                                        <p:attrNameLst>
                                          <p:attrName>style.visibility</p:attrName>
                                        </p:attrNameLst>
                                      </p:cBhvr>
                                      <p:to>
                                        <p:strVal val="visible"/>
                                      </p:to>
                                    </p:set>
                                    <p:animEffect transition="in" filter="wipe(left)">
                                      <p:cBhvr>
                                        <p:cTn id="19" dur="500"/>
                                        <p:tgtEl>
                                          <p:spTgt spid="7577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left)">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8442"/>
                                        </p:tgtEl>
                                        <p:attrNameLst>
                                          <p:attrName>style.visibility</p:attrName>
                                        </p:attrNameLst>
                                      </p:cBhvr>
                                      <p:to>
                                        <p:strVal val="visible"/>
                                      </p:to>
                                    </p:set>
                                    <p:anim calcmode="lin" valueType="num">
                                      <p:cBhvr>
                                        <p:cTn id="29" dur="500" fill="hold"/>
                                        <p:tgtEl>
                                          <p:spTgt spid="18442"/>
                                        </p:tgtEl>
                                        <p:attrNameLst>
                                          <p:attrName>ppt_w</p:attrName>
                                        </p:attrNameLst>
                                      </p:cBhvr>
                                      <p:tavLst>
                                        <p:tav tm="0">
                                          <p:val>
                                            <p:fltVal val="0"/>
                                          </p:val>
                                        </p:tav>
                                        <p:tav tm="100000">
                                          <p:val>
                                            <p:strVal val="#ppt_w"/>
                                          </p:val>
                                        </p:tav>
                                      </p:tavLst>
                                    </p:anim>
                                    <p:anim calcmode="lin" valueType="num">
                                      <p:cBhvr>
                                        <p:cTn id="30" dur="500" fill="hold"/>
                                        <p:tgtEl>
                                          <p:spTgt spid="18442"/>
                                        </p:tgtEl>
                                        <p:attrNameLst>
                                          <p:attrName>ppt_h</p:attrName>
                                        </p:attrNameLst>
                                      </p:cBhvr>
                                      <p:tavLst>
                                        <p:tav tm="0">
                                          <p:val>
                                            <p:fltVal val="0"/>
                                          </p:val>
                                        </p:tav>
                                        <p:tav tm="100000">
                                          <p:val>
                                            <p:strVal val="#ppt_h"/>
                                          </p:val>
                                        </p:tav>
                                      </p:tavLst>
                                    </p:anim>
                                    <p:animEffect transition="in" filter="fade">
                                      <p:cBhvr>
                                        <p:cTn id="31" dur="500"/>
                                        <p:tgtEl>
                                          <p:spTgt spid="184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
                                  </p:iterate>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left)">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animEffect transition="in" filter="fade">
                                      <p:cBhvr>
                                        <p:cTn id="43" dur="500"/>
                                        <p:tgtEl>
                                          <p:spTgt spid="184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wd">
                                    <p:tmPct val="10000"/>
                                  </p:iterate>
                                  <p:childTnLst>
                                    <p:set>
                                      <p:cBhvr>
                                        <p:cTn id="47" dur="1" fill="hold">
                                          <p:stCondLst>
                                            <p:cond delay="0"/>
                                          </p:stCondLst>
                                        </p:cTn>
                                        <p:tgtEl>
                                          <p:spTgt spid="11">
                                            <p:txEl>
                                              <p:pRg st="3" end="3"/>
                                            </p:txEl>
                                          </p:spTgt>
                                        </p:tgtEl>
                                        <p:attrNameLst>
                                          <p:attrName>style.visibility</p:attrName>
                                        </p:attrNameLst>
                                      </p:cBhvr>
                                      <p:to>
                                        <p:strVal val="visible"/>
                                      </p:to>
                                    </p:set>
                                    <p:animEffect transition="in" filter="wipe(left)">
                                      <p:cBhvr>
                                        <p:cTn id="48" dur="500"/>
                                        <p:tgtEl>
                                          <p:spTgt spid="11">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type="wd">
                                    <p:tmPct val="10000"/>
                                  </p:iterate>
                                  <p:childTnLst>
                                    <p:set>
                                      <p:cBhvr>
                                        <p:cTn id="52" dur="1" fill="hold">
                                          <p:stCondLst>
                                            <p:cond delay="0"/>
                                          </p:stCondLst>
                                        </p:cTn>
                                        <p:tgtEl>
                                          <p:spTgt spid="11">
                                            <p:txEl>
                                              <p:pRg st="4" end="4"/>
                                            </p:txEl>
                                          </p:spTgt>
                                        </p:tgtEl>
                                        <p:attrNameLst>
                                          <p:attrName>style.visibility</p:attrName>
                                        </p:attrNameLst>
                                      </p:cBhvr>
                                      <p:to>
                                        <p:strVal val="visible"/>
                                      </p:to>
                                    </p:set>
                                    <p:animEffect transition="in" filter="wipe(left)">
                                      <p:cBhvr>
                                        <p:cTn id="53" dur="500"/>
                                        <p:tgtEl>
                                          <p:spTgt spid="11">
                                            <p:txEl>
                                              <p:pRg st="4" end="4"/>
                                            </p:txEl>
                                          </p:spTgt>
                                        </p:tgtEl>
                                      </p:cBhvr>
                                    </p:animEffect>
                                  </p:childTnLst>
                                </p:cTn>
                              </p:par>
                            </p:childTnLst>
                          </p:cTn>
                        </p:par>
                        <p:par>
                          <p:cTn id="54" fill="hold">
                            <p:stCondLst>
                              <p:cond delay="750"/>
                            </p:stCondLst>
                            <p:childTnLst>
                              <p:par>
                                <p:cTn id="55" presetID="22" presetClass="entr" presetSubtype="8" fill="hold" grpId="0" nodeType="afterEffect">
                                  <p:stCondLst>
                                    <p:cond delay="0"/>
                                  </p:stCondLst>
                                  <p:iterate type="wd">
                                    <p:tmPct val="10000"/>
                                  </p:iterate>
                                  <p:childTnLst>
                                    <p:set>
                                      <p:cBhvr>
                                        <p:cTn id="56" dur="1" fill="hold">
                                          <p:stCondLst>
                                            <p:cond delay="0"/>
                                          </p:stCondLst>
                                        </p:cTn>
                                        <p:tgtEl>
                                          <p:spTgt spid="11">
                                            <p:txEl>
                                              <p:pRg st="5" end="5"/>
                                            </p:txEl>
                                          </p:spTgt>
                                        </p:tgtEl>
                                        <p:attrNameLst>
                                          <p:attrName>style.visibility</p:attrName>
                                        </p:attrNameLst>
                                      </p:cBhvr>
                                      <p:to>
                                        <p:strVal val="visible"/>
                                      </p:to>
                                    </p:set>
                                    <p:animEffect transition="in" filter="wipe(left)">
                                      <p:cBhvr>
                                        <p:cTn id="5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subTitle" idx="1"/>
          </p:nvPr>
        </p:nvSpPr>
        <p:spPr>
          <a:xfrm>
            <a:off x="304800" y="685800"/>
            <a:ext cx="5486400" cy="3505200"/>
          </a:xfrm>
        </p:spPr>
        <p:txBody>
          <a:bodyPr/>
          <a:lstStyle/>
          <a:p>
            <a:pPr marL="342900" indent="-342900" algn="l" eaLnBrk="1" hangingPunct="1">
              <a:buFont typeface="Arial"/>
              <a:buChar char="•"/>
            </a:pPr>
            <a:r>
              <a:rPr lang="en-US" sz="2400" dirty="0">
                <a:cs typeface="ＭＳ Ｐゴシック" pitchFamily="-84" charset="-128"/>
              </a:rPr>
              <a:t>A Bragg spectrometer scatters X</a:t>
            </a:r>
            <a:r>
              <a:rPr lang="en-US" sz="2400" dirty="0" smtClean="0">
                <a:cs typeface="ＭＳ Ｐゴシック" pitchFamily="-84" charset="-128"/>
              </a:rPr>
              <a:t> </a:t>
            </a:r>
            <a:r>
              <a:rPr lang="en-US" sz="2400" dirty="0">
                <a:cs typeface="ＭＳ Ｐゴシック" pitchFamily="-84" charset="-128"/>
              </a:rPr>
              <a:t>rays from several crystals. The intensity of the diffracted beam is determined as a function of scattering angle by rotating the crystal and the detector</a:t>
            </a:r>
            <a:r>
              <a:rPr lang="en-US" sz="2400" dirty="0" smtClean="0">
                <a:cs typeface="ＭＳ Ｐゴシック" pitchFamily="-84" charset="-128"/>
              </a:rPr>
              <a:t>.</a:t>
            </a:r>
          </a:p>
          <a:p>
            <a:pPr marL="342900" indent="-342900" algn="l" eaLnBrk="1" hangingPunct="1">
              <a:buFont typeface="Arial"/>
              <a:buChar char="•"/>
            </a:pPr>
            <a:r>
              <a:rPr lang="en-US" sz="2400" dirty="0">
                <a:cs typeface="ＭＳ Ｐゴシック" pitchFamily="-84" charset="-128"/>
              </a:rPr>
              <a:t>When a beam of X</a:t>
            </a:r>
            <a:r>
              <a:rPr lang="en-US" sz="2400" dirty="0" smtClean="0">
                <a:cs typeface="ＭＳ Ｐゴシック" pitchFamily="-84" charset="-128"/>
              </a:rPr>
              <a:t> </a:t>
            </a:r>
            <a:r>
              <a:rPr lang="en-US" sz="2400" dirty="0">
                <a:cs typeface="ＭＳ Ｐゴシック" pitchFamily="-84" charset="-128"/>
              </a:rPr>
              <a:t>rays passes through the powdered crystal, the dots become a series of </a:t>
            </a:r>
            <a:r>
              <a:rPr lang="en-US" sz="2400" dirty="0" smtClean="0">
                <a:cs typeface="ＭＳ Ｐゴシック" pitchFamily="-84" charset="-128"/>
              </a:rPr>
              <a:t>rings due to random arrangement.</a:t>
            </a:r>
          </a:p>
          <a:p>
            <a:pPr marL="342900" indent="-342900" algn="l" eaLnBrk="1" hangingPunct="1">
              <a:buFont typeface="Arial"/>
              <a:buChar char="•"/>
            </a:pPr>
            <a:endParaRPr lang="en-US" sz="2400" dirty="0">
              <a:cs typeface="ＭＳ Ｐゴシック" pitchFamily="-84" charset="-128"/>
            </a:endParaRPr>
          </a:p>
          <a:p>
            <a:pPr marL="342900" indent="-342900" algn="l" eaLnBrk="1" hangingPunct="1">
              <a:buFont typeface="Arial"/>
              <a:buChar char="•"/>
            </a:pPr>
            <a:endParaRPr lang="en-US" sz="2400" dirty="0">
              <a:cs typeface="ＭＳ Ｐゴシック" pitchFamily="-84" charset="-128"/>
            </a:endParaRPr>
          </a:p>
        </p:txBody>
      </p:sp>
      <p:pic>
        <p:nvPicPr>
          <p:cNvPr id="19459" name="Picture 4" descr="0505"/>
          <p:cNvPicPr>
            <a:picLocks noChangeAspect="1" noChangeArrowheads="1"/>
          </p:cNvPicPr>
          <p:nvPr/>
        </p:nvPicPr>
        <p:blipFill>
          <a:blip r:embed="rId2"/>
          <a:srcRect b="2463"/>
          <a:stretch>
            <a:fillRect/>
          </a:stretch>
        </p:blipFill>
        <p:spPr bwMode="auto">
          <a:xfrm>
            <a:off x="5867400" y="642937"/>
            <a:ext cx="3124200" cy="2786063"/>
          </a:xfrm>
          <a:prstGeom prst="rect">
            <a:avLst/>
          </a:prstGeom>
          <a:noFill/>
          <a:ln w="9525">
            <a:noFill/>
            <a:miter lim="800000"/>
            <a:headEnd/>
            <a:tailEnd/>
          </a:ln>
        </p:spPr>
      </p:pic>
      <p:pic>
        <p:nvPicPr>
          <p:cNvPr id="19461" name="Picture 6" descr="0507c"/>
          <p:cNvPicPr>
            <a:picLocks noChangeAspect="1" noChangeArrowheads="1"/>
          </p:cNvPicPr>
          <p:nvPr/>
        </p:nvPicPr>
        <p:blipFill>
          <a:blip r:embed="rId3"/>
          <a:srcRect b="3908"/>
          <a:stretch>
            <a:fillRect/>
          </a:stretch>
        </p:blipFill>
        <p:spPr bwMode="auto">
          <a:xfrm>
            <a:off x="6415088" y="3429000"/>
            <a:ext cx="2255837" cy="3122612"/>
          </a:xfrm>
          <a:prstGeom prst="rect">
            <a:avLst/>
          </a:prstGeom>
          <a:noFill/>
          <a:ln w="9525">
            <a:noFill/>
            <a:miter lim="800000"/>
            <a:headEnd/>
            <a:tailEnd/>
          </a:ln>
        </p:spPr>
      </p:pic>
      <p:sp>
        <p:nvSpPr>
          <p:cNvPr id="2050" name="Rectangle 2"/>
          <p:cNvSpPr>
            <a:spLocks noGrp="1" noChangeArrowheads="1"/>
          </p:cNvSpPr>
          <p:nvPr>
            <p:ph type="ctrTitle"/>
          </p:nvPr>
        </p:nvSpPr>
        <p:spPr>
          <a:xfrm>
            <a:off x="457200" y="-76200"/>
            <a:ext cx="8226425" cy="712787"/>
          </a:xfrm>
        </p:spPr>
        <p:txBody>
          <a:bodyPr/>
          <a:lstStyle/>
          <a:p>
            <a:pPr eaLnBrk="1" hangingPunct="1">
              <a:defRPr/>
            </a:pPr>
            <a:r>
              <a:rPr lang="en-US" sz="3400" dirty="0" smtClean="0">
                <a:cs typeface="+mj-cs"/>
              </a:rPr>
              <a:t>The Bragg Spectrometer</a:t>
            </a:r>
          </a:p>
        </p:txBody>
      </p:sp>
      <p:pic>
        <p:nvPicPr>
          <p:cNvPr id="19463" name="Picture 1"/>
          <p:cNvPicPr>
            <a:picLocks/>
          </p:cNvPicPr>
          <p:nvPr/>
        </p:nvPicPr>
        <p:blipFill>
          <a:blip r:embed="rId4"/>
          <a:srcRect/>
          <a:stretch>
            <a:fillRect/>
          </a:stretch>
        </p:blipFill>
        <p:spPr bwMode="auto">
          <a:xfrm>
            <a:off x="228600" y="3810000"/>
            <a:ext cx="2667000" cy="2057400"/>
          </a:xfrm>
          <a:prstGeom prst="rect">
            <a:avLst/>
          </a:prstGeom>
          <a:noFill/>
          <a:ln w="9525">
            <a:noFill/>
            <a:miter lim="800000"/>
            <a:headEnd/>
            <a:tailEnd/>
          </a:ln>
        </p:spPr>
      </p:pic>
      <p:pic>
        <p:nvPicPr>
          <p:cNvPr id="19464" name="Picture 1"/>
          <p:cNvPicPr>
            <a:picLocks/>
          </p:cNvPicPr>
          <p:nvPr/>
        </p:nvPicPr>
        <p:blipFill>
          <a:blip r:embed="rId5"/>
          <a:srcRect/>
          <a:stretch>
            <a:fillRect/>
          </a:stretch>
        </p:blipFill>
        <p:spPr bwMode="auto">
          <a:xfrm>
            <a:off x="3063875" y="4038600"/>
            <a:ext cx="3111500" cy="17526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Mar. 27, 2017</a:t>
            </a:r>
            <a:endParaRPr lang="en-US"/>
          </a:p>
        </p:txBody>
      </p:sp>
      <p:sp>
        <p:nvSpPr>
          <p:cNvPr id="9" name="Slide Number Placeholder 8"/>
          <p:cNvSpPr>
            <a:spLocks noGrp="1"/>
          </p:cNvSpPr>
          <p:nvPr>
            <p:ph type="sldNum" sz="quarter" idx="12"/>
          </p:nvPr>
        </p:nvSpPr>
        <p:spPr/>
        <p:txBody>
          <a:bodyPr/>
          <a:lstStyle/>
          <a:p>
            <a:pPr>
              <a:defRPr/>
            </a:pPr>
            <a:fld id="{3DD774B2-BEFC-0F4C-8EFB-A9A3D81A594A}" type="slidenum">
              <a:rPr lang="en-US" smtClean="0"/>
              <a:pPr>
                <a:defRPr/>
              </a:pPr>
              <a:t>11</a:t>
            </a:fld>
            <a:endParaRPr lang="en-US"/>
          </a:p>
        </p:txBody>
      </p:sp>
      <p:sp>
        <p:nvSpPr>
          <p:cNvPr id="10" name="Footer Placeholder 9"/>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581437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wipe(left)">
                                      <p:cBhvr>
                                        <p:cTn id="7" dur="500"/>
                                        <p:tgtEl>
                                          <p:spTgt spid="19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 calcmode="lin" valueType="num">
                                      <p:cBhvr>
                                        <p:cTn id="12" dur="500" fill="hold"/>
                                        <p:tgtEl>
                                          <p:spTgt spid="19459"/>
                                        </p:tgtEl>
                                        <p:attrNameLst>
                                          <p:attrName>ppt_w</p:attrName>
                                        </p:attrNameLst>
                                      </p:cBhvr>
                                      <p:tavLst>
                                        <p:tav tm="0">
                                          <p:val>
                                            <p:fltVal val="0"/>
                                          </p:val>
                                        </p:tav>
                                        <p:tav tm="100000">
                                          <p:val>
                                            <p:strVal val="#ppt_w"/>
                                          </p:val>
                                        </p:tav>
                                      </p:tavLst>
                                    </p:anim>
                                    <p:anim calcmode="lin" valueType="num">
                                      <p:cBhvr>
                                        <p:cTn id="13" dur="500" fill="hold"/>
                                        <p:tgtEl>
                                          <p:spTgt spid="19459"/>
                                        </p:tgtEl>
                                        <p:attrNameLst>
                                          <p:attrName>ppt_h</p:attrName>
                                        </p:attrNameLst>
                                      </p:cBhvr>
                                      <p:tavLst>
                                        <p:tav tm="0">
                                          <p:val>
                                            <p:fltVal val="0"/>
                                          </p:val>
                                        </p:tav>
                                        <p:tav tm="100000">
                                          <p:val>
                                            <p:strVal val="#ppt_h"/>
                                          </p:val>
                                        </p:tav>
                                      </p:tavLst>
                                    </p:anim>
                                    <p:animEffect transition="in" filter="fade">
                                      <p:cBhvr>
                                        <p:cTn id="14" dur="500"/>
                                        <p:tgtEl>
                                          <p:spTgt spid="1945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19458">
                                            <p:txEl>
                                              <p:pRg st="1" end="1"/>
                                            </p:txEl>
                                          </p:spTgt>
                                        </p:tgtEl>
                                        <p:attrNameLst>
                                          <p:attrName>style.visibility</p:attrName>
                                        </p:attrNameLst>
                                      </p:cBhvr>
                                      <p:to>
                                        <p:strVal val="visible"/>
                                      </p:to>
                                    </p:set>
                                    <p:animEffect transition="in" filter="wipe(left)">
                                      <p:cBhvr>
                                        <p:cTn id="19" dur="500"/>
                                        <p:tgtEl>
                                          <p:spTgt spid="1945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463"/>
                                        </p:tgtEl>
                                        <p:attrNameLst>
                                          <p:attrName>style.visibility</p:attrName>
                                        </p:attrNameLst>
                                      </p:cBhvr>
                                      <p:to>
                                        <p:strVal val="visible"/>
                                      </p:to>
                                    </p:set>
                                    <p:animEffect transition="in" filter="wipe(left)">
                                      <p:cBhvr>
                                        <p:cTn id="24" dur="500"/>
                                        <p:tgtEl>
                                          <p:spTgt spid="1946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19464"/>
                                        </p:tgtEl>
                                        <p:attrNameLst>
                                          <p:attrName>style.visibility</p:attrName>
                                        </p:attrNameLst>
                                      </p:cBhvr>
                                      <p:to>
                                        <p:strVal val="visible"/>
                                      </p:to>
                                    </p:set>
                                    <p:anim calcmode="lin" valueType="num">
                                      <p:cBhvr>
                                        <p:cTn id="29" dur="500" fill="hold"/>
                                        <p:tgtEl>
                                          <p:spTgt spid="19464"/>
                                        </p:tgtEl>
                                        <p:attrNameLst>
                                          <p:attrName>ppt_w</p:attrName>
                                        </p:attrNameLst>
                                      </p:cBhvr>
                                      <p:tavLst>
                                        <p:tav tm="0">
                                          <p:val>
                                            <p:fltVal val="0"/>
                                          </p:val>
                                        </p:tav>
                                        <p:tav tm="100000">
                                          <p:val>
                                            <p:strVal val="#ppt_w"/>
                                          </p:val>
                                        </p:tav>
                                      </p:tavLst>
                                    </p:anim>
                                    <p:anim calcmode="lin" valueType="num">
                                      <p:cBhvr>
                                        <p:cTn id="30" dur="500" fill="hold"/>
                                        <p:tgtEl>
                                          <p:spTgt spid="19464"/>
                                        </p:tgtEl>
                                        <p:attrNameLst>
                                          <p:attrName>ppt_h</p:attrName>
                                        </p:attrNameLst>
                                      </p:cBhvr>
                                      <p:tavLst>
                                        <p:tav tm="0">
                                          <p:val>
                                            <p:fltVal val="0"/>
                                          </p:val>
                                        </p:tav>
                                        <p:tav tm="100000">
                                          <p:val>
                                            <p:strVal val="#ppt_h"/>
                                          </p:val>
                                        </p:tav>
                                      </p:tavLst>
                                    </p:anim>
                                    <p:animEffect transition="in" filter="fade">
                                      <p:cBhvr>
                                        <p:cTn id="31" dur="500"/>
                                        <p:tgtEl>
                                          <p:spTgt spid="1946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461"/>
                                        </p:tgtEl>
                                        <p:attrNameLst>
                                          <p:attrName>style.visibility</p:attrName>
                                        </p:attrNameLst>
                                      </p:cBhvr>
                                      <p:to>
                                        <p:strVal val="visible"/>
                                      </p:to>
                                    </p:set>
                                    <p:animEffect transition="in" filter="wipe(up)">
                                      <p:cBhvr>
                                        <p:cTn id="36"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9050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Bragg’s law: </a:t>
            </a:r>
            <a:r>
              <a:rPr lang="en-US" sz="2000" i="1" kern="0" dirty="0" err="1" smtClean="0">
                <a:solidFill>
                  <a:schemeClr val="accent2"/>
                </a:solidFill>
                <a:ea typeface="ＭＳ Ｐゴシック" pitchFamily="-1" charset="-128"/>
                <a:cs typeface="ＭＳ Ｐゴシック" pitchFamily="-1" charset="-128"/>
              </a:rPr>
              <a:t>n</a:t>
            </a:r>
            <a:r>
              <a:rPr lang="el-GR" sz="2000" kern="0" dirty="0" smtClean="0">
                <a:solidFill>
                  <a:schemeClr val="accent2"/>
                </a:solidFill>
                <a:ea typeface="Arial" pitchFamily="-84" charset="0"/>
                <a:cs typeface="Arial" pitchFamily="-84" charset="0"/>
              </a:rPr>
              <a:t>λ</a:t>
            </a:r>
            <a:r>
              <a:rPr lang="en-US" sz="2000" kern="0" dirty="0" smtClean="0">
                <a:solidFill>
                  <a:schemeClr val="accent2"/>
                </a:solidFill>
                <a:ea typeface="Arial" pitchFamily="-84" charset="0"/>
                <a:cs typeface="Arial" pitchFamily="-84" charset="0"/>
              </a:rPr>
              <a:t> = 2</a:t>
            </a:r>
            <a:r>
              <a:rPr lang="en-US" sz="2000" i="1" kern="0" dirty="0" smtClean="0">
                <a:solidFill>
                  <a:schemeClr val="accent2"/>
                </a:solidFill>
                <a:ea typeface="Arial" pitchFamily="-84" charset="0"/>
                <a:cs typeface="Arial" pitchFamily="-84" charset="0"/>
              </a:rPr>
              <a:t>d</a:t>
            </a:r>
            <a:r>
              <a:rPr lang="en-US" sz="2000" kern="0" dirty="0" smtClean="0">
                <a:solidFill>
                  <a:schemeClr val="accent2"/>
                </a:solidFill>
                <a:ea typeface="Arial" pitchFamily="-84" charset="0"/>
                <a:cs typeface="Arial" pitchFamily="-84" charset="0"/>
              </a:rPr>
              <a:t> sin </a:t>
            </a:r>
            <a:r>
              <a:rPr lang="el-GR" sz="2000" i="1" kern="0" dirty="0" smtClean="0">
                <a:solidFill>
                  <a:schemeClr val="accent2"/>
                </a:solidFill>
                <a:ea typeface="Arial" pitchFamily="-84" charset="0"/>
                <a:cs typeface="Arial" pitchFamily="-84" charset="0"/>
              </a:rPr>
              <a:t>θ</a:t>
            </a:r>
            <a:r>
              <a:rPr lang="en-US" sz="2000" i="1" kern="0" dirty="0" smtClean="0">
                <a:solidFill>
                  <a:schemeClr val="accent2"/>
                </a:solidFill>
                <a:ea typeface="Arial" pitchFamily="-84" charset="0"/>
                <a:cs typeface="Arial" pitchFamily="-84" charset="0"/>
              </a:rPr>
              <a:t> </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What</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do we need to know to use this?  The lattice spacing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We</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know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n</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=1 and 2</a:t>
            </a:r>
            <a:r>
              <a:rPr lang="el-GR" sz="2000" i="1" kern="0" dirty="0" smtClean="0">
                <a:solidFill>
                  <a:schemeClr val="accent2"/>
                </a:solidFill>
                <a:ea typeface="Arial" pitchFamily="-84" charset="0"/>
                <a:cs typeface="Arial" pitchFamily="-84" charset="0"/>
              </a:rPr>
              <a:t>θ</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=20</a:t>
            </a:r>
            <a:r>
              <a:rPr kumimoji="0" lang="en-US" sz="2000" b="0" i="1" u="none" strike="noStrike" kern="0" cap="none" spc="0" normalizeH="0" baseline="30000" noProof="0" dirty="0" smtClean="0">
                <a:ln>
                  <a:noFill/>
                </a:ln>
                <a:solidFill>
                  <a:schemeClr val="accent2"/>
                </a:solidFill>
                <a:effectLst/>
                <a:uLnTx/>
                <a:uFillTx/>
                <a:latin typeface="+mn-lt"/>
                <a:ea typeface="Arial" pitchFamily="-84" charset="0"/>
                <a:cs typeface="Arial" pitchFamily="-84" charset="0"/>
              </a:rPr>
              <a:t>o</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a:t>
            </a:r>
          </a:p>
          <a:p>
            <a:pPr marL="342900" lvl="0" indent="-342900">
              <a:spcBef>
                <a:spcPct val="20000"/>
              </a:spcBef>
              <a:buFontTx/>
              <a:buChar char="•"/>
              <a:defRPr/>
            </a:pPr>
            <a:r>
              <a:rPr lang="en-US" sz="2000" i="1" kern="0" baseline="0" dirty="0" smtClean="0">
                <a:solidFill>
                  <a:schemeClr val="accent2"/>
                </a:solidFill>
                <a:latin typeface="+mn-lt"/>
                <a:ea typeface="Arial" pitchFamily="-84" charset="0"/>
                <a:cs typeface="Arial" pitchFamily="-84" charset="0"/>
              </a:rPr>
              <a:t>We use the density of </a:t>
            </a:r>
            <a:r>
              <a:rPr lang="en-US" sz="2000" i="1" kern="0" baseline="0" dirty="0" err="1" smtClean="0">
                <a:solidFill>
                  <a:schemeClr val="accent2"/>
                </a:solidFill>
                <a:latin typeface="+mn-lt"/>
                <a:ea typeface="Arial" pitchFamily="-84" charset="0"/>
                <a:cs typeface="Arial" pitchFamily="-84" charset="0"/>
              </a:rPr>
              <a:t>NaCl</a:t>
            </a:r>
            <a:r>
              <a:rPr lang="en-US" sz="2000" i="1" kern="0" baseline="0" dirty="0" smtClean="0">
                <a:solidFill>
                  <a:schemeClr val="accent2"/>
                </a:solidFill>
                <a:latin typeface="+mn-lt"/>
                <a:ea typeface="Arial" pitchFamily="-84" charset="0"/>
                <a:cs typeface="Arial" pitchFamily="-84" charset="0"/>
              </a:rPr>
              <a:t> to</a:t>
            </a:r>
            <a:r>
              <a:rPr lang="en-US" sz="2000" i="1" kern="0" dirty="0" smtClean="0">
                <a:solidFill>
                  <a:schemeClr val="accent2"/>
                </a:solidFill>
                <a:latin typeface="+mn-lt"/>
                <a:ea typeface="Arial" pitchFamily="-84" charset="0"/>
                <a:cs typeface="Arial" pitchFamily="-84" charset="0"/>
              </a:rPr>
              <a:t> find out what </a:t>
            </a:r>
            <a:r>
              <a:rPr lang="en-US" sz="2000" i="1" kern="0" dirty="0" err="1" smtClean="0">
                <a:solidFill>
                  <a:schemeClr val="accent2"/>
                </a:solidFill>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 is.</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1143000"/>
          </a:xfrm>
        </p:spPr>
        <p:txBody>
          <a:bodyPr/>
          <a:lstStyle/>
          <a:p>
            <a:pPr marL="0" indent="0" eaLnBrk="1" hangingPunct="1">
              <a:spcBef>
                <a:spcPts val="0"/>
              </a:spcBef>
              <a:buNone/>
            </a:pPr>
            <a:r>
              <a:rPr lang="en-US" sz="2000" dirty="0" smtClean="0">
                <a:cs typeface="ＭＳ Ｐゴシック" pitchFamily="-84" charset="-128"/>
              </a:rPr>
              <a:t>X rays scattered from rock salt (</a:t>
            </a:r>
            <a:r>
              <a:rPr lang="en-US" sz="2000" dirty="0" err="1" smtClean="0">
                <a:cs typeface="ＭＳ Ｐゴシック" pitchFamily="-84" charset="-128"/>
              </a:rPr>
              <a:t>NaCl</a:t>
            </a:r>
            <a:r>
              <a:rPr lang="en-US" sz="2000" dirty="0" smtClean="0">
                <a:cs typeface="ＭＳ Ｐゴシック" pitchFamily="-84" charset="-128"/>
              </a:rPr>
              <a:t>) are observed to have an intense maximum at an angle of 20</a:t>
            </a:r>
            <a:r>
              <a:rPr lang="en-US" sz="2000" baseline="30000" dirty="0" smtClean="0">
                <a:cs typeface="ＭＳ Ｐゴシック" pitchFamily="-84" charset="-128"/>
              </a:rPr>
              <a:t>o</a:t>
            </a:r>
            <a:r>
              <a:rPr lang="en-US" sz="2000" dirty="0" smtClean="0">
                <a:cs typeface="ＭＳ Ｐゴシック" pitchFamily="-84" charset="-128"/>
              </a:rPr>
              <a:t> from the incident direction. Assuming </a:t>
            </a:r>
            <a:r>
              <a:rPr lang="en-US" sz="2000" dirty="0" err="1" smtClean="0">
                <a:cs typeface="ＭＳ Ｐゴシック" pitchFamily="-84" charset="-128"/>
              </a:rPr>
              <a:t>n</a:t>
            </a:r>
            <a:r>
              <a:rPr lang="en-US" sz="2000" dirty="0" smtClean="0">
                <a:cs typeface="ＭＳ Ｐゴシック" pitchFamily="-84" charset="-128"/>
              </a:rPr>
              <a:t>=1 (from the intensity), what must be the wavelength of the incident radiation? </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5.1: Bragg’s Law</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Mar. 27, 2017</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12</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16777" name="Object 9"/>
          <p:cNvGraphicFramePr>
            <a:graphicFrameLocks noChangeAspect="1"/>
          </p:cNvGraphicFramePr>
          <p:nvPr>
            <p:extLst/>
          </p:nvPr>
        </p:nvGraphicFramePr>
        <p:xfrm>
          <a:off x="741363" y="3505200"/>
          <a:ext cx="1147762" cy="669925"/>
        </p:xfrm>
        <a:graphic>
          <a:graphicData uri="http://schemas.openxmlformats.org/presentationml/2006/ole">
            <mc:AlternateContent xmlns:mc="http://schemas.openxmlformats.org/markup-compatibility/2006">
              <mc:Choice xmlns:v="urn:schemas-microsoft-com:vml" Requires="v">
                <p:oleObj spid="_x0000_s1588" name="Equation" r:id="rId3" imgW="673100" imgH="393700" progId="Equation.DSMT4">
                  <p:embed/>
                </p:oleObj>
              </mc:Choice>
              <mc:Fallback>
                <p:oleObj name="Equation" r:id="rId3" imgW="673100" imgH="393700" progId="Equation.DSMT4">
                  <p:embed/>
                  <p:pic>
                    <p:nvPicPr>
                      <p:cNvPr id="0" name=""/>
                      <p:cNvPicPr>
                        <a:picLocks noChangeAspect="1" noChangeArrowheads="1"/>
                      </p:cNvPicPr>
                      <p:nvPr/>
                    </p:nvPicPr>
                    <p:blipFill>
                      <a:blip r:embed="rId4"/>
                      <a:srcRect/>
                      <a:stretch>
                        <a:fillRect/>
                      </a:stretch>
                    </p:blipFill>
                    <p:spPr bwMode="auto">
                      <a:xfrm>
                        <a:off x="741363" y="3505200"/>
                        <a:ext cx="1147762" cy="669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2" name="Right Arrow 21"/>
          <p:cNvSpPr/>
          <p:nvPr/>
        </p:nvSpPr>
        <p:spPr bwMode="auto">
          <a:xfrm>
            <a:off x="3657600" y="5105400"/>
            <a:ext cx="6096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487434" name="Object 10"/>
          <p:cNvGraphicFramePr>
            <a:graphicFrameLocks noChangeAspect="1"/>
          </p:cNvGraphicFramePr>
          <p:nvPr>
            <p:extLst/>
          </p:nvPr>
        </p:nvGraphicFramePr>
        <p:xfrm>
          <a:off x="1001713" y="4970463"/>
          <a:ext cx="2446337" cy="668337"/>
        </p:xfrm>
        <a:graphic>
          <a:graphicData uri="http://schemas.openxmlformats.org/presentationml/2006/ole">
            <mc:AlternateContent xmlns:mc="http://schemas.openxmlformats.org/markup-compatibility/2006">
              <mc:Choice xmlns:v="urn:schemas-microsoft-com:vml" Requires="v">
                <p:oleObj spid="_x0000_s1589" name="Equation" r:id="rId5" imgW="1435100" imgH="393700" progId="Equation.DSMT4">
                  <p:embed/>
                </p:oleObj>
              </mc:Choice>
              <mc:Fallback>
                <p:oleObj name="Equation" r:id="rId5" imgW="1435100" imgH="393700" progId="Equation.DSMT4">
                  <p:embed/>
                  <p:pic>
                    <p:nvPicPr>
                      <p:cNvPr id="0" name=""/>
                      <p:cNvPicPr>
                        <a:picLocks noChangeAspect="1" noChangeArrowheads="1"/>
                      </p:cNvPicPr>
                      <p:nvPr/>
                    </p:nvPicPr>
                    <p:blipFill>
                      <a:blip r:embed="rId6"/>
                      <a:srcRect/>
                      <a:stretch>
                        <a:fillRect/>
                      </a:stretch>
                    </p:blipFill>
                    <p:spPr bwMode="auto">
                      <a:xfrm>
                        <a:off x="1001713" y="4970463"/>
                        <a:ext cx="2446337" cy="6683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7435" name="Object 11"/>
          <p:cNvGraphicFramePr>
            <a:graphicFrameLocks noChangeAspect="1"/>
          </p:cNvGraphicFramePr>
          <p:nvPr>
            <p:extLst/>
          </p:nvPr>
        </p:nvGraphicFramePr>
        <p:xfrm>
          <a:off x="874713" y="5675313"/>
          <a:ext cx="4349750" cy="344487"/>
        </p:xfrm>
        <a:graphic>
          <a:graphicData uri="http://schemas.openxmlformats.org/presentationml/2006/ole">
            <mc:AlternateContent xmlns:mc="http://schemas.openxmlformats.org/markup-compatibility/2006">
              <mc:Choice xmlns:v="urn:schemas-microsoft-com:vml" Requires="v">
                <p:oleObj spid="_x0000_s1590" name="Equation" r:id="rId7" imgW="2552700" imgH="203200" progId="Equation.DSMT4">
                  <p:embed/>
                </p:oleObj>
              </mc:Choice>
              <mc:Fallback>
                <p:oleObj name="Equation" r:id="rId7" imgW="2552700" imgH="203200" progId="Equation.DSMT4">
                  <p:embed/>
                  <p:pic>
                    <p:nvPicPr>
                      <p:cNvPr id="0" name=""/>
                      <p:cNvPicPr>
                        <a:picLocks noChangeAspect="1" noChangeArrowheads="1"/>
                      </p:cNvPicPr>
                      <p:nvPr/>
                    </p:nvPicPr>
                    <p:blipFill>
                      <a:blip r:embed="rId8"/>
                      <a:srcRect/>
                      <a:stretch>
                        <a:fillRect/>
                      </a:stretch>
                    </p:blipFill>
                    <p:spPr bwMode="auto">
                      <a:xfrm>
                        <a:off x="874713" y="5675313"/>
                        <a:ext cx="4349750" cy="3444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7436" name="Object 12"/>
          <p:cNvGraphicFramePr>
            <a:graphicFrameLocks noChangeAspect="1"/>
          </p:cNvGraphicFramePr>
          <p:nvPr>
            <p:extLst/>
          </p:nvPr>
        </p:nvGraphicFramePr>
        <p:xfrm>
          <a:off x="4360863" y="4867275"/>
          <a:ext cx="3030537" cy="733425"/>
        </p:xfrm>
        <a:graphic>
          <a:graphicData uri="http://schemas.openxmlformats.org/presentationml/2006/ole">
            <mc:AlternateContent xmlns:mc="http://schemas.openxmlformats.org/markup-compatibility/2006">
              <mc:Choice xmlns:v="urn:schemas-microsoft-com:vml" Requires="v">
                <p:oleObj spid="_x0000_s1591" name="Equation" r:id="rId9" imgW="1778000" imgH="431800" progId="Equation.DSMT4">
                  <p:embed/>
                </p:oleObj>
              </mc:Choice>
              <mc:Fallback>
                <p:oleObj name="Equation" r:id="rId9" imgW="1778000" imgH="431800" progId="Equation.DSMT4">
                  <p:embed/>
                  <p:pic>
                    <p:nvPicPr>
                      <p:cNvPr id="0" name=""/>
                      <p:cNvPicPr>
                        <a:picLocks noChangeAspect="1" noChangeArrowheads="1"/>
                      </p:cNvPicPr>
                      <p:nvPr/>
                    </p:nvPicPr>
                    <p:blipFill>
                      <a:blip r:embed="rId10"/>
                      <a:srcRect/>
                      <a:stretch>
                        <a:fillRect/>
                      </a:stretch>
                    </p:blipFill>
                    <p:spPr bwMode="auto">
                      <a:xfrm>
                        <a:off x="4360863" y="4867275"/>
                        <a:ext cx="3030537" cy="7334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7437" name="Object 13"/>
          <p:cNvGraphicFramePr>
            <a:graphicFrameLocks noChangeAspect="1"/>
          </p:cNvGraphicFramePr>
          <p:nvPr>
            <p:extLst/>
          </p:nvPr>
        </p:nvGraphicFramePr>
        <p:xfrm>
          <a:off x="1905000" y="3521075"/>
          <a:ext cx="1147763" cy="669925"/>
        </p:xfrm>
        <a:graphic>
          <a:graphicData uri="http://schemas.openxmlformats.org/presentationml/2006/ole">
            <mc:AlternateContent xmlns:mc="http://schemas.openxmlformats.org/markup-compatibility/2006">
              <mc:Choice xmlns:v="urn:schemas-microsoft-com:vml" Requires="v">
                <p:oleObj spid="_x0000_s1592" name="Equation" r:id="rId11" imgW="673100" imgH="393700" progId="Equation.DSMT4">
                  <p:embed/>
                </p:oleObj>
              </mc:Choice>
              <mc:Fallback>
                <p:oleObj name="Equation" r:id="rId11" imgW="673100" imgH="393700" progId="Equation.DSMT4">
                  <p:embed/>
                  <p:pic>
                    <p:nvPicPr>
                      <p:cNvPr id="0" name=""/>
                      <p:cNvPicPr>
                        <a:picLocks noChangeAspect="1" noChangeArrowheads="1"/>
                      </p:cNvPicPr>
                      <p:nvPr/>
                    </p:nvPicPr>
                    <p:blipFill>
                      <a:blip r:embed="rId12"/>
                      <a:srcRect/>
                      <a:stretch>
                        <a:fillRect/>
                      </a:stretch>
                    </p:blipFill>
                    <p:spPr bwMode="auto">
                      <a:xfrm>
                        <a:off x="1905000" y="3521075"/>
                        <a:ext cx="1147763" cy="669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7438" name="Object 14"/>
          <p:cNvGraphicFramePr>
            <a:graphicFrameLocks noChangeAspect="1"/>
          </p:cNvGraphicFramePr>
          <p:nvPr>
            <p:extLst/>
          </p:nvPr>
        </p:nvGraphicFramePr>
        <p:xfrm>
          <a:off x="3097213" y="3429000"/>
          <a:ext cx="4652962" cy="841375"/>
        </p:xfrm>
        <a:graphic>
          <a:graphicData uri="http://schemas.openxmlformats.org/presentationml/2006/ole">
            <mc:AlternateContent xmlns:mc="http://schemas.openxmlformats.org/markup-compatibility/2006">
              <mc:Choice xmlns:v="urn:schemas-microsoft-com:vml" Requires="v">
                <p:oleObj spid="_x0000_s1593" name="Equation" r:id="rId13" imgW="2730500" imgH="495300" progId="Equation.DSMT4">
                  <p:embed/>
                </p:oleObj>
              </mc:Choice>
              <mc:Fallback>
                <p:oleObj name="Equation" r:id="rId13" imgW="2730500" imgH="495300" progId="Equation.DSMT4">
                  <p:embed/>
                  <p:pic>
                    <p:nvPicPr>
                      <p:cNvPr id="0" name=""/>
                      <p:cNvPicPr>
                        <a:picLocks noChangeAspect="1" noChangeArrowheads="1"/>
                      </p:cNvPicPr>
                      <p:nvPr/>
                    </p:nvPicPr>
                    <p:blipFill>
                      <a:blip r:embed="rId14"/>
                      <a:srcRect/>
                      <a:stretch>
                        <a:fillRect/>
                      </a:stretch>
                    </p:blipFill>
                    <p:spPr bwMode="auto">
                      <a:xfrm>
                        <a:off x="3097213" y="3429000"/>
                        <a:ext cx="4652962" cy="8413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7439" name="Object 15"/>
          <p:cNvGraphicFramePr>
            <a:graphicFrameLocks noChangeAspect="1"/>
          </p:cNvGraphicFramePr>
          <p:nvPr>
            <p:extLst/>
          </p:nvPr>
        </p:nvGraphicFramePr>
        <p:xfrm>
          <a:off x="782638" y="4283075"/>
          <a:ext cx="2705100" cy="669925"/>
        </p:xfrm>
        <a:graphic>
          <a:graphicData uri="http://schemas.openxmlformats.org/presentationml/2006/ole">
            <mc:AlternateContent xmlns:mc="http://schemas.openxmlformats.org/markup-compatibility/2006">
              <mc:Choice xmlns:v="urn:schemas-microsoft-com:vml" Requires="v">
                <p:oleObj spid="_x0000_s1594" name="Equation" r:id="rId15" imgW="1587500" imgH="393700" progId="Equation.DSMT4">
                  <p:embed/>
                </p:oleObj>
              </mc:Choice>
              <mc:Fallback>
                <p:oleObj name="Equation" r:id="rId15" imgW="1587500" imgH="393700" progId="Equation.DSMT4">
                  <p:embed/>
                  <p:pic>
                    <p:nvPicPr>
                      <p:cNvPr id="0" name=""/>
                      <p:cNvPicPr>
                        <a:picLocks noChangeAspect="1" noChangeArrowheads="1"/>
                      </p:cNvPicPr>
                      <p:nvPr/>
                    </p:nvPicPr>
                    <p:blipFill>
                      <a:blip r:embed="rId16"/>
                      <a:srcRect/>
                      <a:stretch>
                        <a:fillRect/>
                      </a:stretch>
                    </p:blipFill>
                    <p:spPr bwMode="auto">
                      <a:xfrm>
                        <a:off x="782638" y="4283075"/>
                        <a:ext cx="2705100" cy="669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7440" name="Object 16"/>
          <p:cNvGraphicFramePr>
            <a:graphicFrameLocks noChangeAspect="1"/>
          </p:cNvGraphicFramePr>
          <p:nvPr>
            <p:extLst/>
          </p:nvPr>
        </p:nvGraphicFramePr>
        <p:xfrm>
          <a:off x="3527425" y="4267200"/>
          <a:ext cx="2100263" cy="669925"/>
        </p:xfrm>
        <a:graphic>
          <a:graphicData uri="http://schemas.openxmlformats.org/presentationml/2006/ole">
            <mc:AlternateContent xmlns:mc="http://schemas.openxmlformats.org/markup-compatibility/2006">
              <mc:Choice xmlns:v="urn:schemas-microsoft-com:vml" Requires="v">
                <p:oleObj spid="_x0000_s1595" name="Equation" r:id="rId17" imgW="1231900" imgH="393700" progId="Equation.DSMT4">
                  <p:embed/>
                </p:oleObj>
              </mc:Choice>
              <mc:Fallback>
                <p:oleObj name="Equation" r:id="rId17" imgW="1231900" imgH="393700" progId="Equation.DSMT4">
                  <p:embed/>
                  <p:pic>
                    <p:nvPicPr>
                      <p:cNvPr id="0" name=""/>
                      <p:cNvPicPr>
                        <a:picLocks noChangeAspect="1" noChangeArrowheads="1"/>
                      </p:cNvPicPr>
                      <p:nvPr/>
                    </p:nvPicPr>
                    <p:blipFill>
                      <a:blip r:embed="rId18"/>
                      <a:srcRect/>
                      <a:stretch>
                        <a:fillRect/>
                      </a:stretch>
                    </p:blipFill>
                    <p:spPr bwMode="auto">
                      <a:xfrm>
                        <a:off x="3527425" y="4267200"/>
                        <a:ext cx="2100263" cy="669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7441" name="Object 17"/>
          <p:cNvGraphicFramePr>
            <a:graphicFrameLocks noChangeAspect="1"/>
          </p:cNvGraphicFramePr>
          <p:nvPr>
            <p:extLst/>
          </p:nvPr>
        </p:nvGraphicFramePr>
        <p:xfrm>
          <a:off x="5640387" y="4267200"/>
          <a:ext cx="1903413" cy="669925"/>
        </p:xfrm>
        <a:graphic>
          <a:graphicData uri="http://schemas.openxmlformats.org/presentationml/2006/ole">
            <mc:AlternateContent xmlns:mc="http://schemas.openxmlformats.org/markup-compatibility/2006">
              <mc:Choice xmlns:v="urn:schemas-microsoft-com:vml" Requires="v">
                <p:oleObj spid="_x0000_s1596" name="Equation" r:id="rId19" imgW="1117600" imgH="393700" progId="Equation.DSMT4">
                  <p:embed/>
                </p:oleObj>
              </mc:Choice>
              <mc:Fallback>
                <p:oleObj name="Equation" r:id="rId19" imgW="1117600" imgH="393700" progId="Equation.DSMT4">
                  <p:embed/>
                  <p:pic>
                    <p:nvPicPr>
                      <p:cNvPr id="0" name=""/>
                      <p:cNvPicPr>
                        <a:picLocks noChangeAspect="1" noChangeArrowheads="1"/>
                      </p:cNvPicPr>
                      <p:nvPr/>
                    </p:nvPicPr>
                    <p:blipFill>
                      <a:blip r:embed="rId20"/>
                      <a:srcRect/>
                      <a:stretch>
                        <a:fillRect/>
                      </a:stretch>
                    </p:blipFill>
                    <p:spPr bwMode="auto">
                      <a:xfrm>
                        <a:off x="5640387" y="4267200"/>
                        <a:ext cx="1903413" cy="669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61266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left)">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left)">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left)">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6777"/>
                                        </p:tgtEl>
                                        <p:attrNameLst>
                                          <p:attrName>style.visibility</p:attrName>
                                        </p:attrNameLst>
                                      </p:cBhvr>
                                      <p:to>
                                        <p:strVal val="visible"/>
                                      </p:to>
                                    </p:set>
                                    <p:animEffect transition="in" filter="wipe(left)">
                                      <p:cBhvr>
                                        <p:cTn id="32" dur="500"/>
                                        <p:tgtEl>
                                          <p:spTgt spid="4167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87437"/>
                                        </p:tgtEl>
                                        <p:attrNameLst>
                                          <p:attrName>style.visibility</p:attrName>
                                        </p:attrNameLst>
                                      </p:cBhvr>
                                      <p:to>
                                        <p:strVal val="visible"/>
                                      </p:to>
                                    </p:set>
                                    <p:animEffect transition="in" filter="wipe(left)">
                                      <p:cBhvr>
                                        <p:cTn id="37" dur="500"/>
                                        <p:tgtEl>
                                          <p:spTgt spid="4874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7438"/>
                                        </p:tgtEl>
                                        <p:attrNameLst>
                                          <p:attrName>style.visibility</p:attrName>
                                        </p:attrNameLst>
                                      </p:cBhvr>
                                      <p:to>
                                        <p:strVal val="visible"/>
                                      </p:to>
                                    </p:set>
                                    <p:animEffect transition="in" filter="wipe(left)">
                                      <p:cBhvr>
                                        <p:cTn id="42" dur="500"/>
                                        <p:tgtEl>
                                          <p:spTgt spid="4874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7439"/>
                                        </p:tgtEl>
                                        <p:attrNameLst>
                                          <p:attrName>style.visibility</p:attrName>
                                        </p:attrNameLst>
                                      </p:cBhvr>
                                      <p:to>
                                        <p:strVal val="visible"/>
                                      </p:to>
                                    </p:set>
                                    <p:animEffect transition="in" filter="wipe(left)">
                                      <p:cBhvr>
                                        <p:cTn id="47" dur="500"/>
                                        <p:tgtEl>
                                          <p:spTgt spid="4874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87440"/>
                                        </p:tgtEl>
                                        <p:attrNameLst>
                                          <p:attrName>style.visibility</p:attrName>
                                        </p:attrNameLst>
                                      </p:cBhvr>
                                      <p:to>
                                        <p:strVal val="visible"/>
                                      </p:to>
                                    </p:set>
                                    <p:animEffect transition="in" filter="wipe(left)">
                                      <p:cBhvr>
                                        <p:cTn id="52" dur="500"/>
                                        <p:tgtEl>
                                          <p:spTgt spid="4874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87441"/>
                                        </p:tgtEl>
                                        <p:attrNameLst>
                                          <p:attrName>style.visibility</p:attrName>
                                        </p:attrNameLst>
                                      </p:cBhvr>
                                      <p:to>
                                        <p:strVal val="visible"/>
                                      </p:to>
                                    </p:set>
                                    <p:animEffect transition="in" filter="wipe(left)">
                                      <p:cBhvr>
                                        <p:cTn id="57" dur="500"/>
                                        <p:tgtEl>
                                          <p:spTgt spid="4874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87434"/>
                                        </p:tgtEl>
                                        <p:attrNameLst>
                                          <p:attrName>style.visibility</p:attrName>
                                        </p:attrNameLst>
                                      </p:cBhvr>
                                      <p:to>
                                        <p:strVal val="visible"/>
                                      </p:to>
                                    </p:set>
                                    <p:animEffect transition="in" filter="wipe(left)">
                                      <p:cBhvr>
                                        <p:cTn id="62" dur="500"/>
                                        <p:tgtEl>
                                          <p:spTgt spid="4874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87436"/>
                                        </p:tgtEl>
                                        <p:attrNameLst>
                                          <p:attrName>style.visibility</p:attrName>
                                        </p:attrNameLst>
                                      </p:cBhvr>
                                      <p:to>
                                        <p:strVal val="visible"/>
                                      </p:to>
                                    </p:set>
                                    <p:animEffect transition="in" filter="wipe(left)">
                                      <p:cBhvr>
                                        <p:cTn id="72" dur="500"/>
                                        <p:tgtEl>
                                          <p:spTgt spid="48743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87435"/>
                                        </p:tgtEl>
                                        <p:attrNameLst>
                                          <p:attrName>style.visibility</p:attrName>
                                        </p:attrNameLst>
                                      </p:cBhvr>
                                      <p:to>
                                        <p:strVal val="visible"/>
                                      </p:to>
                                    </p:set>
                                    <p:animEffect transition="in" filter="wipe(left)">
                                      <p:cBhvr>
                                        <p:cTn id="77" dur="500"/>
                                        <p:tgtEl>
                                          <p:spTgt spid="487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2530" grpId="0" build="p"/>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28600"/>
            <a:ext cx="8229600" cy="484187"/>
          </a:xfrm>
        </p:spPr>
        <p:txBody>
          <a:bodyPr/>
          <a:lstStyle/>
          <a:p>
            <a:pPr eaLnBrk="1" hangingPunct="1">
              <a:defRPr/>
            </a:pPr>
            <a:r>
              <a:rPr lang="en-US" sz="4000" dirty="0" smtClean="0">
                <a:cs typeface="+mj-cs"/>
              </a:rPr>
              <a:t>De Broglie Waves</a:t>
            </a:r>
          </a:p>
        </p:txBody>
      </p:sp>
      <p:sp>
        <p:nvSpPr>
          <p:cNvPr id="20483" name="Rectangle 3"/>
          <p:cNvSpPr>
            <a:spLocks noGrp="1" noChangeArrowheads="1"/>
          </p:cNvSpPr>
          <p:nvPr>
            <p:ph type="body" sz="half" idx="1"/>
          </p:nvPr>
        </p:nvSpPr>
        <p:spPr>
          <a:xfrm>
            <a:off x="381000" y="914400"/>
            <a:ext cx="8459788" cy="4725988"/>
          </a:xfrm>
        </p:spPr>
        <p:txBody>
          <a:bodyPr/>
          <a:lstStyle/>
          <a:p>
            <a:pPr eaLnBrk="1" hangingPunct="1">
              <a:lnSpc>
                <a:spcPct val="90000"/>
              </a:lnSpc>
            </a:pPr>
            <a:r>
              <a:rPr lang="en-US" sz="2800" dirty="0" smtClean="0">
                <a:cs typeface="ＭＳ Ｐゴシック" pitchFamily="-84" charset="-128"/>
              </a:rPr>
              <a:t>Louis </a:t>
            </a:r>
            <a:r>
              <a:rPr lang="en-US" sz="2800" dirty="0">
                <a:cs typeface="ＭＳ Ｐゴシック" pitchFamily="-84" charset="-128"/>
              </a:rPr>
              <a:t>V. de Broglie suggested </a:t>
            </a:r>
            <a:r>
              <a:rPr lang="en-US" sz="2800" dirty="0" smtClean="0">
                <a:cs typeface="ＭＳ Ｐゴシック" pitchFamily="-84" charset="-128"/>
              </a:rPr>
              <a:t>that matter particles </a:t>
            </a:r>
            <a:r>
              <a:rPr lang="en-US" sz="2800" dirty="0">
                <a:cs typeface="ＭＳ Ｐゴシック" pitchFamily="-84" charset="-128"/>
              </a:rPr>
              <a:t>should have wave properties similar to electromagnetic </a:t>
            </a:r>
            <a:r>
              <a:rPr lang="en-US" sz="2800" dirty="0" smtClean="0">
                <a:cs typeface="ＭＳ Ｐゴシック" pitchFamily="-84" charset="-128"/>
              </a:rPr>
              <a:t>radiation </a:t>
            </a:r>
            <a:r>
              <a:rPr lang="en-US" sz="2800" dirty="0" smtClean="0">
                <a:cs typeface="ＭＳ Ｐゴシック" pitchFamily="-84" charset="-128"/>
                <a:sym typeface="Wingdings"/>
              </a:rPr>
              <a:t> many experiments supported this!</a:t>
            </a: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Thus the wavelength of a matter wave is called the de Broglie wavelength:</a:t>
            </a: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r>
              <a:rPr lang="en-US" sz="2800" dirty="0" smtClean="0">
                <a:solidFill>
                  <a:srgbClr val="3333CC"/>
                </a:solidFill>
                <a:cs typeface="ＭＳ Ｐゴシック" pitchFamily="-84" charset="-128"/>
              </a:rPr>
              <a:t>This can be considered as the probing beam length scale </a:t>
            </a:r>
          </a:p>
          <a:p>
            <a:pPr eaLnBrk="1" hangingPunct="1">
              <a:lnSpc>
                <a:spcPct val="90000"/>
              </a:lnSpc>
            </a:pPr>
            <a:r>
              <a:rPr lang="en-US" sz="2800" dirty="0" smtClean="0">
                <a:solidFill>
                  <a:srgbClr val="3333CC"/>
                </a:solidFill>
                <a:cs typeface="ＭＳ Ｐゴシック" pitchFamily="-84" charset="-128"/>
              </a:rPr>
              <a:t>Since </a:t>
            </a:r>
            <a:r>
              <a:rPr lang="en-US" sz="2800" dirty="0">
                <a:solidFill>
                  <a:srgbClr val="3333CC"/>
                </a:solidFill>
                <a:cs typeface="ＭＳ Ｐゴシック" pitchFamily="-84" charset="-128"/>
              </a:rPr>
              <a:t>for a photon, </a:t>
            </a:r>
            <a:r>
              <a:rPr lang="en-US" sz="2800" i="1" dirty="0">
                <a:solidFill>
                  <a:srgbClr val="3333CC"/>
                </a:solidFill>
                <a:latin typeface="Times" pitchFamily="-84" charset="0"/>
                <a:ea typeface="Times" pitchFamily="-84" charset="0"/>
                <a:cs typeface="Times" pitchFamily="-84" charset="0"/>
              </a:rPr>
              <a:t>E = pc </a:t>
            </a:r>
            <a:r>
              <a:rPr lang="en-US" sz="2800" dirty="0">
                <a:solidFill>
                  <a:srgbClr val="3333CC"/>
                </a:solidFill>
                <a:cs typeface="ＭＳ Ｐゴシック" pitchFamily="-84" charset="-128"/>
              </a:rPr>
              <a:t>and </a:t>
            </a:r>
            <a:r>
              <a:rPr lang="en-US" sz="2800" i="1" dirty="0">
                <a:solidFill>
                  <a:srgbClr val="3333CC"/>
                </a:solidFill>
                <a:latin typeface="Times" pitchFamily="-84" charset="0"/>
                <a:ea typeface="Times" pitchFamily="-84" charset="0"/>
                <a:cs typeface="Times" pitchFamily="-84" charset="0"/>
              </a:rPr>
              <a:t>E = </a:t>
            </a:r>
            <a:r>
              <a:rPr lang="en-US" sz="2800" i="1" dirty="0" err="1">
                <a:solidFill>
                  <a:srgbClr val="3333CC"/>
                </a:solidFill>
                <a:latin typeface="Times" pitchFamily="-84" charset="0"/>
                <a:ea typeface="Times" pitchFamily="-84" charset="0"/>
                <a:cs typeface="Times" pitchFamily="-84" charset="0"/>
              </a:rPr>
              <a:t>hf</a:t>
            </a:r>
            <a:r>
              <a:rPr lang="en-US" sz="2800" dirty="0">
                <a:solidFill>
                  <a:srgbClr val="3333CC"/>
                </a:solidFill>
                <a:cs typeface="ＭＳ Ｐゴシック" pitchFamily="-84" charset="-128"/>
              </a:rPr>
              <a:t>, the </a:t>
            </a:r>
            <a:r>
              <a:rPr lang="en-US" sz="2800" dirty="0">
                <a:cs typeface="ＭＳ Ｐゴシック" pitchFamily="-84" charset="-128"/>
              </a:rPr>
              <a:t>energy can be written as		    </a:t>
            </a: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p:txBody>
      </p:sp>
      <p:sp>
        <p:nvSpPr>
          <p:cNvPr id="6" name="Date Placeholder 5"/>
          <p:cNvSpPr>
            <a:spLocks noGrp="1"/>
          </p:cNvSpPr>
          <p:nvPr>
            <p:ph type="dt" sz="half" idx="10"/>
          </p:nvPr>
        </p:nvSpPr>
        <p:spPr/>
        <p:txBody>
          <a:bodyPr/>
          <a:lstStyle/>
          <a:p>
            <a:pPr>
              <a:defRPr/>
            </a:pPr>
            <a:r>
              <a:rPr lang="en-US" smtClean="0"/>
              <a:t>Monday, Mar. 27, 2017</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13</a:t>
            </a:fld>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31106" name="Object 2"/>
          <p:cNvGraphicFramePr>
            <a:graphicFrameLocks noChangeAspect="1"/>
          </p:cNvGraphicFramePr>
          <p:nvPr>
            <p:extLst/>
          </p:nvPr>
        </p:nvGraphicFramePr>
        <p:xfrm>
          <a:off x="3733800" y="2895600"/>
          <a:ext cx="873125" cy="582613"/>
        </p:xfrm>
        <a:graphic>
          <a:graphicData uri="http://schemas.openxmlformats.org/presentationml/2006/ole">
            <mc:AlternateContent xmlns:mc="http://schemas.openxmlformats.org/markup-compatibility/2006">
              <mc:Choice xmlns:v="urn:schemas-microsoft-com:vml" Requires="v">
                <p:oleObj spid="_x0000_s116090" name="Equation" r:id="rId3" imgW="266700" imgH="177800" progId="Equation.DSMT4">
                  <p:embed/>
                </p:oleObj>
              </mc:Choice>
              <mc:Fallback>
                <p:oleObj name="Equation" r:id="rId3" imgW="266700" imgH="177800" progId="Equation.DSMT4">
                  <p:embed/>
                  <p:pic>
                    <p:nvPicPr>
                      <p:cNvPr id="0" name=""/>
                      <p:cNvPicPr>
                        <a:picLocks noChangeAspect="1" noChangeArrowheads="1"/>
                      </p:cNvPicPr>
                      <p:nvPr/>
                    </p:nvPicPr>
                    <p:blipFill>
                      <a:blip r:embed="rId4"/>
                      <a:srcRect/>
                      <a:stretch>
                        <a:fillRect/>
                      </a:stretch>
                    </p:blipFill>
                    <p:spPr bwMode="auto">
                      <a:xfrm>
                        <a:off x="3733800" y="2895600"/>
                        <a:ext cx="873125" cy="5826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1107" name="Object 3"/>
          <p:cNvGraphicFramePr>
            <a:graphicFrameLocks noChangeAspect="1"/>
          </p:cNvGraphicFramePr>
          <p:nvPr>
            <p:extLst/>
          </p:nvPr>
        </p:nvGraphicFramePr>
        <p:xfrm>
          <a:off x="2238375" y="5105400"/>
          <a:ext cx="1177925" cy="673100"/>
        </p:xfrm>
        <a:graphic>
          <a:graphicData uri="http://schemas.openxmlformats.org/presentationml/2006/ole">
            <mc:AlternateContent xmlns:mc="http://schemas.openxmlformats.org/markup-compatibility/2006">
              <mc:Choice xmlns:v="urn:schemas-microsoft-com:vml" Requires="v">
                <p:oleObj spid="_x0000_s116091" name="Equation" r:id="rId5" imgW="266700" imgH="152400" progId="Equation.DSMT4">
                  <p:embed/>
                </p:oleObj>
              </mc:Choice>
              <mc:Fallback>
                <p:oleObj name="Equation" r:id="rId5" imgW="266700" imgH="152400" progId="Equation.DSMT4">
                  <p:embed/>
                  <p:pic>
                    <p:nvPicPr>
                      <p:cNvPr id="0" name=""/>
                      <p:cNvPicPr>
                        <a:picLocks noChangeAspect="1" noChangeArrowheads="1"/>
                      </p:cNvPicPr>
                      <p:nvPr/>
                    </p:nvPicPr>
                    <p:blipFill>
                      <a:blip r:embed="rId6"/>
                      <a:srcRect/>
                      <a:stretch>
                        <a:fillRect/>
                      </a:stretch>
                    </p:blipFill>
                    <p:spPr bwMode="auto">
                      <a:xfrm>
                        <a:off x="2238375" y="5105400"/>
                        <a:ext cx="1177925" cy="6731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1108" name="Object 4"/>
          <p:cNvGraphicFramePr>
            <a:graphicFrameLocks noChangeAspect="1"/>
          </p:cNvGraphicFramePr>
          <p:nvPr>
            <p:extLst/>
          </p:nvPr>
        </p:nvGraphicFramePr>
        <p:xfrm>
          <a:off x="3352800" y="5029200"/>
          <a:ext cx="1403350" cy="896938"/>
        </p:xfrm>
        <a:graphic>
          <a:graphicData uri="http://schemas.openxmlformats.org/presentationml/2006/ole">
            <mc:AlternateContent xmlns:mc="http://schemas.openxmlformats.org/markup-compatibility/2006">
              <mc:Choice xmlns:v="urn:schemas-microsoft-com:vml" Requires="v">
                <p:oleObj spid="_x0000_s116092" name="Equation" r:id="rId7" imgW="317500" imgH="203200" progId="Equation.DSMT4">
                  <p:embed/>
                </p:oleObj>
              </mc:Choice>
              <mc:Fallback>
                <p:oleObj name="Equation" r:id="rId7" imgW="317500" imgH="203200" progId="Equation.DSMT4">
                  <p:embed/>
                  <p:pic>
                    <p:nvPicPr>
                      <p:cNvPr id="0" name=""/>
                      <p:cNvPicPr>
                        <a:picLocks noChangeAspect="1" noChangeArrowheads="1"/>
                      </p:cNvPicPr>
                      <p:nvPr/>
                    </p:nvPicPr>
                    <p:blipFill>
                      <a:blip r:embed="rId8"/>
                      <a:srcRect/>
                      <a:stretch>
                        <a:fillRect/>
                      </a:stretch>
                    </p:blipFill>
                    <p:spPr bwMode="auto">
                      <a:xfrm>
                        <a:off x="3352800" y="5029200"/>
                        <a:ext cx="1403350" cy="8969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1109" name="Object 5"/>
          <p:cNvGraphicFramePr>
            <a:graphicFrameLocks noChangeAspect="1"/>
          </p:cNvGraphicFramePr>
          <p:nvPr>
            <p:extLst/>
          </p:nvPr>
        </p:nvGraphicFramePr>
        <p:xfrm>
          <a:off x="4713287" y="5181600"/>
          <a:ext cx="1458913" cy="728662"/>
        </p:xfrm>
        <a:graphic>
          <a:graphicData uri="http://schemas.openxmlformats.org/presentationml/2006/ole">
            <mc:AlternateContent xmlns:mc="http://schemas.openxmlformats.org/markup-compatibility/2006">
              <mc:Choice xmlns:v="urn:schemas-microsoft-com:vml" Requires="v">
                <p:oleObj spid="_x0000_s116093" name="Equation" r:id="rId9" imgW="330200" imgH="165100" progId="Equation.DSMT4">
                  <p:embed/>
                </p:oleObj>
              </mc:Choice>
              <mc:Fallback>
                <p:oleObj name="Equation" r:id="rId9" imgW="330200" imgH="165100" progId="Equation.DSMT4">
                  <p:embed/>
                  <p:pic>
                    <p:nvPicPr>
                      <p:cNvPr id="0" name=""/>
                      <p:cNvPicPr>
                        <a:picLocks noChangeAspect="1" noChangeArrowheads="1"/>
                      </p:cNvPicPr>
                      <p:nvPr/>
                    </p:nvPicPr>
                    <p:blipFill>
                      <a:blip r:embed="rId10"/>
                      <a:srcRect/>
                      <a:stretch>
                        <a:fillRect/>
                      </a:stretch>
                    </p:blipFill>
                    <p:spPr bwMode="auto">
                      <a:xfrm>
                        <a:off x="4713287" y="5181600"/>
                        <a:ext cx="1458913" cy="7286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1110" name="Object 6"/>
          <p:cNvGraphicFramePr>
            <a:graphicFrameLocks noChangeAspect="1"/>
          </p:cNvGraphicFramePr>
          <p:nvPr>
            <p:extLst/>
          </p:nvPr>
        </p:nvGraphicFramePr>
        <p:xfrm>
          <a:off x="6113463" y="5029200"/>
          <a:ext cx="1458912" cy="896938"/>
        </p:xfrm>
        <a:graphic>
          <a:graphicData uri="http://schemas.openxmlformats.org/presentationml/2006/ole">
            <mc:AlternateContent xmlns:mc="http://schemas.openxmlformats.org/markup-compatibility/2006">
              <mc:Choice xmlns:v="urn:schemas-microsoft-com:vml" Requires="v">
                <p:oleObj spid="_x0000_s116094" name="Equation" r:id="rId11" imgW="330200" imgH="203200" progId="Equation.DSMT4">
                  <p:embed/>
                </p:oleObj>
              </mc:Choice>
              <mc:Fallback>
                <p:oleObj name="Equation" r:id="rId11" imgW="330200" imgH="203200" progId="Equation.DSMT4">
                  <p:embed/>
                  <p:pic>
                    <p:nvPicPr>
                      <p:cNvPr id="0" name=""/>
                      <p:cNvPicPr>
                        <a:picLocks noChangeAspect="1" noChangeArrowheads="1"/>
                      </p:cNvPicPr>
                      <p:nvPr/>
                    </p:nvPicPr>
                    <p:blipFill>
                      <a:blip r:embed="rId12"/>
                      <a:srcRect/>
                      <a:stretch>
                        <a:fillRect/>
                      </a:stretch>
                    </p:blipFill>
                    <p:spPr bwMode="auto">
                      <a:xfrm>
                        <a:off x="6113463" y="5029200"/>
                        <a:ext cx="1458912" cy="8969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1113" name="Object 9"/>
          <p:cNvGraphicFramePr>
            <a:graphicFrameLocks noChangeAspect="1"/>
          </p:cNvGraphicFramePr>
          <p:nvPr>
            <p:extLst/>
          </p:nvPr>
        </p:nvGraphicFramePr>
        <p:xfrm>
          <a:off x="4564063" y="2590800"/>
          <a:ext cx="541337" cy="1371600"/>
        </p:xfrm>
        <a:graphic>
          <a:graphicData uri="http://schemas.openxmlformats.org/presentationml/2006/ole">
            <mc:AlternateContent xmlns:mc="http://schemas.openxmlformats.org/markup-compatibility/2006">
              <mc:Choice xmlns:v="urn:schemas-microsoft-com:vml" Requires="v">
                <p:oleObj spid="_x0000_s116095" name="Equation" r:id="rId13" imgW="165100" imgH="419100" progId="Equation.DSMT4">
                  <p:embed/>
                </p:oleObj>
              </mc:Choice>
              <mc:Fallback>
                <p:oleObj name="Equation" r:id="rId13" imgW="165100" imgH="419100" progId="Equation.DSMT4">
                  <p:embed/>
                  <p:pic>
                    <p:nvPicPr>
                      <p:cNvPr id="0" name=""/>
                      <p:cNvPicPr>
                        <a:picLocks noChangeAspect="1" noChangeArrowheads="1"/>
                      </p:cNvPicPr>
                      <p:nvPr/>
                    </p:nvPicPr>
                    <p:blipFill>
                      <a:blip r:embed="rId14"/>
                      <a:srcRect/>
                      <a:stretch>
                        <a:fillRect/>
                      </a:stretch>
                    </p:blipFill>
                    <p:spPr bwMode="auto">
                      <a:xfrm>
                        <a:off x="4564063" y="2590800"/>
                        <a:ext cx="541337" cy="1371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58843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left)">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wipe(left)">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0483">
                                            <p:txEl>
                                              <p:pRg st="4" end="4"/>
                                            </p:txEl>
                                          </p:spTgt>
                                        </p:tgtEl>
                                        <p:attrNameLst>
                                          <p:attrName>style.visibility</p:attrName>
                                        </p:attrNameLst>
                                      </p:cBhvr>
                                      <p:to>
                                        <p:strVal val="visible"/>
                                      </p:to>
                                    </p:set>
                                    <p:animEffect transition="in" filter="wipe(left)">
                                      <p:cBhvr>
                                        <p:cTn id="17" dur="500"/>
                                        <p:tgtEl>
                                          <p:spTgt spid="204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1106"/>
                                        </p:tgtEl>
                                        <p:attrNameLst>
                                          <p:attrName>style.visibility</p:attrName>
                                        </p:attrNameLst>
                                      </p:cBhvr>
                                      <p:to>
                                        <p:strVal val="visible"/>
                                      </p:to>
                                    </p:set>
                                    <p:animEffect transition="in" filter="wipe(left)">
                                      <p:cBhvr>
                                        <p:cTn id="22" dur="500"/>
                                        <p:tgtEl>
                                          <p:spTgt spid="431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31113"/>
                                        </p:tgtEl>
                                        <p:attrNameLst>
                                          <p:attrName>style.visibility</p:attrName>
                                        </p:attrNameLst>
                                      </p:cBhvr>
                                      <p:to>
                                        <p:strVal val="visible"/>
                                      </p:to>
                                    </p:set>
                                    <p:animEffect transition="in" filter="wipe(left)">
                                      <p:cBhvr>
                                        <p:cTn id="27" dur="500"/>
                                        <p:tgtEl>
                                          <p:spTgt spid="4311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wipe(left)">
                                      <p:cBhvr>
                                        <p:cTn id="32" dur="500"/>
                                        <p:tgtEl>
                                          <p:spTgt spid="20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1107"/>
                                        </p:tgtEl>
                                        <p:attrNameLst>
                                          <p:attrName>style.visibility</p:attrName>
                                        </p:attrNameLst>
                                      </p:cBhvr>
                                      <p:to>
                                        <p:strVal val="visible"/>
                                      </p:to>
                                    </p:set>
                                    <p:animEffect transition="in" filter="wipe(left)">
                                      <p:cBhvr>
                                        <p:cTn id="37" dur="500"/>
                                        <p:tgtEl>
                                          <p:spTgt spid="43110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31108"/>
                                        </p:tgtEl>
                                        <p:attrNameLst>
                                          <p:attrName>style.visibility</p:attrName>
                                        </p:attrNameLst>
                                      </p:cBhvr>
                                      <p:to>
                                        <p:strVal val="visible"/>
                                      </p:to>
                                    </p:set>
                                    <p:animEffect transition="in" filter="wipe(left)">
                                      <p:cBhvr>
                                        <p:cTn id="42" dur="500"/>
                                        <p:tgtEl>
                                          <p:spTgt spid="43110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1109"/>
                                        </p:tgtEl>
                                        <p:attrNameLst>
                                          <p:attrName>style.visibility</p:attrName>
                                        </p:attrNameLst>
                                      </p:cBhvr>
                                      <p:to>
                                        <p:strVal val="visible"/>
                                      </p:to>
                                    </p:set>
                                    <p:animEffect transition="in" filter="wipe(left)">
                                      <p:cBhvr>
                                        <p:cTn id="47" dur="500"/>
                                        <p:tgtEl>
                                          <p:spTgt spid="43110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31110"/>
                                        </p:tgtEl>
                                        <p:attrNameLst>
                                          <p:attrName>style.visibility</p:attrName>
                                        </p:attrNameLst>
                                      </p:cBhvr>
                                      <p:to>
                                        <p:strVal val="visible"/>
                                      </p:to>
                                    </p:set>
                                    <p:animEffect transition="in" filter="wipe(left)">
                                      <p:cBhvr>
                                        <p:cTn id="52"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6764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What is </a:t>
            </a:r>
            <a:r>
              <a:rPr lang="en-US" sz="2000" kern="0" dirty="0" smtClean="0">
                <a:solidFill>
                  <a:srgbClr val="3333CC"/>
                </a:solidFill>
                <a:latin typeface="+mn-lt"/>
                <a:ea typeface="ＭＳ Ｐゴシック" pitchFamily="-1" charset="-128"/>
                <a:cs typeface="ＭＳ Ｐゴシック" pitchFamily="-1" charset="-128"/>
              </a:rPr>
              <a:t>the formula for De Broglie Wavelength?</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 for a tennis ball, </a:t>
            </a:r>
            <a:r>
              <a:rPr lang="en-US" sz="2000" kern="0" dirty="0" err="1" smtClean="0">
                <a:solidFill>
                  <a:srgbClr val="3333CC"/>
                </a:solidFill>
                <a:latin typeface="+mn-lt"/>
                <a:ea typeface="ＭＳ Ｐゴシック" pitchFamily="-1" charset="-128"/>
                <a:cs typeface="ＭＳ Ｐゴシック" pitchFamily="-1" charset="-128"/>
              </a:rPr>
              <a:t>m</a:t>
            </a:r>
            <a:r>
              <a:rPr lang="en-US" sz="2000" kern="0" dirty="0" smtClean="0">
                <a:solidFill>
                  <a:srgbClr val="3333CC"/>
                </a:solidFill>
                <a:latin typeface="+mn-lt"/>
                <a:ea typeface="ＭＳ Ｐゴシック" pitchFamily="-1" charset="-128"/>
                <a:cs typeface="ＭＳ Ｐゴシック" pitchFamily="-1" charset="-128"/>
              </a:rPr>
              <a:t>=0.057kg.</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t>
            </a:r>
            <a:r>
              <a:rPr lang="en-US" sz="2000" kern="0" dirty="0" err="1" smtClean="0">
                <a:solidFill>
                  <a:srgbClr val="3333CC"/>
                </a:solidFill>
                <a:latin typeface="+mn-lt"/>
                <a:ea typeface="ＭＳ Ｐゴシック" pitchFamily="-1" charset="-128"/>
                <a:cs typeface="ＭＳ Ｐゴシック" pitchFamily="-1" charset="-128"/>
              </a:rPr>
              <a:t>b</a:t>
            </a:r>
            <a:r>
              <a:rPr lang="en-US" sz="2000" kern="0" dirty="0" smtClean="0">
                <a:solidFill>
                  <a:srgbClr val="3333CC"/>
                </a:solidFill>
                <a:latin typeface="+mn-lt"/>
                <a:ea typeface="ＭＳ Ｐゴシック" pitchFamily="-1" charset="-128"/>
                <a:cs typeface="ＭＳ Ｐゴシック" pitchFamily="-1" charset="-128"/>
              </a:rPr>
              <a:t>) for electron with 50eV KE, since KE is small, we can use non-relativistic expression of electron momentum!</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are the wavelengths of you running at the speed of 2m/s?  What about your car of 2 metric tons at 100mph?  How about the proton with 14TeV kinetic energy?</a:t>
            </a: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is the momentum of the photon from a green laser (</a:t>
            </a:r>
            <a:r>
              <a:rPr lang="en-US" sz="2000" kern="0" dirty="0" err="1" smtClean="0">
                <a:solidFill>
                  <a:srgbClr val="3333CC"/>
                </a:solidFill>
                <a:latin typeface="Symbol" charset="2"/>
                <a:ea typeface="ＭＳ Ｐゴシック" pitchFamily="-1" charset="-128"/>
                <a:cs typeface="Symbol" charset="2"/>
              </a:rPr>
              <a:t>λ</a:t>
            </a:r>
            <a:r>
              <a:rPr lang="en-US" sz="2000" kern="0" dirty="0" smtClean="0">
                <a:solidFill>
                  <a:srgbClr val="3333CC"/>
                </a:solidFill>
                <a:latin typeface="+mn-lt"/>
                <a:ea typeface="ＭＳ Ｐゴシック" pitchFamily="-1" charset="-128"/>
                <a:cs typeface="ＭＳ Ｐゴシック" pitchFamily="-1" charset="-128"/>
              </a:rPr>
              <a:t>=532nm)?  </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914400"/>
          </a:xfrm>
        </p:spPr>
        <p:txBody>
          <a:bodyPr/>
          <a:lstStyle/>
          <a:p>
            <a:pPr marL="0" indent="0" eaLnBrk="1" hangingPunct="1">
              <a:spcBef>
                <a:spcPts val="0"/>
              </a:spcBef>
              <a:buNone/>
            </a:pPr>
            <a:r>
              <a:rPr lang="en-US" sz="2000" dirty="0" smtClean="0">
                <a:cs typeface="ＭＳ Ｐゴシック" pitchFamily="-84" charset="-128"/>
              </a:rPr>
              <a:t>Calculate the De Broglie wavelength of (a) a tennis ball of mass 57g traveling 25m/s (about 56mph) and (</a:t>
            </a:r>
            <a:r>
              <a:rPr lang="en-US" sz="2000" dirty="0" err="1" smtClean="0">
                <a:cs typeface="ＭＳ Ｐゴシック" pitchFamily="-84" charset="-128"/>
              </a:rPr>
              <a:t>b</a:t>
            </a:r>
            <a:r>
              <a:rPr lang="en-US" sz="2000" dirty="0" smtClean="0">
                <a:cs typeface="ＭＳ Ｐゴシック" pitchFamily="-84" charset="-128"/>
              </a:rPr>
              <a:t>) an electron with kinetic energy 50eV.</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5.2: De Broglie Wavelength</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Mar. 27, 2017</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14</a:t>
            </a:fld>
            <a:endParaRPr lang="en-US"/>
          </a:p>
        </p:txBody>
      </p:sp>
      <p:sp>
        <p:nvSpPr>
          <p:cNvPr id="7" name="Footer Placeholder 6"/>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88459" name="Object 11"/>
          <p:cNvGraphicFramePr>
            <a:graphicFrameLocks noChangeAspect="1"/>
          </p:cNvGraphicFramePr>
          <p:nvPr>
            <p:extLst/>
          </p:nvPr>
        </p:nvGraphicFramePr>
        <p:xfrm>
          <a:off x="5334000" y="1524000"/>
          <a:ext cx="920175" cy="920175"/>
        </p:xfrm>
        <a:graphic>
          <a:graphicData uri="http://schemas.openxmlformats.org/presentationml/2006/ole">
            <mc:AlternateContent xmlns:mc="http://schemas.openxmlformats.org/markup-compatibility/2006">
              <mc:Choice xmlns:v="urn:schemas-microsoft-com:vml" Requires="v">
                <p:oleObj spid="_x0000_s117176" name="Equation" r:id="rId3" imgW="419100" imgH="419100" progId="Equation.DSMT4">
                  <p:embed/>
                </p:oleObj>
              </mc:Choice>
              <mc:Fallback>
                <p:oleObj name="Equation" r:id="rId3" imgW="419100" imgH="419100" progId="Equation.DSMT4">
                  <p:embed/>
                  <p:pic>
                    <p:nvPicPr>
                      <p:cNvPr id="0" name=""/>
                      <p:cNvPicPr>
                        <a:picLocks noChangeAspect="1" noChangeArrowheads="1"/>
                      </p:cNvPicPr>
                      <p:nvPr/>
                    </p:nvPicPr>
                    <p:blipFill>
                      <a:blip r:embed="rId4"/>
                      <a:srcRect/>
                      <a:stretch>
                        <a:fillRect/>
                      </a:stretch>
                    </p:blipFill>
                    <p:spPr bwMode="auto">
                      <a:xfrm>
                        <a:off x="5334000" y="1524000"/>
                        <a:ext cx="920175" cy="9201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8460" name="Object 12"/>
          <p:cNvGraphicFramePr>
            <a:graphicFrameLocks noChangeAspect="1"/>
          </p:cNvGraphicFramePr>
          <p:nvPr>
            <p:extLst/>
          </p:nvPr>
        </p:nvGraphicFramePr>
        <p:xfrm>
          <a:off x="946150" y="2479675"/>
          <a:ext cx="1173163" cy="920750"/>
        </p:xfrm>
        <a:graphic>
          <a:graphicData uri="http://schemas.openxmlformats.org/presentationml/2006/ole">
            <mc:AlternateContent xmlns:mc="http://schemas.openxmlformats.org/markup-compatibility/2006">
              <mc:Choice xmlns:v="urn:schemas-microsoft-com:vml" Requires="v">
                <p:oleObj spid="_x0000_s117177" name="Equation" r:id="rId5" imgW="533400" imgH="419100" progId="Equation.DSMT4">
                  <p:embed/>
                </p:oleObj>
              </mc:Choice>
              <mc:Fallback>
                <p:oleObj name="Equation" r:id="rId5" imgW="533400" imgH="419100" progId="Equation.DSMT4">
                  <p:embed/>
                  <p:pic>
                    <p:nvPicPr>
                      <p:cNvPr id="0" name=""/>
                      <p:cNvPicPr>
                        <a:picLocks noChangeAspect="1" noChangeArrowheads="1"/>
                      </p:cNvPicPr>
                      <p:nvPr/>
                    </p:nvPicPr>
                    <p:blipFill>
                      <a:blip r:embed="rId6"/>
                      <a:srcRect/>
                      <a:stretch>
                        <a:fillRect/>
                      </a:stretch>
                    </p:blipFill>
                    <p:spPr bwMode="auto">
                      <a:xfrm>
                        <a:off x="946150" y="2479675"/>
                        <a:ext cx="1173163" cy="920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8461" name="Object 13"/>
          <p:cNvGraphicFramePr>
            <a:graphicFrameLocks noChangeAspect="1"/>
          </p:cNvGraphicFramePr>
          <p:nvPr>
            <p:extLst/>
          </p:nvPr>
        </p:nvGraphicFramePr>
        <p:xfrm>
          <a:off x="622300" y="4343400"/>
          <a:ext cx="1060450" cy="833438"/>
        </p:xfrm>
        <a:graphic>
          <a:graphicData uri="http://schemas.openxmlformats.org/presentationml/2006/ole">
            <mc:AlternateContent xmlns:mc="http://schemas.openxmlformats.org/markup-compatibility/2006">
              <mc:Choice xmlns:v="urn:schemas-microsoft-com:vml" Requires="v">
                <p:oleObj spid="_x0000_s117178" name="Equation" r:id="rId7" imgW="533400" imgH="419100" progId="Equation.DSMT4">
                  <p:embed/>
                </p:oleObj>
              </mc:Choice>
              <mc:Fallback>
                <p:oleObj name="Equation" r:id="rId7" imgW="533400" imgH="419100" progId="Equation.DSMT4">
                  <p:embed/>
                  <p:pic>
                    <p:nvPicPr>
                      <p:cNvPr id="0" name=""/>
                      <p:cNvPicPr>
                        <a:picLocks noChangeAspect="1" noChangeArrowheads="1"/>
                      </p:cNvPicPr>
                      <p:nvPr/>
                    </p:nvPicPr>
                    <p:blipFill>
                      <a:blip r:embed="rId8"/>
                      <a:srcRect/>
                      <a:stretch>
                        <a:fillRect/>
                      </a:stretch>
                    </p:blipFill>
                    <p:spPr bwMode="auto">
                      <a:xfrm>
                        <a:off x="622300" y="4343400"/>
                        <a:ext cx="1060450" cy="8334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8462" name="Object 14"/>
          <p:cNvGraphicFramePr>
            <a:graphicFrameLocks noChangeAspect="1"/>
          </p:cNvGraphicFramePr>
          <p:nvPr>
            <p:extLst/>
          </p:nvPr>
        </p:nvGraphicFramePr>
        <p:xfrm>
          <a:off x="1646238" y="4343400"/>
          <a:ext cx="1312862" cy="884238"/>
        </p:xfrm>
        <a:graphic>
          <a:graphicData uri="http://schemas.openxmlformats.org/presentationml/2006/ole">
            <mc:AlternateContent xmlns:mc="http://schemas.openxmlformats.org/markup-compatibility/2006">
              <mc:Choice xmlns:v="urn:schemas-microsoft-com:vml" Requires="v">
                <p:oleObj spid="_x0000_s117179" name="Equation" r:id="rId9" imgW="660400" imgH="444500" progId="Equation.DSMT4">
                  <p:embed/>
                </p:oleObj>
              </mc:Choice>
              <mc:Fallback>
                <p:oleObj name="Equation" r:id="rId9" imgW="660400" imgH="444500" progId="Equation.DSMT4">
                  <p:embed/>
                  <p:pic>
                    <p:nvPicPr>
                      <p:cNvPr id="0" name=""/>
                      <p:cNvPicPr>
                        <a:picLocks noChangeAspect="1" noChangeArrowheads="1"/>
                      </p:cNvPicPr>
                      <p:nvPr/>
                    </p:nvPicPr>
                    <p:blipFill>
                      <a:blip r:embed="rId10"/>
                      <a:srcRect/>
                      <a:stretch>
                        <a:fillRect/>
                      </a:stretch>
                    </p:blipFill>
                    <p:spPr bwMode="auto">
                      <a:xfrm>
                        <a:off x="1646238" y="4343400"/>
                        <a:ext cx="1312862" cy="8842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8463" name="Object 15"/>
          <p:cNvGraphicFramePr>
            <a:graphicFrameLocks noChangeAspect="1"/>
          </p:cNvGraphicFramePr>
          <p:nvPr>
            <p:extLst/>
          </p:nvPr>
        </p:nvGraphicFramePr>
        <p:xfrm>
          <a:off x="2992438" y="4322763"/>
          <a:ext cx="1566862" cy="935037"/>
        </p:xfrm>
        <a:graphic>
          <a:graphicData uri="http://schemas.openxmlformats.org/presentationml/2006/ole">
            <mc:AlternateContent xmlns:mc="http://schemas.openxmlformats.org/markup-compatibility/2006">
              <mc:Choice xmlns:v="urn:schemas-microsoft-com:vml" Requires="v">
                <p:oleObj spid="_x0000_s117180" name="Equation" r:id="rId11" imgW="787400" imgH="469900" progId="Equation.DSMT4">
                  <p:embed/>
                </p:oleObj>
              </mc:Choice>
              <mc:Fallback>
                <p:oleObj name="Equation" r:id="rId11" imgW="787400" imgH="469900" progId="Equation.DSMT4">
                  <p:embed/>
                  <p:pic>
                    <p:nvPicPr>
                      <p:cNvPr id="0" name=""/>
                      <p:cNvPicPr>
                        <a:picLocks noChangeAspect="1" noChangeArrowheads="1"/>
                      </p:cNvPicPr>
                      <p:nvPr/>
                    </p:nvPicPr>
                    <p:blipFill>
                      <a:blip r:embed="rId12"/>
                      <a:srcRect/>
                      <a:stretch>
                        <a:fillRect/>
                      </a:stretch>
                    </p:blipFill>
                    <p:spPr bwMode="auto">
                      <a:xfrm>
                        <a:off x="2992438" y="4322763"/>
                        <a:ext cx="1566862" cy="9350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8464" name="Object 16"/>
          <p:cNvGraphicFramePr>
            <a:graphicFrameLocks noChangeAspect="1"/>
          </p:cNvGraphicFramePr>
          <p:nvPr>
            <p:extLst/>
          </p:nvPr>
        </p:nvGraphicFramePr>
        <p:xfrm>
          <a:off x="4519613" y="4343400"/>
          <a:ext cx="3989387" cy="808038"/>
        </p:xfrm>
        <a:graphic>
          <a:graphicData uri="http://schemas.openxmlformats.org/presentationml/2006/ole">
            <mc:AlternateContent xmlns:mc="http://schemas.openxmlformats.org/markup-compatibility/2006">
              <mc:Choice xmlns:v="urn:schemas-microsoft-com:vml" Requires="v">
                <p:oleObj spid="_x0000_s117181" name="Equation" r:id="rId13" imgW="2006600" imgH="406400" progId="Equation.DSMT4">
                  <p:embed/>
                </p:oleObj>
              </mc:Choice>
              <mc:Fallback>
                <p:oleObj name="Equation" r:id="rId13" imgW="2006600" imgH="406400" progId="Equation.DSMT4">
                  <p:embed/>
                  <p:pic>
                    <p:nvPicPr>
                      <p:cNvPr id="0" name=""/>
                      <p:cNvPicPr>
                        <a:picLocks noChangeAspect="1" noChangeArrowheads="1"/>
                      </p:cNvPicPr>
                      <p:nvPr/>
                    </p:nvPicPr>
                    <p:blipFill>
                      <a:blip r:embed="rId14"/>
                      <a:srcRect/>
                      <a:stretch>
                        <a:fillRect/>
                      </a:stretch>
                    </p:blipFill>
                    <p:spPr bwMode="auto">
                      <a:xfrm>
                        <a:off x="4519613" y="4343400"/>
                        <a:ext cx="3989387" cy="8080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88465" name="Object 17"/>
          <p:cNvGraphicFramePr>
            <a:graphicFrameLocks noChangeAspect="1"/>
          </p:cNvGraphicFramePr>
          <p:nvPr>
            <p:extLst/>
          </p:nvPr>
        </p:nvGraphicFramePr>
        <p:xfrm>
          <a:off x="2155825" y="2438400"/>
          <a:ext cx="3683000" cy="919163"/>
        </p:xfrm>
        <a:graphic>
          <a:graphicData uri="http://schemas.openxmlformats.org/presentationml/2006/ole">
            <mc:AlternateContent xmlns:mc="http://schemas.openxmlformats.org/markup-compatibility/2006">
              <mc:Choice xmlns:v="urn:schemas-microsoft-com:vml" Requires="v">
                <p:oleObj spid="_x0000_s117182" name="Equation" r:id="rId15" imgW="1676400" imgH="419100" progId="Equation.DSMT4">
                  <p:embed/>
                </p:oleObj>
              </mc:Choice>
              <mc:Fallback>
                <p:oleObj name="Equation" r:id="rId15" imgW="1676400" imgH="419100" progId="Equation.DSMT4">
                  <p:embed/>
                  <p:pic>
                    <p:nvPicPr>
                      <p:cNvPr id="0" name=""/>
                      <p:cNvPicPr>
                        <a:picLocks noChangeAspect="1" noChangeArrowheads="1"/>
                      </p:cNvPicPr>
                      <p:nvPr/>
                    </p:nvPicPr>
                    <p:blipFill>
                      <a:blip r:embed="rId16"/>
                      <a:srcRect/>
                      <a:stretch>
                        <a:fillRect/>
                      </a:stretch>
                    </p:blipFill>
                    <p:spPr bwMode="auto">
                      <a:xfrm>
                        <a:off x="2155825" y="2438400"/>
                        <a:ext cx="3683000" cy="9191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2364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8">
                                            <p:txEl>
                                              <p:pRg st="9" end="9"/>
                                            </p:txEl>
                                          </p:spTgt>
                                        </p:tgtEl>
                                        <p:attrNameLst>
                                          <p:attrName>style.visibility</p:attrName>
                                        </p:attrNameLst>
                                      </p:cBhvr>
                                      <p:to>
                                        <p:strVal val="visible"/>
                                      </p:to>
                                    </p:set>
                                    <p:animEffect transition="in" filter="wipe(left)">
                                      <p:cBhvr>
                                        <p:cTn id="17" dur="500"/>
                                        <p:tgtEl>
                                          <p:spTgt spid="18">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8">
                                            <p:txEl>
                                              <p:pRg st="10" end="10"/>
                                            </p:txEl>
                                          </p:spTgt>
                                        </p:tgtEl>
                                        <p:attrNameLst>
                                          <p:attrName>style.visibility</p:attrName>
                                        </p:attrNameLst>
                                      </p:cBhvr>
                                      <p:to>
                                        <p:strVal val="visible"/>
                                      </p:to>
                                    </p:set>
                                    <p:animEffect transition="in" filter="wipe(left)">
                                      <p:cBhvr>
                                        <p:cTn id="22" dur="500"/>
                                        <p:tgtEl>
                                          <p:spTgt spid="18">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8459"/>
                                        </p:tgtEl>
                                        <p:attrNameLst>
                                          <p:attrName>style.visibility</p:attrName>
                                        </p:attrNameLst>
                                      </p:cBhvr>
                                      <p:to>
                                        <p:strVal val="visible"/>
                                      </p:to>
                                    </p:set>
                                    <p:animEffect transition="in" filter="wipe(left)">
                                      <p:cBhvr>
                                        <p:cTn id="27" dur="500"/>
                                        <p:tgtEl>
                                          <p:spTgt spid="4884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8">
                                            <p:txEl>
                                              <p:pRg st="1" end="1"/>
                                            </p:txEl>
                                          </p:spTgt>
                                        </p:tgtEl>
                                        <p:attrNameLst>
                                          <p:attrName>style.visibility</p:attrName>
                                        </p:attrNameLst>
                                      </p:cBhvr>
                                      <p:to>
                                        <p:strVal val="visible"/>
                                      </p:to>
                                    </p:set>
                                    <p:animEffect transition="in" filter="wipe(left)">
                                      <p:cBhvr>
                                        <p:cTn id="32" dur="500"/>
                                        <p:tgtEl>
                                          <p:spTgt spid="1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88460"/>
                                        </p:tgtEl>
                                        <p:attrNameLst>
                                          <p:attrName>style.visibility</p:attrName>
                                        </p:attrNameLst>
                                      </p:cBhvr>
                                      <p:to>
                                        <p:strVal val="visible"/>
                                      </p:to>
                                    </p:set>
                                    <p:animEffect transition="in" filter="wipe(left)">
                                      <p:cBhvr>
                                        <p:cTn id="37" dur="500"/>
                                        <p:tgtEl>
                                          <p:spTgt spid="48846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8465"/>
                                        </p:tgtEl>
                                        <p:attrNameLst>
                                          <p:attrName>style.visibility</p:attrName>
                                        </p:attrNameLst>
                                      </p:cBhvr>
                                      <p:to>
                                        <p:strVal val="visible"/>
                                      </p:to>
                                    </p:set>
                                    <p:animEffect transition="in" filter="wipe(left)">
                                      <p:cBhvr>
                                        <p:cTn id="42" dur="500"/>
                                        <p:tgtEl>
                                          <p:spTgt spid="4884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18">
                                            <p:txEl>
                                              <p:pRg st="5" end="5"/>
                                            </p:txEl>
                                          </p:spTgt>
                                        </p:tgtEl>
                                        <p:attrNameLst>
                                          <p:attrName>style.visibility</p:attrName>
                                        </p:attrNameLst>
                                      </p:cBhvr>
                                      <p:to>
                                        <p:strVal val="visible"/>
                                      </p:to>
                                    </p:set>
                                    <p:animEffect transition="in" filter="wipe(left)">
                                      <p:cBhvr>
                                        <p:cTn id="47" dur="500"/>
                                        <p:tgtEl>
                                          <p:spTgt spid="1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88461"/>
                                        </p:tgtEl>
                                        <p:attrNameLst>
                                          <p:attrName>style.visibility</p:attrName>
                                        </p:attrNameLst>
                                      </p:cBhvr>
                                      <p:to>
                                        <p:strVal val="visible"/>
                                      </p:to>
                                    </p:set>
                                    <p:animEffect transition="in" filter="wipe(left)">
                                      <p:cBhvr>
                                        <p:cTn id="52" dur="500"/>
                                        <p:tgtEl>
                                          <p:spTgt spid="48846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88462"/>
                                        </p:tgtEl>
                                        <p:attrNameLst>
                                          <p:attrName>style.visibility</p:attrName>
                                        </p:attrNameLst>
                                      </p:cBhvr>
                                      <p:to>
                                        <p:strVal val="visible"/>
                                      </p:to>
                                    </p:set>
                                    <p:animEffect transition="in" filter="wipe(left)">
                                      <p:cBhvr>
                                        <p:cTn id="57" dur="500"/>
                                        <p:tgtEl>
                                          <p:spTgt spid="48846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88463"/>
                                        </p:tgtEl>
                                        <p:attrNameLst>
                                          <p:attrName>style.visibility</p:attrName>
                                        </p:attrNameLst>
                                      </p:cBhvr>
                                      <p:to>
                                        <p:strVal val="visible"/>
                                      </p:to>
                                    </p:set>
                                    <p:animEffect transition="in" filter="wipe(left)">
                                      <p:cBhvr>
                                        <p:cTn id="62" dur="500"/>
                                        <p:tgtEl>
                                          <p:spTgt spid="48846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88464"/>
                                        </p:tgtEl>
                                        <p:attrNameLst>
                                          <p:attrName>style.visibility</p:attrName>
                                        </p:attrNameLst>
                                      </p:cBhvr>
                                      <p:to>
                                        <p:strVal val="visible"/>
                                      </p:to>
                                    </p:set>
                                    <p:animEffect transition="in" filter="wipe(left)">
                                      <p:cBhvr>
                                        <p:cTn id="67" dur="500"/>
                                        <p:tgtEl>
                                          <p:spTgt spid="488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2253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0508"/>
          <p:cNvPicPr>
            <a:picLocks noChangeAspect="1" noChangeArrowheads="1"/>
          </p:cNvPicPr>
          <p:nvPr/>
        </p:nvPicPr>
        <p:blipFill>
          <a:blip r:embed="rId3"/>
          <a:srcRect b="3606"/>
          <a:stretch>
            <a:fillRect/>
          </a:stretch>
        </p:blipFill>
        <p:spPr bwMode="auto">
          <a:xfrm>
            <a:off x="5338763" y="2971800"/>
            <a:ext cx="3500437" cy="3352800"/>
          </a:xfrm>
          <a:prstGeom prst="rect">
            <a:avLst/>
          </a:prstGeom>
          <a:noFill/>
          <a:ln w="9525">
            <a:noFill/>
            <a:miter lim="800000"/>
            <a:headEnd/>
            <a:tailEnd/>
          </a:ln>
        </p:spPr>
      </p:pic>
      <p:sp>
        <p:nvSpPr>
          <p:cNvPr id="21507" name="Rectangle 2"/>
          <p:cNvSpPr>
            <a:spLocks noGrp="1" noChangeArrowheads="1"/>
          </p:cNvSpPr>
          <p:nvPr>
            <p:ph type="title"/>
          </p:nvPr>
        </p:nvSpPr>
        <p:spPr>
          <a:xfrm>
            <a:off x="457200" y="0"/>
            <a:ext cx="8229600" cy="788987"/>
          </a:xfrm>
        </p:spPr>
        <p:txBody>
          <a:bodyPr/>
          <a:lstStyle/>
          <a:p>
            <a:pPr eaLnBrk="1" hangingPunct="1"/>
            <a:r>
              <a:rPr lang="en-US" sz="4000" dirty="0" smtClean="0">
                <a:cs typeface="ＭＳ Ｐゴシック" pitchFamily="-84" charset="-128"/>
              </a:rPr>
              <a:t>Bohr’</a:t>
            </a:r>
            <a:r>
              <a:rPr lang="en-US" altLang="ja-JP" sz="4000" dirty="0" smtClean="0">
                <a:cs typeface="ＭＳ Ｐゴシック" pitchFamily="-84" charset="-128"/>
              </a:rPr>
              <a:t>s </a:t>
            </a:r>
            <a:r>
              <a:rPr lang="en-US" altLang="ja-JP" sz="4000" dirty="0">
                <a:cs typeface="ＭＳ Ｐゴシック" pitchFamily="-84" charset="-128"/>
              </a:rPr>
              <a:t>Quantization Condition</a:t>
            </a:r>
            <a:endParaRPr lang="en-US" sz="4000" dirty="0">
              <a:cs typeface="ＭＳ Ｐゴシック" pitchFamily="-84" charset="-128"/>
            </a:endParaRPr>
          </a:p>
        </p:txBody>
      </p:sp>
      <p:sp>
        <p:nvSpPr>
          <p:cNvPr id="21508" name="Rectangle 3"/>
          <p:cNvSpPr>
            <a:spLocks noGrp="1" noChangeArrowheads="1"/>
          </p:cNvSpPr>
          <p:nvPr>
            <p:ph type="body" sz="half" idx="1"/>
          </p:nvPr>
        </p:nvSpPr>
        <p:spPr>
          <a:xfrm>
            <a:off x="228600" y="762000"/>
            <a:ext cx="8763000" cy="4497388"/>
          </a:xfrm>
        </p:spPr>
        <p:txBody>
          <a:bodyPr/>
          <a:lstStyle/>
          <a:p>
            <a:pPr eaLnBrk="1" hangingPunct="1">
              <a:lnSpc>
                <a:spcPct val="90000"/>
              </a:lnSpc>
            </a:pPr>
            <a:r>
              <a:rPr lang="en-US" sz="2800" dirty="0">
                <a:cs typeface="ＭＳ Ｐゴシック" pitchFamily="-84" charset="-128"/>
              </a:rPr>
              <a:t>One of </a:t>
            </a:r>
            <a:r>
              <a:rPr lang="en-US" sz="2800" dirty="0" smtClean="0">
                <a:cs typeface="ＭＳ Ｐゴシック" pitchFamily="-84" charset="-128"/>
              </a:rPr>
              <a:t>Bohr’</a:t>
            </a:r>
            <a:r>
              <a:rPr lang="en-US" altLang="ja-JP" sz="2800" dirty="0" smtClean="0">
                <a:cs typeface="ＭＳ Ｐゴシック" pitchFamily="-84" charset="-128"/>
              </a:rPr>
              <a:t>s </a:t>
            </a:r>
            <a:r>
              <a:rPr lang="en-US" altLang="ja-JP" sz="2800" dirty="0">
                <a:cs typeface="ＭＳ Ｐゴシック" pitchFamily="-84" charset="-128"/>
              </a:rPr>
              <a:t>assumptions concerning his hydrogen atom model was that the angular momentum of the electron-nucleus system in a stationary state is an integral multiple of </a:t>
            </a:r>
            <a:r>
              <a:rPr lang="en-US" altLang="ja-JP" sz="2800" i="1" dirty="0">
                <a:cs typeface="ＭＳ Ｐゴシック" pitchFamily="-84" charset="-128"/>
              </a:rPr>
              <a:t>h</a:t>
            </a:r>
            <a:r>
              <a:rPr lang="en-US" altLang="ja-JP" sz="2800" dirty="0">
                <a:cs typeface="ＭＳ Ｐゴシック" pitchFamily="-84" charset="-128"/>
              </a:rPr>
              <a:t>/2</a:t>
            </a:r>
            <a:r>
              <a:rPr lang="en-US" altLang="ja-JP" sz="2800" i="1" dirty="0">
                <a:cs typeface="ＭＳ Ｐゴシック" pitchFamily="-84" charset="-128"/>
              </a:rPr>
              <a:t>π</a:t>
            </a:r>
            <a:r>
              <a:rPr lang="en-US" altLang="ja-JP" sz="2800" dirty="0">
                <a:cs typeface="ＭＳ Ｐゴシック" pitchFamily="-84" charset="-128"/>
              </a:rPr>
              <a:t>.</a:t>
            </a:r>
          </a:p>
          <a:p>
            <a:pPr eaLnBrk="1" hangingPunct="1">
              <a:lnSpc>
                <a:spcPct val="90000"/>
              </a:lnSpc>
            </a:pPr>
            <a:r>
              <a:rPr lang="en-US" sz="2800" dirty="0">
                <a:cs typeface="ＭＳ Ｐゴシック" pitchFamily="-84" charset="-128"/>
              </a:rPr>
              <a:t>The electron is a standing wave in an orbit around the proton. This standing wave will have nodes and be </a:t>
            </a:r>
            <a:r>
              <a:rPr lang="en-US" sz="2800" dirty="0" smtClean="0">
                <a:cs typeface="ＭＳ Ｐゴシック" pitchFamily="-84" charset="-128"/>
              </a:rPr>
              <a:t>in an </a:t>
            </a:r>
            <a:r>
              <a:rPr lang="en-US" sz="2800" dirty="0">
                <a:cs typeface="ＭＳ Ｐゴシック" pitchFamily="-84" charset="-128"/>
              </a:rPr>
              <a:t>integral number of wavelengths. </a:t>
            </a:r>
          </a:p>
          <a:p>
            <a:pPr eaLnBrk="1" hangingPunct="1">
              <a:lnSpc>
                <a:spcPct val="90000"/>
              </a:lnSpc>
            </a:pP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The angular momentum becomes:</a:t>
            </a: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p:txBody>
      </p:sp>
      <p:sp>
        <p:nvSpPr>
          <p:cNvPr id="7" name="Date Placeholder 6"/>
          <p:cNvSpPr>
            <a:spLocks noGrp="1"/>
          </p:cNvSpPr>
          <p:nvPr>
            <p:ph type="dt" sz="half" idx="10"/>
          </p:nvPr>
        </p:nvSpPr>
        <p:spPr/>
        <p:txBody>
          <a:bodyPr/>
          <a:lstStyle/>
          <a:p>
            <a:pPr>
              <a:defRPr/>
            </a:pPr>
            <a:r>
              <a:rPr lang="en-US" smtClean="0"/>
              <a:t>Monday, Mar. 27, 2017</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15</a:t>
            </a:fld>
            <a:endParaRPr lang="en-US"/>
          </a:p>
        </p:txBody>
      </p:sp>
      <p:sp>
        <p:nvSpPr>
          <p:cNvPr id="9" name="Footer Placeholder 8"/>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32130" name="Object 2"/>
          <p:cNvGraphicFramePr>
            <a:graphicFrameLocks noChangeAspect="1"/>
          </p:cNvGraphicFramePr>
          <p:nvPr>
            <p:extLst/>
          </p:nvPr>
        </p:nvGraphicFramePr>
        <p:xfrm>
          <a:off x="796925" y="3495675"/>
          <a:ext cx="1108075" cy="390525"/>
        </p:xfrm>
        <a:graphic>
          <a:graphicData uri="http://schemas.openxmlformats.org/presentationml/2006/ole">
            <mc:AlternateContent xmlns:mc="http://schemas.openxmlformats.org/markup-compatibility/2006">
              <mc:Choice xmlns:v="urn:schemas-microsoft-com:vml" Requires="v">
                <p:oleObj spid="_x0000_s118324" name="Equation" r:id="rId4" imgW="406400" imgH="165100" progId="Equation.DSMT4">
                  <p:embed/>
                </p:oleObj>
              </mc:Choice>
              <mc:Fallback>
                <p:oleObj name="Equation" r:id="rId4" imgW="406400" imgH="165100" progId="Equation.DSMT4">
                  <p:embed/>
                  <p:pic>
                    <p:nvPicPr>
                      <p:cNvPr id="0" name=""/>
                      <p:cNvPicPr>
                        <a:picLocks noChangeAspect="1" noChangeArrowheads="1"/>
                      </p:cNvPicPr>
                      <p:nvPr/>
                    </p:nvPicPr>
                    <p:blipFill>
                      <a:blip r:embed="rId5"/>
                      <a:srcRect/>
                      <a:stretch>
                        <a:fillRect/>
                      </a:stretch>
                    </p:blipFill>
                    <p:spPr bwMode="auto">
                      <a:xfrm>
                        <a:off x="796925" y="3495675"/>
                        <a:ext cx="1108075" cy="3905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2131" name="Object 3"/>
          <p:cNvGraphicFramePr>
            <a:graphicFrameLocks noChangeAspect="1"/>
          </p:cNvGraphicFramePr>
          <p:nvPr>
            <p:extLst/>
          </p:nvPr>
        </p:nvGraphicFramePr>
        <p:xfrm>
          <a:off x="490537" y="5126037"/>
          <a:ext cx="728663" cy="360363"/>
        </p:xfrm>
        <a:graphic>
          <a:graphicData uri="http://schemas.openxmlformats.org/presentationml/2006/ole">
            <mc:AlternateContent xmlns:mc="http://schemas.openxmlformats.org/markup-compatibility/2006">
              <mc:Choice xmlns:v="urn:schemas-microsoft-com:vml" Requires="v">
                <p:oleObj spid="_x0000_s118325" name="Equation" r:id="rId6" imgW="266700" imgH="152400" progId="Equation.DSMT4">
                  <p:embed/>
                </p:oleObj>
              </mc:Choice>
              <mc:Fallback>
                <p:oleObj name="Equation" r:id="rId6" imgW="266700" imgH="152400" progId="Equation.DSMT4">
                  <p:embed/>
                  <p:pic>
                    <p:nvPicPr>
                      <p:cNvPr id="0" name=""/>
                      <p:cNvPicPr>
                        <a:picLocks noChangeAspect="1" noChangeArrowheads="1"/>
                      </p:cNvPicPr>
                      <p:nvPr/>
                    </p:nvPicPr>
                    <p:blipFill>
                      <a:blip r:embed="rId7"/>
                      <a:srcRect/>
                      <a:stretch>
                        <a:fillRect/>
                      </a:stretch>
                    </p:blipFill>
                    <p:spPr bwMode="auto">
                      <a:xfrm>
                        <a:off x="490537" y="5126037"/>
                        <a:ext cx="728663" cy="3603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2132" name="Object 4"/>
          <p:cNvGraphicFramePr>
            <a:graphicFrameLocks noChangeAspect="1"/>
          </p:cNvGraphicFramePr>
          <p:nvPr>
            <p:extLst/>
          </p:nvPr>
        </p:nvGraphicFramePr>
        <p:xfrm>
          <a:off x="1863725" y="3429000"/>
          <a:ext cx="935038" cy="420687"/>
        </p:xfrm>
        <a:graphic>
          <a:graphicData uri="http://schemas.openxmlformats.org/presentationml/2006/ole">
            <mc:AlternateContent xmlns:mc="http://schemas.openxmlformats.org/markup-compatibility/2006">
              <mc:Choice xmlns:v="urn:schemas-microsoft-com:vml" Requires="v">
                <p:oleObj spid="_x0000_s118326" name="Equation" r:id="rId8" imgW="342900" imgH="177800" progId="Equation.DSMT4">
                  <p:embed/>
                </p:oleObj>
              </mc:Choice>
              <mc:Fallback>
                <p:oleObj name="Equation" r:id="rId8" imgW="342900" imgH="177800" progId="Equation.DSMT4">
                  <p:embed/>
                  <p:pic>
                    <p:nvPicPr>
                      <p:cNvPr id="0" name=""/>
                      <p:cNvPicPr>
                        <a:picLocks noChangeAspect="1" noChangeArrowheads="1"/>
                      </p:cNvPicPr>
                      <p:nvPr/>
                    </p:nvPicPr>
                    <p:blipFill>
                      <a:blip r:embed="rId9"/>
                      <a:srcRect/>
                      <a:stretch>
                        <a:fillRect/>
                      </a:stretch>
                    </p:blipFill>
                    <p:spPr bwMode="auto">
                      <a:xfrm>
                        <a:off x="1863725" y="3429000"/>
                        <a:ext cx="935038" cy="4206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2133" name="Object 5"/>
          <p:cNvGraphicFramePr>
            <a:graphicFrameLocks noChangeAspect="1"/>
          </p:cNvGraphicFramePr>
          <p:nvPr>
            <p:extLst/>
          </p:nvPr>
        </p:nvGraphicFramePr>
        <p:xfrm>
          <a:off x="2778125" y="3200400"/>
          <a:ext cx="727075" cy="990600"/>
        </p:xfrm>
        <a:graphic>
          <a:graphicData uri="http://schemas.openxmlformats.org/presentationml/2006/ole">
            <mc:AlternateContent xmlns:mc="http://schemas.openxmlformats.org/markup-compatibility/2006">
              <mc:Choice xmlns:v="urn:schemas-microsoft-com:vml" Requires="v">
                <p:oleObj spid="_x0000_s118327" name="Equation" r:id="rId10" imgW="266700" imgH="419100" progId="Equation.DSMT4">
                  <p:embed/>
                </p:oleObj>
              </mc:Choice>
              <mc:Fallback>
                <p:oleObj name="Equation" r:id="rId10" imgW="266700" imgH="419100" progId="Equation.DSMT4">
                  <p:embed/>
                  <p:pic>
                    <p:nvPicPr>
                      <p:cNvPr id="0" name=""/>
                      <p:cNvPicPr>
                        <a:picLocks noChangeAspect="1" noChangeArrowheads="1"/>
                      </p:cNvPicPr>
                      <p:nvPr/>
                    </p:nvPicPr>
                    <p:blipFill>
                      <a:blip r:embed="rId11"/>
                      <a:srcRect/>
                      <a:stretch>
                        <a:fillRect/>
                      </a:stretch>
                    </p:blipFill>
                    <p:spPr bwMode="auto">
                      <a:xfrm>
                        <a:off x="2778125" y="3200400"/>
                        <a:ext cx="727075" cy="990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2134" name="Object 6"/>
          <p:cNvGraphicFramePr>
            <a:graphicFrameLocks noChangeAspect="1"/>
          </p:cNvGraphicFramePr>
          <p:nvPr>
            <p:extLst/>
          </p:nvPr>
        </p:nvGraphicFramePr>
        <p:xfrm>
          <a:off x="1219200" y="5181600"/>
          <a:ext cx="831850" cy="390525"/>
        </p:xfrm>
        <a:graphic>
          <a:graphicData uri="http://schemas.openxmlformats.org/presentationml/2006/ole">
            <mc:AlternateContent xmlns:mc="http://schemas.openxmlformats.org/markup-compatibility/2006">
              <mc:Choice xmlns:v="urn:schemas-microsoft-com:vml" Requires="v">
                <p:oleObj spid="_x0000_s118328" name="Equation" r:id="rId12" imgW="304800" imgH="165100" progId="Equation.DSMT4">
                  <p:embed/>
                </p:oleObj>
              </mc:Choice>
              <mc:Fallback>
                <p:oleObj name="Equation" r:id="rId12" imgW="304800" imgH="165100" progId="Equation.DSMT4">
                  <p:embed/>
                  <p:pic>
                    <p:nvPicPr>
                      <p:cNvPr id="0" name=""/>
                      <p:cNvPicPr>
                        <a:picLocks noChangeAspect="1" noChangeArrowheads="1"/>
                      </p:cNvPicPr>
                      <p:nvPr/>
                    </p:nvPicPr>
                    <p:blipFill>
                      <a:blip r:embed="rId13"/>
                      <a:srcRect/>
                      <a:stretch>
                        <a:fillRect/>
                      </a:stretch>
                    </p:blipFill>
                    <p:spPr bwMode="auto">
                      <a:xfrm>
                        <a:off x="1219200" y="5181600"/>
                        <a:ext cx="831850" cy="3905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2135" name="Object 7"/>
          <p:cNvGraphicFramePr>
            <a:graphicFrameLocks noChangeAspect="1"/>
          </p:cNvGraphicFramePr>
          <p:nvPr>
            <p:extLst/>
          </p:nvPr>
        </p:nvGraphicFramePr>
        <p:xfrm>
          <a:off x="2022475" y="4876800"/>
          <a:ext cx="1558925" cy="990600"/>
        </p:xfrm>
        <a:graphic>
          <a:graphicData uri="http://schemas.openxmlformats.org/presentationml/2006/ole">
            <mc:AlternateContent xmlns:mc="http://schemas.openxmlformats.org/markup-compatibility/2006">
              <mc:Choice xmlns:v="urn:schemas-microsoft-com:vml" Requires="v">
                <p:oleObj spid="_x0000_s118329" name="Equation" r:id="rId14" imgW="571500" imgH="419100" progId="Equation.DSMT4">
                  <p:embed/>
                </p:oleObj>
              </mc:Choice>
              <mc:Fallback>
                <p:oleObj name="Equation" r:id="rId14" imgW="571500" imgH="419100" progId="Equation.DSMT4">
                  <p:embed/>
                  <p:pic>
                    <p:nvPicPr>
                      <p:cNvPr id="0" name=""/>
                      <p:cNvPicPr>
                        <a:picLocks noChangeAspect="1" noChangeArrowheads="1"/>
                      </p:cNvPicPr>
                      <p:nvPr/>
                    </p:nvPicPr>
                    <p:blipFill>
                      <a:blip r:embed="rId15"/>
                      <a:srcRect/>
                      <a:stretch>
                        <a:fillRect/>
                      </a:stretch>
                    </p:blipFill>
                    <p:spPr bwMode="auto">
                      <a:xfrm>
                        <a:off x="2022475" y="4876800"/>
                        <a:ext cx="1558925" cy="990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2136" name="Object 8"/>
          <p:cNvGraphicFramePr>
            <a:graphicFrameLocks noChangeAspect="1"/>
          </p:cNvGraphicFramePr>
          <p:nvPr>
            <p:extLst/>
          </p:nvPr>
        </p:nvGraphicFramePr>
        <p:xfrm>
          <a:off x="3581400" y="4876800"/>
          <a:ext cx="1281113" cy="931863"/>
        </p:xfrm>
        <a:graphic>
          <a:graphicData uri="http://schemas.openxmlformats.org/presentationml/2006/ole">
            <mc:AlternateContent xmlns:mc="http://schemas.openxmlformats.org/markup-compatibility/2006">
              <mc:Choice xmlns:v="urn:schemas-microsoft-com:vml" Requires="v">
                <p:oleObj spid="_x0000_s118330" name="Equation" r:id="rId16" imgW="469900" imgH="393700" progId="Equation.DSMT4">
                  <p:embed/>
                </p:oleObj>
              </mc:Choice>
              <mc:Fallback>
                <p:oleObj name="Equation" r:id="rId16" imgW="469900" imgH="393700" progId="Equation.DSMT4">
                  <p:embed/>
                  <p:pic>
                    <p:nvPicPr>
                      <p:cNvPr id="0" name=""/>
                      <p:cNvPicPr>
                        <a:picLocks noChangeAspect="1" noChangeArrowheads="1"/>
                      </p:cNvPicPr>
                      <p:nvPr/>
                    </p:nvPicPr>
                    <p:blipFill>
                      <a:blip r:embed="rId17"/>
                      <a:srcRect/>
                      <a:stretch>
                        <a:fillRect/>
                      </a:stretch>
                    </p:blipFill>
                    <p:spPr bwMode="auto">
                      <a:xfrm>
                        <a:off x="3581400" y="4876800"/>
                        <a:ext cx="1281113" cy="9318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32137" name="Object 9"/>
          <p:cNvGraphicFramePr>
            <a:graphicFrameLocks noChangeAspect="1"/>
          </p:cNvGraphicFramePr>
          <p:nvPr>
            <p:extLst/>
          </p:nvPr>
        </p:nvGraphicFramePr>
        <p:xfrm>
          <a:off x="4800600" y="5105400"/>
          <a:ext cx="554037" cy="390525"/>
        </p:xfrm>
        <a:graphic>
          <a:graphicData uri="http://schemas.openxmlformats.org/presentationml/2006/ole">
            <mc:AlternateContent xmlns:mc="http://schemas.openxmlformats.org/markup-compatibility/2006">
              <mc:Choice xmlns:v="urn:schemas-microsoft-com:vml" Requires="v">
                <p:oleObj spid="_x0000_s118331" name="Equation" r:id="rId18" imgW="203200" imgH="165100" progId="Equation.DSMT4">
                  <p:embed/>
                </p:oleObj>
              </mc:Choice>
              <mc:Fallback>
                <p:oleObj name="Equation" r:id="rId18" imgW="203200" imgH="165100" progId="Equation.DSMT4">
                  <p:embed/>
                  <p:pic>
                    <p:nvPicPr>
                      <p:cNvPr id="0" name=""/>
                      <p:cNvPicPr>
                        <a:picLocks noChangeAspect="1" noChangeArrowheads="1"/>
                      </p:cNvPicPr>
                      <p:nvPr/>
                    </p:nvPicPr>
                    <p:blipFill>
                      <a:blip r:embed="rId19"/>
                      <a:srcRect/>
                      <a:stretch>
                        <a:fillRect/>
                      </a:stretch>
                    </p:blipFill>
                    <p:spPr bwMode="auto">
                      <a:xfrm>
                        <a:off x="4800600" y="5105400"/>
                        <a:ext cx="554037" cy="3905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6" name="Object 5"/>
          <p:cNvGraphicFramePr>
            <a:graphicFrameLocks noChangeAspect="1"/>
          </p:cNvGraphicFramePr>
          <p:nvPr>
            <p:extLst/>
          </p:nvPr>
        </p:nvGraphicFramePr>
        <p:xfrm>
          <a:off x="3505200" y="3200400"/>
          <a:ext cx="2008187" cy="990600"/>
        </p:xfrm>
        <a:graphic>
          <a:graphicData uri="http://schemas.openxmlformats.org/presentationml/2006/ole">
            <mc:AlternateContent xmlns:mc="http://schemas.openxmlformats.org/markup-compatibility/2006">
              <mc:Choice xmlns:v="urn:schemas-microsoft-com:vml" Requires="v">
                <p:oleObj spid="_x0000_s118332" name="Equation" r:id="rId20" imgW="736600" imgH="419100" progId="Equation.DSMT4">
                  <p:embed/>
                </p:oleObj>
              </mc:Choice>
              <mc:Fallback>
                <p:oleObj name="Equation" r:id="rId20" imgW="736600" imgH="419100" progId="Equation.DSMT4">
                  <p:embed/>
                  <p:pic>
                    <p:nvPicPr>
                      <p:cNvPr id="0" name=""/>
                      <p:cNvPicPr>
                        <a:picLocks noChangeAspect="1" noChangeArrowheads="1"/>
                      </p:cNvPicPr>
                      <p:nvPr/>
                    </p:nvPicPr>
                    <p:blipFill>
                      <a:blip r:embed="rId21"/>
                      <a:srcRect/>
                      <a:stretch>
                        <a:fillRect/>
                      </a:stretch>
                    </p:blipFill>
                    <p:spPr bwMode="auto">
                      <a:xfrm>
                        <a:off x="3505200" y="3200400"/>
                        <a:ext cx="2008187" cy="990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45014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1508">
                                            <p:txEl>
                                              <p:pRg st="1" end="1"/>
                                            </p:txEl>
                                          </p:spTgt>
                                        </p:tgtEl>
                                        <p:attrNameLst>
                                          <p:attrName>style.visibility</p:attrName>
                                        </p:attrNameLst>
                                      </p:cBhvr>
                                      <p:to>
                                        <p:strVal val="visible"/>
                                      </p:to>
                                    </p:set>
                                    <p:animEffect transition="in" filter="wipe(left)">
                                      <p:cBhvr>
                                        <p:cTn id="12" dur="500"/>
                                        <p:tgtEl>
                                          <p:spTgt spid="215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 calcmode="lin" valueType="num">
                                      <p:cBhvr>
                                        <p:cTn id="17" dur="500" fill="hold"/>
                                        <p:tgtEl>
                                          <p:spTgt spid="21506"/>
                                        </p:tgtEl>
                                        <p:attrNameLst>
                                          <p:attrName>ppt_w</p:attrName>
                                        </p:attrNameLst>
                                      </p:cBhvr>
                                      <p:tavLst>
                                        <p:tav tm="0">
                                          <p:val>
                                            <p:fltVal val="0"/>
                                          </p:val>
                                        </p:tav>
                                        <p:tav tm="100000">
                                          <p:val>
                                            <p:strVal val="#ppt_w"/>
                                          </p:val>
                                        </p:tav>
                                      </p:tavLst>
                                    </p:anim>
                                    <p:anim calcmode="lin" valueType="num">
                                      <p:cBhvr>
                                        <p:cTn id="18" dur="500" fill="hold"/>
                                        <p:tgtEl>
                                          <p:spTgt spid="21506"/>
                                        </p:tgtEl>
                                        <p:attrNameLst>
                                          <p:attrName>ppt_h</p:attrName>
                                        </p:attrNameLst>
                                      </p:cBhvr>
                                      <p:tavLst>
                                        <p:tav tm="0">
                                          <p:val>
                                            <p:fltVal val="0"/>
                                          </p:val>
                                        </p:tav>
                                        <p:tav tm="100000">
                                          <p:val>
                                            <p:strVal val="#ppt_h"/>
                                          </p:val>
                                        </p:tav>
                                      </p:tavLst>
                                    </p:anim>
                                    <p:animEffect transition="in" filter="fade">
                                      <p:cBhvr>
                                        <p:cTn id="19" dur="500"/>
                                        <p:tgtEl>
                                          <p:spTgt spid="215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2130"/>
                                        </p:tgtEl>
                                        <p:attrNameLst>
                                          <p:attrName>style.visibility</p:attrName>
                                        </p:attrNameLst>
                                      </p:cBhvr>
                                      <p:to>
                                        <p:strVal val="visible"/>
                                      </p:to>
                                    </p:set>
                                    <p:animEffect transition="in" filter="wipe(left)">
                                      <p:cBhvr>
                                        <p:cTn id="24" dur="500"/>
                                        <p:tgtEl>
                                          <p:spTgt spid="4321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32132"/>
                                        </p:tgtEl>
                                        <p:attrNameLst>
                                          <p:attrName>style.visibility</p:attrName>
                                        </p:attrNameLst>
                                      </p:cBhvr>
                                      <p:to>
                                        <p:strVal val="visible"/>
                                      </p:to>
                                    </p:set>
                                    <p:animEffect transition="in" filter="wipe(left)">
                                      <p:cBhvr>
                                        <p:cTn id="29" dur="500"/>
                                        <p:tgtEl>
                                          <p:spTgt spid="4321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32133"/>
                                        </p:tgtEl>
                                        <p:attrNameLst>
                                          <p:attrName>style.visibility</p:attrName>
                                        </p:attrNameLst>
                                      </p:cBhvr>
                                      <p:to>
                                        <p:strVal val="visible"/>
                                      </p:to>
                                    </p:set>
                                    <p:animEffect transition="in" filter="wipe(left)">
                                      <p:cBhvr>
                                        <p:cTn id="34" dur="500"/>
                                        <p:tgtEl>
                                          <p:spTgt spid="4321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21508">
                                            <p:txEl>
                                              <p:pRg st="4" end="4"/>
                                            </p:txEl>
                                          </p:spTgt>
                                        </p:tgtEl>
                                        <p:attrNameLst>
                                          <p:attrName>style.visibility</p:attrName>
                                        </p:attrNameLst>
                                      </p:cBhvr>
                                      <p:to>
                                        <p:strVal val="visible"/>
                                      </p:to>
                                    </p:set>
                                    <p:animEffect transition="in" filter="wipe(left)">
                                      <p:cBhvr>
                                        <p:cTn id="39" dur="500"/>
                                        <p:tgtEl>
                                          <p:spTgt spid="2150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2131"/>
                                        </p:tgtEl>
                                        <p:attrNameLst>
                                          <p:attrName>style.visibility</p:attrName>
                                        </p:attrNameLst>
                                      </p:cBhvr>
                                      <p:to>
                                        <p:strVal val="visible"/>
                                      </p:to>
                                    </p:set>
                                    <p:animEffect transition="in" filter="wipe(left)">
                                      <p:cBhvr>
                                        <p:cTn id="44" dur="500"/>
                                        <p:tgtEl>
                                          <p:spTgt spid="4321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32134"/>
                                        </p:tgtEl>
                                        <p:attrNameLst>
                                          <p:attrName>style.visibility</p:attrName>
                                        </p:attrNameLst>
                                      </p:cBhvr>
                                      <p:to>
                                        <p:strVal val="visible"/>
                                      </p:to>
                                    </p:set>
                                    <p:animEffect transition="in" filter="wipe(left)">
                                      <p:cBhvr>
                                        <p:cTn id="49" dur="500"/>
                                        <p:tgtEl>
                                          <p:spTgt spid="43213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32135"/>
                                        </p:tgtEl>
                                        <p:attrNameLst>
                                          <p:attrName>style.visibility</p:attrName>
                                        </p:attrNameLst>
                                      </p:cBhvr>
                                      <p:to>
                                        <p:strVal val="visible"/>
                                      </p:to>
                                    </p:set>
                                    <p:animEffect transition="in" filter="wipe(left)">
                                      <p:cBhvr>
                                        <p:cTn id="59" dur="500"/>
                                        <p:tgtEl>
                                          <p:spTgt spid="43213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32136"/>
                                        </p:tgtEl>
                                        <p:attrNameLst>
                                          <p:attrName>style.visibility</p:attrName>
                                        </p:attrNameLst>
                                      </p:cBhvr>
                                      <p:to>
                                        <p:strVal val="visible"/>
                                      </p:to>
                                    </p:set>
                                    <p:animEffect transition="in" filter="wipe(left)">
                                      <p:cBhvr>
                                        <p:cTn id="64" dur="500"/>
                                        <p:tgtEl>
                                          <p:spTgt spid="43213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32137"/>
                                        </p:tgtEl>
                                        <p:attrNameLst>
                                          <p:attrName>style.visibility</p:attrName>
                                        </p:attrNameLst>
                                      </p:cBhvr>
                                      <p:to>
                                        <p:strVal val="visible"/>
                                      </p:to>
                                    </p:set>
                                    <p:animEffect transition="in" filter="wipe(left)">
                                      <p:cBhvr>
                                        <p:cTn id="69" dur="500"/>
                                        <p:tgtEl>
                                          <p:spTgt spid="432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1" name="Picture 1"/>
          <p:cNvPicPr>
            <a:picLocks/>
          </p:cNvPicPr>
          <p:nvPr/>
        </p:nvPicPr>
        <p:blipFill>
          <a:blip r:embed="rId3"/>
          <a:srcRect/>
          <a:stretch>
            <a:fillRect/>
          </a:stretch>
        </p:blipFill>
        <p:spPr bwMode="auto">
          <a:xfrm>
            <a:off x="5800725" y="1695450"/>
            <a:ext cx="2844800" cy="2590800"/>
          </a:xfrm>
          <a:prstGeom prst="rect">
            <a:avLst/>
          </a:prstGeom>
          <a:noFill/>
          <a:ln w="9525">
            <a:noFill/>
            <a:miter lim="800000"/>
            <a:headEnd/>
            <a:tailEnd/>
          </a:ln>
        </p:spPr>
      </p:pic>
      <p:pic>
        <p:nvPicPr>
          <p:cNvPr id="22530" name="Picture 39" descr="0512b"/>
          <p:cNvPicPr preferRelativeResize="0">
            <a:picLocks noChangeAspect="1" noChangeArrowheads="1"/>
          </p:cNvPicPr>
          <p:nvPr/>
        </p:nvPicPr>
        <p:blipFill>
          <a:blip r:embed="rId4"/>
          <a:srcRect b="3253"/>
          <a:stretch>
            <a:fillRect/>
          </a:stretch>
        </p:blipFill>
        <p:spPr bwMode="auto">
          <a:xfrm>
            <a:off x="7315200" y="4445000"/>
            <a:ext cx="1408113" cy="1463675"/>
          </a:xfrm>
          <a:prstGeom prst="rect">
            <a:avLst/>
          </a:prstGeom>
          <a:noFill/>
          <a:ln w="9525">
            <a:noFill/>
            <a:miter lim="800000"/>
            <a:headEnd/>
            <a:tailEnd/>
          </a:ln>
        </p:spPr>
      </p:pic>
      <p:pic>
        <p:nvPicPr>
          <p:cNvPr id="22531" name="Picture 38" descr="0512a"/>
          <p:cNvPicPr preferRelativeResize="0">
            <a:picLocks noChangeAspect="1" noChangeArrowheads="1"/>
          </p:cNvPicPr>
          <p:nvPr/>
        </p:nvPicPr>
        <p:blipFill>
          <a:blip r:embed="rId5"/>
          <a:srcRect b="3250"/>
          <a:stretch>
            <a:fillRect/>
          </a:stretch>
        </p:blipFill>
        <p:spPr bwMode="auto">
          <a:xfrm>
            <a:off x="5867400" y="4441825"/>
            <a:ext cx="1397000" cy="1465263"/>
          </a:xfrm>
          <a:prstGeom prst="rect">
            <a:avLst/>
          </a:prstGeom>
          <a:noFill/>
          <a:ln w="9525">
            <a:noFill/>
            <a:miter lim="800000"/>
            <a:headEnd/>
            <a:tailEnd/>
          </a:ln>
        </p:spPr>
      </p:pic>
      <p:sp>
        <p:nvSpPr>
          <p:cNvPr id="36873" name="Rectangle 9"/>
          <p:cNvSpPr>
            <a:spLocks noGrp="1" noChangeArrowheads="1"/>
          </p:cNvSpPr>
          <p:nvPr>
            <p:ph type="title"/>
          </p:nvPr>
        </p:nvSpPr>
        <p:spPr>
          <a:xfrm>
            <a:off x="457200" y="1"/>
            <a:ext cx="8229600" cy="685800"/>
          </a:xfrm>
        </p:spPr>
        <p:txBody>
          <a:bodyPr/>
          <a:lstStyle/>
          <a:p>
            <a:pPr eaLnBrk="1" hangingPunct="1">
              <a:defRPr/>
            </a:pPr>
            <a:r>
              <a:rPr lang="en-US" dirty="0" smtClean="0">
                <a:cs typeface="+mj-cs"/>
              </a:rPr>
              <a:t>Electron Scattering</a:t>
            </a:r>
          </a:p>
        </p:txBody>
      </p:sp>
      <p:sp>
        <p:nvSpPr>
          <p:cNvPr id="36892" name="Text Box 28"/>
          <p:cNvSpPr txBox="1">
            <a:spLocks noChangeArrowheads="1"/>
          </p:cNvSpPr>
          <p:nvPr/>
        </p:nvSpPr>
        <p:spPr bwMode="auto">
          <a:xfrm>
            <a:off x="1447800" y="3352800"/>
            <a:ext cx="6781800" cy="366713"/>
          </a:xfrm>
          <a:prstGeom prst="rect">
            <a:avLst/>
          </a:prstGeom>
          <a:noFill/>
          <a:ln>
            <a:noFill/>
          </a:ln>
          <a:effectLst/>
          <a:extLst/>
        </p:spPr>
        <p:txBody>
          <a:bodyPr>
            <a:spAutoFit/>
          </a:bodyPr>
          <a:lstStyle/>
          <a:p>
            <a:pPr>
              <a:spcBef>
                <a:spcPct val="50000"/>
              </a:spcBef>
              <a:defRPr/>
            </a:pPr>
            <a:endParaRPr lang="en-US" sz="1800">
              <a:latin typeface="Arial" charset="0"/>
              <a:ea typeface="ＭＳ Ｐゴシック" charset="0"/>
              <a:cs typeface="+mn-cs"/>
            </a:endParaRPr>
          </a:p>
        </p:txBody>
      </p:sp>
      <p:sp>
        <p:nvSpPr>
          <p:cNvPr id="36894" name="Rectangle 30"/>
          <p:cNvSpPr>
            <a:spLocks noChangeArrowheads="1"/>
          </p:cNvSpPr>
          <p:nvPr/>
        </p:nvSpPr>
        <p:spPr bwMode="auto">
          <a:xfrm>
            <a:off x="0" y="609600"/>
            <a:ext cx="9144000" cy="1066800"/>
          </a:xfrm>
          <a:prstGeom prst="rect">
            <a:avLst/>
          </a:prstGeom>
          <a:noFill/>
          <a:ln>
            <a:noFill/>
          </a:ln>
          <a:effectLst/>
          <a:extLst/>
        </p:spPr>
        <p:txBody>
          <a:bodyPr/>
          <a:lstStyle/>
          <a:p>
            <a:pPr marL="342900" indent="-342900" eaLnBrk="1" hangingPunct="1">
              <a:spcBef>
                <a:spcPct val="20000"/>
              </a:spcBef>
              <a:buClr>
                <a:srgbClr val="3333CC"/>
              </a:buClr>
              <a:buSzPct val="65000"/>
              <a:buFont typeface="Wingdings" charset="0"/>
              <a:buChar char="n"/>
              <a:defRPr/>
            </a:pPr>
            <a:r>
              <a:rPr lang="en-US" dirty="0">
                <a:solidFill>
                  <a:srgbClr val="3333CC"/>
                </a:solidFill>
                <a:latin typeface="+mn-lt"/>
                <a:ea typeface="ＭＳ Ｐゴシック" charset="0"/>
                <a:cs typeface="+mn-cs"/>
              </a:rPr>
              <a:t>Davisson and </a:t>
            </a:r>
            <a:r>
              <a:rPr lang="en-US" dirty="0" err="1">
                <a:solidFill>
                  <a:srgbClr val="3333CC"/>
                </a:solidFill>
                <a:latin typeface="+mn-lt"/>
                <a:ea typeface="ＭＳ Ｐゴシック" charset="0"/>
                <a:cs typeface="+mn-cs"/>
              </a:rPr>
              <a:t>Germer</a:t>
            </a:r>
            <a:r>
              <a:rPr lang="en-US" dirty="0">
                <a:solidFill>
                  <a:srgbClr val="3333CC"/>
                </a:solidFill>
                <a:latin typeface="+mn-lt"/>
                <a:ea typeface="ＭＳ Ｐゴシック" charset="0"/>
                <a:cs typeface="+mn-cs"/>
              </a:rPr>
              <a:t> experimentally observed that electrons were diffracted much like </a:t>
            </a:r>
            <a:r>
              <a:rPr lang="en-US" dirty="0">
                <a:solidFill>
                  <a:srgbClr val="3333CC"/>
                </a:solidFill>
                <a:latin typeface="+mn-lt"/>
                <a:ea typeface="ＭＳ Ｐゴシック" charset="0"/>
              </a:rPr>
              <a:t>X</a:t>
            </a:r>
            <a:r>
              <a:rPr lang="en-US" dirty="0" smtClean="0">
                <a:solidFill>
                  <a:srgbClr val="3333CC"/>
                </a:solidFill>
                <a:latin typeface="+mn-lt"/>
                <a:ea typeface="ＭＳ Ｐゴシック" charset="0"/>
                <a:cs typeface="+mn-cs"/>
              </a:rPr>
              <a:t> </a:t>
            </a:r>
            <a:r>
              <a:rPr lang="en-US" dirty="0">
                <a:solidFill>
                  <a:srgbClr val="3333CC"/>
                </a:solidFill>
                <a:latin typeface="+mn-lt"/>
                <a:ea typeface="ＭＳ Ｐゴシック" charset="0"/>
                <a:cs typeface="+mn-cs"/>
              </a:rPr>
              <a:t>rays in nickel crystals</a:t>
            </a:r>
            <a:r>
              <a:rPr lang="en-US" dirty="0" smtClean="0">
                <a:solidFill>
                  <a:srgbClr val="3333CC"/>
                </a:solidFill>
                <a:latin typeface="+mn-lt"/>
                <a:ea typeface="ＭＳ Ｐゴシック" charset="0"/>
                <a:cs typeface="+mn-cs"/>
              </a:rPr>
              <a:t>. </a:t>
            </a:r>
            <a:r>
              <a:rPr lang="en-US" dirty="0" smtClean="0">
                <a:solidFill>
                  <a:srgbClr val="3333CC"/>
                </a:solidFill>
                <a:latin typeface="+mn-lt"/>
                <a:ea typeface="ＭＳ Ｐゴシック" charset="0"/>
                <a:cs typeface="+mn-cs"/>
                <a:sym typeface="Wingdings"/>
              </a:rPr>
              <a:t> direct proof of de Broglie wave!</a:t>
            </a:r>
            <a:endParaRPr lang="en-US" dirty="0">
              <a:solidFill>
                <a:srgbClr val="3333CC"/>
              </a:solidFill>
              <a:latin typeface="+mn-lt"/>
              <a:ea typeface="ＭＳ Ｐゴシック" charset="0"/>
              <a:cs typeface="+mn-cs"/>
            </a:endParaRPr>
          </a:p>
        </p:txBody>
      </p:sp>
      <p:sp>
        <p:nvSpPr>
          <p:cNvPr id="22539" name="Rectangle 40"/>
          <p:cNvSpPr>
            <a:spLocks noChangeArrowheads="1"/>
          </p:cNvSpPr>
          <p:nvPr/>
        </p:nvSpPr>
        <p:spPr bwMode="auto">
          <a:xfrm>
            <a:off x="457200" y="4268788"/>
            <a:ext cx="5334000" cy="1754327"/>
          </a:xfrm>
          <a:prstGeom prst="rect">
            <a:avLst/>
          </a:prstGeom>
          <a:noFill/>
          <a:ln w="9525">
            <a:noFill/>
            <a:miter lim="800000"/>
            <a:headEnd/>
            <a:tailEnd/>
          </a:ln>
        </p:spPr>
        <p:txBody>
          <a:bodyPr>
            <a:prstTxWarp prst="textNoShape">
              <a:avLst/>
            </a:prstTxWarp>
            <a:spAutoFit/>
          </a:bodyPr>
          <a:lstStyle/>
          <a:p>
            <a:pPr marL="342900" indent="-342900" eaLnBrk="1" hangingPunct="1">
              <a:spcBef>
                <a:spcPct val="50000"/>
              </a:spcBef>
              <a:buClr>
                <a:srgbClr val="3333CC"/>
              </a:buClr>
              <a:buSzPct val="65000"/>
              <a:buFont typeface="Wingdings" pitchFamily="-84" charset="2"/>
              <a:buChar char="n"/>
            </a:pPr>
            <a:r>
              <a:rPr lang="en-US" sz="1800" dirty="0">
                <a:solidFill>
                  <a:srgbClr val="3333CC"/>
                </a:solidFill>
                <a:latin typeface="+mn-lt"/>
              </a:rPr>
              <a:t>George P. Thomson (1892–1975), son of J. J. Thomson, reported seeing the effects of electron diffraction in transmission experiments. The first target was celluloid, and soon after that gold, aluminum, and platinum were used. The randomly oriented polycrystalline sample of SnO</a:t>
            </a:r>
            <a:r>
              <a:rPr lang="en-US" sz="1800" baseline="-25000" dirty="0">
                <a:solidFill>
                  <a:srgbClr val="3333CC"/>
                </a:solidFill>
                <a:latin typeface="+mn-lt"/>
              </a:rPr>
              <a:t>2</a:t>
            </a:r>
            <a:r>
              <a:rPr lang="en-US" sz="1800" dirty="0">
                <a:solidFill>
                  <a:srgbClr val="3333CC"/>
                </a:solidFill>
                <a:latin typeface="+mn-lt"/>
              </a:rPr>
              <a:t> produces rings as shown in the figure at right.</a:t>
            </a:r>
          </a:p>
        </p:txBody>
      </p:sp>
      <p:pic>
        <p:nvPicPr>
          <p:cNvPr id="22540" name="Picture 1"/>
          <p:cNvPicPr>
            <a:picLocks/>
          </p:cNvPicPr>
          <p:nvPr/>
        </p:nvPicPr>
        <p:blipFill>
          <a:blip r:embed="rId6"/>
          <a:srcRect/>
          <a:stretch>
            <a:fillRect/>
          </a:stretch>
        </p:blipFill>
        <p:spPr bwMode="auto">
          <a:xfrm>
            <a:off x="1066800" y="1524000"/>
            <a:ext cx="3200400" cy="2489200"/>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pPr>
              <a:defRPr/>
            </a:pPr>
            <a:r>
              <a:rPr lang="en-US" smtClean="0"/>
              <a:t>Monday, Mar. 27, 2017</a:t>
            </a:r>
            <a:endParaRPr lang="en-US"/>
          </a:p>
        </p:txBody>
      </p:sp>
      <p:sp>
        <p:nvSpPr>
          <p:cNvPr id="12" name="Slide Number Placeholder 11"/>
          <p:cNvSpPr>
            <a:spLocks noGrp="1"/>
          </p:cNvSpPr>
          <p:nvPr>
            <p:ph type="sldNum" sz="quarter" idx="12"/>
          </p:nvPr>
        </p:nvSpPr>
        <p:spPr/>
        <p:txBody>
          <a:bodyPr/>
          <a:lstStyle/>
          <a:p>
            <a:fld id="{FDDAF44D-5BDC-464D-BFC2-357404B9B058}" type="slidenum">
              <a:rPr lang="en-US" smtClean="0"/>
              <a:pPr/>
              <a:t>16</a:t>
            </a:fld>
            <a:endParaRPr lang="en-US"/>
          </a:p>
        </p:txBody>
      </p:sp>
      <p:sp>
        <p:nvSpPr>
          <p:cNvPr id="13" name="Footer Placeholder 12"/>
          <p:cNvSpPr>
            <a:spLocks noGrp="1"/>
          </p:cNvSpPr>
          <p:nvPr>
            <p:ph type="ftr" sz="quarter" idx="11"/>
          </p:nvPr>
        </p:nvSpPr>
        <p:spPr/>
        <p:txBody>
          <a:bodyPr/>
          <a:lstStyle/>
          <a:p>
            <a:pPr>
              <a:defRPr/>
            </a:pPr>
            <a:r>
              <a:rPr lang="mr-IN" smtClean="0"/>
              <a:t>PHYS 3313-001, Spring 2017                      Dr. Jaehoon Yu</a:t>
            </a:r>
            <a:endParaRPr lang="en-US"/>
          </a:p>
        </p:txBody>
      </p:sp>
      <p:graphicFrame>
        <p:nvGraphicFramePr>
          <p:cNvPr id="433154" name="Object 2"/>
          <p:cNvGraphicFramePr>
            <a:graphicFrameLocks noChangeAspect="1"/>
          </p:cNvGraphicFramePr>
          <p:nvPr>
            <p:extLst/>
          </p:nvPr>
        </p:nvGraphicFramePr>
        <p:xfrm>
          <a:off x="4343401" y="1921026"/>
          <a:ext cx="1371600" cy="745974"/>
        </p:xfrm>
        <a:graphic>
          <a:graphicData uri="http://schemas.openxmlformats.org/presentationml/2006/ole">
            <mc:AlternateContent xmlns:mc="http://schemas.openxmlformats.org/markup-compatibility/2006">
              <mc:Choice xmlns:v="urn:schemas-microsoft-com:vml" Requires="v">
                <p:oleObj spid="_x0000_s118852" name="Equation" r:id="rId7" imgW="723900" imgH="393700" progId="Equation.DSMT4">
                  <p:embed/>
                </p:oleObj>
              </mc:Choice>
              <mc:Fallback>
                <p:oleObj name="Equation" r:id="rId7" imgW="723900" imgH="393700" progId="Equation.DSMT4">
                  <p:embed/>
                  <p:pic>
                    <p:nvPicPr>
                      <p:cNvPr id="0" name=""/>
                      <p:cNvPicPr>
                        <a:picLocks noChangeAspect="1" noChangeArrowheads="1"/>
                      </p:cNvPicPr>
                      <p:nvPr/>
                    </p:nvPicPr>
                    <p:blipFill>
                      <a:blip r:embed="rId8"/>
                      <a:srcRect/>
                      <a:stretch>
                        <a:fillRect/>
                      </a:stretch>
                    </p:blipFill>
                    <p:spPr bwMode="auto">
                      <a:xfrm>
                        <a:off x="4343401" y="1921026"/>
                        <a:ext cx="1371600" cy="745974"/>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90868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894"/>
                                        </p:tgtEl>
                                        <p:attrNameLst>
                                          <p:attrName>style.visibility</p:attrName>
                                        </p:attrNameLst>
                                      </p:cBhvr>
                                      <p:to>
                                        <p:strVal val="visible"/>
                                      </p:to>
                                    </p:set>
                                    <p:animEffect transition="in" filter="wipe(left)">
                                      <p:cBhvr>
                                        <p:cTn id="7" dur="500"/>
                                        <p:tgtEl>
                                          <p:spTgt spid="368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wipe(down)">
                                      <p:cBhvr>
                                        <p:cTn id="12" dur="500"/>
                                        <p:tgtEl>
                                          <p:spTgt spid="225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2541"/>
                                        </p:tgtEl>
                                        <p:attrNameLst>
                                          <p:attrName>style.visibility</p:attrName>
                                        </p:attrNameLst>
                                      </p:cBhvr>
                                      <p:to>
                                        <p:strVal val="visible"/>
                                      </p:to>
                                    </p:set>
                                    <p:anim calcmode="lin" valueType="num">
                                      <p:cBhvr>
                                        <p:cTn id="17" dur="500" fill="hold"/>
                                        <p:tgtEl>
                                          <p:spTgt spid="22541"/>
                                        </p:tgtEl>
                                        <p:attrNameLst>
                                          <p:attrName>ppt_w</p:attrName>
                                        </p:attrNameLst>
                                      </p:cBhvr>
                                      <p:tavLst>
                                        <p:tav tm="0">
                                          <p:val>
                                            <p:fltVal val="0"/>
                                          </p:val>
                                        </p:tav>
                                        <p:tav tm="100000">
                                          <p:val>
                                            <p:strVal val="#ppt_w"/>
                                          </p:val>
                                        </p:tav>
                                      </p:tavLst>
                                    </p:anim>
                                    <p:anim calcmode="lin" valueType="num">
                                      <p:cBhvr>
                                        <p:cTn id="18" dur="500" fill="hold"/>
                                        <p:tgtEl>
                                          <p:spTgt spid="22541"/>
                                        </p:tgtEl>
                                        <p:attrNameLst>
                                          <p:attrName>ppt_h</p:attrName>
                                        </p:attrNameLst>
                                      </p:cBhvr>
                                      <p:tavLst>
                                        <p:tav tm="0">
                                          <p:val>
                                            <p:fltVal val="0"/>
                                          </p:val>
                                        </p:tav>
                                        <p:tav tm="100000">
                                          <p:val>
                                            <p:strVal val="#ppt_h"/>
                                          </p:val>
                                        </p:tav>
                                      </p:tavLst>
                                    </p:anim>
                                    <p:animEffect transition="in" filter="fade">
                                      <p:cBhvr>
                                        <p:cTn id="19" dur="500"/>
                                        <p:tgtEl>
                                          <p:spTgt spid="225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3154"/>
                                        </p:tgtEl>
                                        <p:attrNameLst>
                                          <p:attrName>style.visibility</p:attrName>
                                        </p:attrNameLst>
                                      </p:cBhvr>
                                      <p:to>
                                        <p:strVal val="visible"/>
                                      </p:to>
                                    </p:set>
                                    <p:animEffect transition="in" filter="wipe(left)">
                                      <p:cBhvr>
                                        <p:cTn id="24" dur="500"/>
                                        <p:tgtEl>
                                          <p:spTgt spid="4331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22539"/>
                                        </p:tgtEl>
                                        <p:attrNameLst>
                                          <p:attrName>style.visibility</p:attrName>
                                        </p:attrNameLst>
                                      </p:cBhvr>
                                      <p:to>
                                        <p:strVal val="visible"/>
                                      </p:to>
                                    </p:set>
                                    <p:animEffect transition="in" filter="wipe(left)">
                                      <p:cBhvr>
                                        <p:cTn id="29" dur="500"/>
                                        <p:tgtEl>
                                          <p:spTgt spid="2253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2531"/>
                                        </p:tgtEl>
                                        <p:attrNameLst>
                                          <p:attrName>style.visibility</p:attrName>
                                        </p:attrNameLst>
                                      </p:cBhvr>
                                      <p:to>
                                        <p:strVal val="visible"/>
                                      </p:to>
                                    </p:set>
                                    <p:anim calcmode="lin" valueType="num">
                                      <p:cBhvr>
                                        <p:cTn id="34" dur="500" fill="hold"/>
                                        <p:tgtEl>
                                          <p:spTgt spid="22531"/>
                                        </p:tgtEl>
                                        <p:attrNameLst>
                                          <p:attrName>ppt_w</p:attrName>
                                        </p:attrNameLst>
                                      </p:cBhvr>
                                      <p:tavLst>
                                        <p:tav tm="0">
                                          <p:val>
                                            <p:fltVal val="0"/>
                                          </p:val>
                                        </p:tav>
                                        <p:tav tm="100000">
                                          <p:val>
                                            <p:strVal val="#ppt_w"/>
                                          </p:val>
                                        </p:tav>
                                      </p:tavLst>
                                    </p:anim>
                                    <p:anim calcmode="lin" valueType="num">
                                      <p:cBhvr>
                                        <p:cTn id="35" dur="500" fill="hold"/>
                                        <p:tgtEl>
                                          <p:spTgt spid="22531"/>
                                        </p:tgtEl>
                                        <p:attrNameLst>
                                          <p:attrName>ppt_h</p:attrName>
                                        </p:attrNameLst>
                                      </p:cBhvr>
                                      <p:tavLst>
                                        <p:tav tm="0">
                                          <p:val>
                                            <p:fltVal val="0"/>
                                          </p:val>
                                        </p:tav>
                                        <p:tav tm="100000">
                                          <p:val>
                                            <p:strVal val="#ppt_h"/>
                                          </p:val>
                                        </p:tav>
                                      </p:tavLst>
                                    </p:anim>
                                    <p:animEffect transition="in" filter="fade">
                                      <p:cBhvr>
                                        <p:cTn id="36" dur="500"/>
                                        <p:tgtEl>
                                          <p:spTgt spid="2253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22530"/>
                                        </p:tgtEl>
                                        <p:attrNameLst>
                                          <p:attrName>style.visibility</p:attrName>
                                        </p:attrNameLst>
                                      </p:cBhvr>
                                      <p:to>
                                        <p:strVal val="visible"/>
                                      </p:to>
                                    </p:set>
                                    <p:anim calcmode="lin" valueType="num">
                                      <p:cBhvr>
                                        <p:cTn id="41" dur="500" fill="hold"/>
                                        <p:tgtEl>
                                          <p:spTgt spid="22530"/>
                                        </p:tgtEl>
                                        <p:attrNameLst>
                                          <p:attrName>ppt_w</p:attrName>
                                        </p:attrNameLst>
                                      </p:cBhvr>
                                      <p:tavLst>
                                        <p:tav tm="0">
                                          <p:val>
                                            <p:fltVal val="0"/>
                                          </p:val>
                                        </p:tav>
                                        <p:tav tm="100000">
                                          <p:val>
                                            <p:strVal val="#ppt_w"/>
                                          </p:val>
                                        </p:tav>
                                      </p:tavLst>
                                    </p:anim>
                                    <p:anim calcmode="lin" valueType="num">
                                      <p:cBhvr>
                                        <p:cTn id="42" dur="500" fill="hold"/>
                                        <p:tgtEl>
                                          <p:spTgt spid="22530"/>
                                        </p:tgtEl>
                                        <p:attrNameLst>
                                          <p:attrName>ppt_h</p:attrName>
                                        </p:attrNameLst>
                                      </p:cBhvr>
                                      <p:tavLst>
                                        <p:tav tm="0">
                                          <p:val>
                                            <p:fltVal val="0"/>
                                          </p:val>
                                        </p:tav>
                                        <p:tav tm="100000">
                                          <p:val>
                                            <p:strVal val="#ppt_h"/>
                                          </p:val>
                                        </p:tav>
                                      </p:tavLst>
                                    </p:anim>
                                    <p:animEffect transition="in" filter="fade">
                                      <p:cBhvr>
                                        <p:cTn id="43"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p:bldP spid="225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533400"/>
            <a:ext cx="8229600" cy="5486400"/>
          </a:xfrm>
        </p:spPr>
        <p:txBody>
          <a:bodyPr/>
          <a:lstStyle/>
          <a:p>
            <a:r>
              <a:rPr lang="en-US" dirty="0"/>
              <a:t>Photons, which we thought were waves, act particle like </a:t>
            </a:r>
            <a:endParaRPr lang="en-US" dirty="0" smtClean="0"/>
          </a:p>
          <a:p>
            <a:r>
              <a:rPr lang="en-US" dirty="0" smtClean="0"/>
              <a:t>Electrons</a:t>
            </a:r>
            <a:r>
              <a:rPr lang="en-US" dirty="0"/>
              <a:t>, which we thought were particles, act </a:t>
            </a:r>
            <a:r>
              <a:rPr lang="en-US" dirty="0" smtClean="0"/>
              <a:t>wave particle like (</a:t>
            </a:r>
            <a:r>
              <a:rPr lang="en-US" dirty="0" err="1"/>
              <a:t>eg</a:t>
            </a:r>
            <a:r>
              <a:rPr lang="en-US" dirty="0"/>
              <a:t> electron scattering) </a:t>
            </a:r>
            <a:endParaRPr lang="en-US" dirty="0" smtClean="0"/>
          </a:p>
          <a:p>
            <a:r>
              <a:rPr lang="en-US" dirty="0"/>
              <a:t>d</a:t>
            </a:r>
            <a:r>
              <a:rPr lang="en-US" dirty="0" smtClean="0"/>
              <a:t>e Broglie: All matter has an intrinsic wavelength</a:t>
            </a:r>
          </a:p>
          <a:p>
            <a:pPr lvl="1"/>
            <a:r>
              <a:rPr lang="en-US" dirty="0" smtClean="0"/>
              <a:t>Wavelength is inversely proportional to momentum</a:t>
            </a:r>
          </a:p>
          <a:p>
            <a:pPr lvl="1"/>
            <a:r>
              <a:rPr lang="en-US" dirty="0" smtClean="0"/>
              <a:t>The more massive… the smaller the wavelength… the harder to observe the wavelike properties</a:t>
            </a:r>
          </a:p>
          <a:p>
            <a:pPr lvl="1"/>
            <a:r>
              <a:rPr lang="en-US" dirty="0" smtClean="0"/>
              <a:t>So while photons appear mostly wavelike, electrons (next lightest particle!) appear mostly particle like.</a:t>
            </a:r>
          </a:p>
          <a:p>
            <a:r>
              <a:rPr lang="en-US" dirty="0" smtClean="0"/>
              <a:t>How can we reconcile the wave/particle views?</a:t>
            </a:r>
          </a:p>
          <a:p>
            <a:pPr lvl="1"/>
            <a:endParaRPr lang="en-US" dirty="0"/>
          </a:p>
        </p:txBody>
      </p:sp>
      <p:sp>
        <p:nvSpPr>
          <p:cNvPr id="7" name="Date Placeholder 6"/>
          <p:cNvSpPr>
            <a:spLocks noGrp="1"/>
          </p:cNvSpPr>
          <p:nvPr>
            <p:ph type="dt" sz="half" idx="10"/>
          </p:nvPr>
        </p:nvSpPr>
        <p:spPr/>
        <p:txBody>
          <a:bodyPr/>
          <a:lstStyle/>
          <a:p>
            <a:pPr>
              <a:defRPr/>
            </a:pPr>
            <a:r>
              <a:rPr lang="en-US" smtClean="0"/>
              <a:t>Monday, Mar. 27, 2017</a:t>
            </a:r>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
        <p:nvSpPr>
          <p:cNvPr id="9" name="Slide Number Placeholder 8"/>
          <p:cNvSpPr>
            <a:spLocks noGrp="1"/>
          </p:cNvSpPr>
          <p:nvPr>
            <p:ph type="sldNum" sz="quarter" idx="12"/>
          </p:nvPr>
        </p:nvSpPr>
        <p:spPr/>
        <p:txBody>
          <a:bodyPr/>
          <a:lstStyle/>
          <a:p>
            <a:pPr>
              <a:defRPr/>
            </a:pPr>
            <a:fld id="{633D2C0A-C00C-6D49-85C5-A00CF6C3B057}" type="slidenum">
              <a:rPr lang="en-US" smtClean="0"/>
              <a:pPr>
                <a:defRPr/>
              </a:pPr>
              <a:t>17</a:t>
            </a:fld>
            <a:endParaRPr lang="en-US"/>
          </a:p>
        </p:txBody>
      </p:sp>
      <p:sp>
        <p:nvSpPr>
          <p:cNvPr id="6" name="Rectangle 9"/>
          <p:cNvSpPr>
            <a:spLocks noGrp="1" noChangeArrowheads="1"/>
          </p:cNvSpPr>
          <p:nvPr>
            <p:ph type="title"/>
          </p:nvPr>
        </p:nvSpPr>
        <p:spPr>
          <a:xfrm>
            <a:off x="457200" y="1"/>
            <a:ext cx="8229600" cy="685800"/>
          </a:xfrm>
        </p:spPr>
        <p:txBody>
          <a:bodyPr/>
          <a:lstStyle/>
          <a:p>
            <a:pPr eaLnBrk="1" hangingPunct="1">
              <a:defRPr/>
            </a:pPr>
            <a:r>
              <a:rPr lang="en-US" dirty="0" smtClean="0">
                <a:cs typeface="+mj-cs"/>
              </a:rPr>
              <a:t>So particle/wave properties?</a:t>
            </a:r>
          </a:p>
        </p:txBody>
      </p:sp>
      <p:sp>
        <p:nvSpPr>
          <p:cNvPr id="2" name="TextBox 1"/>
          <p:cNvSpPr txBox="1"/>
          <p:nvPr/>
        </p:nvSpPr>
        <p:spPr>
          <a:xfrm>
            <a:off x="1371600" y="990600"/>
            <a:ext cx="7196842" cy="584775"/>
          </a:xfrm>
          <a:prstGeom prst="rect">
            <a:avLst/>
          </a:prstGeom>
          <a:noFill/>
        </p:spPr>
        <p:txBody>
          <a:bodyPr wrap="none" rtlCol="0">
            <a:spAutoFit/>
          </a:bodyPr>
          <a:lstStyle/>
          <a:p>
            <a:r>
              <a:rPr lang="en-US" sz="3200" dirty="0">
                <a:solidFill>
                  <a:schemeClr val="accent2"/>
                </a:solidFill>
                <a:latin typeface="+mj-lt"/>
              </a:rPr>
              <a:t>(</a:t>
            </a:r>
            <a:r>
              <a:rPr lang="en-US" sz="3200" dirty="0" err="1">
                <a:solidFill>
                  <a:schemeClr val="accent2"/>
                </a:solidFill>
                <a:latin typeface="+mj-lt"/>
              </a:rPr>
              <a:t>eg</a:t>
            </a:r>
            <a:r>
              <a:rPr lang="en-US" sz="3200" dirty="0">
                <a:solidFill>
                  <a:schemeClr val="accent2"/>
                </a:solidFill>
                <a:latin typeface="+mj-lt"/>
              </a:rPr>
              <a:t> Photoelectric effect or Compton Scattering</a:t>
            </a:r>
            <a:r>
              <a:rPr lang="en-US" sz="3200" dirty="0" smtClean="0">
                <a:solidFill>
                  <a:schemeClr val="accent2"/>
                </a:solidFill>
                <a:latin typeface="+mj-lt"/>
              </a:rPr>
              <a:t>)</a:t>
            </a:r>
            <a:endParaRPr lang="en-US" sz="3200" dirty="0">
              <a:solidFill>
                <a:schemeClr val="accent2"/>
              </a:solidFill>
              <a:latin typeface="+mj-lt"/>
            </a:endParaRPr>
          </a:p>
        </p:txBody>
      </p:sp>
    </p:spTree>
    <p:extLst>
      <p:ext uri="{BB962C8B-B14F-4D97-AF65-F5344CB8AC3E}">
        <p14:creationId xmlns:p14="http://schemas.microsoft.com/office/powerpoint/2010/main" val="19450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a:latin typeface="Arial Narrow" pitchFamily="-84" charset="0"/>
            </a:endParaRPr>
          </a:p>
        </p:txBody>
      </p:sp>
      <p:sp>
        <p:nvSpPr>
          <p:cNvPr id="19461" name="Rectangle 2"/>
          <p:cNvSpPr>
            <a:spLocks noGrp="1" noChangeArrowheads="1"/>
          </p:cNvSpPr>
          <p:nvPr>
            <p:ph type="title"/>
          </p:nvPr>
        </p:nvSpPr>
        <p:spPr>
          <a:xfrm>
            <a:off x="838200" y="76200"/>
            <a:ext cx="7772400" cy="685800"/>
          </a:xfrm>
        </p:spPr>
        <p:txBody>
          <a:bodyPr/>
          <a:lstStyle/>
          <a:p>
            <a:pPr eaLnBrk="1" hangingPunct="1"/>
            <a:r>
              <a:rPr lang="en-US" sz="4800" dirty="0">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685800"/>
            <a:ext cx="8153400" cy="5562600"/>
          </a:xfrm>
        </p:spPr>
        <p:txBody>
          <a:bodyPr/>
          <a:lstStyle/>
          <a:p>
            <a:pPr eaLnBrk="1" hangingPunct="1"/>
            <a:r>
              <a:rPr lang="en-US" sz="3600" dirty="0" smtClean="0"/>
              <a:t>Reminder: Quadruple extra credit</a:t>
            </a:r>
          </a:p>
          <a:p>
            <a:pPr lvl="1" eaLnBrk="1" hangingPunct="1"/>
            <a:r>
              <a:rPr lang="en-US" dirty="0" smtClean="0"/>
              <a:t>Colloquium on April 19, 2017</a:t>
            </a:r>
          </a:p>
          <a:p>
            <a:pPr lvl="1" eaLnBrk="1" hangingPunct="1"/>
            <a:r>
              <a:rPr lang="en-US" dirty="0" smtClean="0"/>
              <a:t>Speaker: Dr. Nigel </a:t>
            </a:r>
            <a:r>
              <a:rPr lang="en-US" dirty="0" err="1" smtClean="0"/>
              <a:t>Lockyer</a:t>
            </a:r>
            <a:r>
              <a:rPr lang="en-US" dirty="0" smtClean="0"/>
              <a:t>, Director of </a:t>
            </a:r>
            <a:r>
              <a:rPr lang="en-US" dirty="0" err="1" smtClean="0"/>
              <a:t>Fermilab</a:t>
            </a:r>
            <a:endParaRPr lang="en-US" dirty="0" smtClean="0"/>
          </a:p>
          <a:p>
            <a:pPr lvl="1" eaLnBrk="1" hangingPunct="1"/>
            <a:r>
              <a:rPr lang="en-US" dirty="0" smtClean="0"/>
              <a:t>Title: Particle Physics: Science without Borders; Neutrinos Go Global</a:t>
            </a:r>
          </a:p>
          <a:p>
            <a:pPr lvl="1" eaLnBrk="1" hangingPunct="1"/>
            <a:r>
              <a:rPr lang="en-US" dirty="0" smtClean="0"/>
              <a:t>Make your arrangements to take advantage of this opportunity</a:t>
            </a:r>
          </a:p>
          <a:p>
            <a:pPr lvl="1" eaLnBrk="1" hangingPunct="1"/>
            <a:r>
              <a:rPr lang="en-US" dirty="0" smtClean="0"/>
              <a:t>Seats may be limited</a:t>
            </a:r>
          </a:p>
          <a:p>
            <a:pPr eaLnBrk="1" hangingPunct="1"/>
            <a:r>
              <a:rPr lang="en-US" dirty="0" smtClean="0"/>
              <a:t>I strongly encourage you to start the writing process ASAP</a:t>
            </a:r>
          </a:p>
          <a:p>
            <a:pPr lvl="1" eaLnBrk="1" hangingPunct="1"/>
            <a:r>
              <a:rPr lang="en-US" dirty="0" smtClean="0"/>
              <a:t>Deadline for report submission: April 26, 2017</a:t>
            </a:r>
          </a:p>
        </p:txBody>
      </p:sp>
    </p:spTree>
    <p:extLst>
      <p:ext uri="{BB962C8B-B14F-4D97-AF65-F5344CB8AC3E}">
        <p14:creationId xmlns:p14="http://schemas.microsoft.com/office/powerpoint/2010/main" val="17805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1619">
                                            <p:txEl>
                                              <p:pRg st="7" end="7"/>
                                            </p:txEl>
                                          </p:spTgt>
                                        </p:tgtEl>
                                        <p:attrNameLst>
                                          <p:attrName>style.visibility</p:attrName>
                                        </p:attrNameLst>
                                      </p:cBhvr>
                                      <p:to>
                                        <p:strVal val="visible"/>
                                      </p:to>
                                    </p:set>
                                    <p:animEffect transition="in" filter="wipe(left)">
                                      <p:cBhvr>
                                        <p:cTn id="40" dur="500"/>
                                        <p:tgtEl>
                                          <p:spTgt spid="1116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p:txBody>
      </p:sp>
    </p:spTree>
    <p:extLst>
      <p:ext uri="{BB962C8B-B14F-4D97-AF65-F5344CB8AC3E}">
        <p14:creationId xmlns:p14="http://schemas.microsoft.com/office/powerpoint/2010/main" val="87744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t>Research Topics</a:t>
            </a:r>
            <a:endParaRPr lang="en-US" dirty="0"/>
          </a:p>
        </p:txBody>
      </p:sp>
      <p:sp>
        <p:nvSpPr>
          <p:cNvPr id="3" name="Content Placeholder 2"/>
          <p:cNvSpPr>
            <a:spLocks noGrp="1"/>
          </p:cNvSpPr>
          <p:nvPr>
            <p:ph idx="1"/>
          </p:nvPr>
        </p:nvSpPr>
        <p:spPr>
          <a:xfrm>
            <a:off x="1066800" y="762000"/>
            <a:ext cx="7239000" cy="5486400"/>
          </a:xfrm>
        </p:spPr>
        <p:txBody>
          <a:bodyPr/>
          <a:lstStyle/>
          <a:p>
            <a:pPr marL="457200" indent="-457200">
              <a:buFont typeface="+mj-lt"/>
              <a:buAutoNum type="arabicPeriod"/>
            </a:pPr>
            <a:r>
              <a:rPr lang="en-US" dirty="0" smtClean="0"/>
              <a:t>Blackbody radiation</a:t>
            </a:r>
          </a:p>
          <a:p>
            <a:pPr marL="457200" indent="-457200">
              <a:buFont typeface="+mj-lt"/>
              <a:buAutoNum type="arabicPeriod"/>
            </a:pPr>
            <a:r>
              <a:rPr lang="en-US" dirty="0" smtClean="0"/>
              <a:t>Michelson–Morley Experiment</a:t>
            </a:r>
          </a:p>
          <a:p>
            <a:pPr marL="457200" indent="-457200">
              <a:buFont typeface="+mj-lt"/>
              <a:buAutoNum type="arabicPeriod"/>
            </a:pPr>
            <a:r>
              <a:rPr lang="en-US" dirty="0" smtClean="0"/>
              <a:t>The Photoelectric Effect</a:t>
            </a:r>
          </a:p>
          <a:p>
            <a:pPr marL="457200" indent="-457200">
              <a:buFont typeface="+mj-lt"/>
              <a:buAutoNum type="arabicPeriod"/>
            </a:pPr>
            <a:r>
              <a:rPr lang="en-US" dirty="0" smtClean="0"/>
              <a:t>The Brownian Motion</a:t>
            </a:r>
          </a:p>
          <a:p>
            <a:pPr marL="457200" indent="-457200">
              <a:buFont typeface="+mj-lt"/>
              <a:buAutoNum type="arabicPeriod"/>
            </a:pPr>
            <a:r>
              <a:rPr lang="en-US" dirty="0" smtClean="0"/>
              <a:t>Compton Effect</a:t>
            </a:r>
          </a:p>
          <a:p>
            <a:pPr marL="457200" indent="-457200">
              <a:buFont typeface="+mj-lt"/>
              <a:buAutoNum type="arabicPeriod"/>
            </a:pPr>
            <a:r>
              <a:rPr lang="en-US" dirty="0" smtClean="0"/>
              <a:t>Discovery of Electron</a:t>
            </a:r>
          </a:p>
          <a:p>
            <a:pPr marL="457200" indent="-457200">
              <a:buFont typeface="+mj-lt"/>
              <a:buAutoNum type="arabicPeriod"/>
            </a:pPr>
            <a:r>
              <a:rPr lang="en-US" dirty="0" smtClean="0"/>
              <a:t>Rutherford Scattering</a:t>
            </a:r>
          </a:p>
          <a:p>
            <a:pPr marL="457200" indent="-457200">
              <a:buFont typeface="+mj-lt"/>
              <a:buAutoNum type="arabicPeriod"/>
            </a:pPr>
            <a:r>
              <a:rPr lang="en-US" dirty="0" smtClean="0"/>
              <a:t>Super-conductivity</a:t>
            </a:r>
          </a:p>
          <a:p>
            <a:pPr marL="457200" indent="-457200">
              <a:buFont typeface="+mj-lt"/>
              <a:buAutoNum type="arabicPeriod"/>
            </a:pPr>
            <a:r>
              <a:rPr lang="en-US" dirty="0" smtClean="0"/>
              <a:t>The Discovery of Radioactivity</a:t>
            </a:r>
          </a:p>
        </p:txBody>
      </p:sp>
      <p:sp>
        <p:nvSpPr>
          <p:cNvPr id="4" name="Date Placeholder 3"/>
          <p:cNvSpPr>
            <a:spLocks noGrp="1"/>
          </p:cNvSpPr>
          <p:nvPr>
            <p:ph type="dt" sz="half"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dirty="0"/>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4</a:t>
            </a:fld>
            <a:endParaRPr lang="en-US"/>
          </a:p>
        </p:txBody>
      </p:sp>
    </p:spTree>
    <p:extLst>
      <p:ext uri="{BB962C8B-B14F-4D97-AF65-F5344CB8AC3E}">
        <p14:creationId xmlns:p14="http://schemas.microsoft.com/office/powerpoint/2010/main" val="38471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5</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Research Projects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152400" y="685800"/>
            <a:ext cx="8763000" cy="5638800"/>
          </a:xfrm>
        </p:spPr>
        <p:txBody>
          <a:bodyPr/>
          <a:lstStyle/>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of the </a:t>
            </a:r>
            <a:r>
              <a:rPr lang="en-US" sz="2800" dirty="0">
                <a:ea typeface="ＭＳ Ｐゴシック" pitchFamily="-84" charset="-128"/>
                <a:cs typeface="ＭＳ Ｐゴシック" pitchFamily="-84" charset="-128"/>
              </a:rPr>
              <a:t>9</a:t>
            </a:r>
            <a:r>
              <a:rPr lang="en-US" sz="2800" dirty="0" smtClean="0">
                <a:ea typeface="ＭＳ Ｐゴシック" pitchFamily="-84" charset="-128"/>
                <a:cs typeface="ＭＳ Ｐゴシック" pitchFamily="-84" charset="-128"/>
              </a:rPr>
              <a:t> research groups has an assigned research topic</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Study the topic as a group, looking up references</a:t>
            </a:r>
          </a:p>
          <a:p>
            <a:pPr marL="914400" lvl="1" indent="-514350" eaLnBrk="1" hangingPunct="1">
              <a:spcBef>
                <a:spcPts val="0"/>
              </a:spcBef>
            </a:pPr>
            <a:r>
              <a:rPr lang="en-US" sz="2400" dirty="0" smtClean="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sz="2400" dirty="0" smtClean="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sz="2400" dirty="0" smtClean="0">
                <a:ea typeface="ＭＳ Ｐゴシック" pitchFamily="-84" charset="-128"/>
                <a:cs typeface="ＭＳ Ｐゴシック" pitchFamily="-84" charset="-128"/>
              </a:rPr>
              <a:t>Importance and the impact of the theory/experiment</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member of the group writes a 5 </a:t>
            </a:r>
            <a:r>
              <a:rPr lang="mr-IN" sz="2800" dirty="0" smtClean="0">
                <a:ea typeface="ＭＳ Ｐゴシック" pitchFamily="-84" charset="-128"/>
                <a:cs typeface="ＭＳ Ｐゴシック" pitchFamily="-84" charset="-128"/>
              </a:rPr>
              <a:t>–</a:t>
            </a:r>
            <a:r>
              <a:rPr lang="en-US" sz="2800" dirty="0" smtClean="0">
                <a:ea typeface="ＭＳ Ｐゴシック" pitchFamily="-84" charset="-128"/>
                <a:cs typeface="ＭＳ Ｐゴシック" pitchFamily="-84" charset="-128"/>
              </a:rPr>
              <a:t> 7 page report, including figures (must not copy!!)</a:t>
            </a:r>
          </a:p>
          <a:p>
            <a:pPr marL="914400" lvl="1" indent="-514350" eaLnBrk="1" hangingPunct="1">
              <a:spcBef>
                <a:spcPts val="0"/>
              </a:spcBef>
            </a:pPr>
            <a:r>
              <a:rPr lang="en-US" sz="2400" dirty="0" smtClean="0">
                <a:ea typeface="ＭＳ Ｐゴシック" pitchFamily="-84" charset="-128"/>
                <a:cs typeface="ＭＳ Ｐゴシック" pitchFamily="-84" charset="-128"/>
              </a:rPr>
              <a:t>10%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Can share the theme and facts but you must write your own!</a:t>
            </a:r>
          </a:p>
          <a:p>
            <a:pPr marL="914400" lvl="1" indent="-514350" eaLnBrk="1" hangingPunct="1">
              <a:spcBef>
                <a:spcPts val="0"/>
              </a:spcBef>
            </a:pPr>
            <a:r>
              <a:rPr lang="en-US" sz="2400" dirty="0" smtClean="0">
                <a:ea typeface="ＭＳ Ｐゴシック" pitchFamily="-84" charset="-128"/>
                <a:cs typeface="ＭＳ Ｐゴシック" pitchFamily="-84" charset="-128"/>
              </a:rPr>
              <a:t>Due beginning of the class Wed. Apr. 26, 2017</a:t>
            </a:r>
          </a:p>
          <a:p>
            <a:pPr marL="514350" indent="-514350" eaLnBrk="1" hangingPunct="1">
              <a:spcBef>
                <a:spcPts val="0"/>
              </a:spcBef>
              <a:buFont typeface="+mj-lt"/>
              <a:buAutoNum type="arabicPeriod"/>
            </a:pPr>
            <a:r>
              <a:rPr lang="en-US" sz="2800" dirty="0" smtClean="0">
                <a:ea typeface="ＭＳ Ｐゴシック" pitchFamily="-84" charset="-128"/>
                <a:cs typeface="ＭＳ Ｐゴシック" pitchFamily="-84" charset="-128"/>
              </a:rPr>
              <a:t>Each group presents a 10+2min power point talk</a:t>
            </a:r>
          </a:p>
          <a:p>
            <a:pPr marL="914400" lvl="1" indent="-514350" eaLnBrk="1" hangingPunct="1">
              <a:spcBef>
                <a:spcPts val="0"/>
              </a:spcBef>
            </a:pPr>
            <a:r>
              <a:rPr lang="en-US" sz="2400" dirty="0" smtClean="0">
                <a:ea typeface="ＭＳ Ｐゴシック" pitchFamily="-84" charset="-128"/>
                <a:cs typeface="ＭＳ Ｐゴシック" pitchFamily="-84" charset="-128"/>
              </a:rPr>
              <a:t>5% of the total grade</a:t>
            </a:r>
          </a:p>
          <a:p>
            <a:pPr marL="914400" lvl="1" indent="-514350" eaLnBrk="1" hangingPunct="1">
              <a:spcBef>
                <a:spcPts val="0"/>
              </a:spcBef>
            </a:pPr>
            <a:r>
              <a:rPr lang="en-US" sz="2400" dirty="0" smtClean="0">
                <a:ea typeface="ＭＳ Ｐゴシック" pitchFamily="-84" charset="-128"/>
                <a:cs typeface="ＭＳ Ｐゴシック" pitchFamily="-84" charset="-128"/>
              </a:rPr>
              <a:t>Date and time will be announced close to the end of the semester </a:t>
            </a:r>
          </a:p>
        </p:txBody>
      </p:sp>
    </p:spTree>
    <p:extLst>
      <p:ext uri="{BB962C8B-B14F-4D97-AF65-F5344CB8AC3E}">
        <p14:creationId xmlns:p14="http://schemas.microsoft.com/office/powerpoint/2010/main" val="20083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animEffect transition="in" filter="wipe(left)">
                                      <p:cBhvr>
                                        <p:cTn id="7" dur="500"/>
                                        <p:tgtEl>
                                          <p:spTgt spid="1116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2" end="2"/>
                                            </p:txEl>
                                          </p:spTgt>
                                        </p:tgtEl>
                                        <p:attrNameLst>
                                          <p:attrName>style.visibility</p:attrName>
                                        </p:attrNameLst>
                                      </p:cBhvr>
                                      <p:to>
                                        <p:strVal val="visible"/>
                                      </p:to>
                                    </p:set>
                                    <p:animEffect transition="in" filter="wipe(left)">
                                      <p:cBhvr>
                                        <p:cTn id="12" dur="500"/>
                                        <p:tgtEl>
                                          <p:spTgt spid="111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3" end="3"/>
                                            </p:txEl>
                                          </p:spTgt>
                                        </p:tgtEl>
                                        <p:attrNameLst>
                                          <p:attrName>style.visibility</p:attrName>
                                        </p:attrNameLst>
                                      </p:cBhvr>
                                      <p:to>
                                        <p:strVal val="visible"/>
                                      </p:to>
                                    </p:set>
                                    <p:animEffect transition="in" filter="wipe(left)">
                                      <p:cBhvr>
                                        <p:cTn id="17" dur="500"/>
                                        <p:tgtEl>
                                          <p:spTgt spid="1116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4" end="4"/>
                                            </p:txEl>
                                          </p:spTgt>
                                        </p:tgtEl>
                                        <p:attrNameLst>
                                          <p:attrName>style.visibility</p:attrName>
                                        </p:attrNameLst>
                                      </p:cBhvr>
                                      <p:to>
                                        <p:strVal val="visible"/>
                                      </p:to>
                                    </p:set>
                                    <p:animEffect transition="in" filter="wipe(left)">
                                      <p:cBhvr>
                                        <p:cTn id="22" dur="500"/>
                                        <p:tgtEl>
                                          <p:spTgt spid="1116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5" end="5"/>
                                            </p:txEl>
                                          </p:spTgt>
                                        </p:tgtEl>
                                        <p:attrNameLst>
                                          <p:attrName>style.visibility</p:attrName>
                                        </p:attrNameLst>
                                      </p:cBhvr>
                                      <p:to>
                                        <p:strVal val="visible"/>
                                      </p:to>
                                    </p:set>
                                    <p:animEffect transition="in" filter="wipe(left)">
                                      <p:cBhvr>
                                        <p:cTn id="27" dur="500"/>
                                        <p:tgtEl>
                                          <p:spTgt spid="1116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6" end="6"/>
                                            </p:txEl>
                                          </p:spTgt>
                                        </p:tgtEl>
                                        <p:attrNameLst>
                                          <p:attrName>style.visibility</p:attrName>
                                        </p:attrNameLst>
                                      </p:cBhvr>
                                      <p:to>
                                        <p:strVal val="visible"/>
                                      </p:to>
                                    </p:set>
                                    <p:animEffect transition="in" filter="wipe(left)">
                                      <p:cBhvr>
                                        <p:cTn id="32" dur="500"/>
                                        <p:tgtEl>
                                          <p:spTgt spid="1116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7" end="7"/>
                                            </p:txEl>
                                          </p:spTgt>
                                        </p:tgtEl>
                                        <p:attrNameLst>
                                          <p:attrName>style.visibility</p:attrName>
                                        </p:attrNameLst>
                                      </p:cBhvr>
                                      <p:to>
                                        <p:strVal val="visible"/>
                                      </p:to>
                                    </p:set>
                                    <p:animEffect transition="in" filter="wipe(left)">
                                      <p:cBhvr>
                                        <p:cTn id="37" dur="500"/>
                                        <p:tgtEl>
                                          <p:spTgt spid="11161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1619">
                                            <p:txEl>
                                              <p:pRg st="8" end="8"/>
                                            </p:txEl>
                                          </p:spTgt>
                                        </p:tgtEl>
                                        <p:attrNameLst>
                                          <p:attrName>style.visibility</p:attrName>
                                        </p:attrNameLst>
                                      </p:cBhvr>
                                      <p:to>
                                        <p:strVal val="visible"/>
                                      </p:to>
                                    </p:set>
                                    <p:animEffect transition="in" filter="wipe(left)">
                                      <p:cBhvr>
                                        <p:cTn id="42" dur="500"/>
                                        <p:tgtEl>
                                          <p:spTgt spid="11161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619">
                                            <p:txEl>
                                              <p:pRg st="9" end="9"/>
                                            </p:txEl>
                                          </p:spTgt>
                                        </p:tgtEl>
                                        <p:attrNameLst>
                                          <p:attrName>style.visibility</p:attrName>
                                        </p:attrNameLst>
                                      </p:cBhvr>
                                      <p:to>
                                        <p:strVal val="visible"/>
                                      </p:to>
                                    </p:set>
                                    <p:animEffect transition="in" filter="wipe(left)">
                                      <p:cBhvr>
                                        <p:cTn id="47" dur="500"/>
                                        <p:tgtEl>
                                          <p:spTgt spid="11161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1619">
                                            <p:txEl>
                                              <p:pRg st="10" end="10"/>
                                            </p:txEl>
                                          </p:spTgt>
                                        </p:tgtEl>
                                        <p:attrNameLst>
                                          <p:attrName>style.visibility</p:attrName>
                                        </p:attrNameLst>
                                      </p:cBhvr>
                                      <p:to>
                                        <p:strVal val="visible"/>
                                      </p:to>
                                    </p:set>
                                    <p:animEffect transition="in" filter="wipe(left)">
                                      <p:cBhvr>
                                        <p:cTn id="52" dur="500"/>
                                        <p:tgtEl>
                                          <p:spTgt spid="111619">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1619">
                                            <p:txEl>
                                              <p:pRg st="11" end="11"/>
                                            </p:txEl>
                                          </p:spTgt>
                                        </p:tgtEl>
                                        <p:attrNameLst>
                                          <p:attrName>style.visibility</p:attrName>
                                        </p:attrNameLst>
                                      </p:cBhvr>
                                      <p:to>
                                        <p:strVal val="visible"/>
                                      </p:to>
                                    </p:set>
                                    <p:animEffect transition="in" filter="wipe(left)">
                                      <p:cBhvr>
                                        <p:cTn id="57" dur="500"/>
                                        <p:tgtEl>
                                          <p:spTgt spid="1116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6</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Reminder: Research Project Report</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85800"/>
            <a:ext cx="8382000" cy="5562600"/>
          </a:xfrm>
        </p:spPr>
        <p:txBody>
          <a:bodyPr/>
          <a:lstStyle/>
          <a:p>
            <a:pPr marL="514350" indent="-514350" eaLnBrk="1" hangingPunct="1">
              <a:spcBef>
                <a:spcPts val="0"/>
              </a:spcBef>
              <a:buFont typeface="+mj-lt"/>
              <a:buAutoNum type="arabicPeriod"/>
            </a:pPr>
            <a:r>
              <a:rPr lang="en-US" dirty="0" smtClean="0">
                <a:ea typeface="ＭＳ Ｐゴシック" pitchFamily="-84" charset="-128"/>
                <a:cs typeface="ＭＳ Ｐゴシック" pitchFamily="-84" charset="-128"/>
              </a:rPr>
              <a:t>Must contain the following at the minimum </a:t>
            </a:r>
          </a:p>
          <a:p>
            <a:pPr marL="914400" lvl="1" indent="-514350" eaLnBrk="1" hangingPunct="1">
              <a:spcBef>
                <a:spcPts val="0"/>
              </a:spcBef>
            </a:pPr>
            <a:r>
              <a:rPr lang="en-US" dirty="0">
                <a:ea typeface="ＭＳ Ｐゴシック" pitchFamily="-84" charset="-128"/>
                <a:cs typeface="ＭＳ Ｐゴシック" pitchFamily="-84" charset="-128"/>
              </a:rPr>
              <a:t>Original theory or Original observation</a:t>
            </a:r>
          </a:p>
          <a:p>
            <a:pPr marL="914400" lvl="1" indent="-514350" eaLnBrk="1" hangingPunct="1">
              <a:spcBef>
                <a:spcPts val="0"/>
              </a:spcBef>
            </a:pPr>
            <a:r>
              <a:rPr lang="en-US" dirty="0">
                <a:ea typeface="ＭＳ Ｐゴシック" pitchFamily="-84" charset="-128"/>
                <a:cs typeface="ＭＳ Ｐゴシック" pitchFamily="-84" charset="-128"/>
              </a:rPr>
              <a:t>Experimental proofs or Theoretical prediction + subsequent experimental proofs</a:t>
            </a:r>
          </a:p>
          <a:p>
            <a:pPr marL="914400" lvl="1" indent="-514350" eaLnBrk="1" hangingPunct="1">
              <a:spcBef>
                <a:spcPts val="0"/>
              </a:spcBef>
            </a:pPr>
            <a:r>
              <a:rPr lang="en-US" dirty="0">
                <a:ea typeface="ＭＳ Ｐゴシック" pitchFamily="-84" charset="-128"/>
                <a:cs typeface="ＭＳ Ｐゴシック" pitchFamily="-84" charset="-128"/>
              </a:rPr>
              <a:t>Importance and the impact of the theory/experiment</a:t>
            </a:r>
          </a:p>
          <a:p>
            <a:pPr marL="914400" lvl="1" indent="-514350" eaLnBrk="1" hangingPunct="1">
              <a:spcBef>
                <a:spcPts val="0"/>
              </a:spcBef>
            </a:pPr>
            <a:r>
              <a:rPr lang="en-US" dirty="0" smtClean="0">
                <a:ea typeface="ＭＳ Ｐゴシック" pitchFamily="-84" charset="-128"/>
                <a:cs typeface="ＭＳ Ｐゴシック" pitchFamily="-84" charset="-128"/>
              </a:rPr>
              <a:t>Conclusions and future prospects</a:t>
            </a:r>
          </a:p>
          <a:p>
            <a:pPr marL="914400" lvl="1" indent="-514350" eaLnBrk="1" hangingPunct="1">
              <a:spcBef>
                <a:spcPts val="0"/>
              </a:spcBef>
            </a:pPr>
            <a:r>
              <a:rPr lang="en-US" dirty="0" smtClean="0">
                <a:ea typeface="ＭＳ Ｐゴシック" pitchFamily="-84" charset="-128"/>
                <a:cs typeface="ＭＳ Ｐゴシック" pitchFamily="-84" charset="-128"/>
              </a:rPr>
              <a:t>The reference to the original paper must be included!</a:t>
            </a:r>
          </a:p>
          <a:p>
            <a:pPr marL="914400" lvl="1" indent="-514350" eaLnBrk="1" hangingPunct="1">
              <a:spcBef>
                <a:spcPts val="0"/>
              </a:spcBef>
            </a:pPr>
            <a:r>
              <a:rPr lang="en-US" dirty="0" smtClean="0">
                <a:ea typeface="ＭＳ Ｐゴシック" pitchFamily="-84" charset="-128"/>
                <a:cs typeface="ＭＳ Ｐゴシック" pitchFamily="-84" charset="-128"/>
              </a:rPr>
              <a:t>Bibliography referring to web site must be minimized (&lt;20%)</a:t>
            </a:r>
          </a:p>
        </p:txBody>
      </p:sp>
    </p:spTree>
    <p:extLst>
      <p:ext uri="{BB962C8B-B14F-4D97-AF65-F5344CB8AC3E}">
        <p14:creationId xmlns:p14="http://schemas.microsoft.com/office/powerpoint/2010/main" val="1841272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a:xfrm>
            <a:off x="762000" y="0"/>
            <a:ext cx="7772400" cy="685800"/>
          </a:xfrm>
        </p:spPr>
        <p:txBody>
          <a:bodyPr/>
          <a:lstStyle/>
          <a:p>
            <a:r>
              <a:rPr lang="en-US" altLang="en-US" b="1" dirty="0" smtClean="0"/>
              <a:t>Project Report Template</a:t>
            </a:r>
            <a:endParaRPr lang="en-US" alt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9753600" cy="8001000"/>
          </a:xfrm>
          <a:prstGeom prst="rect">
            <a:avLst/>
          </a:prstGeom>
        </p:spPr>
      </p:pic>
      <p:sp>
        <p:nvSpPr>
          <p:cNvPr id="3" name="Date Placeholder 2"/>
          <p:cNvSpPr>
            <a:spLocks noGrp="1"/>
          </p:cNvSpPr>
          <p:nvPr>
            <p:ph type="dt" sz="half" idx="10"/>
          </p:nvPr>
        </p:nvSpPr>
        <p:spPr/>
        <p:txBody>
          <a:bodyPr/>
          <a:lstStyle/>
          <a:p>
            <a:pPr>
              <a:defRPr/>
            </a:pPr>
            <a:r>
              <a:rPr lang="en-US" smtClean="0"/>
              <a:t>Monday, Mar. 27, 2017</a:t>
            </a:r>
            <a:endParaRPr lang="en-US"/>
          </a:p>
        </p:txBody>
      </p:sp>
      <p:sp>
        <p:nvSpPr>
          <p:cNvPr id="4" name="Footer Placeholder 3"/>
          <p:cNvSpPr>
            <a:spLocks noGrp="1"/>
          </p:cNvSpPr>
          <p:nvPr>
            <p:ph type="ftr" sz="quarter" idx="11"/>
          </p:nvPr>
        </p:nvSpPr>
        <p:spPr/>
        <p:txBody>
          <a:bodyPr/>
          <a:lstStyle/>
          <a:p>
            <a:pPr>
              <a:defRPr/>
            </a:pPr>
            <a:r>
              <a:rPr lang="mr-IN" smtClean="0"/>
              <a:t>PHYS 3313-001, Spring 2017                      Dr. Jaehoon Yu</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7</a:t>
            </a:fld>
            <a:endParaRPr lang="en-US"/>
          </a:p>
        </p:txBody>
      </p:sp>
    </p:spTree>
    <p:extLst>
      <p:ext uri="{BB962C8B-B14F-4D97-AF65-F5344CB8AC3E}">
        <p14:creationId xmlns:p14="http://schemas.microsoft.com/office/powerpoint/2010/main" val="103310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Mar. 27, 2017</a:t>
            </a:r>
            <a:endParaRPr lang="en-US"/>
          </a:p>
        </p:txBody>
      </p:sp>
      <p:sp>
        <p:nvSpPr>
          <p:cNvPr id="5" name="Footer Placeholder 4"/>
          <p:cNvSpPr>
            <a:spLocks noGrp="1"/>
          </p:cNvSpPr>
          <p:nvPr>
            <p:ph type="ftr" sz="quarter" idx="11"/>
          </p:nvPr>
        </p:nvSpPr>
        <p:spPr/>
        <p:txBody>
          <a:bodyPr/>
          <a:lstStyle/>
          <a:p>
            <a:pPr>
              <a:defRPr/>
            </a:pPr>
            <a:r>
              <a:rPr lang="mr-IN" smtClean="0"/>
              <a:t>PHYS 3313-001, Spring 2017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8</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685800"/>
          </a:xfrm>
        </p:spPr>
        <p:txBody>
          <a:bodyPr/>
          <a:lstStyle/>
          <a:p>
            <a:pPr eaLnBrk="1" hangingPunct="1"/>
            <a:r>
              <a:rPr lang="en-US" dirty="0" smtClean="0">
                <a:ea typeface="ＭＳ Ｐゴシック" pitchFamily="-84" charset="-128"/>
                <a:cs typeface="ＭＳ Ｐゴシック" pitchFamily="-84" charset="-128"/>
              </a:rPr>
              <a:t>Research Presentations</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81000" y="609600"/>
            <a:ext cx="8382000" cy="5715000"/>
          </a:xfrm>
        </p:spPr>
        <p:txBody>
          <a:bodyPr/>
          <a:lstStyle/>
          <a:p>
            <a:pPr marL="514350" indent="-514350" eaLnBrk="1" hangingPunct="1">
              <a:spcBef>
                <a:spcPts val="0"/>
              </a:spcBef>
            </a:pPr>
            <a:r>
              <a:rPr lang="en-US" sz="2400" dirty="0" smtClean="0">
                <a:ea typeface="ＭＳ Ｐゴシック" pitchFamily="-84" charset="-128"/>
                <a:cs typeface="ＭＳ Ｐゴシック" pitchFamily="-84" charset="-128"/>
              </a:rPr>
              <a:t>Each of the 9 research groups makes a 10+2min presentation</a:t>
            </a:r>
          </a:p>
          <a:p>
            <a:pPr marL="914400" lvl="1" indent="-514350" eaLnBrk="1" hangingPunct="1">
              <a:spcBef>
                <a:spcPts val="0"/>
              </a:spcBef>
            </a:pPr>
            <a:r>
              <a:rPr lang="en-US" sz="2000" dirty="0" smtClean="0">
                <a:ea typeface="ＭＳ Ｐゴシック" pitchFamily="-84" charset="-128"/>
                <a:cs typeface="ＭＳ Ｐゴシック" pitchFamily="-84" charset="-128"/>
              </a:rPr>
              <a:t>10min presentation + </a:t>
            </a:r>
            <a:r>
              <a:rPr lang="en-US" sz="2000" dirty="0">
                <a:ea typeface="ＭＳ Ｐゴシック" pitchFamily="-84" charset="-128"/>
                <a:cs typeface="ＭＳ Ｐゴシック" pitchFamily="-84" charset="-128"/>
              </a:rPr>
              <a:t>2</a:t>
            </a:r>
            <a:r>
              <a:rPr lang="en-US" sz="2000" dirty="0" smtClean="0">
                <a:ea typeface="ＭＳ Ｐゴシック" pitchFamily="-84" charset="-128"/>
                <a:cs typeface="ＭＳ Ｐゴシック" pitchFamily="-84" charset="-128"/>
              </a:rPr>
              <a:t>min Q&amp;A</a:t>
            </a:r>
          </a:p>
          <a:p>
            <a:pPr marL="914400" lvl="1" indent="-514350" eaLnBrk="1" hangingPunct="1">
              <a:spcBef>
                <a:spcPts val="0"/>
              </a:spcBef>
            </a:pPr>
            <a:r>
              <a:rPr lang="en-US" sz="2000" dirty="0" smtClean="0">
                <a:ea typeface="ＭＳ Ｐゴシック" pitchFamily="-84" charset="-128"/>
                <a:cs typeface="ＭＳ Ｐゴシック" pitchFamily="-84" charset="-128"/>
              </a:rPr>
              <a:t>All presentations must be in power point</a:t>
            </a:r>
          </a:p>
          <a:p>
            <a:pPr marL="914400" lvl="1" indent="-514350" eaLnBrk="1" hangingPunct="1">
              <a:spcBef>
                <a:spcPts val="0"/>
              </a:spcBef>
            </a:pPr>
            <a:r>
              <a:rPr lang="en-US" sz="2000" dirty="0" smtClean="0">
                <a:ea typeface="ＭＳ Ｐゴシック" pitchFamily="-84" charset="-128"/>
                <a:cs typeface="ＭＳ Ｐゴシック" pitchFamily="-84" charset="-128"/>
              </a:rPr>
              <a:t>I must receive all final presentation files by 8pm, Sunday, Apr. 23, 2017</a:t>
            </a:r>
          </a:p>
          <a:p>
            <a:pPr marL="1314450" lvl="2" indent="-514350" eaLnBrk="1" hangingPunct="1">
              <a:spcBef>
                <a:spcPts val="0"/>
              </a:spcBef>
            </a:pPr>
            <a:r>
              <a:rPr lang="en-US" sz="1600" dirty="0" smtClean="0">
                <a:ea typeface="ＭＳ Ｐゴシック" pitchFamily="-84" charset="-128"/>
                <a:cs typeface="ＭＳ Ｐゴシック" pitchFamily="-84" charset="-128"/>
              </a:rPr>
              <a:t>No changes are allowed afterward</a:t>
            </a:r>
          </a:p>
          <a:p>
            <a:pPr marL="914400" lvl="1" indent="-514350" eaLnBrk="1" hangingPunct="1">
              <a:spcBef>
                <a:spcPts val="0"/>
              </a:spcBef>
            </a:pPr>
            <a:r>
              <a:rPr lang="en-US" sz="2000" dirty="0" smtClean="0">
                <a:ea typeface="ＭＳ Ｐゴシック" pitchFamily="-84" charset="-128"/>
                <a:cs typeface="ＭＳ Ｐゴシック" pitchFamily="-84" charset="-128"/>
              </a:rPr>
              <a:t>The representative of the group makes the presentation followed by all group members’ participation in the Q&amp;A session</a:t>
            </a:r>
          </a:p>
          <a:p>
            <a:pPr marL="514350" indent="-514350" eaLnBrk="1" hangingPunct="1">
              <a:spcBef>
                <a:spcPts val="0"/>
              </a:spcBef>
            </a:pPr>
            <a:r>
              <a:rPr lang="en-US" sz="2400" dirty="0" smtClean="0">
                <a:ea typeface="ＭＳ Ｐゴシック" pitchFamily="-84" charset="-128"/>
                <a:cs typeface="ＭＳ Ｐゴシック" pitchFamily="-84" charset="-128"/>
              </a:rPr>
              <a:t>Date and time: </a:t>
            </a:r>
          </a:p>
          <a:p>
            <a:pPr marL="914400" lvl="1" indent="-514350" eaLnBrk="1" hangingPunct="1">
              <a:spcBef>
                <a:spcPts val="0"/>
              </a:spcBef>
            </a:pPr>
            <a:r>
              <a:rPr lang="en-US" sz="2000" dirty="0" smtClean="0">
                <a:ea typeface="ＭＳ Ｐゴシック" pitchFamily="-84" charset="-128"/>
                <a:cs typeface="ＭＳ Ｐゴシック" pitchFamily="-84" charset="-128"/>
              </a:rPr>
              <a:t>In class Monday and Wednesday, Apr. 24 and 26, 2017</a:t>
            </a:r>
          </a:p>
          <a:p>
            <a:pPr marL="514350" indent="-514350" eaLnBrk="1" hangingPunct="1">
              <a:spcBef>
                <a:spcPts val="0"/>
              </a:spcBef>
            </a:pPr>
            <a:r>
              <a:rPr lang="en-US" sz="2400" dirty="0" smtClean="0">
                <a:ea typeface="ＭＳ Ｐゴシック" pitchFamily="-84" charset="-128"/>
                <a:cs typeface="ＭＳ Ｐゴシック" pitchFamily="-84" charset="-128"/>
              </a:rPr>
              <a:t>Important metrics</a:t>
            </a:r>
          </a:p>
          <a:p>
            <a:pPr marL="914400" lvl="1" indent="-514350" eaLnBrk="1" hangingPunct="1">
              <a:spcBef>
                <a:spcPts val="0"/>
              </a:spcBef>
            </a:pPr>
            <a:r>
              <a:rPr lang="en-US" sz="2000" dirty="0" smtClean="0">
                <a:ea typeface="ＭＳ Ｐゴシック" pitchFamily="-84" charset="-128"/>
                <a:cs typeface="ＭＳ Ｐゴシック" pitchFamily="-84" charset="-128"/>
              </a:rPr>
              <a:t>Contents of the presentation: 60%</a:t>
            </a:r>
          </a:p>
          <a:p>
            <a:pPr marL="1314450" lvl="2" indent="-514350" eaLnBrk="1" hangingPunct="1">
              <a:spcBef>
                <a:spcPts val="0"/>
              </a:spcBef>
            </a:pPr>
            <a:r>
              <a:rPr lang="en-US" sz="1800" dirty="0" smtClean="0">
                <a:ea typeface="ＭＳ Ｐゴシック" pitchFamily="-84" charset="-128"/>
                <a:cs typeface="ＭＳ Ｐゴシック" pitchFamily="-84" charset="-128"/>
              </a:rPr>
              <a:t>Inclusion of all important points as mentioned in the report</a:t>
            </a:r>
          </a:p>
          <a:p>
            <a:pPr marL="1314450" lvl="2" indent="-514350" eaLnBrk="1" hangingPunct="1">
              <a:spcBef>
                <a:spcPts val="0"/>
              </a:spcBef>
            </a:pPr>
            <a:r>
              <a:rPr lang="en-US" sz="1800" dirty="0" smtClean="0">
                <a:ea typeface="ＭＳ Ｐゴシック" pitchFamily="-84" charset="-128"/>
                <a:cs typeface="ＭＳ Ｐゴシック" pitchFamily="-84" charset="-128"/>
              </a:rPr>
              <a:t>The quality of the research and making the right points</a:t>
            </a:r>
            <a:endParaRPr lang="en-US" sz="2000" dirty="0" smtClean="0">
              <a:ea typeface="ＭＳ Ｐゴシック" pitchFamily="-84" charset="-128"/>
              <a:cs typeface="ＭＳ Ｐゴシック" pitchFamily="-84" charset="-128"/>
            </a:endParaRPr>
          </a:p>
          <a:p>
            <a:pPr marL="914400" lvl="1" indent="-514350" eaLnBrk="1" hangingPunct="1">
              <a:spcBef>
                <a:spcPts val="0"/>
              </a:spcBef>
            </a:pPr>
            <a:r>
              <a:rPr lang="en-US" sz="2000" dirty="0" smtClean="0">
                <a:ea typeface="ＭＳ Ｐゴシック" pitchFamily="-84" charset="-128"/>
                <a:cs typeface="ＭＳ Ｐゴシック" pitchFamily="-84" charset="-128"/>
              </a:rPr>
              <a:t>Quality of the presentation itself: 15%</a:t>
            </a:r>
          </a:p>
          <a:p>
            <a:pPr marL="914400" lvl="1" indent="-514350" eaLnBrk="1" hangingPunct="1">
              <a:spcBef>
                <a:spcPts val="0"/>
              </a:spcBef>
            </a:pPr>
            <a:r>
              <a:rPr lang="en-US" sz="2000" dirty="0" smtClean="0">
                <a:ea typeface="ＭＳ Ｐゴシック" pitchFamily="-84" charset="-128"/>
                <a:cs typeface="ＭＳ Ｐゴシック" pitchFamily="-84" charset="-128"/>
              </a:rPr>
              <a:t>Presentation manner: 10%</a:t>
            </a:r>
          </a:p>
          <a:p>
            <a:pPr marL="914400" lvl="1" indent="-514350" eaLnBrk="1" hangingPunct="1">
              <a:spcBef>
                <a:spcPts val="0"/>
              </a:spcBef>
            </a:pPr>
            <a:r>
              <a:rPr lang="en-US" sz="2000" dirty="0" smtClean="0">
                <a:ea typeface="ＭＳ Ｐゴシック" pitchFamily="-84" charset="-128"/>
                <a:cs typeface="ＭＳ Ｐゴシック" pitchFamily="-84" charset="-128"/>
              </a:rPr>
              <a:t>Q&amp;A handling: 10%</a:t>
            </a:r>
          </a:p>
          <a:p>
            <a:pPr marL="914400" lvl="1" indent="-514350" eaLnBrk="1" hangingPunct="1">
              <a:spcBef>
                <a:spcPts val="0"/>
              </a:spcBef>
            </a:pPr>
            <a:r>
              <a:rPr lang="en-US" sz="2000" dirty="0" smtClean="0">
                <a:ea typeface="ＭＳ Ｐゴシック" pitchFamily="-84" charset="-128"/>
                <a:cs typeface="ＭＳ Ｐゴシック" pitchFamily="-84" charset="-128"/>
              </a:rPr>
              <a:t>Staying in the allotted presentation time: 5%</a:t>
            </a:r>
          </a:p>
          <a:p>
            <a:pPr marL="914400" lvl="1" indent="-514350" eaLnBrk="1" hangingPunct="1">
              <a:spcBef>
                <a:spcPts val="0"/>
              </a:spcBef>
            </a:pPr>
            <a:r>
              <a:rPr lang="en-US" sz="2000" dirty="0" smtClean="0">
                <a:ea typeface="ＭＳ Ｐゴシック" pitchFamily="-84" charset="-128"/>
                <a:cs typeface="ＭＳ Ｐゴシック" pitchFamily="-84" charset="-128"/>
              </a:rPr>
              <a:t>Judging participation and sincerity: 5%</a:t>
            </a:r>
          </a:p>
          <a:p>
            <a:pPr marL="914400" lvl="1" indent="-514350" eaLnBrk="1" hangingPunct="1">
              <a:spcBef>
                <a:spcPts val="0"/>
              </a:spcBef>
            </a:pPr>
            <a:endParaRPr lang="en-US" sz="2000" dirty="0" smtClean="0"/>
          </a:p>
        </p:txBody>
      </p:sp>
    </p:spTree>
    <p:extLst>
      <p:ext uri="{BB962C8B-B14F-4D97-AF65-F5344CB8AC3E}">
        <p14:creationId xmlns:p14="http://schemas.microsoft.com/office/powerpoint/2010/main" val="915489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1619">
                                            <p:txEl>
                                              <p:pRg st="7" end="7"/>
                                            </p:txEl>
                                          </p:spTgt>
                                        </p:tgtEl>
                                        <p:attrNameLst>
                                          <p:attrName>style.visibility</p:attrName>
                                        </p:attrNameLst>
                                      </p:cBhvr>
                                      <p:to>
                                        <p:strVal val="visible"/>
                                      </p:to>
                                    </p:set>
                                    <p:animEffect transition="in" filter="wipe(left)">
                                      <p:cBhvr>
                                        <p:cTn id="42" dur="500"/>
                                        <p:tgtEl>
                                          <p:spTgt spid="1116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619">
                                            <p:txEl>
                                              <p:pRg st="8" end="8"/>
                                            </p:txEl>
                                          </p:spTgt>
                                        </p:tgtEl>
                                        <p:attrNameLst>
                                          <p:attrName>style.visibility</p:attrName>
                                        </p:attrNameLst>
                                      </p:cBhvr>
                                      <p:to>
                                        <p:strVal val="visible"/>
                                      </p:to>
                                    </p:set>
                                    <p:animEffect transition="in" filter="wipe(left)">
                                      <p:cBhvr>
                                        <p:cTn id="47" dur="500"/>
                                        <p:tgtEl>
                                          <p:spTgt spid="1116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1619">
                                            <p:txEl>
                                              <p:pRg st="9" end="9"/>
                                            </p:txEl>
                                          </p:spTgt>
                                        </p:tgtEl>
                                        <p:attrNameLst>
                                          <p:attrName>style.visibility</p:attrName>
                                        </p:attrNameLst>
                                      </p:cBhvr>
                                      <p:to>
                                        <p:strVal val="visible"/>
                                      </p:to>
                                    </p:set>
                                    <p:animEffect transition="in" filter="wipe(left)">
                                      <p:cBhvr>
                                        <p:cTn id="52" dur="500"/>
                                        <p:tgtEl>
                                          <p:spTgt spid="1116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1619">
                                            <p:txEl>
                                              <p:pRg st="10" end="10"/>
                                            </p:txEl>
                                          </p:spTgt>
                                        </p:tgtEl>
                                        <p:attrNameLst>
                                          <p:attrName>style.visibility</p:attrName>
                                        </p:attrNameLst>
                                      </p:cBhvr>
                                      <p:to>
                                        <p:strVal val="visible"/>
                                      </p:to>
                                    </p:set>
                                    <p:animEffect transition="in" filter="wipe(left)">
                                      <p:cBhvr>
                                        <p:cTn id="57" dur="500"/>
                                        <p:tgtEl>
                                          <p:spTgt spid="11161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1619">
                                            <p:txEl>
                                              <p:pRg st="11" end="11"/>
                                            </p:txEl>
                                          </p:spTgt>
                                        </p:tgtEl>
                                        <p:attrNameLst>
                                          <p:attrName>style.visibility</p:attrName>
                                        </p:attrNameLst>
                                      </p:cBhvr>
                                      <p:to>
                                        <p:strVal val="visible"/>
                                      </p:to>
                                    </p:set>
                                    <p:animEffect transition="in" filter="wipe(left)">
                                      <p:cBhvr>
                                        <p:cTn id="62" dur="500"/>
                                        <p:tgtEl>
                                          <p:spTgt spid="11161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1619">
                                            <p:txEl>
                                              <p:pRg st="12" end="12"/>
                                            </p:txEl>
                                          </p:spTgt>
                                        </p:tgtEl>
                                        <p:attrNameLst>
                                          <p:attrName>style.visibility</p:attrName>
                                        </p:attrNameLst>
                                      </p:cBhvr>
                                      <p:to>
                                        <p:strVal val="visible"/>
                                      </p:to>
                                    </p:set>
                                    <p:animEffect transition="in" filter="wipe(left)">
                                      <p:cBhvr>
                                        <p:cTn id="67" dur="500"/>
                                        <p:tgtEl>
                                          <p:spTgt spid="11161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1619">
                                            <p:txEl>
                                              <p:pRg st="13" end="13"/>
                                            </p:txEl>
                                          </p:spTgt>
                                        </p:tgtEl>
                                        <p:attrNameLst>
                                          <p:attrName>style.visibility</p:attrName>
                                        </p:attrNameLst>
                                      </p:cBhvr>
                                      <p:to>
                                        <p:strVal val="visible"/>
                                      </p:to>
                                    </p:set>
                                    <p:animEffect transition="in" filter="wipe(left)">
                                      <p:cBhvr>
                                        <p:cTn id="72" dur="500"/>
                                        <p:tgtEl>
                                          <p:spTgt spid="111619">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11619">
                                            <p:txEl>
                                              <p:pRg st="14" end="14"/>
                                            </p:txEl>
                                          </p:spTgt>
                                        </p:tgtEl>
                                        <p:attrNameLst>
                                          <p:attrName>style.visibility</p:attrName>
                                        </p:attrNameLst>
                                      </p:cBhvr>
                                      <p:to>
                                        <p:strVal val="visible"/>
                                      </p:to>
                                    </p:set>
                                    <p:animEffect transition="in" filter="wipe(left)">
                                      <p:cBhvr>
                                        <p:cTn id="77" dur="500"/>
                                        <p:tgtEl>
                                          <p:spTgt spid="111619">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1619">
                                            <p:txEl>
                                              <p:pRg st="15" end="15"/>
                                            </p:txEl>
                                          </p:spTgt>
                                        </p:tgtEl>
                                        <p:attrNameLst>
                                          <p:attrName>style.visibility</p:attrName>
                                        </p:attrNameLst>
                                      </p:cBhvr>
                                      <p:to>
                                        <p:strVal val="visible"/>
                                      </p:to>
                                    </p:set>
                                    <p:animEffect transition="in" filter="wipe(left)">
                                      <p:cBhvr>
                                        <p:cTn id="82" dur="500"/>
                                        <p:tgtEl>
                                          <p:spTgt spid="111619">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11619">
                                            <p:txEl>
                                              <p:pRg st="16" end="16"/>
                                            </p:txEl>
                                          </p:spTgt>
                                        </p:tgtEl>
                                        <p:attrNameLst>
                                          <p:attrName>style.visibility</p:attrName>
                                        </p:attrNameLst>
                                      </p:cBhvr>
                                      <p:to>
                                        <p:strVal val="visible"/>
                                      </p:to>
                                    </p:set>
                                    <p:animEffect transition="in" filter="wipe(left)">
                                      <p:cBhvr>
                                        <p:cTn id="87" dur="500"/>
                                        <p:tgtEl>
                                          <p:spTgt spid="11161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457200" y="76200"/>
            <a:ext cx="8226425" cy="636587"/>
          </a:xfrm>
        </p:spPr>
        <p:txBody>
          <a:bodyPr/>
          <a:lstStyle/>
          <a:p>
            <a:pPr eaLnBrk="1" hangingPunct="1">
              <a:defRPr/>
            </a:pPr>
            <a:r>
              <a:rPr lang="en-US" sz="3400" dirty="0" smtClean="0">
                <a:cs typeface="+mj-cs"/>
              </a:rPr>
              <a:t>X-Ray Scattering</a:t>
            </a:r>
          </a:p>
        </p:txBody>
      </p:sp>
      <p:sp>
        <p:nvSpPr>
          <p:cNvPr id="73731" name="Rectangle 3"/>
          <p:cNvSpPr>
            <a:spLocks noGrp="1" noChangeArrowheads="1"/>
          </p:cNvSpPr>
          <p:nvPr>
            <p:ph type="subTitle" idx="1"/>
          </p:nvPr>
        </p:nvSpPr>
        <p:spPr>
          <a:xfrm>
            <a:off x="457200" y="762000"/>
            <a:ext cx="8305800" cy="1524000"/>
          </a:xfrm>
        </p:spPr>
        <p:txBody>
          <a:bodyPr/>
          <a:lstStyle/>
          <a:p>
            <a:pPr marL="342900" indent="-342900" algn="l" eaLnBrk="1" hangingPunct="1">
              <a:lnSpc>
                <a:spcPct val="80000"/>
              </a:lnSpc>
              <a:buFont typeface="Wingdings" charset="0"/>
              <a:buChar char="n"/>
              <a:defRPr/>
            </a:pPr>
            <a:r>
              <a:rPr lang="en-US" sz="2800" dirty="0" smtClean="0">
                <a:cs typeface="+mn-cs"/>
              </a:rPr>
              <a:t>Max von Laue suggested that if </a:t>
            </a:r>
            <a:r>
              <a:rPr lang="en-US" sz="2800" dirty="0">
                <a:cs typeface="+mn-cs"/>
              </a:rPr>
              <a:t>X</a:t>
            </a:r>
            <a:r>
              <a:rPr lang="en-US" sz="2800" dirty="0" smtClean="0">
                <a:cs typeface="+mn-cs"/>
              </a:rPr>
              <a:t> rays were a form of electromagnetic radiation, interference effects should be observed. (Wave property!!)</a:t>
            </a:r>
          </a:p>
          <a:p>
            <a:pPr marL="342900" indent="-342900" algn="l" eaLnBrk="1" hangingPunct="1">
              <a:lnSpc>
                <a:spcPct val="80000"/>
              </a:lnSpc>
              <a:buFont typeface="Wingdings" charset="0"/>
              <a:buChar char="n"/>
              <a:defRPr/>
            </a:pPr>
            <a:r>
              <a:rPr lang="en-US" sz="2800" dirty="0" smtClean="0">
                <a:cs typeface="+mn-cs"/>
              </a:rPr>
              <a:t>Crystals act as three-dimensional gratings, scattering the waves and producing observable interference effects.</a:t>
            </a:r>
          </a:p>
        </p:txBody>
      </p:sp>
      <p:pic>
        <p:nvPicPr>
          <p:cNvPr id="17414" name="Picture 1"/>
          <p:cNvPicPr>
            <a:picLocks/>
          </p:cNvPicPr>
          <p:nvPr/>
        </p:nvPicPr>
        <p:blipFill>
          <a:blip r:embed="rId3"/>
          <a:srcRect/>
          <a:stretch>
            <a:fillRect/>
          </a:stretch>
        </p:blipFill>
        <p:spPr bwMode="auto">
          <a:xfrm>
            <a:off x="533400" y="2819400"/>
            <a:ext cx="3886200" cy="3505200"/>
          </a:xfrm>
          <a:prstGeom prst="rect">
            <a:avLst/>
          </a:prstGeom>
          <a:noFill/>
          <a:ln w="9525">
            <a:noFill/>
            <a:miter lim="800000"/>
            <a:headEnd/>
            <a:tailEnd/>
          </a:ln>
        </p:spPr>
      </p:pic>
      <p:pic>
        <p:nvPicPr>
          <p:cNvPr id="17415" name="Picture 1"/>
          <p:cNvPicPr>
            <a:picLocks/>
          </p:cNvPicPr>
          <p:nvPr/>
        </p:nvPicPr>
        <p:blipFill>
          <a:blip r:embed="rId4"/>
          <a:srcRect/>
          <a:stretch>
            <a:fillRect/>
          </a:stretch>
        </p:blipFill>
        <p:spPr bwMode="auto">
          <a:xfrm>
            <a:off x="5257800" y="2743200"/>
            <a:ext cx="3429000" cy="3581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Mar. 27, 2017</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9</a:t>
            </a:fld>
            <a:endParaRPr lang="en-US"/>
          </a:p>
        </p:txBody>
      </p:sp>
      <p:sp>
        <p:nvSpPr>
          <p:cNvPr id="8" name="Footer Placeholder 7"/>
          <p:cNvSpPr>
            <a:spLocks noGrp="1"/>
          </p:cNvSpPr>
          <p:nvPr>
            <p:ph type="ftr" sz="quarter" idx="11"/>
          </p:nvPr>
        </p:nvSpPr>
        <p:spPr/>
        <p:txBody>
          <a:bodyPr/>
          <a:lstStyle/>
          <a:p>
            <a:pPr>
              <a:defRPr/>
            </a:pPr>
            <a:r>
              <a:rPr lang="mr-IN" smtClean="0"/>
              <a:t>PHYS 3313-001, Spring 2017                      Dr. Jaehoon Yu</a:t>
            </a:r>
            <a:endParaRPr lang="en-US"/>
          </a:p>
        </p:txBody>
      </p:sp>
    </p:spTree>
    <p:extLst>
      <p:ext uri="{BB962C8B-B14F-4D97-AF65-F5344CB8AC3E}">
        <p14:creationId xmlns:p14="http://schemas.microsoft.com/office/powerpoint/2010/main" val="1943392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left)">
                                      <p:cBhvr>
                                        <p:cTn id="7" dur="500"/>
                                        <p:tgtEl>
                                          <p:spTgt spid="73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414"/>
                                        </p:tgtEl>
                                        <p:attrNameLst>
                                          <p:attrName>style.visibility</p:attrName>
                                        </p:attrNameLst>
                                      </p:cBhvr>
                                      <p:to>
                                        <p:strVal val="visible"/>
                                      </p:to>
                                    </p:set>
                                    <p:animEffect transition="in" filter="wipe(left)">
                                      <p:cBhvr>
                                        <p:cTn id="12" dur="500"/>
                                        <p:tgtEl>
                                          <p:spTgt spid="17414"/>
                                        </p:tgtEl>
                                      </p:cBhvr>
                                    </p:animEffect>
                                  </p:childTnLst>
                                </p:cTn>
                              </p:par>
                            </p:childTnLst>
                          </p:cTn>
                        </p:par>
                        <p:par>
                          <p:cTn id="13" fill="hold">
                            <p:stCondLst>
                              <p:cond delay="500"/>
                            </p:stCondLst>
                            <p:childTnLst>
                              <p:par>
                                <p:cTn id="14" presetID="22" presetClass="entr" presetSubtype="8" fill="hold" grpId="0" nodeType="afterEffect">
                                  <p:stCondLst>
                                    <p:cond delay="0"/>
                                  </p:stCondLst>
                                  <p:iterate type="wd">
                                    <p:tmPct val="10000"/>
                                  </p:iterate>
                                  <p:childTnLst>
                                    <p:set>
                                      <p:cBhvr>
                                        <p:cTn id="15" dur="1" fill="hold">
                                          <p:stCondLst>
                                            <p:cond delay="0"/>
                                          </p:stCondLst>
                                        </p:cTn>
                                        <p:tgtEl>
                                          <p:spTgt spid="73731">
                                            <p:txEl>
                                              <p:pRg st="1" end="1"/>
                                            </p:txEl>
                                          </p:spTgt>
                                        </p:tgtEl>
                                        <p:attrNameLst>
                                          <p:attrName>style.visibility</p:attrName>
                                        </p:attrNameLst>
                                      </p:cBhvr>
                                      <p:to>
                                        <p:strVal val="visible"/>
                                      </p:to>
                                    </p:set>
                                    <p:animEffect transition="in" filter="wipe(left)">
                                      <p:cBhvr>
                                        <p:cTn id="16" dur="500"/>
                                        <p:tgtEl>
                                          <p:spTgt spid="737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7415"/>
                                        </p:tgtEl>
                                        <p:attrNameLst>
                                          <p:attrName>style.visibility</p:attrName>
                                        </p:attrNameLst>
                                      </p:cBhvr>
                                      <p:to>
                                        <p:strVal val="visible"/>
                                      </p:to>
                                    </p:set>
                                    <p:anim calcmode="lin" valueType="num">
                                      <p:cBhvr>
                                        <p:cTn id="21" dur="500" fill="hold"/>
                                        <p:tgtEl>
                                          <p:spTgt spid="17415"/>
                                        </p:tgtEl>
                                        <p:attrNameLst>
                                          <p:attrName>ppt_w</p:attrName>
                                        </p:attrNameLst>
                                      </p:cBhvr>
                                      <p:tavLst>
                                        <p:tav tm="0">
                                          <p:val>
                                            <p:fltVal val="0"/>
                                          </p:val>
                                        </p:tav>
                                        <p:tav tm="100000">
                                          <p:val>
                                            <p:strVal val="#ppt_w"/>
                                          </p:val>
                                        </p:tav>
                                      </p:tavLst>
                                    </p:anim>
                                    <p:anim calcmode="lin" valueType="num">
                                      <p:cBhvr>
                                        <p:cTn id="22" dur="500" fill="hold"/>
                                        <p:tgtEl>
                                          <p:spTgt spid="17415"/>
                                        </p:tgtEl>
                                        <p:attrNameLst>
                                          <p:attrName>ppt_h</p:attrName>
                                        </p:attrNameLst>
                                      </p:cBhvr>
                                      <p:tavLst>
                                        <p:tav tm="0">
                                          <p:val>
                                            <p:fltVal val="0"/>
                                          </p:val>
                                        </p:tav>
                                        <p:tav tm="100000">
                                          <p:val>
                                            <p:strVal val="#ppt_h"/>
                                          </p:val>
                                        </p:tav>
                                      </p:tavLst>
                                    </p:anim>
                                    <p:animEffect transition="in" filter="fade">
                                      <p:cBhvr>
                                        <p:cTn id="23"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39764</TotalTime>
  <Words>1472</Words>
  <Application>Microsoft Macintosh PowerPoint</Application>
  <PresentationFormat>On-screen Show (4:3)</PresentationFormat>
  <Paragraphs>186</Paragraphs>
  <Slides>17</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Arial Narrow</vt:lpstr>
      <vt:lpstr>Monotype Corsiva</vt:lpstr>
      <vt:lpstr>ＭＳ Ｐゴシック</vt:lpstr>
      <vt:lpstr>Symbol</vt:lpstr>
      <vt:lpstr>Times</vt:lpstr>
      <vt:lpstr>Times New Roman</vt:lpstr>
      <vt:lpstr>Wingdings</vt:lpstr>
      <vt:lpstr>Arial</vt:lpstr>
      <vt:lpstr>phys1443-spring02</vt:lpstr>
      <vt:lpstr>Equation</vt:lpstr>
      <vt:lpstr>PHYS 3313 – Section 001 Lecture #16</vt:lpstr>
      <vt:lpstr>Announcements</vt:lpstr>
      <vt:lpstr>Research Projects</vt:lpstr>
      <vt:lpstr>Research Topics</vt:lpstr>
      <vt:lpstr>Research Projects</vt:lpstr>
      <vt:lpstr>Reminder: Research Project Report</vt:lpstr>
      <vt:lpstr>Project Report Template</vt:lpstr>
      <vt:lpstr>Research Presentations</vt:lpstr>
      <vt:lpstr>X-Ray Scattering</vt:lpstr>
      <vt:lpstr>Bragg’s Law</vt:lpstr>
      <vt:lpstr>The Bragg Spectrometer</vt:lpstr>
      <vt:lpstr>Ex 5.1: Bragg’s Law</vt:lpstr>
      <vt:lpstr>De Broglie Waves</vt:lpstr>
      <vt:lpstr>Ex 5.2: De Broglie Wavelength</vt:lpstr>
      <vt:lpstr>Bohr’s Quantization Condition</vt:lpstr>
      <vt:lpstr>Electron Scattering</vt:lpstr>
      <vt:lpstr>So particle/wave properties?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Microsoft Office User</cp:lastModifiedBy>
  <cp:revision>856</cp:revision>
  <cp:lastPrinted>2013-08-26T21:25:15Z</cp:lastPrinted>
  <dcterms:created xsi:type="dcterms:W3CDTF">2012-08-27T21:13:02Z</dcterms:created>
  <dcterms:modified xsi:type="dcterms:W3CDTF">2017-03-27T20:35:56Z</dcterms:modified>
</cp:coreProperties>
</file>