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74" r:id="rId3"/>
    <p:sldId id="775" r:id="rId4"/>
    <p:sldId id="766" r:id="rId5"/>
    <p:sldId id="748" r:id="rId6"/>
    <p:sldId id="749" r:id="rId7"/>
    <p:sldId id="750" r:id="rId8"/>
    <p:sldId id="751" r:id="rId9"/>
    <p:sldId id="752" r:id="rId10"/>
    <p:sldId id="753" r:id="rId11"/>
    <p:sldId id="755" r:id="rId12"/>
    <p:sldId id="756" r:id="rId13"/>
    <p:sldId id="757" r:id="rId14"/>
    <p:sldId id="758" r:id="rId15"/>
    <p:sldId id="759" r:id="rId16"/>
    <p:sldId id="760" r:id="rId17"/>
    <p:sldId id="761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0"/>
    <p:restoredTop sz="94660"/>
  </p:normalViewPr>
  <p:slideViewPr>
    <p:cSldViewPr>
      <p:cViewPr varScale="1">
        <p:scale>
          <a:sx n="108" d="100"/>
          <a:sy n="108" d="100"/>
        </p:scale>
        <p:origin x="208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7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9.jpe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20" Type="http://schemas.openxmlformats.org/officeDocument/2006/relationships/image" Target="../media/image61.emf"/><Relationship Id="rId21" Type="http://schemas.openxmlformats.org/officeDocument/2006/relationships/oleObject" Target="../embeddings/oleObject50.bin"/><Relationship Id="rId22" Type="http://schemas.openxmlformats.org/officeDocument/2006/relationships/image" Target="../media/image62.emf"/><Relationship Id="rId10" Type="http://schemas.openxmlformats.org/officeDocument/2006/relationships/image" Target="../media/image56.emf"/><Relationship Id="rId11" Type="http://schemas.openxmlformats.org/officeDocument/2006/relationships/oleObject" Target="../embeddings/oleObject45.bin"/><Relationship Id="rId12" Type="http://schemas.openxmlformats.org/officeDocument/2006/relationships/image" Target="../media/image57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58.e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59.emf"/><Relationship Id="rId17" Type="http://schemas.openxmlformats.org/officeDocument/2006/relationships/oleObject" Target="../embeddings/oleObject48.bin"/><Relationship Id="rId18" Type="http://schemas.openxmlformats.org/officeDocument/2006/relationships/image" Target="../media/image60.emf"/><Relationship Id="rId19" Type="http://schemas.openxmlformats.org/officeDocument/2006/relationships/oleObject" Target="../embeddings/oleObject4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3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773171" y="1683603"/>
            <a:ext cx="328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29,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Wave </a:t>
            </a:r>
            <a:r>
              <a:rPr lang="en-US" sz="2800" dirty="0">
                <a:latin typeface="Arial Narrow" pitchFamily="-84" charset="0"/>
              </a:rPr>
              <a:t>Motion and Properties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Wave Packets and Packet </a:t>
            </a:r>
            <a:r>
              <a:rPr lang="en-US" sz="2800" dirty="0" smtClean="0">
                <a:latin typeface="Arial Narrow" pitchFamily="-84" charset="0"/>
              </a:rPr>
              <a:t>Envelops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Superposition of Waves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Electron Double Slit Experiment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Wave-Particle </a:t>
            </a:r>
            <a:r>
              <a:rPr lang="en-US" sz="2800" dirty="0" smtClean="0">
                <a:latin typeface="Arial Narrow" pitchFamily="-84" charset="0"/>
              </a:rPr>
              <a:t>Duality</a:t>
            </a:r>
          </a:p>
          <a:p>
            <a:pPr marL="609600" indent="-609600" algn="l"/>
            <a:r>
              <a:rPr lang="en-US" sz="2800" smtClean="0">
                <a:latin typeface="Arial Narrow" pitchFamily="-84" charset="0"/>
              </a:rPr>
              <a:t>Uncertainty Principle</a:t>
            </a:r>
          </a:p>
          <a:p>
            <a:pPr marL="609600" indent="-609600" algn="l"/>
            <a:r>
              <a:rPr lang="en-US" sz="2800" smtClean="0">
                <a:latin typeface="Arial Narrow" pitchFamily="-84" charset="0"/>
              </a:rPr>
              <a:t>The </a:t>
            </a:r>
            <a:r>
              <a:rPr lang="en-US" sz="2800" dirty="0" smtClean="0">
                <a:latin typeface="Arial Narrow" pitchFamily="-84" charset="0"/>
              </a:rPr>
              <a:t>Copenhagen Interpretation</a:t>
            </a:r>
            <a:endParaRPr lang="en-US" sz="2800" dirty="0">
              <a:latin typeface="Arial Narrow" pitchFamily="-84" charset="0"/>
            </a:endParaRP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81000" y="609600"/>
            <a:ext cx="8231187" cy="5030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A Gaussian wave packet describes the envelope of a pulse wave</a:t>
            </a:r>
            <a:r>
              <a:rPr lang="en-US" sz="2800" dirty="0" smtClean="0">
                <a:solidFill>
                  <a:srgbClr val="3333CC"/>
                </a:solidFill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The group velocity is		</a:t>
            </a:r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782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Gaussian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9388"/>
            <a:ext cx="3810000" cy="4037012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/>
          </p:nvPr>
        </p:nvGraphicFramePr>
        <p:xfrm>
          <a:off x="2087563" y="1066800"/>
          <a:ext cx="51212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0" name="Equation" r:id="rId4" imgW="2146300" imgH="266700" progId="Equation.DSMT4">
                  <p:embed/>
                </p:oleObj>
              </mc:Choice>
              <mc:Fallback>
                <p:oleObj name="Equation" r:id="rId4" imgW="214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066800"/>
                        <a:ext cx="51212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2"/>
          <p:cNvGraphicFramePr>
            <a:graphicFrameLocks noChangeAspect="1"/>
          </p:cNvGraphicFramePr>
          <p:nvPr>
            <p:extLst/>
          </p:nvPr>
        </p:nvGraphicFramePr>
        <p:xfrm>
          <a:off x="3671887" y="5486400"/>
          <a:ext cx="11287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1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7" y="5486400"/>
                        <a:ext cx="112871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3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6705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Waves or Particles?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5257800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Young’s double-slit diffraction experiment demonstrates the wave property of the light.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However, dimming the light results in single flashes on the screen representative of particles.</a:t>
            </a:r>
          </a:p>
        </p:txBody>
      </p:sp>
      <p:pic>
        <p:nvPicPr>
          <p:cNvPr id="3073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050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4671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086350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Electron Double-Slit Experiment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3963988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C. </a:t>
            </a:r>
            <a:r>
              <a:rPr lang="en-US" sz="2400" dirty="0" err="1" smtClean="0">
                <a:cs typeface="+mn-cs"/>
              </a:rPr>
              <a:t>Jönsson</a:t>
            </a:r>
            <a:r>
              <a:rPr lang="en-US" sz="2400" dirty="0" smtClean="0">
                <a:cs typeface="+mn-cs"/>
              </a:rPr>
              <a:t> of </a:t>
            </a:r>
            <a:r>
              <a:rPr lang="en-US" sz="2400" dirty="0" err="1" smtClean="0">
                <a:cs typeface="+mn-cs"/>
              </a:rPr>
              <a:t>Tübingen</a:t>
            </a:r>
            <a:r>
              <a:rPr lang="en-US" sz="2400" dirty="0" smtClean="0">
                <a:cs typeface="+mn-cs"/>
              </a:rPr>
              <a:t>, Germany, succeeded in 1961 in showing double-slit interference effects for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electrons</a:t>
            </a:r>
            <a:r>
              <a:rPr lang="en-US" sz="2400" dirty="0" smtClean="0">
                <a:cs typeface="+mn-cs"/>
              </a:rPr>
              <a:t> by constructing very narrow slits and using relatively large distances between the slits and the observation screen.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This experiment demonstrated that precisely the same behavior occurs for both light (waves) and electrons (particles).</a:t>
            </a:r>
          </a:p>
        </p:txBody>
      </p:sp>
      <p:pic>
        <p:nvPicPr>
          <p:cNvPr id="3174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Wave particle duality solution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181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 to the wave particle duality of an event is given by the following principle.</a:t>
            </a:r>
          </a:p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Bohr’</a:t>
            </a:r>
            <a:r>
              <a:rPr lang="en-US" altLang="ja-JP" b="1" dirty="0" smtClean="0">
                <a:cs typeface="ＭＳ Ｐゴシック" pitchFamily="-84" charset="-128"/>
              </a:rPr>
              <a:t>s </a:t>
            </a:r>
            <a:r>
              <a:rPr lang="en-US" altLang="ja-JP" b="1" dirty="0">
                <a:cs typeface="ＭＳ Ｐゴシック" pitchFamily="-84" charset="-128"/>
              </a:rPr>
              <a:t>principle of </a:t>
            </a:r>
            <a:r>
              <a:rPr lang="en-US" altLang="ja-JP" b="1" dirty="0" err="1">
                <a:cs typeface="ＭＳ Ｐゴシック" pitchFamily="-84" charset="-128"/>
              </a:rPr>
              <a:t>complementarity</a:t>
            </a:r>
            <a:r>
              <a:rPr lang="en-US" altLang="ja-JP" dirty="0">
                <a:cs typeface="ＭＳ Ｐゴシック" pitchFamily="-84" charset="-128"/>
              </a:rPr>
              <a:t>: It is not possible to describe physical observables simultaneously in terms of both particles and waves.</a:t>
            </a:r>
          </a:p>
          <a:p>
            <a:pPr eaLnBrk="1" hangingPunct="1"/>
            <a:r>
              <a:rPr lang="en-US" b="1" dirty="0">
                <a:cs typeface="ＭＳ Ｐゴシック" pitchFamily="-84" charset="-128"/>
              </a:rPr>
              <a:t>Physical observables</a:t>
            </a:r>
            <a:r>
              <a:rPr lang="en-US" dirty="0">
                <a:cs typeface="ＭＳ Ｐゴシック" pitchFamily="-84" charset="-128"/>
              </a:rPr>
              <a:t> are </a:t>
            </a: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quantities such as position, velocity, momentum, and energy that can be experimentally measured. In any given instance we must use either the particle description or the wave description.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Uncertainty Principles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impossible to measure simultaneously, with no uncertainty, the precise values of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for the same particle. The wave number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may be rewritten as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For the case of a Gaussian wave packet 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Thus for a single </a:t>
            </a:r>
            <a:r>
              <a:rPr lang="en-US" sz="2800" dirty="0" smtClean="0">
                <a:cs typeface="ＭＳ Ｐゴシック" pitchFamily="-84" charset="-128"/>
              </a:rPr>
              <a:t>particle, </a:t>
            </a:r>
            <a:r>
              <a:rPr lang="en-US" sz="2800" dirty="0">
                <a:cs typeface="ＭＳ Ｐゴシック" pitchFamily="-84" charset="-128"/>
              </a:rPr>
              <a:t>we have </a:t>
            </a:r>
            <a:r>
              <a:rPr lang="en-US" sz="2800" dirty="0" smtClean="0">
                <a:cs typeface="ＭＳ Ｐゴシック" pitchFamily="-84" charset="-128"/>
              </a:rPr>
              <a:t>Heisenberg’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uncertainty principle</a:t>
            </a:r>
            <a:r>
              <a:rPr lang="en-US" altLang="ja-JP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34820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713" y="2357438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2286000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1" name="Equation" r:id="rId5" imgW="241300" imgH="165100" progId="Equation.DSMT4">
                  <p:embed/>
                </p:oleObj>
              </mc:Choice>
              <mc:Fallback>
                <p:oleObj name="Equation" r:id="rId5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7" name="Object 3"/>
          <p:cNvGraphicFramePr>
            <a:graphicFrameLocks noChangeAspect="1"/>
          </p:cNvGraphicFramePr>
          <p:nvPr>
            <p:extLst/>
          </p:nvPr>
        </p:nvGraphicFramePr>
        <p:xfrm>
          <a:off x="1828800" y="3581400"/>
          <a:ext cx="26082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2" name="Equation" r:id="rId7" imgW="1168400" imgH="393700" progId="Equation.DSMT4">
                  <p:embed/>
                </p:oleObj>
              </mc:Choice>
              <mc:Fallback>
                <p:oleObj name="Equation" r:id="rId7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26082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8" name="Object 4"/>
          <p:cNvGraphicFramePr>
            <a:graphicFrameLocks noChangeAspect="1"/>
          </p:cNvGraphicFramePr>
          <p:nvPr>
            <p:extLst/>
          </p:nvPr>
        </p:nvGraphicFramePr>
        <p:xfrm>
          <a:off x="4724400" y="3563746"/>
          <a:ext cx="2209800" cy="100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3" name="Equation" r:id="rId9" imgW="863600" imgH="393700" progId="Equation.DSMT4">
                  <p:embed/>
                </p:oleObj>
              </mc:Choice>
              <mc:Fallback>
                <p:oleObj name="Equation" r:id="rId9" imgW="863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63746"/>
                        <a:ext cx="2209800" cy="1008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2057400"/>
          <a:ext cx="8207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4" name="Equation" r:id="rId11" imgW="368300" imgH="393700" progId="Equation.DSMT4">
                  <p:embed/>
                </p:oleObj>
              </mc:Choice>
              <mc:Fallback>
                <p:oleObj name="Equation" r:id="rId11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8207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3713163" y="2057400"/>
          <a:ext cx="935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5" name="Equation" r:id="rId13" imgW="419100" imgH="431800" progId="Equation.DSMT4">
                  <p:embed/>
                </p:oleObj>
              </mc:Choice>
              <mc:Fallback>
                <p:oleObj name="Equation" r:id="rId13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2057400"/>
                        <a:ext cx="9350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2057400"/>
          <a:ext cx="10763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6" name="Equation" r:id="rId15" imgW="482600" imgH="393700" progId="Equation.DSMT4">
                  <p:embed/>
                </p:oleObj>
              </mc:Choice>
              <mc:Fallback>
                <p:oleObj name="Equation" r:id="rId15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0763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5651500" y="2057400"/>
          <a:ext cx="3683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7" name="Equation" r:id="rId17" imgW="165100" imgH="393700" progId="Equation.DSMT4">
                  <p:embed/>
                </p:oleObj>
              </mc:Choice>
              <mc:Fallback>
                <p:oleObj name="Equation" r:id="rId17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057400"/>
                        <a:ext cx="3683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5791200" y="5029200"/>
          <a:ext cx="1905000" cy="115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8" name="Equation" r:id="rId19" imgW="647700" imgH="393700" progId="Equation.DSMT4">
                  <p:embed/>
                </p:oleObj>
              </mc:Choice>
              <mc:Fallback>
                <p:oleObj name="Equation" r:id="rId19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29200"/>
                        <a:ext cx="1905000" cy="1156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2057400" y="4953000"/>
          <a:ext cx="2133600" cy="122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9" name="Equation" r:id="rId21" imgW="685800" imgH="393700" progId="Equation.DSMT4">
                  <p:embed/>
                </p:oleObj>
              </mc:Choice>
              <mc:Fallback>
                <p:oleObj name="Equation" r:id="rId21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2133600" cy="1225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0" y="518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Momentum-position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5257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Energy- time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9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14795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Probability, Wave Functions, and the Copenhagen Interpretation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83588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wave function determines the likelihood (or probability) of finding a particle at a particular position in space at a given time.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total probability of finding the particle is 1. Forcing this condition on the wave function is called the normalization.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49539" name="Object 3"/>
          <p:cNvGraphicFramePr>
            <a:graphicFrameLocks noChangeAspect="1"/>
          </p:cNvGraphicFramePr>
          <p:nvPr>
            <p:extLst/>
          </p:nvPr>
        </p:nvGraphicFramePr>
        <p:xfrm>
          <a:off x="2767013" y="2338388"/>
          <a:ext cx="51117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1" name="Equation" r:id="rId3" imgW="1358900" imgH="317500" progId="Equation.DSMT4">
                  <p:embed/>
                </p:oleObj>
              </mc:Choice>
              <mc:Fallback>
                <p:oleObj name="Equation" r:id="rId3" imgW="1358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338388"/>
                        <a:ext cx="51117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0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4724400"/>
          <a:ext cx="299878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2" name="Equation" r:id="rId5" imgW="850900" imgH="330200" progId="Equation.DSMT4">
                  <p:embed/>
                </p:oleObj>
              </mc:Choice>
              <mc:Fallback>
                <p:oleObj name="Equation" r:id="rId5" imgW="850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2998787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114800" y="4724400"/>
          <a:ext cx="41179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3" name="Equation" r:id="rId7" imgW="1168400" imgH="330200" progId="Equation.DSMT4">
                  <p:embed/>
                </p:oleObj>
              </mc:Choice>
              <mc:Fallback>
                <p:oleObj name="Equation" r:id="rId7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24400"/>
                        <a:ext cx="41179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66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Copenhagen Interpretation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Bohr’s interpretation of the wave function consisted of 3 principles: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uncertainty principle of Heisenberg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complementarity</a:t>
            </a:r>
            <a:r>
              <a:rPr lang="en-US" dirty="0" smtClean="0"/>
              <a:t> principle of Bohr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statistical interpretation of Born, based on probabilities determined by the wave function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Together, these three concepts form a logical interpretation of the physical meaning of quantum theory. According to the Copenhagen interpretation, physics depends on the outcomes of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4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Particle in a Box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686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 particle of mass </a:t>
            </a:r>
            <a:r>
              <a:rPr lang="en-US" sz="2400" i="1" dirty="0" smtClean="0">
                <a:latin typeface="Times"/>
                <a:cs typeface="Times"/>
              </a:rPr>
              <a:t>m</a:t>
            </a:r>
            <a:r>
              <a:rPr lang="en-US" sz="1800" dirty="0" smtClean="0">
                <a:cs typeface="+mn-cs"/>
              </a:rPr>
              <a:t> is trapped in a one-dimensional box of width</a:t>
            </a:r>
            <a:r>
              <a:rPr lang="en-US" sz="1800" dirty="0" smtClean="0">
                <a:latin typeface="SchoolHouse Cursive B"/>
                <a:cs typeface="SchoolHouse Cursive B"/>
              </a:rPr>
              <a:t> </a:t>
            </a:r>
            <a:r>
              <a:rPr lang="en-US" sz="2400" dirty="0" smtClean="0">
                <a:latin typeface="SchoolHouse Cursive B"/>
                <a:cs typeface="SchoolHouse Cursive B"/>
              </a:rPr>
              <a:t>l</a:t>
            </a:r>
            <a:r>
              <a:rPr lang="en-US" sz="1800" dirty="0" smtClean="0">
                <a:latin typeface="SchoolHouse Cursive B"/>
                <a:cs typeface="SchoolHouse Cursive B"/>
              </a:rPr>
              <a:t>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particle is treated as a wave.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box puts boundary conditions on the wave. The wave function must be zero at the walls of the box and on the outside.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In order for the probability to vanish at the walls, we must have an integral number of half wavelengths in the box.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marL="685800" lvl="1" eaLnBrk="1" hangingPunct="1">
              <a:defRPr/>
            </a:pPr>
            <a:r>
              <a:rPr lang="en-US" sz="1400" dirty="0" smtClean="0">
                <a:cs typeface="+mn-cs"/>
              </a:rPr>
              <a:t>                                                                          </a:t>
            </a:r>
            <a:r>
              <a:rPr lang="en-US" sz="1800" dirty="0" smtClean="0">
                <a:cs typeface="+mn-cs"/>
              </a:rPr>
              <a:t> or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energy of the particle is				 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wavelengths are quantized which yields the energy: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energies of the particle are quantized.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Find the quantized energy level of an electron constrained to move in a 1-D atom of size 0.1nm.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36576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18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3074987" y="27432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19" name="Equation" r:id="rId5" imgW="457200" imgH="393700" progId="Equation.DSMT4">
                  <p:embed/>
                </p:oleObj>
              </mc:Choice>
              <mc:Fallback>
                <p:oleObj name="Equation" r:id="rId5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27432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057400" y="4941888"/>
          <a:ext cx="566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0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41888"/>
                        <a:ext cx="5667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4792663" y="2667000"/>
          <a:ext cx="3132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1" name="Equation" r:id="rId9" imgW="1612900" imgH="393700" progId="Equation.DSMT4">
                  <p:embed/>
                </p:oleObj>
              </mc:Choice>
              <mc:Fallback>
                <p:oleObj name="Equation" r:id="rId9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667000"/>
                        <a:ext cx="31321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4086225" y="3429000"/>
          <a:ext cx="1781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2" name="Equation" r:id="rId11" imgW="889000" imgH="393700" progId="Equation.DSMT4">
                  <p:embed/>
                </p:oleObj>
              </mc:Choice>
              <mc:Fallback>
                <p:oleObj name="Equation" r:id="rId11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3429000"/>
                        <a:ext cx="17811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5840413" y="3352800"/>
          <a:ext cx="788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3" name="Equation" r:id="rId13" imgW="393700" imgH="419100" progId="Equation.DSMT4">
                  <p:embed/>
                </p:oleObj>
              </mc:Choice>
              <mc:Fallback>
                <p:oleObj name="Equation" r:id="rId13" imgW="393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352800"/>
                        <a:ext cx="788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6602413" y="3352800"/>
          <a:ext cx="86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4" name="Equation" r:id="rId15" imgW="431800" imgH="419100" progId="Equation.DSMT4">
                  <p:embed/>
                </p:oleObj>
              </mc:Choice>
              <mc:Fallback>
                <p:oleObj name="Equation" r:id="rId15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352800"/>
                        <a:ext cx="8651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2644775" y="4724400"/>
          <a:ext cx="9366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5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724400"/>
                        <a:ext cx="9366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4724400"/>
          <a:ext cx="1371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6" name="Equation" r:id="rId19" imgW="800100" imgH="457200" progId="Equation.DSMT4">
                  <p:embed/>
                </p:oleObj>
              </mc:Choice>
              <mc:Fallback>
                <p:oleObj name="Equation" r:id="rId19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13716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941887" y="4724400"/>
          <a:ext cx="28305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7" name="Equation" r:id="rId21" imgW="1651000" imgH="419100" progId="Equation.DSMT4">
                  <p:embed/>
                </p:oleObj>
              </mc:Choice>
              <mc:Fallback>
                <p:oleObj name="Equation" r:id="rId21" imgW="165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4724400"/>
                        <a:ext cx="28305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5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Reminder: Quadruple extra credit</a:t>
            </a:r>
          </a:p>
          <a:p>
            <a:pPr lvl="1" eaLnBrk="1" hangingPunct="1"/>
            <a:r>
              <a:rPr lang="en-US" dirty="0" smtClean="0"/>
              <a:t>Colloquium on April 19, 2017</a:t>
            </a:r>
          </a:p>
          <a:p>
            <a:pPr lvl="1" eaLnBrk="1" hangingPunct="1"/>
            <a:r>
              <a:rPr lang="en-US" dirty="0" smtClean="0"/>
              <a:t>Speaker: Dr. Nigel </a:t>
            </a:r>
            <a:r>
              <a:rPr lang="en-US" dirty="0" err="1" smtClean="0"/>
              <a:t>Lockyer</a:t>
            </a:r>
            <a:r>
              <a:rPr lang="en-US" dirty="0" smtClean="0"/>
              <a:t>, Director of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 eaLnBrk="1" hangingPunct="1"/>
            <a:r>
              <a:rPr lang="en-US" dirty="0" smtClean="0"/>
              <a:t>Make your arrangements to take advantage of this opportunity</a:t>
            </a:r>
          </a:p>
          <a:p>
            <a:pPr lvl="1" eaLnBrk="1" hangingPunct="1"/>
            <a:r>
              <a:rPr lang="en-US" dirty="0" smtClean="0"/>
              <a:t>Seats may be limited</a:t>
            </a:r>
          </a:p>
          <a:p>
            <a:pPr eaLnBrk="1" hangingPunct="1"/>
            <a:r>
              <a:rPr lang="en-US" dirty="0" smtClean="0"/>
              <a:t>Colloquium today</a:t>
            </a:r>
          </a:p>
          <a:p>
            <a:pPr lvl="1" eaLnBrk="1" hangingPunct="1"/>
            <a:r>
              <a:rPr lang="en-US" dirty="0" smtClean="0"/>
              <a:t>Dr. Alphonse Sterling, NASA</a:t>
            </a:r>
          </a:p>
          <a:p>
            <a:pPr lvl="1" eaLnBrk="1" hangingPunct="1"/>
            <a:r>
              <a:rPr lang="en-US" dirty="0" smtClean="0"/>
              <a:t>Title: Jets in the Sun’s Corona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)] is 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is Wednesday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, Apr. 5.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52578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d</a:t>
            </a:r>
            <a:r>
              <a:rPr lang="en-US" sz="2800" dirty="0" smtClean="0">
                <a:solidFill>
                  <a:srgbClr val="3333CC"/>
                </a:solidFill>
              </a:rPr>
              <a:t>e Broglie matter waves suggest a further description. The displacement of a typical traveling wave is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This is a solution to the wave equation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Define the wave number </a:t>
            </a:r>
            <a:r>
              <a:rPr lang="en-US" sz="2800" i="1" dirty="0" err="1" smtClean="0">
                <a:solidFill>
                  <a:srgbClr val="3333CC"/>
                </a:solidFill>
              </a:rPr>
              <a:t>k</a:t>
            </a:r>
            <a:r>
              <a:rPr lang="en-US" sz="2800" dirty="0" smtClean="0">
                <a:solidFill>
                  <a:srgbClr val="3333CC"/>
                </a:solidFill>
              </a:rPr>
              <a:t> and the angular frequency </a:t>
            </a:r>
            <a:r>
              <a:rPr lang="en-US" sz="2800" i="1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sz="2800" dirty="0" smtClean="0">
                <a:solidFill>
                  <a:srgbClr val="3333CC"/>
                </a:solidFill>
              </a:rPr>
              <a:t> as: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The wave function can be rewritten:</a:t>
            </a:r>
            <a:endParaRPr lang="el-GR" sz="2800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Wave Motion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2C0A-C00C-6D49-85C5-A00CF6C3B0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04931"/>
              </p:ext>
            </p:extLst>
          </p:nvPr>
        </p:nvGraphicFramePr>
        <p:xfrm>
          <a:off x="5105400" y="1704975"/>
          <a:ext cx="35448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55" name="Equation" r:id="rId3" imgW="1727200" imgH="431800" progId="Equation.DSMT4">
                  <p:embed/>
                </p:oleObj>
              </mc:Choice>
              <mc:Fallback>
                <p:oleObj name="Equation" r:id="rId3" imgW="172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04975"/>
                        <a:ext cx="35448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86110"/>
              </p:ext>
            </p:extLst>
          </p:nvPr>
        </p:nvGraphicFramePr>
        <p:xfrm>
          <a:off x="4379913" y="2895600"/>
          <a:ext cx="20081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56" name="Equation" r:id="rId5" imgW="965200" imgH="419100" progId="Equation.DSMT4">
                  <p:embed/>
                </p:oleObj>
              </mc:Choice>
              <mc:Fallback>
                <p:oleObj name="Equation" r:id="rId5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895600"/>
                        <a:ext cx="200818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>
            <p:extLst/>
          </p:nvPr>
        </p:nvGraphicFramePr>
        <p:xfrm>
          <a:off x="3363913" y="4419600"/>
          <a:ext cx="16557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57" name="Equation" r:id="rId7" imgW="838200" imgH="393700" progId="Equation.DSMT4">
                  <p:embed/>
                </p:oleObj>
              </mc:Choice>
              <mc:Fallback>
                <p:oleObj name="Equation" r:id="rId7" imgW="838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419600"/>
                        <a:ext cx="16557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47567"/>
              </p:ext>
            </p:extLst>
          </p:nvPr>
        </p:nvGraphicFramePr>
        <p:xfrm>
          <a:off x="5715000" y="5334000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58" name="Equation" r:id="rId9" imgW="596900" imgH="228600" progId="Equation.DSMT4">
                  <p:embed/>
                </p:oleObj>
              </mc:Choice>
              <mc:Fallback>
                <p:oleObj name="Equation" r:id="rId9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0"/>
                        <a:ext cx="1390650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2" name="Object 6"/>
          <p:cNvGraphicFramePr>
            <a:graphicFrameLocks noChangeAspect="1"/>
          </p:cNvGraphicFramePr>
          <p:nvPr>
            <p:extLst/>
          </p:nvPr>
        </p:nvGraphicFramePr>
        <p:xfrm>
          <a:off x="5068888" y="4419600"/>
          <a:ext cx="10271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59" name="Equation" r:id="rId11" imgW="520700" imgH="393700" progId="Equation.DSMT4">
                  <p:embed/>
                </p:oleObj>
              </mc:Choice>
              <mc:Fallback>
                <p:oleObj name="Equation" r:id="rId11" imgW="52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4419600"/>
                        <a:ext cx="10271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3" name="Object 7"/>
          <p:cNvGraphicFramePr>
            <a:graphicFrameLocks noChangeAspect="1"/>
          </p:cNvGraphicFramePr>
          <p:nvPr>
            <p:extLst/>
          </p:nvPr>
        </p:nvGraphicFramePr>
        <p:xfrm>
          <a:off x="6616699" y="4572000"/>
          <a:ext cx="120816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0" name="Equation" r:id="rId13" imgW="469900" imgH="177800" progId="Equation.DSMT4">
                  <p:embed/>
                </p:oleObj>
              </mc:Choice>
              <mc:Fallback>
                <p:oleObj name="Equation" r:id="rId13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99" y="4572000"/>
                        <a:ext cx="120816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757482"/>
              </p:ext>
            </p:extLst>
          </p:nvPr>
        </p:nvGraphicFramePr>
        <p:xfrm>
          <a:off x="7010400" y="5334000"/>
          <a:ext cx="2073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1" name="Equation" r:id="rId15" imgW="889000" imgH="228600" progId="Equation.DSMT4">
                  <p:embed/>
                </p:oleObj>
              </mc:Choice>
              <mc:Fallback>
                <p:oleObj name="Equation" r:id="rId15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334000"/>
                        <a:ext cx="2073275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44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2" descr="0513"/>
          <p:cNvPicPr>
            <a:picLocks noChangeAspect="1" noChangeArrowheads="1"/>
          </p:cNvPicPr>
          <p:nvPr/>
        </p:nvPicPr>
        <p:blipFill>
          <a:blip r:embed="rId3"/>
          <a:srcRect b="10869"/>
          <a:stretch>
            <a:fillRect/>
          </a:stretch>
        </p:blipFill>
        <p:spPr bwMode="auto">
          <a:xfrm>
            <a:off x="4419600" y="3581400"/>
            <a:ext cx="4419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Wave Properties</a:t>
            </a:r>
          </a:p>
        </p:txBody>
      </p:sp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762000"/>
            <a:ext cx="8382000" cy="4530725"/>
          </a:xfrm>
          <a:extLst/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velocity is the velocity of a point on the wave that has a given phase (for example, the crest) and is given by</a:t>
            </a: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constant </a:t>
            </a:r>
            <a:r>
              <a:rPr lang="en-US" dirty="0" err="1" smtClean="0">
                <a:latin typeface="Symbol" charset="2"/>
                <a:cs typeface="Symbol" charset="2"/>
              </a:rPr>
              <a:t>φ</a:t>
            </a:r>
            <a:r>
              <a:rPr lang="en-US" dirty="0" smtClean="0">
                <a:cs typeface="ＭＳ Ｐゴシック" pitchFamily="-84" charset="-128"/>
              </a:rPr>
              <a:t> shifts the wave: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				   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>
            <p:extLst/>
          </p:nvPr>
        </p:nvGraphicFramePr>
        <p:xfrm>
          <a:off x="3597275" y="1905000"/>
          <a:ext cx="1566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0" name="Equation" r:id="rId4" imgW="622300" imgH="393700" progId="Equation.DSMT4">
                  <p:embed/>
                </p:oleObj>
              </mc:Choice>
              <mc:Fallback>
                <p:oleObj name="Equation" r:id="rId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1905000"/>
                        <a:ext cx="1566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3" name="Object 3"/>
          <p:cNvGraphicFramePr>
            <a:graphicFrameLocks noChangeAspect="1"/>
          </p:cNvGraphicFramePr>
          <p:nvPr>
            <p:extLst/>
          </p:nvPr>
        </p:nvGraphicFramePr>
        <p:xfrm>
          <a:off x="5233987" y="1905000"/>
          <a:ext cx="14716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1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1905000"/>
                        <a:ext cx="14716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4" name="Object 4"/>
          <p:cNvGraphicFramePr>
            <a:graphicFrameLocks noChangeAspect="1"/>
          </p:cNvGraphicFramePr>
          <p:nvPr>
            <p:extLst/>
          </p:nvPr>
        </p:nvGraphicFramePr>
        <p:xfrm>
          <a:off x="6699250" y="1905000"/>
          <a:ext cx="479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2" name="Equation" r:id="rId8" imgW="190500" imgH="393700" progId="Equation.DSMT4">
                  <p:embed/>
                </p:oleObj>
              </mc:Choice>
              <mc:Fallback>
                <p:oleObj name="Equation" r:id="rId8" imgW="190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905000"/>
                        <a:ext cx="479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3657600"/>
          <a:ext cx="11509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3" name="Equation" r:id="rId10" imgW="469900" imgH="228600" progId="Equation.DSMT4">
                  <p:embed/>
                </p:oleObj>
              </mc:Choice>
              <mc:Fallback>
                <p:oleObj name="Equation" r:id="rId10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11509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8" name="Object 8"/>
          <p:cNvGraphicFramePr>
            <a:graphicFrameLocks noChangeAspect="1"/>
          </p:cNvGraphicFramePr>
          <p:nvPr>
            <p:extLst/>
          </p:nvPr>
        </p:nvGraphicFramePr>
        <p:xfrm>
          <a:off x="1830388" y="3657600"/>
          <a:ext cx="2940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4" name="Equation" r:id="rId12" imgW="1231900" imgH="228600" progId="Equation.DSMT4">
                  <p:embed/>
                </p:oleObj>
              </mc:Choice>
              <mc:Fallback>
                <p:oleObj name="Equation" r:id="rId12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657600"/>
                        <a:ext cx="29400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>
            <p:extLst/>
          </p:nvPr>
        </p:nvGraphicFramePr>
        <p:xfrm>
          <a:off x="1843088" y="4254500"/>
          <a:ext cx="24844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5" name="Equation" r:id="rId14" imgW="1041400" imgH="228600" progId="Equation.DSMT4">
                  <p:embed/>
                </p:oleObj>
              </mc:Choice>
              <mc:Fallback>
                <p:oleObj name="Equation" r:id="rId14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254500"/>
                        <a:ext cx="24844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4876800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(When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Symbol" charset="2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/2)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3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0" descr="0515"/>
          <p:cNvPicPr>
            <a:picLocks noChangeAspect="1" noChangeArrowheads="1"/>
          </p:cNvPicPr>
          <p:nvPr/>
        </p:nvPicPr>
        <p:blipFill>
          <a:blip r:embed="rId3"/>
          <a:srcRect b="10364"/>
          <a:stretch>
            <a:fillRect/>
          </a:stretch>
        </p:blipFill>
        <p:spPr bwMode="auto">
          <a:xfrm>
            <a:off x="3657600" y="4797425"/>
            <a:ext cx="5257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 of Superposition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two or more waves traverse </a:t>
            </a:r>
            <a:r>
              <a:rPr lang="en-US" sz="2800" dirty="0" smtClean="0">
                <a:cs typeface="ＭＳ Ｐゴシック" pitchFamily="-84" charset="-128"/>
              </a:rPr>
              <a:t>in the </a:t>
            </a:r>
            <a:r>
              <a:rPr lang="en-US" sz="2800" dirty="0">
                <a:cs typeface="ＭＳ Ｐゴシック" pitchFamily="-84" charset="-128"/>
              </a:rPr>
              <a:t>same region, they act independently of each other.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Combining two waves </a:t>
            </a:r>
            <a:r>
              <a:rPr lang="en-US" sz="2800" dirty="0" smtClean="0">
                <a:cs typeface="ＭＳ Ｐゴシック" pitchFamily="-84" charset="-128"/>
              </a:rPr>
              <a:t>of the same amplitude yields</a:t>
            </a:r>
            <a:r>
              <a:rPr lang="en-US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combined wave oscillates within an envelope that denotes the maximum displacement of the combined waves.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combining many waves with different amplitudes and frequencies, a pulse, or </a:t>
            </a:r>
            <a:r>
              <a:rPr lang="en-US" sz="2800" b="1" dirty="0">
                <a:cs typeface="ＭＳ Ｐゴシック" pitchFamily="-84" charset="-128"/>
              </a:rPr>
              <a:t>wave packet</a:t>
            </a:r>
            <a:r>
              <a:rPr lang="en-US" sz="2800" dirty="0">
                <a:cs typeface="ＭＳ Ｐゴシック" pitchFamily="-84" charset="-128"/>
              </a:rPr>
              <a:t>,</a:t>
            </a:r>
            <a:r>
              <a:rPr lang="en-US" sz="2800" dirty="0" smtClean="0">
                <a:cs typeface="ＭＳ Ｐゴシック" pitchFamily="-84" charset="-128"/>
              </a:rPr>
              <a:t> can be formed, which can move with </a:t>
            </a:r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b="1" dirty="0">
                <a:cs typeface="ＭＳ Ｐゴシック" pitchFamily="-84" charset="-128"/>
              </a:rPr>
              <a:t>group velocity</a:t>
            </a:r>
            <a:r>
              <a:rPr lang="en-US" sz="2800" dirty="0">
                <a:cs typeface="ＭＳ Ｐゴシック" pitchFamily="-84" charset="-128"/>
              </a:rPr>
              <a:t>:              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-84" charset="2"/>
              <a:buNone/>
            </a:pPr>
            <a:r>
              <a:rPr lang="en-US" sz="2800" i="1" dirty="0">
                <a:cs typeface="ＭＳ Ｐゴシック" pitchFamily="-84" charset="-128"/>
              </a:rPr>
              <a:t>	</a:t>
            </a:r>
            <a:endParaRPr lang="el-GR" sz="2800" dirty="0"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>
            <p:extLst/>
          </p:nvPr>
        </p:nvGraphicFramePr>
        <p:xfrm>
          <a:off x="457200" y="1920875"/>
          <a:ext cx="1082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4"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5"/>
                        <a:ext cx="10826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"/>
          <p:cNvGraphicFramePr>
            <a:graphicFrameLocks noChangeAspect="1"/>
          </p:cNvGraphicFramePr>
          <p:nvPr>
            <p:extLst/>
          </p:nvPr>
        </p:nvGraphicFramePr>
        <p:xfrm>
          <a:off x="1577975" y="4943475"/>
          <a:ext cx="11779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5" name="Equation" r:id="rId6" imgW="609600" imgH="393700" progId="Equation.DSMT4">
                  <p:embed/>
                </p:oleObj>
              </mc:Choice>
              <mc:Fallback>
                <p:oleObj name="Equation" r:id="rId6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943475"/>
                        <a:ext cx="11779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46118" name="Object 1"/>
          <p:cNvGraphicFramePr>
            <a:graphicFrameLocks noChangeAspect="1"/>
          </p:cNvGraphicFramePr>
          <p:nvPr>
            <p:extLst/>
          </p:nvPr>
        </p:nvGraphicFramePr>
        <p:xfrm>
          <a:off x="1676400" y="1905000"/>
          <a:ext cx="2305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6" name="Equation" r:id="rId8" imgW="1270000" imgH="228600" progId="Equation.DSMT4">
                  <p:embed/>
                </p:oleObj>
              </mc:Choice>
              <mc:Fallback>
                <p:oleObj name="Equation" r:id="rId8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2305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19" name="Object 1"/>
          <p:cNvGraphicFramePr>
            <a:graphicFrameLocks noChangeAspect="1"/>
          </p:cNvGraphicFramePr>
          <p:nvPr>
            <p:extLst/>
          </p:nvPr>
        </p:nvGraphicFramePr>
        <p:xfrm>
          <a:off x="5557837" y="2362200"/>
          <a:ext cx="3509963" cy="63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7" name="Equation" r:id="rId10" imgW="2311400" imgH="431800" progId="Equation.DSMT4">
                  <p:embed/>
                </p:oleObj>
              </mc:Choice>
              <mc:Fallback>
                <p:oleObj name="Equation" r:id="rId10" imgW="231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2362200"/>
                        <a:ext cx="3509963" cy="6321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3962400" y="1863725"/>
          <a:ext cx="4102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8" name="Equation" r:id="rId12" imgW="2260600" imgH="241300" progId="Equation.DSMT4">
                  <p:embed/>
                </p:oleObj>
              </mc:Choice>
              <mc:Fallback>
                <p:oleObj name="Equation" r:id="rId12" imgW="2260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63725"/>
                        <a:ext cx="4102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527050" y="2376213"/>
          <a:ext cx="5035550" cy="5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9" name="Equation" r:id="rId14" imgW="3517900" imgH="431800" progId="Equation.DSMT4">
                  <p:embed/>
                </p:oleObj>
              </mc:Choice>
              <mc:Fallback>
                <p:oleObj name="Equation" r:id="rId14" imgW="351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76213"/>
                        <a:ext cx="5035550" cy="595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77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Fourier Series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34363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sum of many waves that form a wave packet is called a </a:t>
            </a:r>
            <a:r>
              <a:rPr lang="en-US" b="1" dirty="0">
                <a:cs typeface="ＭＳ Ｐゴシック" pitchFamily="-84" charset="-128"/>
              </a:rPr>
              <a:t>Fourier series</a:t>
            </a:r>
            <a:r>
              <a:rPr lang="en-US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Summing an infinite number of waves yields the Fourier integral: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7250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1981200"/>
          <a:ext cx="600498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2" name="Equation" r:id="rId3" imgW="1752600" imgH="355600" progId="Equation.DSMT4">
                  <p:embed/>
                </p:oleObj>
              </mc:Choice>
              <mc:Fallback>
                <p:oleObj name="Equation" r:id="rId3" imgW="175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004984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1" name="Object 3"/>
          <p:cNvGraphicFramePr>
            <a:graphicFrameLocks noChangeAspect="1"/>
          </p:cNvGraphicFramePr>
          <p:nvPr>
            <p:extLst/>
          </p:nvPr>
        </p:nvGraphicFramePr>
        <p:xfrm>
          <a:off x="990600" y="4724400"/>
          <a:ext cx="707681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3" name="Equation" r:id="rId5" imgW="1943100" imgH="292100" progId="Equation.DSMT4">
                  <p:embed/>
                </p:oleObj>
              </mc:Choice>
              <mc:Fallback>
                <p:oleObj name="Equation" r:id="rId5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7076811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Wave Packet Envelope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83588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superposition of two waves yields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wave number and angular frequency of the wave packet envelope.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range of wave numbers and angular frequencies that produce the wave packet have the following relations: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b="1" dirty="0">
                <a:cs typeface="ＭＳ Ｐゴシック" pitchFamily="-84" charset="-128"/>
              </a:rPr>
              <a:t>Gaussian wave packet</a:t>
            </a:r>
            <a:r>
              <a:rPr lang="en-US" sz="2400" dirty="0">
                <a:cs typeface="ＭＳ Ｐゴシック" pitchFamily="-84" charset="-128"/>
              </a:rPr>
              <a:t> has similar relations: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localization of the wave packet over a small region to describe a particle requires a large range of wave numbers. Conversely, a small range of wave numbers cannot produce a wave packet localized within a small distance. 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29,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481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71655"/>
              </p:ext>
            </p:extLst>
          </p:nvPr>
        </p:nvGraphicFramePr>
        <p:xfrm>
          <a:off x="5203825" y="1077913"/>
          <a:ext cx="294957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3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077913"/>
                        <a:ext cx="2949575" cy="1131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6" name="Object 2"/>
          <p:cNvGraphicFramePr>
            <a:graphicFrameLocks noChangeAspect="1"/>
          </p:cNvGraphicFramePr>
          <p:nvPr>
            <p:extLst/>
          </p:nvPr>
        </p:nvGraphicFramePr>
        <p:xfrm>
          <a:off x="2376488" y="3080874"/>
          <a:ext cx="1814512" cy="46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4" name="Equation" r:id="rId5" imgW="711200" imgH="177800" progId="Equation.DSMT4">
                  <p:embed/>
                </p:oleObj>
              </mc:Choice>
              <mc:Fallback>
                <p:oleObj name="Equation" r:id="rId5" imgW="711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080874"/>
                        <a:ext cx="1814512" cy="467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7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3081337"/>
          <a:ext cx="19777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5" name="Equation" r:id="rId7" imgW="723900" imgH="177800" progId="Equation.DSMT4">
                  <p:embed/>
                </p:oleObj>
              </mc:Choice>
              <mc:Fallback>
                <p:oleObj name="Equation" r:id="rId7" imgW="723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81337"/>
                        <a:ext cx="1977775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8" name="Object 2"/>
          <p:cNvGraphicFramePr>
            <a:graphicFrameLocks noChangeAspect="1"/>
          </p:cNvGraphicFramePr>
          <p:nvPr>
            <p:extLst/>
          </p:nvPr>
        </p:nvGraphicFramePr>
        <p:xfrm>
          <a:off x="2452688" y="4114800"/>
          <a:ext cx="14684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6" name="Equation" r:id="rId9" imgW="635000" imgH="393700" progId="Equation.DSMT4">
                  <p:embed/>
                </p:oleObj>
              </mc:Choice>
              <mc:Fallback>
                <p:oleObj name="Equation" r:id="rId9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114800"/>
                        <a:ext cx="14684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4114800"/>
          <a:ext cx="1500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7" name="Equation" r:id="rId11" imgW="647700" imgH="393700" progId="Equation.DSMT4">
                  <p:embed/>
                </p:oleObj>
              </mc:Choice>
              <mc:Fallback>
                <p:oleObj name="Equation" r:id="rId11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15001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63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41072</TotalTime>
  <Words>1168</Words>
  <Application>Microsoft Macintosh PowerPoint</Application>
  <PresentationFormat>On-screen Show (4:3)</PresentationFormat>
  <Paragraphs>179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Narrow</vt:lpstr>
      <vt:lpstr>Monotype Corsiva</vt:lpstr>
      <vt:lpstr>ＭＳ Ｐゴシック</vt:lpstr>
      <vt:lpstr>SchoolHouse Cursive B</vt:lpstr>
      <vt:lpstr>Symbol</vt:lpstr>
      <vt:lpstr>Times</vt:lpstr>
      <vt:lpstr>Times New Roman</vt:lpstr>
      <vt:lpstr>Wingdings</vt:lpstr>
      <vt:lpstr>Arial</vt:lpstr>
      <vt:lpstr>phys1443-spring02</vt:lpstr>
      <vt:lpstr>Equation</vt:lpstr>
      <vt:lpstr>PHYS 3313 – Section 001 Lecture #17</vt:lpstr>
      <vt:lpstr>Announcements</vt:lpstr>
      <vt:lpstr>PowerPoint Presentation</vt:lpstr>
      <vt:lpstr>Special Project #4</vt:lpstr>
      <vt:lpstr>Wave Motion</vt:lpstr>
      <vt:lpstr>Wave Properties</vt:lpstr>
      <vt:lpstr>Principle of Superposition</vt:lpstr>
      <vt:lpstr>Fourier Series</vt:lpstr>
      <vt:lpstr>Wave Packet Envelope</vt:lpstr>
      <vt:lpstr>Gaussian Function</vt:lpstr>
      <vt:lpstr>Waves or Particles?</vt:lpstr>
      <vt:lpstr>Electron Double-Slit Experiment</vt:lpstr>
      <vt:lpstr>Wave particle duality solution</vt:lpstr>
      <vt:lpstr>Uncertainty Principles</vt:lpstr>
      <vt:lpstr>Probability, Wave Functions, and the Copenhagen Interpretation</vt:lpstr>
      <vt:lpstr>The Copenhagen Interpretation</vt:lpstr>
      <vt:lpstr>Particle in a Box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878</cp:revision>
  <cp:lastPrinted>2013-08-26T21:25:15Z</cp:lastPrinted>
  <dcterms:created xsi:type="dcterms:W3CDTF">2012-08-27T21:13:02Z</dcterms:created>
  <dcterms:modified xsi:type="dcterms:W3CDTF">2017-03-29T21:07:42Z</dcterms:modified>
</cp:coreProperties>
</file>