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74" r:id="rId3"/>
    <p:sldId id="766" r:id="rId4"/>
    <p:sldId id="787" r:id="rId5"/>
    <p:sldId id="781" r:id="rId6"/>
    <p:sldId id="782" r:id="rId7"/>
    <p:sldId id="783" r:id="rId8"/>
    <p:sldId id="784" r:id="rId9"/>
    <p:sldId id="785" r:id="rId10"/>
    <p:sldId id="786" r:id="rId11"/>
    <p:sldId id="773" r:id="rId12"/>
    <p:sldId id="774" r:id="rId13"/>
    <p:sldId id="775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9"/>
    <p:restoredTop sz="94660"/>
  </p:normalViewPr>
  <p:slideViewPr>
    <p:cSldViewPr>
      <p:cViewPr varScale="1">
        <p:scale>
          <a:sx n="126" d="100"/>
          <a:sy n="126" d="100"/>
        </p:scale>
        <p:origin x="19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7.emf"/><Relationship Id="rId17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50.e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51.emf"/><Relationship Id="rId10" Type="http://schemas.openxmlformats.org/officeDocument/2006/relationships/image" Target="../media/image45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6.emf"/><Relationship Id="rId13" Type="http://schemas.openxmlformats.org/officeDocument/2006/relationships/image" Target="../media/image52.jpeg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47.e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48.e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emf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61.e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6.e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57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58.e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59.e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7" Type="http://schemas.openxmlformats.org/officeDocument/2006/relationships/image" Target="../media/image52.jpeg"/><Relationship Id="rId8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16.emf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17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4.e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28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29.e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30.e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82549" y="1683603"/>
            <a:ext cx="267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Probability of Particle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Time </a:t>
            </a:r>
            <a:r>
              <a:rPr lang="en-US" sz="2800" dirty="0">
                <a:latin typeface="Arial Narrow" pitchFamily="-84" charset="0"/>
              </a:rPr>
              <a:t>Independent Schrodinger Equation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Normalization and Probability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Expectation </a:t>
            </a:r>
            <a:r>
              <a:rPr lang="en-US" sz="2800" dirty="0">
                <a:latin typeface="Arial Narrow" pitchFamily="-84" charset="0"/>
              </a:rPr>
              <a:t>Values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Momentum, Position and Energy </a:t>
            </a:r>
            <a:r>
              <a:rPr lang="en-US" sz="2800" dirty="0" smtClean="0">
                <a:latin typeface="Arial Narrow" pitchFamily="-84" charset="0"/>
              </a:rPr>
              <a:t>Operators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Determine whether </a:t>
            </a:r>
            <a:r>
              <a:rPr lang="en-US" sz="2400" dirty="0" err="1" smtClean="0"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latin typeface="Symbol" charset="2"/>
                <a:cs typeface="Symbol" charset="2"/>
              </a:rPr>
              <a:t> (</a:t>
            </a:r>
            <a:r>
              <a:rPr lang="en-US" sz="2400" dirty="0" err="1" smtClean="0">
                <a:latin typeface="+mj-lt"/>
                <a:cs typeface="Symbol" charset="2"/>
              </a:rPr>
              <a:t>x,t</a:t>
            </a:r>
            <a:r>
              <a:rPr lang="en-US" sz="2400" dirty="0" smtClean="0">
                <a:latin typeface="Symbol" charset="2"/>
                <a:cs typeface="Symbol" charset="2"/>
              </a:rPr>
              <a:t>)=</a:t>
            </a:r>
            <a:r>
              <a:rPr lang="en-US" sz="2400" dirty="0" err="1" smtClean="0">
                <a:cs typeface="ＭＳ Ｐゴシック" pitchFamily="-84" charset="-128"/>
              </a:rPr>
              <a:t>Asin</a:t>
            </a:r>
            <a:r>
              <a:rPr lang="en-US" sz="2400" dirty="0" smtClean="0">
                <a:cs typeface="ＭＳ Ｐゴシック" pitchFamily="-84" charset="-128"/>
              </a:rPr>
              <a:t>(</a:t>
            </a:r>
            <a:r>
              <a:rPr lang="en-US" sz="2400" dirty="0" err="1" smtClean="0">
                <a:cs typeface="ＭＳ Ｐゴシック" pitchFamily="-84" charset="-128"/>
              </a:rPr>
              <a:t>kx-</a:t>
            </a:r>
            <a:r>
              <a:rPr lang="en-US" sz="2400" dirty="0" err="1" smtClean="0">
                <a:latin typeface="Symbol" charset="2"/>
                <a:cs typeface="Symbol" charset="2"/>
              </a:rPr>
              <a:t>ω</a:t>
            </a:r>
            <a:r>
              <a:rPr lang="en-US" sz="2400" dirty="0" err="1" smtClean="0">
                <a:cs typeface="ＭＳ Ｐゴシック" pitchFamily="-84" charset="-128"/>
              </a:rPr>
              <a:t>t</a:t>
            </a:r>
            <a:r>
              <a:rPr lang="en-US" sz="2400" dirty="0" smtClean="0">
                <a:cs typeface="ＭＳ Ｐゴシック" pitchFamily="-84" charset="-128"/>
              </a:rPr>
              <a:t>) is an acceptable solution for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 smtClean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Ex 6.3: Bad Solution for Wave </a:t>
            </a:r>
            <a:r>
              <a:rPr lang="en-US" sz="4000" b="1" dirty="0">
                <a:cs typeface="ＭＳ Ｐゴシック" pitchFamily="-84" charset="-128"/>
              </a:rPr>
              <a:t>E</a:t>
            </a:r>
            <a:r>
              <a:rPr lang="en-US" sz="4000" b="1" dirty="0" smtClean="0">
                <a:cs typeface="ＭＳ Ｐゴシック" pitchFamily="-84" charset="-128"/>
              </a:rPr>
              <a:t>quation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660400" y="1524000"/>
          <a:ext cx="26781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3" name="Equation" r:id="rId3" imgW="1181100" imgH="228600" progId="Equation.DSMT4">
                  <p:embed/>
                </p:oleObj>
              </mc:Choice>
              <mc:Fallback>
                <p:oleObj name="Equation" r:id="rId3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524000"/>
                        <a:ext cx="26781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09600" y="2057400"/>
          <a:ext cx="5397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4" name="Equation" r:id="rId5" imgW="2679700" imgH="393700" progId="Equation.DSMT4">
                  <p:embed/>
                </p:oleObj>
              </mc:Choice>
              <mc:Fallback>
                <p:oleObj name="Equation" r:id="rId5" imgW="2679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53975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61975" y="3581400"/>
          <a:ext cx="769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5" name="Equation" r:id="rId7" imgW="3848100" imgH="419100" progId="Equation.DSMT4">
                  <p:embed/>
                </p:oleObj>
              </mc:Choice>
              <mc:Fallback>
                <p:oleObj name="Equation" r:id="rId7" imgW="3848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81400"/>
                        <a:ext cx="76930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4397375" y="1524000"/>
          <a:ext cx="4344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6" name="Equation" r:id="rId9" imgW="2794000" imgH="393700" progId="Equation.DSMT4">
                  <p:embed/>
                </p:oleObj>
              </mc:Choice>
              <mc:Fallback>
                <p:oleObj name="Equation" r:id="rId9" imgW="279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524000"/>
                        <a:ext cx="4344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546100" y="2895600"/>
          <a:ext cx="6980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7" name="Equation" r:id="rId11" imgW="3479800" imgH="419100" progId="Equation.DSMT4">
                  <p:embed/>
                </p:oleObj>
              </mc:Choice>
              <mc:Fallback>
                <p:oleObj name="Equation" r:id="rId11" imgW="3479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895600"/>
                        <a:ext cx="69802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429000" y="152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This is not true in all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x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and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.  </a:t>
            </a:r>
            <a:r>
              <a:rPr lang="en-US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Symbol" charset="2"/>
              </a:rPr>
              <a:t> (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Symbol" charset="2"/>
              </a:rPr>
              <a:t>x,t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Symbol" charset="2"/>
              </a:rPr>
              <a:t>)=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Asin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(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kx-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)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is not an acceptable solution for the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dirty="0" err="1" smtClean="0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Is it for the classical wave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eq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0510" name="Object 14"/>
          <p:cNvGraphicFramePr>
            <a:graphicFrameLocks noChangeAspect="1"/>
          </p:cNvGraphicFramePr>
          <p:nvPr>
            <p:extLst/>
          </p:nvPr>
        </p:nvGraphicFramePr>
        <p:xfrm>
          <a:off x="407988" y="4343400"/>
          <a:ext cx="3832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8" name="Equation" r:id="rId13" imgW="2755900" imgH="469900" progId="Equation.DSMT4">
                  <p:embed/>
                </p:oleObj>
              </mc:Choice>
              <mc:Fallback>
                <p:oleObj name="Equation" r:id="rId13" imgW="2755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4343400"/>
                        <a:ext cx="3832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11" name="Object 15"/>
          <p:cNvGraphicFramePr>
            <a:graphicFrameLocks noChangeAspect="1"/>
          </p:cNvGraphicFramePr>
          <p:nvPr>
            <p:extLst/>
          </p:nvPr>
        </p:nvGraphicFramePr>
        <p:xfrm>
          <a:off x="3848100" y="4700588"/>
          <a:ext cx="51482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9" name="Equation" r:id="rId15" imgW="2578100" imgH="469900" progId="Equation.DSMT4">
                  <p:embed/>
                </p:oleObj>
              </mc:Choice>
              <mc:Fallback>
                <p:oleObj name="Equation" r:id="rId15" imgW="2578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700588"/>
                        <a:ext cx="514826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2819400" y="4953000"/>
            <a:ext cx="762000" cy="4572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5199" y="5867400"/>
            <a:ext cx="175144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80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7772400" cy="48768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equation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* denotes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complex conjugate of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1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2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3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732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Consider a wave packet formed by using the wave function that </a:t>
            </a:r>
            <a:r>
              <a:rPr lang="en-US" sz="2400" dirty="0" err="1" smtClean="0">
                <a:cs typeface="ＭＳ Ｐゴシック" pitchFamily="-84" charset="-128"/>
              </a:rPr>
              <a:t>Ae</a:t>
            </a:r>
            <a:r>
              <a:rPr lang="en-US" sz="2400" baseline="30000" dirty="0" err="1" smtClean="0">
                <a:cs typeface="ＭＳ Ｐゴシック" pitchFamily="-84" charset="-128"/>
              </a:rPr>
              <a:t>-</a:t>
            </a:r>
            <a:r>
              <a:rPr lang="en-US" sz="2400" baseline="30000" dirty="0" err="1" smtClean="0">
                <a:latin typeface="Symbol" charset="2"/>
                <a:cs typeface="Symbol" charset="2"/>
              </a:rPr>
              <a:t>α|</a:t>
            </a:r>
            <a:r>
              <a:rPr lang="en-US" sz="2400" baseline="30000" dirty="0" err="1" smtClean="0">
                <a:latin typeface="+mj-lt"/>
                <a:cs typeface="Symbol" charset="2"/>
              </a:rPr>
              <a:t>x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|</a:t>
            </a:r>
            <a:r>
              <a:rPr lang="en-US" sz="2400" dirty="0" smtClean="0">
                <a:latin typeface="Symbol" charset="2"/>
                <a:cs typeface="Symbol" charset="2"/>
              </a:rPr>
              <a:t>, </a:t>
            </a:r>
            <a:r>
              <a:rPr lang="en-US" sz="2400" dirty="0" smtClean="0">
                <a:cs typeface="ＭＳ Ｐゴシック" pitchFamily="-84" charset="-128"/>
              </a:rPr>
              <a:t>where A is a constant to be determined by normalization.  Normalize this wave function and find the probabilities of the particle being between 0 and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, and between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 and 2/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. 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Ex 6.4: Normalization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1004888" y="2438400"/>
          <a:ext cx="155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6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38400"/>
                        <a:ext cx="1554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1635125" y="3505200"/>
          <a:ext cx="4411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7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05200"/>
                        <a:ext cx="44116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81000" y="3304044"/>
            <a:ext cx="1143000" cy="103935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Probability density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>
            <p:extLst/>
          </p:nvPr>
        </p:nvGraphicFramePr>
        <p:xfrm>
          <a:off x="6043613" y="3505200"/>
          <a:ext cx="2878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8" name="Equation" r:id="rId7" imgW="1549400" imgH="330200" progId="Equation.DSMT4">
                  <p:embed/>
                </p:oleObj>
              </mc:Choice>
              <mc:Fallback>
                <p:oleObj name="Equation" r:id="rId7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505200"/>
                        <a:ext cx="28781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>
            <p:extLst/>
          </p:nvPr>
        </p:nvGraphicFramePr>
        <p:xfrm>
          <a:off x="328613" y="4556125"/>
          <a:ext cx="2076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9" name="Equation" r:id="rId9" imgW="1117600" imgH="330200" progId="Equation.DSMT4">
                  <p:embed/>
                </p:oleObj>
              </mc:Choice>
              <mc:Fallback>
                <p:oleObj name="Equation" r:id="rId9" imgW="1117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56125"/>
                        <a:ext cx="2076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2" name="Object 12"/>
          <p:cNvGraphicFramePr>
            <a:graphicFrameLocks noChangeAspect="1"/>
          </p:cNvGraphicFramePr>
          <p:nvPr>
            <p:extLst/>
          </p:nvPr>
        </p:nvGraphicFramePr>
        <p:xfrm>
          <a:off x="6315075" y="5486400"/>
          <a:ext cx="2595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0" name="Equation" r:id="rId11" imgW="863600" imgH="228600" progId="Equation.DSMT4">
                  <p:embed/>
                </p:oleObj>
              </mc:Choice>
              <mc:Fallback>
                <p:oleObj name="Equation" r:id="rId11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486400"/>
                        <a:ext cx="2595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752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3" name="Object 13"/>
          <p:cNvGraphicFramePr>
            <a:graphicFrameLocks noChangeAspect="1"/>
          </p:cNvGraphicFramePr>
          <p:nvPr>
            <p:extLst/>
          </p:nvPr>
        </p:nvGraphicFramePr>
        <p:xfrm>
          <a:off x="1053152" y="5410200"/>
          <a:ext cx="13852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1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52" y="5410200"/>
                        <a:ext cx="13852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28600" y="5408414"/>
            <a:ext cx="7620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5486400"/>
            <a:ext cx="27432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Normalized Wave Function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>
            <p:extLst/>
          </p:nvPr>
        </p:nvGraphicFramePr>
        <p:xfrm>
          <a:off x="4656138" y="4391025"/>
          <a:ext cx="1697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2" name="Equation" r:id="rId16" imgW="914400" imgH="508000" progId="Equation.DSMT4">
                  <p:embed/>
                </p:oleObj>
              </mc:Choice>
              <mc:Fallback>
                <p:oleObj name="Equation" r:id="rId16" imgW="914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391025"/>
                        <a:ext cx="16970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5" name="Object 15"/>
          <p:cNvGraphicFramePr>
            <a:graphicFrameLocks noChangeAspect="1"/>
          </p:cNvGraphicFramePr>
          <p:nvPr>
            <p:extLst/>
          </p:nvPr>
        </p:nvGraphicFramePr>
        <p:xfrm>
          <a:off x="6546850" y="4479925"/>
          <a:ext cx="1060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3" name="Equation" r:id="rId18" imgW="571500" imgH="419100" progId="Equation.DSMT4">
                  <p:embed/>
                </p:oleObj>
              </mc:Choice>
              <mc:Fallback>
                <p:oleObj name="Equation" r:id="rId18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479925"/>
                        <a:ext cx="1060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6" name="Object 16"/>
          <p:cNvGraphicFramePr>
            <a:graphicFrameLocks noChangeAspect="1"/>
          </p:cNvGraphicFramePr>
          <p:nvPr>
            <p:extLst/>
          </p:nvPr>
        </p:nvGraphicFramePr>
        <p:xfrm>
          <a:off x="7735887" y="4724400"/>
          <a:ext cx="188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4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4724400"/>
                        <a:ext cx="1889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7" name="Object 17"/>
          <p:cNvGraphicFramePr>
            <a:graphicFrameLocks noChangeAspect="1"/>
          </p:cNvGraphicFramePr>
          <p:nvPr>
            <p:extLst/>
          </p:nvPr>
        </p:nvGraphicFramePr>
        <p:xfrm>
          <a:off x="2489200" y="4568825"/>
          <a:ext cx="1958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5" name="Equation" r:id="rId22" imgW="1054100" imgH="330200" progId="Equation.DSMT4">
                  <p:embed/>
                </p:oleObj>
              </mc:Choice>
              <mc:Fallback>
                <p:oleObj name="Equation" r:id="rId22" imgW="1054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68825"/>
                        <a:ext cx="1958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19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Using the wave function, we can compute the probability for a particle to be in 0 to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 and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 to 2/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Ex 6.4: Normalization, cont’d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700088" y="1676400"/>
          <a:ext cx="181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7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76400"/>
                        <a:ext cx="18129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20713" y="3514725"/>
          <a:ext cx="2028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8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514725"/>
                        <a:ext cx="20288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0 to 1/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066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609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</a:t>
            </a:r>
            <a:r>
              <a:rPr lang="en-US" kern="0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1/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to 2/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609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How about </a:t>
            </a:r>
            <a:r>
              <a:rPr lang="en-US" kern="0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2/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to ∞?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>
            <p:extLst/>
          </p:nvPr>
        </p:nvGraphicFramePr>
        <p:xfrm>
          <a:off x="2620963" y="3505200"/>
          <a:ext cx="17224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9" name="Equation" r:id="rId8" imgW="927100" imgH="330200" progId="Equation.DSMT4">
                  <p:embed/>
                </p:oleObj>
              </mc:Choice>
              <mc:Fallback>
                <p:oleObj name="Equation" r:id="rId8" imgW="92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172243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>
            <p:extLst/>
          </p:nvPr>
        </p:nvGraphicFramePr>
        <p:xfrm>
          <a:off x="4368800" y="3373438"/>
          <a:ext cx="3303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0" name="Equation" r:id="rId10" imgW="1778000" imgH="482600" progId="Equation.DSMT4">
                  <p:embed/>
                </p:oleObj>
              </mc:Choice>
              <mc:Fallback>
                <p:oleObj name="Equation" r:id="rId10" imgW="177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373438"/>
                        <a:ext cx="33035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>
            <p:extLst/>
          </p:nvPr>
        </p:nvGraphicFramePr>
        <p:xfrm>
          <a:off x="7696200" y="3657600"/>
          <a:ext cx="731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1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318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>
            <p:extLst/>
          </p:nvPr>
        </p:nvGraphicFramePr>
        <p:xfrm>
          <a:off x="603250" y="4953000"/>
          <a:ext cx="205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2" name="Equation" r:id="rId14" imgW="1104900" imgH="355600" progId="Equation.DSMT4">
                  <p:embed/>
                </p:oleObj>
              </mc:Choice>
              <mc:Fallback>
                <p:oleObj name="Equation" r:id="rId14" imgW="1104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953000"/>
                        <a:ext cx="2051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13"/>
          <p:cNvGraphicFramePr>
            <a:graphicFrameLocks noChangeAspect="1"/>
          </p:cNvGraphicFramePr>
          <p:nvPr>
            <p:extLst/>
          </p:nvPr>
        </p:nvGraphicFramePr>
        <p:xfrm>
          <a:off x="2678113" y="4953000"/>
          <a:ext cx="174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3" name="Equation" r:id="rId16" imgW="939800" imgH="355600" progId="Equation.DSMT4">
                  <p:embed/>
                </p:oleObj>
              </mc:Choice>
              <mc:Fallback>
                <p:oleObj name="Equation" r:id="rId16" imgW="939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953000"/>
                        <a:ext cx="1746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8" name="Object 14"/>
          <p:cNvGraphicFramePr>
            <a:graphicFrameLocks noChangeAspect="1"/>
          </p:cNvGraphicFramePr>
          <p:nvPr>
            <p:extLst/>
          </p:nvPr>
        </p:nvGraphicFramePr>
        <p:xfrm>
          <a:off x="4414838" y="4800600"/>
          <a:ext cx="3562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4" name="Equation" r:id="rId18" imgW="1917700" imgH="482600" progId="Equation.DSMT4">
                  <p:embed/>
                </p:oleObj>
              </mc:Choice>
              <mc:Fallback>
                <p:oleObj name="Equation" r:id="rId18" imgW="1917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800600"/>
                        <a:ext cx="3562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5105400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5" name="Equation" r:id="rId20" imgW="393700" imgH="165100" progId="Equation.DSMT4">
                  <p:embed/>
                </p:oleObj>
              </mc:Choice>
              <mc:Fallback>
                <p:oleObj name="Equation" r:id="rId20" imgW="393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rot="5400000">
            <a:off x="5524500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2706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43600" y="1371600"/>
            <a:ext cx="381000" cy="15240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24600" y="1371600"/>
            <a:ext cx="381000" cy="1524000"/>
          </a:xfrm>
          <a:prstGeom prst="rect">
            <a:avLst/>
          </a:prstGeom>
          <a:solidFill>
            <a:srgbClr val="CC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3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dirty="0"/>
              <a:t>Quiz this Wednesday, April </a:t>
            </a:r>
            <a:r>
              <a:rPr lang="en-US" dirty="0" smtClean="0"/>
              <a:t>5</a:t>
            </a:r>
            <a:endParaRPr lang="en-US" dirty="0"/>
          </a:p>
          <a:p>
            <a:pPr lvl="1" eaLnBrk="1" hangingPunct="1"/>
            <a:r>
              <a:rPr lang="en-US" dirty="0"/>
              <a:t>At the beginning of the class</a:t>
            </a:r>
          </a:p>
          <a:p>
            <a:pPr lvl="1" eaLnBrk="1" hangingPunct="1"/>
            <a:r>
              <a:rPr lang="en-US"/>
              <a:t>Covers </a:t>
            </a:r>
            <a:r>
              <a:rPr lang="en-US" smtClean="0"/>
              <a:t>CH5.1 </a:t>
            </a:r>
            <a:r>
              <a:rPr lang="en-US" dirty="0"/>
              <a:t>through what we finish </a:t>
            </a:r>
            <a:r>
              <a:rPr lang="en-US" dirty="0" smtClean="0"/>
              <a:t>today</a:t>
            </a:r>
            <a:endParaRPr lang="en-US" dirty="0"/>
          </a:p>
          <a:p>
            <a:pPr lvl="1" eaLnBrk="1" hangingPunct="1"/>
            <a:r>
              <a:rPr lang="en-US" dirty="0"/>
              <a:t>BYOF with the same rule as </a:t>
            </a:r>
            <a:r>
              <a:rPr lang="en-US" dirty="0" smtClean="0"/>
              <a:t>before</a:t>
            </a:r>
            <a:endParaRPr lang="en-US" sz="3600" dirty="0" smtClean="0"/>
          </a:p>
          <a:p>
            <a:pPr eaLnBrk="1" hangingPunct="1"/>
            <a:r>
              <a:rPr lang="en-US" dirty="0" smtClean="0"/>
              <a:t>Reminder: Quadruple extra credit</a:t>
            </a:r>
            <a:endParaRPr lang="en-US" sz="3600" dirty="0" smtClean="0"/>
          </a:p>
          <a:p>
            <a:pPr lvl="1" eaLnBrk="1" hangingPunct="1"/>
            <a:r>
              <a:rPr lang="en-US" dirty="0" smtClean="0"/>
              <a:t>Colloquium on April 19, 2017</a:t>
            </a:r>
          </a:p>
          <a:p>
            <a:pPr lvl="1" eaLnBrk="1" hangingPunct="1"/>
            <a:r>
              <a:rPr lang="en-US" dirty="0" smtClean="0"/>
              <a:t>Speaker: Dr. Nigel </a:t>
            </a:r>
            <a:r>
              <a:rPr lang="en-US" dirty="0" err="1" smtClean="0"/>
              <a:t>Lockyer</a:t>
            </a:r>
            <a:r>
              <a:rPr lang="en-US" dirty="0" smtClean="0"/>
              <a:t>, Director of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 eaLnBrk="1" hangingPunct="1"/>
            <a:r>
              <a:rPr lang="en-US" dirty="0" smtClean="0"/>
              <a:t>Make your arrangements to take advantage of this opportunity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6868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                                      is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is this Wednesday, Apr. 5.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574544"/>
              </p:ext>
            </p:extLst>
          </p:nvPr>
        </p:nvGraphicFramePr>
        <p:xfrm>
          <a:off x="5067230" y="828601"/>
          <a:ext cx="3695769" cy="44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993900" imgH="254000" progId="Equation.DSMT4">
                  <p:embed/>
                </p:oleObj>
              </mc:Choice>
              <mc:Fallback>
                <p:oleObj name="Equation" r:id="rId3" imgW="199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230" y="828601"/>
                        <a:ext cx="3695769" cy="446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6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0523"/>
          <p:cNvPicPr>
            <a:picLocks noChangeAspect="1" noChangeArrowheads="1"/>
          </p:cNvPicPr>
          <p:nvPr/>
        </p:nvPicPr>
        <p:blipFill>
          <a:blip r:embed="rId4"/>
          <a:srcRect b="2507"/>
          <a:stretch>
            <a:fillRect/>
          </a:stretch>
        </p:blipFill>
        <p:spPr bwMode="auto">
          <a:xfrm>
            <a:off x="4419600" y="1219200"/>
            <a:ext cx="454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of the Particle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87788" cy="4800600"/>
          </a:xfrm>
        </p:spPr>
        <p:txBody>
          <a:bodyPr/>
          <a:lstStyle/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probability of observing a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particle between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dx</a:t>
            </a:r>
            <a:r>
              <a:rPr lang="en-US" sz="2800" dirty="0">
                <a:cs typeface="ＭＳ Ｐゴシック" pitchFamily="-84" charset="-128"/>
              </a:rPr>
              <a:t> in each state </a:t>
            </a:r>
            <a:r>
              <a:rPr lang="en-US" sz="2800" dirty="0" smtClean="0">
                <a:cs typeface="ＭＳ Ｐゴシック" pitchFamily="-84" charset="-128"/>
              </a:rPr>
              <a:t>is</a:t>
            </a:r>
          </a:p>
          <a:p>
            <a:pPr marL="533400" indent="-533400"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Note </a:t>
            </a:r>
            <a:r>
              <a:rPr lang="en-US" sz="2800" dirty="0">
                <a:cs typeface="ＭＳ Ｐゴシック" pitchFamily="-84" charset="-128"/>
              </a:rPr>
              <a:t>that </a:t>
            </a:r>
            <a:r>
              <a:rPr lang="en-US" sz="2800" i="1" dirty="0">
                <a:cs typeface="ＭＳ Ｐゴシック" pitchFamily="-84" charset="-128"/>
              </a:rPr>
              <a:t>E</a:t>
            </a:r>
            <a:r>
              <a:rPr lang="en-US" sz="2800" baseline="-25000" dirty="0">
                <a:cs typeface="ＭＳ Ｐゴシック" pitchFamily="-84" charset="-128"/>
              </a:rPr>
              <a:t>0</a:t>
            </a:r>
            <a:r>
              <a:rPr lang="en-US" sz="2800" dirty="0">
                <a:cs typeface="ＭＳ Ｐゴシック" pitchFamily="-84" charset="-128"/>
              </a:rPr>
              <a:t> = 0 is not a possible energy </a:t>
            </a:r>
            <a:r>
              <a:rPr lang="en-US" sz="2800" dirty="0" smtClean="0">
                <a:cs typeface="ＭＳ Ｐゴシック" pitchFamily="-84" charset="-128"/>
              </a:rPr>
              <a:t>level.</a:t>
            </a: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concept of energy levels, as first discussed in the Bohr model, has surfaced in a natural way by using waves.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371600" y="2438400"/>
          <a:ext cx="2590800" cy="6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Equation" r:id="rId5" imgW="1155700" imgH="292100" progId="Equation.DSMT4">
                  <p:embed/>
                </p:oleObj>
              </mc:Choice>
              <mc:Fallback>
                <p:oleObj name="Equation" r:id="rId5" imgW="1155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590800" cy="65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74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The Schrödinger </a:t>
            </a:r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Wave Equation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5626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Erwin Schrödinger and Werner Heisenberg proposed quantum theory in 1920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two proposed very different forms of equations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Heisenberg: Matrix based framework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Schrödinger: Wave mechanics, similar to the classical wave equation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Paul Dirac and Schrödinger later on proved that the two give identical results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probabilistic nature of quantum theory is contradictory to the direct cause and effect seen in classical physics and makes it difficult to grasp!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213"/>
            <a:ext cx="8534400" cy="63658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a typeface="ＭＳ Ｐゴシック" pitchFamily="-84" charset="-128"/>
                <a:cs typeface="ＭＳ Ｐゴシック" pitchFamily="-84" charset="-128"/>
              </a:rPr>
              <a:t>The Time-dependent Schrödinger </a:t>
            </a:r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4114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Schrödinger wave equation in its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time-dependent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form for a particle of energy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moving in a potential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one dimension is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extension into three dimensions is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where	    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an imaginary number</a:t>
            </a:r>
            <a:endParaRPr lang="en-US" sz="2800" i="1" dirty="0">
              <a:latin typeface="Harlow Solid Italic" pitchFamily="82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28800" y="2057400"/>
          <a:ext cx="626949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5" name="Equation" r:id="rId3" imgW="2463800" imgH="419100" progId="Equation.DSMT4">
                  <p:embed/>
                </p:oleObj>
              </mc:Choice>
              <mc:Fallback>
                <p:oleObj name="Equation" r:id="rId3" imgW="2463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6269498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3810000"/>
          <a:ext cx="759676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6" name="Equation" r:id="rId5" imgW="3124200" imgH="469900" progId="Equation.DSMT4">
                  <p:embed/>
                </p:oleObj>
              </mc:Choice>
              <mc:Fallback>
                <p:oleObj name="Equation" r:id="rId5" imgW="312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59676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676400" y="5181600"/>
          <a:ext cx="10819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7" name="Equation" r:id="rId7" imgW="508000" imgH="215900" progId="Equation.DSMT4">
                  <p:embed/>
                </p:oleObj>
              </mc:Choice>
              <mc:Fallback>
                <p:oleObj name="Equation" r:id="rId7" imgW="508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10819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9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610600" cy="137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The wave equation must be linear so that we can use the superposition principle to form a wave packet.  Prove that the wave function in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 smtClean="0">
                <a:cs typeface="ＭＳ Ｐゴシック" pitchFamily="-84" charset="-128"/>
              </a:rPr>
              <a:t>dinger equation is linear by showing that it is satisfied for the wave equation </a:t>
            </a:r>
            <a:r>
              <a:rPr lang="en-US" sz="2000" dirty="0" err="1" smtClean="0">
                <a:latin typeface="Symbol" charset="2"/>
                <a:cs typeface="Symbol" charset="2"/>
              </a:rPr>
              <a:t>Ψ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)=</a:t>
            </a:r>
            <a:r>
              <a:rPr lang="en-US" sz="2000" dirty="0" smtClean="0">
                <a:latin typeface="+mj-lt"/>
                <a:cs typeface="Symbol" charset="2"/>
              </a:rPr>
              <a:t>a</a:t>
            </a:r>
            <a:r>
              <a:rPr lang="en-US" sz="2000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1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)+</a:t>
            </a:r>
            <a:r>
              <a:rPr lang="en-US" sz="2000" dirty="0" smtClean="0">
                <a:latin typeface="+mj-lt"/>
                <a:cs typeface="Symbol" charset="2"/>
              </a:rPr>
              <a:t>b</a:t>
            </a:r>
            <a:r>
              <a:rPr lang="en-US" sz="2000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2 </a:t>
            </a:r>
            <a:r>
              <a:rPr lang="en-US" sz="2000" dirty="0" smtClean="0">
                <a:latin typeface="Symbol" charset="2"/>
                <a:cs typeface="Symbol" charset="2"/>
              </a:rPr>
              <a:t>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latin typeface="+mj-lt"/>
                <a:cs typeface="Symbol" charset="2"/>
              </a:rPr>
              <a:t>where a and b are constants and </a:t>
            </a:r>
            <a:r>
              <a:rPr lang="en-US" sz="2000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1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cs typeface="Symbol" charset="2"/>
              </a:rPr>
              <a:t>and</a:t>
            </a:r>
            <a:r>
              <a:rPr lang="en-US" sz="2000" dirty="0" smtClean="0">
                <a:latin typeface="Symbol" charset="2"/>
                <a:cs typeface="Symbol" charset="2"/>
              </a:rPr>
              <a:t> 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2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cs typeface="Symbol" charset="2"/>
              </a:rPr>
              <a:t>describe two waves each satisfying the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 smtClean="0">
                <a:cs typeface="Symbol" charset="2"/>
              </a:rPr>
              <a:t>dinger Eq.</a:t>
            </a:r>
            <a:endParaRPr lang="en-US" sz="20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Ex 6.1: Wave equation and Superposition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466725" y="2208213"/>
          <a:ext cx="1358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0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208213"/>
                        <a:ext cx="13589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66725" y="2698750"/>
          <a:ext cx="3381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1" name="Equation" r:id="rId6" imgW="2400300" imgH="393700" progId="Equation.DSMT4">
                  <p:embed/>
                </p:oleObj>
              </mc:Choice>
              <mc:Fallback>
                <p:oleObj name="Equation" r:id="rId6" imgW="240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698750"/>
                        <a:ext cx="3381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58788" y="3359150"/>
          <a:ext cx="34178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2" name="Equation" r:id="rId8" imgW="2425700" imgH="393700" progId="Equation.DSMT4">
                  <p:embed/>
                </p:oleObj>
              </mc:Choice>
              <mc:Fallback>
                <p:oleObj name="Equation" r:id="rId8" imgW="2425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3359150"/>
                        <a:ext cx="3417887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1" name="Object 13"/>
          <p:cNvGraphicFramePr>
            <a:graphicFrameLocks noChangeAspect="1"/>
          </p:cNvGraphicFramePr>
          <p:nvPr>
            <p:extLst/>
          </p:nvPr>
        </p:nvGraphicFramePr>
        <p:xfrm>
          <a:off x="4751388" y="3336925"/>
          <a:ext cx="40973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3" name="Equation" r:id="rId10" imgW="2908300" imgH="444500" progId="Equation.DSMT4">
                  <p:embed/>
                </p:oleObj>
              </mc:Choice>
              <mc:Fallback>
                <p:oleObj name="Equation" r:id="rId10" imgW="290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3336925"/>
                        <a:ext cx="40973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42925" y="4038600"/>
          <a:ext cx="2200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4" name="Equation" r:id="rId12" imgW="1562100" imgH="419100" progId="Equation.DSMT4">
                  <p:embed/>
                </p:oleObj>
              </mc:Choice>
              <mc:Fallback>
                <p:oleObj name="Equation" r:id="rId12" imgW="156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038600"/>
                        <a:ext cx="22002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3" name="Object 15"/>
          <p:cNvGraphicFramePr>
            <a:graphicFrameLocks noChangeAspect="1"/>
          </p:cNvGraphicFramePr>
          <p:nvPr>
            <p:extLst/>
          </p:nvPr>
        </p:nvGraphicFramePr>
        <p:xfrm>
          <a:off x="466725" y="4792663"/>
          <a:ext cx="62452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5" name="Equation" r:id="rId14" imgW="4432300" imgH="469900" progId="Equation.DSMT4">
                  <p:embed/>
                </p:oleObj>
              </mc:Choice>
              <mc:Fallback>
                <p:oleObj name="Equation" r:id="rId14" imgW="4432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92663"/>
                        <a:ext cx="624522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4" name="Object 16"/>
          <p:cNvGraphicFramePr>
            <a:graphicFrameLocks noChangeAspect="1"/>
          </p:cNvGraphicFramePr>
          <p:nvPr>
            <p:extLst/>
          </p:nvPr>
        </p:nvGraphicFramePr>
        <p:xfrm>
          <a:off x="466725" y="5562600"/>
          <a:ext cx="5853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6" name="Equation" r:id="rId16" imgW="4152900" imgH="469900" progId="Equation.DSMT4">
                  <p:embed/>
                </p:oleObj>
              </mc:Choice>
              <mc:Fallback>
                <p:oleObj name="Equation" r:id="rId16" imgW="4152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62600"/>
                        <a:ext cx="5853113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5" name="Object 17"/>
          <p:cNvGraphicFramePr>
            <a:graphicFrameLocks noChangeAspect="1"/>
          </p:cNvGraphicFramePr>
          <p:nvPr>
            <p:extLst/>
          </p:nvPr>
        </p:nvGraphicFramePr>
        <p:xfrm>
          <a:off x="2401888" y="2057400"/>
          <a:ext cx="23987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7" name="Equation" r:id="rId18" imgW="1701800" imgH="419100" progId="Equation.DSMT4">
                  <p:embed/>
                </p:oleObj>
              </mc:Choice>
              <mc:Fallback>
                <p:oleObj name="Equation" r:id="rId18" imgW="170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057400"/>
                        <a:ext cx="23987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6" name="Object 18"/>
          <p:cNvGraphicFramePr>
            <a:graphicFrameLocks noChangeAspect="1"/>
          </p:cNvGraphicFramePr>
          <p:nvPr>
            <p:extLst/>
          </p:nvPr>
        </p:nvGraphicFramePr>
        <p:xfrm>
          <a:off x="5464175" y="2057400"/>
          <a:ext cx="2451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8" name="Equation" r:id="rId20" imgW="1739900" imgH="419100" progId="Equation.DSMT4">
                  <p:embed/>
                </p:oleObj>
              </mc:Choice>
              <mc:Fallback>
                <p:oleObj name="Equation" r:id="rId20" imgW="1739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057400"/>
                        <a:ext cx="24511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4114800" y="3352800"/>
            <a:ext cx="5334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819400" y="4114800"/>
            <a:ext cx="1447800" cy="550247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Rearrange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terms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488467" name="Object 19"/>
          <p:cNvGraphicFramePr>
            <a:graphicFrameLocks noChangeAspect="1"/>
          </p:cNvGraphicFramePr>
          <p:nvPr>
            <p:extLst/>
          </p:nvPr>
        </p:nvGraphicFramePr>
        <p:xfrm>
          <a:off x="4364038" y="4038600"/>
          <a:ext cx="46005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49" name="Equation" r:id="rId22" imgW="3263900" imgH="469900" progId="Equation.DSMT4">
                  <p:embed/>
                </p:oleObj>
              </mc:Choice>
              <mc:Fallback>
                <p:oleObj name="Equation" r:id="rId22" imgW="326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4038600"/>
                        <a:ext cx="4600575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07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1066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General Solution of the Schrödinger Wave Equation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620000" cy="45720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general form of the solution of the Schrödinger wave equation is given by: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which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also describes a wave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propagating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direction. In general the amplitude may also be complex. </a:t>
            </a:r>
            <a:r>
              <a:rPr lang="en-US" sz="2400" i="1" dirty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This is called the </a:t>
            </a:r>
            <a:r>
              <a:rPr lang="en-US" sz="2400" b="1" i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wave function of the particle</a:t>
            </a:r>
            <a:r>
              <a:rPr lang="en-US" sz="2400" i="1" dirty="0" smtClean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solidFill>
                <a:srgbClr val="3333CC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also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not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restricted to being real.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Only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physically measurable quantities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b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observables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must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 real. These include the probability, momentum and energy.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2298700"/>
          <a:ext cx="2755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0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98700"/>
                        <a:ext cx="2755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660775" y="2286000"/>
          <a:ext cx="44164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1" name="Equation" r:id="rId5" imgW="1993900" imgH="254000" progId="Equation.DSMT4">
                  <p:embed/>
                </p:oleObj>
              </mc:Choice>
              <mc:Fallback>
                <p:oleObj name="Equation" r:id="rId5" imgW="199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286000"/>
                        <a:ext cx="44164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37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</a:t>
            </a:r>
            <a:r>
              <a:rPr lang="en-US" sz="2400" dirty="0" err="1" smtClean="0">
                <a:cs typeface="ＭＳ Ｐゴシック" pitchFamily="-84" charset="-128"/>
              </a:rPr>
              <a:t>Ae</a:t>
            </a:r>
            <a:r>
              <a:rPr lang="en-US" sz="2400" baseline="30000" dirty="0" err="1" smtClean="0">
                <a:cs typeface="ＭＳ Ｐゴシック" pitchFamily="-84" charset="-128"/>
              </a:rPr>
              <a:t>i</a:t>
            </a:r>
            <a:r>
              <a:rPr lang="en-US" sz="2400" baseline="30000" dirty="0" smtClean="0">
                <a:cs typeface="ＭＳ Ｐゴシック" pitchFamily="-84" charset="-128"/>
              </a:rPr>
              <a:t>(</a:t>
            </a:r>
            <a:r>
              <a:rPr lang="en-US" sz="2400" baseline="30000" dirty="0" err="1" smtClean="0">
                <a:cs typeface="ＭＳ Ｐゴシック" pitchFamily="-84" charset="-128"/>
              </a:rPr>
              <a:t>kx-</a:t>
            </a:r>
            <a:r>
              <a:rPr lang="en-US" sz="2400" baseline="30000" dirty="0" err="1" smtClean="0">
                <a:latin typeface="Symbol" charset="2"/>
                <a:cs typeface="Symbol" charset="2"/>
              </a:rPr>
              <a:t>ω</a:t>
            </a:r>
            <a:r>
              <a:rPr lang="en-US" sz="2400" baseline="30000" dirty="0" err="1" smtClean="0">
                <a:cs typeface="ＭＳ Ｐゴシック" pitchFamily="-84" charset="-128"/>
              </a:rPr>
              <a:t>t</a:t>
            </a:r>
            <a:r>
              <a:rPr lang="en-US" sz="2400" baseline="30000" dirty="0" smtClean="0">
                <a:cs typeface="ＭＳ Ｐゴシック" pitchFamily="-84" charset="-128"/>
              </a:rPr>
              <a:t>) </a:t>
            </a:r>
            <a:r>
              <a:rPr lang="en-US" sz="2400" dirty="0" smtClean="0">
                <a:cs typeface="ＭＳ Ｐゴシック" pitchFamily="-84" charset="-128"/>
              </a:rPr>
              <a:t>satisfies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 smtClean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Ex 6.2: Solution for Wave </a:t>
            </a:r>
            <a:r>
              <a:rPr lang="en-US" sz="4000" b="1" dirty="0">
                <a:cs typeface="ＭＳ Ｐゴシック" pitchFamily="-84" charset="-128"/>
              </a:rPr>
              <a:t>E</a:t>
            </a:r>
            <a:r>
              <a:rPr lang="en-US" sz="4000" b="1" dirty="0" smtClean="0">
                <a:cs typeface="ＭＳ Ｐゴシック" pitchFamily="-84" charset="-128"/>
              </a:rPr>
              <a:t>quation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85775" y="12192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4" name="Equation" r:id="rId3" imgW="812800" imgH="203200" progId="Equation.DSMT4">
                  <p:embed/>
                </p:oleObj>
              </mc:Choice>
              <mc:Fallback>
                <p:oleObj name="Equation" r:id="rId3" imgW="812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2192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88950" y="1828800"/>
          <a:ext cx="4143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5" name="Equation" r:id="rId5" imgW="2374900" imgH="393700" progId="Equation.DSMT4">
                  <p:embed/>
                </p:oleObj>
              </mc:Choice>
              <mc:Fallback>
                <p:oleObj name="Equation" r:id="rId5" imgW="2374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828800"/>
                        <a:ext cx="4143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23875" y="3352800"/>
          <a:ext cx="4778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6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352800"/>
                        <a:ext cx="4778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3549650" y="1219200"/>
          <a:ext cx="4030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7" name="Equation" r:id="rId9" imgW="2590800" imgH="393700" progId="Equation.DSMT4">
                  <p:embed/>
                </p:oleObj>
              </mc:Choice>
              <mc:Fallback>
                <p:oleObj name="Equation" r:id="rId9" imgW="2590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219200"/>
                        <a:ext cx="4030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487363" y="2590800"/>
          <a:ext cx="6753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8" name="Equation" r:id="rId11" imgW="4114800" imgH="419100" progId="Equation.DSMT4">
                  <p:embed/>
                </p:oleObj>
              </mc:Choice>
              <mc:Fallback>
                <p:oleObj name="Equation" r:id="rId11" imgW="4114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590800"/>
                        <a:ext cx="6753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5" name="Object 13"/>
          <p:cNvGraphicFramePr>
            <a:graphicFrameLocks noChangeAspect="1"/>
          </p:cNvGraphicFramePr>
          <p:nvPr>
            <p:extLst/>
          </p:nvPr>
        </p:nvGraphicFramePr>
        <p:xfrm>
          <a:off x="6343650" y="3200400"/>
          <a:ext cx="2238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9" name="Equation" r:id="rId13" imgW="1447800" imgH="469900" progId="Equation.DSMT4">
                  <p:embed/>
                </p:oleObj>
              </mc:Choice>
              <mc:Fallback>
                <p:oleObj name="Equation" r:id="rId13" imgW="1447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200400"/>
                        <a:ext cx="22383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6" name="Object 14"/>
          <p:cNvGraphicFramePr>
            <a:graphicFrameLocks noChangeAspect="1"/>
          </p:cNvGraphicFramePr>
          <p:nvPr>
            <p:extLst/>
          </p:nvPr>
        </p:nvGraphicFramePr>
        <p:xfrm>
          <a:off x="7185025" y="5181600"/>
          <a:ext cx="1782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0" name="Equation" r:id="rId15" imgW="977900" imgH="419100" progId="Equation.DSMT4">
                  <p:embed/>
                </p:oleObj>
              </mc:Choice>
              <mc:Fallback>
                <p:oleObj name="Equation" r:id="rId15" imgW="977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5181600"/>
                        <a:ext cx="17827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7" name="Object 15"/>
          <p:cNvGraphicFramePr>
            <a:graphicFrameLocks noChangeAspect="1"/>
          </p:cNvGraphicFramePr>
          <p:nvPr>
            <p:extLst/>
          </p:nvPr>
        </p:nvGraphicFramePr>
        <p:xfrm>
          <a:off x="390525" y="4038600"/>
          <a:ext cx="3394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1" name="Equation" r:id="rId17" imgW="2197100" imgH="431800" progId="Equation.DSMT4">
                  <p:embed/>
                </p:oleObj>
              </mc:Choice>
              <mc:Fallback>
                <p:oleObj name="Equation" r:id="rId17" imgW="219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038600"/>
                        <a:ext cx="33940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8" name="Object 16"/>
          <p:cNvGraphicFramePr>
            <a:graphicFrameLocks noChangeAspect="1"/>
          </p:cNvGraphicFramePr>
          <p:nvPr>
            <p:extLst/>
          </p:nvPr>
        </p:nvGraphicFramePr>
        <p:xfrm>
          <a:off x="6343650" y="3962400"/>
          <a:ext cx="1943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2" name="Equation" r:id="rId19" imgW="1257300" imgH="469900" progId="Equation.DSMT4">
                  <p:embed/>
                </p:oleObj>
              </mc:Choice>
              <mc:Fallback>
                <p:oleObj name="Equation" r:id="rId19" imgW="1257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962400"/>
                        <a:ext cx="19431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9" name="Object 17"/>
          <p:cNvGraphicFramePr>
            <a:graphicFrameLocks noChangeAspect="1"/>
          </p:cNvGraphicFramePr>
          <p:nvPr>
            <p:extLst/>
          </p:nvPr>
        </p:nvGraphicFramePr>
        <p:xfrm>
          <a:off x="400050" y="4667250"/>
          <a:ext cx="4276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3" name="Equation" r:id="rId21" imgW="2768600" imgH="431800" progId="Equation.DSMT4">
                  <p:embed/>
                </p:oleObj>
              </mc:Choice>
              <mc:Fallback>
                <p:oleObj name="Equation" r:id="rId21" imgW="2768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667250"/>
                        <a:ext cx="4276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0" name="Object 18"/>
          <p:cNvGraphicFramePr>
            <a:graphicFrameLocks noChangeAspect="1"/>
          </p:cNvGraphicFramePr>
          <p:nvPr>
            <p:extLst/>
          </p:nvPr>
        </p:nvGraphicFramePr>
        <p:xfrm>
          <a:off x="5791200" y="4800600"/>
          <a:ext cx="2276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4" name="Equation" r:id="rId23" imgW="1473200" imgH="203200" progId="Equation.DSMT4">
                  <p:embed/>
                </p:oleObj>
              </mc:Choice>
              <mc:Fallback>
                <p:oleObj name="Equation" r:id="rId23" imgW="147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00600"/>
                        <a:ext cx="22764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1" name="Object 19"/>
          <p:cNvGraphicFramePr>
            <a:graphicFrameLocks noChangeAspect="1"/>
          </p:cNvGraphicFramePr>
          <p:nvPr>
            <p:extLst/>
          </p:nvPr>
        </p:nvGraphicFramePr>
        <p:xfrm>
          <a:off x="395288" y="5181600"/>
          <a:ext cx="5741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5" name="Equation" r:id="rId25" imgW="3149600" imgH="419100" progId="Equation.DSMT4">
                  <p:embed/>
                </p:oleObj>
              </mc:Choice>
              <mc:Fallback>
                <p:oleObj name="Equation" r:id="rId25" imgW="314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81600"/>
                        <a:ext cx="57419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2514600" y="12192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876800" y="47244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248400" y="533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dirty="0" err="1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i(kx-</a:t>
            </a:r>
            <a:r>
              <a:rPr lang="en-US" baseline="300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ω</a:t>
            </a:r>
            <a:r>
              <a:rPr lang="en-US" baseline="30000" dirty="0" err="1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baseline="30000" dirty="0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)</a:t>
            </a:r>
            <a:r>
              <a:rPr lang="en-US" baseline="30000" dirty="0" smtClean="0">
                <a:cs typeface="ＭＳ Ｐゴシック" pitchFamily="-84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is a good solution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and satisfies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259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43939</TotalTime>
  <Words>978</Words>
  <Application>Microsoft Macintosh PowerPoint</Application>
  <PresentationFormat>On-screen Show (4:3)</PresentationFormat>
  <Paragraphs>117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Narrow</vt:lpstr>
      <vt:lpstr>Harlow Solid Italic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#18</vt:lpstr>
      <vt:lpstr>Announcements</vt:lpstr>
      <vt:lpstr>Reminder: Special Project #4</vt:lpstr>
      <vt:lpstr>Probability of the Particle</vt:lpstr>
      <vt:lpstr>The Schrödinger Wave Equation</vt:lpstr>
      <vt:lpstr>The Time-dependent Schrödinger Wave Equation</vt:lpstr>
      <vt:lpstr>Ex 6.1: Wave equation and Superposition</vt:lpstr>
      <vt:lpstr>General Solution of the Schrödinger Wave Equation</vt:lpstr>
      <vt:lpstr>Ex 6.2: Solution for Wave Equation</vt:lpstr>
      <vt:lpstr>Ex 6.3: Bad Solution for Wave Equation</vt:lpstr>
      <vt:lpstr>Normalization and Probability</vt:lpstr>
      <vt:lpstr>Ex 6.4: Normalization</vt:lpstr>
      <vt:lpstr>Ex 6.4: Normalization, cont’d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911</cp:revision>
  <cp:lastPrinted>2013-08-26T21:25:15Z</cp:lastPrinted>
  <dcterms:created xsi:type="dcterms:W3CDTF">2012-08-27T21:13:02Z</dcterms:created>
  <dcterms:modified xsi:type="dcterms:W3CDTF">2017-04-03T19:51:31Z</dcterms:modified>
</cp:coreProperties>
</file>