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574" r:id="rId3"/>
    <p:sldId id="802" r:id="rId4"/>
    <p:sldId id="781" r:id="rId5"/>
    <p:sldId id="776" r:id="rId6"/>
    <p:sldId id="777" r:id="rId7"/>
    <p:sldId id="778" r:id="rId8"/>
    <p:sldId id="779" r:id="rId9"/>
    <p:sldId id="780" r:id="rId10"/>
    <p:sldId id="782" r:id="rId11"/>
    <p:sldId id="783" r:id="rId12"/>
    <p:sldId id="784" r:id="rId13"/>
    <p:sldId id="785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9"/>
    <p:restoredTop sz="94660"/>
  </p:normalViewPr>
  <p:slideViewPr>
    <p:cSldViewPr>
      <p:cViewPr varScale="1">
        <p:scale>
          <a:sx n="127" d="100"/>
          <a:sy n="127" d="100"/>
        </p:scale>
        <p:origin x="18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1" Type="http://schemas.openxmlformats.org/officeDocument/2006/relationships/image" Target="../media/image33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77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58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251094"/>
            <a:ext cx="512496" cy="452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1.emf"/><Relationship Id="rId21" Type="http://schemas.openxmlformats.org/officeDocument/2006/relationships/oleObject" Target="../embeddings/oleObject30.bin"/><Relationship Id="rId22" Type="http://schemas.openxmlformats.org/officeDocument/2006/relationships/image" Target="../media/image32.emf"/><Relationship Id="rId23" Type="http://schemas.openxmlformats.org/officeDocument/2006/relationships/oleObject" Target="../embeddings/oleObject31.bin"/><Relationship Id="rId24" Type="http://schemas.openxmlformats.org/officeDocument/2006/relationships/image" Target="../media/image33.emf"/><Relationship Id="rId10" Type="http://schemas.openxmlformats.org/officeDocument/2006/relationships/image" Target="../media/image26.e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0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emf"/><Relationship Id="rId20" Type="http://schemas.openxmlformats.org/officeDocument/2006/relationships/oleObject" Target="../embeddings/oleObject40.bin"/><Relationship Id="rId21" Type="http://schemas.openxmlformats.org/officeDocument/2006/relationships/image" Target="../media/image42.emf"/><Relationship Id="rId22" Type="http://schemas.openxmlformats.org/officeDocument/2006/relationships/oleObject" Target="../embeddings/oleObject41.bin"/><Relationship Id="rId23" Type="http://schemas.openxmlformats.org/officeDocument/2006/relationships/image" Target="../media/image43.emf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37.emf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7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38.bin"/><Relationship Id="rId17" Type="http://schemas.openxmlformats.org/officeDocument/2006/relationships/image" Target="../media/image40.emf"/><Relationship Id="rId18" Type="http://schemas.openxmlformats.org/officeDocument/2006/relationships/oleObject" Target="../embeddings/oleObject39.bin"/><Relationship Id="rId19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7440" y="1683603"/>
            <a:ext cx="3001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5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Time Independent Wave Equation</a:t>
            </a:r>
          </a:p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Expectation </a:t>
            </a:r>
            <a:r>
              <a:rPr lang="en-US" sz="2800" dirty="0">
                <a:latin typeface="Arial Narrow" pitchFamily="-84" charset="0"/>
              </a:rPr>
              <a:t>Values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Momentum Operator 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Position and Energy Operators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Infinite Square-well </a:t>
            </a:r>
            <a:r>
              <a:rPr lang="en-US" sz="2800" dirty="0" smtClean="0">
                <a:latin typeface="Arial Narrow" pitchFamily="-84" charset="0"/>
              </a:rPr>
              <a:t>Potential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Expectation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Values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8" cy="48021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expectation value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the expected result of the average of many measurements of a given quantity. The expectation value of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denoted by &lt;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&gt;.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Any measurable quantity for which we can calculate the expectation value is called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physical observable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The expectation values of physical observables (for example, position, linear momentum, angular momentum, and energy) must be real, because the experimental results of measurements are real.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average value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/>
          </p:nvPr>
        </p:nvGraphicFramePr>
        <p:xfrm>
          <a:off x="4319588" y="4724400"/>
          <a:ext cx="4581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2768600" imgH="673100" progId="Equation.DSMT4">
                  <p:embed/>
                </p:oleObj>
              </mc:Choice>
              <mc:Fallback>
                <p:oleObj name="Equation" r:id="rId3" imgW="27686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724400"/>
                        <a:ext cx="458152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1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Continuous Expectation Values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649788" cy="47259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We can change from discrete to continuous variables by using 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of observing the particle at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particular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Using the wave function, the expectation value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expectation value of any function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g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 normalized wave function: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/>
          </p:nvPr>
        </p:nvGraphicFramePr>
        <p:xfrm>
          <a:off x="5500688" y="914400"/>
          <a:ext cx="237013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8" name="Equation" r:id="rId3" imgW="1054100" imgH="635000" progId="Equation.DSMT4">
                  <p:embed/>
                </p:oleObj>
              </mc:Choice>
              <mc:Fallback>
                <p:oleObj name="Equation" r:id="rId3" imgW="1054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914400"/>
                        <a:ext cx="237013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>
            <p:extLst/>
          </p:nvPr>
        </p:nvGraphicFramePr>
        <p:xfrm>
          <a:off x="5119688" y="2667000"/>
          <a:ext cx="37988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19" name="Equation" r:id="rId5" imgW="1689100" imgH="635000" progId="Equation.DSMT4">
                  <p:embed/>
                </p:oleObj>
              </mc:Choice>
              <mc:Fallback>
                <p:oleObj name="Equation" r:id="rId5" imgW="1689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2667000"/>
                        <a:ext cx="379888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>
            <p:extLst/>
          </p:nvPr>
        </p:nvGraphicFramePr>
        <p:xfrm>
          <a:off x="4532313" y="5059363"/>
          <a:ext cx="43576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0" name="Equation" r:id="rId7" imgW="2197100" imgH="330200" progId="Equation.DSMT4">
                  <p:embed/>
                </p:oleObj>
              </mc:Choice>
              <mc:Fallback>
                <p:oleObj name="Equation" r:id="rId7" imgW="219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5059363"/>
                        <a:ext cx="43576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41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4582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define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momentum operator as	        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  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/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0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/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1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/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2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42235"/>
              </p:ext>
            </p:extLst>
          </p:nvPr>
        </p:nvGraphicFramePr>
        <p:xfrm>
          <a:off x="7239000" y="4267200"/>
          <a:ext cx="1447800" cy="81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3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267200"/>
                        <a:ext cx="1447800" cy="816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/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4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/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5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/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6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/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7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/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8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/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9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/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20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41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position </a:t>
            </a:r>
            <a:r>
              <a:rPr lang="en-US" i="1" dirty="0" err="1" smtClean="0">
                <a:solidFill>
                  <a:srgbClr val="3333CC"/>
                </a:solidFill>
              </a:rPr>
              <a:t>x</a:t>
            </a:r>
            <a:r>
              <a:rPr lang="en-US" dirty="0" smtClean="0">
                <a:solidFill>
                  <a:srgbClr val="3333CC"/>
                </a:solidFill>
              </a:rPr>
              <a:t> is its own operator 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 smtClean="0">
                <a:solidFill>
                  <a:srgbClr val="3333CC"/>
                </a:solidFill>
              </a:rPr>
              <a:t>	Substituting </a:t>
            </a:r>
            <a:r>
              <a:rPr lang="el-GR" i="1" dirty="0" smtClean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 smtClean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therefore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3" name="Equation" r:id="rId4" imgW="393700" imgH="393700" progId="Equation.DSMT4">
                  <p:embed/>
                </p:oleObj>
              </mc:Choice>
              <mc:Fallback>
                <p:oleObj name="Equation" r:id="rId4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/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4" name="Equation" r:id="rId6" imgW="850900" imgH="254000" progId="Equation.DSMT4">
                  <p:embed/>
                </p:oleObj>
              </mc:Choice>
              <mc:Fallback>
                <p:oleObj name="Equation" r:id="rId6" imgW="850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/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5" name="Equation" r:id="rId8" imgW="596900" imgH="393700" progId="Equation.DSMT4">
                  <p:embed/>
                </p:oleObj>
              </mc:Choice>
              <mc:Fallback>
                <p:oleObj name="Equation" r:id="rId8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6" name="Equation" r:id="rId10" imgW="381000" imgH="228600" progId="Equation.DSMT4">
                  <p:embed/>
                </p:oleObj>
              </mc:Choice>
              <mc:Fallback>
                <p:oleObj name="Equation" r:id="rId10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/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7" name="Equation" r:id="rId12" imgW="876300" imgH="393700" progId="Equation.DSMT4">
                  <p:embed/>
                </p:oleObj>
              </mc:Choice>
              <mc:Fallback>
                <p:oleObj name="Equation" r:id="rId12" imgW="876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/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8" name="Equation" r:id="rId14" imgW="812800" imgH="215900" progId="Equation.DSMT4">
                  <p:embed/>
                </p:oleObj>
              </mc:Choice>
              <mc:Fallback>
                <p:oleObj name="Equation" r:id="rId14" imgW="812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01412"/>
              </p:ext>
            </p:extLst>
          </p:nvPr>
        </p:nvGraphicFramePr>
        <p:xfrm>
          <a:off x="6365875" y="2197100"/>
          <a:ext cx="949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9" name="Equation" r:id="rId16" imgW="393700" imgH="177800" progId="Equation.DSMT4">
                  <p:embed/>
                </p:oleObj>
              </mc:Choice>
              <mc:Fallback>
                <p:oleObj name="Equation" r:id="rId16" imgW="393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9493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0" name="Equation" r:id="rId18" imgW="711200" imgH="406400" progId="Equation.DSMT4">
                  <p:embed/>
                </p:oleObj>
              </mc:Choice>
              <mc:Fallback>
                <p:oleObj name="Equation" r:id="rId18" imgW="711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/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1" name="Equation" r:id="rId20" imgW="1549400" imgH="330200" progId="Equation.DSMT4">
                  <p:embed/>
                </p:oleObj>
              </mc:Choice>
              <mc:Fallback>
                <p:oleObj name="Equation" r:id="rId20" imgW="1549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/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2" name="Equation" r:id="rId22" imgW="1574800" imgH="406400" progId="Equation.DSMT4">
                  <p:embed/>
                </p:oleObj>
              </mc:Choice>
              <mc:Fallback>
                <p:oleObj name="Equation" r:id="rId22" imgW="1574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4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Homework </a:t>
            </a:r>
            <a:r>
              <a:rPr lang="en-US" sz="2800" dirty="0"/>
              <a:t>#4</a:t>
            </a:r>
            <a:endParaRPr lang="en-US" sz="2400" dirty="0"/>
          </a:p>
          <a:p>
            <a:pPr lvl="1" eaLnBrk="1" hangingPunct="1"/>
            <a:r>
              <a:rPr lang="en-US" sz="2400" dirty="0"/>
              <a:t>End of chapter problems on CH5: 8, 10, 16, 24, 26, 36 and 47</a:t>
            </a:r>
          </a:p>
          <a:p>
            <a:pPr lvl="1" eaLnBrk="1" hangingPunct="1"/>
            <a:r>
              <a:rPr lang="en-US" sz="2400" dirty="0"/>
              <a:t>Due </a:t>
            </a:r>
            <a:r>
              <a:rPr lang="en-US" sz="2400" dirty="0" smtClean="0"/>
              <a:t>Wednesday</a:t>
            </a:r>
            <a:r>
              <a:rPr lang="en-US" sz="2400" dirty="0"/>
              <a:t>, Apr. </a:t>
            </a:r>
            <a:r>
              <a:rPr lang="en-US" sz="2400" dirty="0" smtClean="0"/>
              <a:t>12</a:t>
            </a:r>
            <a:endParaRPr lang="en-US" sz="3200" dirty="0"/>
          </a:p>
          <a:p>
            <a:pPr eaLnBrk="1" hangingPunct="1"/>
            <a:r>
              <a:rPr lang="en-US" sz="2800" dirty="0" smtClean="0"/>
              <a:t>Reminder: Quadruple extra credit</a:t>
            </a:r>
            <a:endParaRPr lang="en-US" dirty="0" smtClean="0"/>
          </a:p>
          <a:p>
            <a:pPr lvl="1" eaLnBrk="1" hangingPunct="1"/>
            <a:r>
              <a:rPr lang="en-US" sz="2400" dirty="0" smtClean="0"/>
              <a:t>Colloquium on April 19, 2017</a:t>
            </a:r>
          </a:p>
          <a:p>
            <a:pPr lvl="1" eaLnBrk="1" hangingPunct="1"/>
            <a:r>
              <a:rPr lang="en-US" sz="2400" dirty="0" smtClean="0"/>
              <a:t>Speaker: Dr. Nigel </a:t>
            </a:r>
            <a:r>
              <a:rPr lang="en-US" sz="2400" dirty="0" err="1" smtClean="0"/>
              <a:t>Lockyer</a:t>
            </a:r>
            <a:r>
              <a:rPr lang="en-US" sz="2400" dirty="0" smtClean="0"/>
              <a:t>, Director of </a:t>
            </a:r>
            <a:r>
              <a:rPr lang="en-US" sz="2400" dirty="0" err="1" smtClean="0"/>
              <a:t>Fermilab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Make your arrangements to take advantage of this opportunity</a:t>
            </a:r>
            <a:endParaRPr lang="en-US" sz="2400" dirty="0"/>
          </a:p>
          <a:p>
            <a:pPr eaLnBrk="1" hangingPunct="1"/>
            <a:r>
              <a:rPr lang="en-US" sz="2800" dirty="0" smtClean="0"/>
              <a:t>Colloquium today</a:t>
            </a:r>
          </a:p>
          <a:p>
            <a:pPr lvl="1" eaLnBrk="1" hangingPunct="1"/>
            <a:r>
              <a:rPr lang="en-US" sz="2400" dirty="0" smtClean="0"/>
              <a:t>Dr. Jodi Cooley of SMU</a:t>
            </a:r>
          </a:p>
          <a:p>
            <a:pPr lvl="1" eaLnBrk="1" hangingPunct="1"/>
            <a:r>
              <a:rPr lang="en-US" sz="2400" dirty="0" smtClean="0"/>
              <a:t>Title: In Pursuit of Dark Matter: Recent Results from </a:t>
            </a:r>
            <a:r>
              <a:rPr lang="en-US" sz="2400" dirty="0" err="1" smtClean="0"/>
              <a:t>SuperCDMS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713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Special project #6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smtClean="0">
                <a:ea typeface="ＭＳ Ｐゴシック" pitchFamily="-84" charset="-128"/>
                <a:cs typeface="ＭＳ Ｐゴシック" pitchFamily="-84" charset="-128"/>
              </a:rPr>
              <a:t>Deadline Monday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, Apr. 17, 2017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Properties of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a Valid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Wave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Function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486400"/>
          </a:xfrm>
        </p:spPr>
        <p:txBody>
          <a:bodyPr/>
          <a:lstStyle/>
          <a:p>
            <a:pPr marL="495300" indent="-495300" eaLnBrk="1" hangingPunct="1">
              <a:buFont typeface="Wingdings" pitchFamily="-84" charset="2"/>
              <a:buNone/>
            </a:pP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Boundary conditions</a:t>
            </a:r>
            <a:endParaRPr lang="en-US" sz="2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infinite probabilities, the wave function must be finite everywhere.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avoid multiple values of the probability, the wave function must be single valued.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a finite potential,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and its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derivatives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must be continuous. This is required because the second-order derivative term in the wave equation must be single valued. (There are exceptions to this rule when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infinite.)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order to normalize the wave functions, they must approach zero as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approaches infinity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Font typeface="Wingdings" pitchFamily="-84" charset="2"/>
              <a:buNone/>
            </a:pP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Solutions that do not satisfy these properties do not generally correspond to physically realizable circumstances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Time-Independent Schrödinger Wave Equation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762000"/>
            <a:ext cx="8688387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potential in many cases will not depend explicitly on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dependence on time and position can then be separated in the Schrödinger wave equation.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Let,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which yields: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Now divide by the wave function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left-hand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side </a:t>
            </a:r>
            <a:r>
              <a:rPr lang="en-US" sz="2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 this last equation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depends only on time,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right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depends only on spatial coordinates. Hence each side must be equal to a constant. The time dependent side 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/>
          </p:nvPr>
        </p:nvGraphicFramePr>
        <p:xfrm>
          <a:off x="5819775" y="1676400"/>
          <a:ext cx="27003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5" name="Equation" r:id="rId3" imgW="1219200" imgH="228600" progId="Equation.DSMT4">
                  <p:embed/>
                </p:oleObj>
              </mc:Choice>
              <mc:Fallback>
                <p:oleObj name="Equation" r:id="rId3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1676400"/>
                        <a:ext cx="2700338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/>
          </p:nvPr>
        </p:nvGraphicFramePr>
        <p:xfrm>
          <a:off x="2501900" y="2400300"/>
          <a:ext cx="65039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6" name="Equation" r:id="rId5" imgW="3111500" imgH="419100" progId="Equation.DSMT4">
                  <p:embed/>
                </p:oleObj>
              </mc:Choice>
              <mc:Fallback>
                <p:oleObj name="Equation" r:id="rId5" imgW="311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400300"/>
                        <a:ext cx="65039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/>
          </p:nvPr>
        </p:nvGraphicFramePr>
        <p:xfrm>
          <a:off x="5029200" y="3429000"/>
          <a:ext cx="3886200" cy="63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7" name="Equation" r:id="rId7" imgW="2819400" imgH="457200" progId="Equation.DSMT4">
                  <p:embed/>
                </p:oleObj>
              </mc:Choice>
              <mc:Fallback>
                <p:oleObj name="Equation" r:id="rId7" imgW="281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29000"/>
                        <a:ext cx="3886200" cy="63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/>
          </p:nvPr>
        </p:nvGraphicFramePr>
        <p:xfrm>
          <a:off x="3594100" y="5181600"/>
          <a:ext cx="15732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38" name="Equation" r:id="rId9" imgW="736600" imgH="419100" progId="Equation.DSMT4">
                  <p:embed/>
                </p:oleObj>
              </mc:Choice>
              <mc:Fallback>
                <p:oleObj name="Equation" r:id="rId9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181600"/>
                        <a:ext cx="157321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43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305800" cy="50641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</a:pPr>
            <a:r>
              <a:rPr lang="en-US" sz="2400" dirty="0" smtClean="0"/>
              <a:t>We integrate both sides and find: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sz="2400" dirty="0" smtClean="0"/>
              <a:t>	where </a:t>
            </a:r>
            <a:r>
              <a:rPr lang="en-US" sz="2400" i="1" dirty="0" smtClean="0"/>
              <a:t>C</a:t>
            </a:r>
            <a:r>
              <a:rPr lang="en-US" sz="2400" dirty="0" smtClean="0"/>
              <a:t> is an integration constant that we may choose to be 0. Therefore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sz="2400" dirty="0" smtClean="0"/>
              <a:t>	This determines </a:t>
            </a:r>
            <a:r>
              <a:rPr lang="en-US" sz="2400" i="1" dirty="0" smtClean="0"/>
              <a:t>f </a:t>
            </a:r>
            <a:r>
              <a:rPr lang="en-US" sz="2400" dirty="0" smtClean="0"/>
              <a:t>to be                                    . Comparing this to the time dependent portion of the free particle wave function 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 smtClean="0"/>
          </a:p>
          <a:p>
            <a:pPr eaLnBrk="1" hangingPunct="1">
              <a:buClr>
                <a:srgbClr val="3333CC"/>
              </a:buClr>
              <a:buSzPct val="65000"/>
            </a:pPr>
            <a:r>
              <a:rPr lang="en-US" sz="2400" dirty="0" smtClean="0"/>
              <a:t>This is known as the </a:t>
            </a:r>
            <a:r>
              <a:rPr lang="en-US" sz="2400" b="1" dirty="0" smtClean="0"/>
              <a:t>time-independent Schrödinger wave equation</a:t>
            </a:r>
            <a:r>
              <a:rPr lang="en-US" sz="2400" dirty="0" smtClean="0"/>
              <a:t>, and it is a fundamental equation in quantum mechanics.</a:t>
            </a:r>
          </a:p>
          <a:p>
            <a:endParaRPr lang="en-US" sz="2400" dirty="0"/>
          </a:p>
        </p:txBody>
      </p:sp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96400" cy="990600"/>
          </a:xfrm>
        </p:spPr>
        <p:txBody>
          <a:bodyPr/>
          <a:lstStyle/>
          <a:p>
            <a:pPr algn="ctr"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Time-Independent Schrödinger Wave </a:t>
            </a:r>
            <a:r>
              <a:rPr lang="en-US" sz="3400" b="1" dirty="0" smtClean="0">
                <a:ea typeface="ＭＳ Ｐゴシック" pitchFamily="-84" charset="-128"/>
                <a:cs typeface="ＭＳ Ｐゴシック" pitchFamily="-84" charset="-128"/>
              </a:rPr>
              <a:t>Equation</a:t>
            </a:r>
            <a:r>
              <a:rPr lang="en-US" sz="3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34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con’</a:t>
            </a:r>
            <a:r>
              <a:rPr lang="en-US" altLang="ja-JP" sz="34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23561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1" name="Equation" r:id="rId3" imgW="101600" imgH="177800" progId="Equation.DSMT4">
                  <p:embed/>
                </p:oleObj>
              </mc:Choice>
              <mc:Fallback>
                <p:oleObj name="Equation" r:id="rId3" imgW="101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57734" name="Object 6"/>
          <p:cNvGraphicFramePr>
            <a:graphicFrameLocks noChangeAspect="1"/>
          </p:cNvGraphicFramePr>
          <p:nvPr>
            <p:extLst/>
          </p:nvPr>
        </p:nvGraphicFramePr>
        <p:xfrm>
          <a:off x="4684713" y="774700"/>
          <a:ext cx="40401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2" name="Equation" r:id="rId5" imgW="2057400" imgH="419100" progId="Equation.DSMT4">
                  <p:embed/>
                </p:oleObj>
              </mc:Choice>
              <mc:Fallback>
                <p:oleObj name="Equation" r:id="rId5" imgW="205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774700"/>
                        <a:ext cx="404018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>
            <p:extLst/>
          </p:nvPr>
        </p:nvGraphicFramePr>
        <p:xfrm>
          <a:off x="3352800" y="2109067"/>
          <a:ext cx="1219200" cy="78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3" name="Equation" r:id="rId7" imgW="609600" imgH="393700" progId="Equation.DSMT4">
                  <p:embed/>
                </p:oleObj>
              </mc:Choice>
              <mc:Fallback>
                <p:oleObj name="Equation" r:id="rId7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09067"/>
                        <a:ext cx="1219200" cy="786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6" name="Object 8"/>
          <p:cNvGraphicFramePr>
            <a:graphicFrameLocks noChangeAspect="1"/>
          </p:cNvGraphicFramePr>
          <p:nvPr>
            <p:extLst/>
          </p:nvPr>
        </p:nvGraphicFramePr>
        <p:xfrm>
          <a:off x="3505200" y="2971800"/>
          <a:ext cx="241485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4" name="Equation" r:id="rId9" imgW="1219200" imgH="241300" progId="Equation.DSMT4">
                  <p:embed/>
                </p:oleObj>
              </mc:Choice>
              <mc:Fallback>
                <p:oleObj name="Equation" r:id="rId9" imgW="1219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2414855" cy="477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7" name="Object 9"/>
          <p:cNvGraphicFramePr>
            <a:graphicFrameLocks noChangeAspect="1"/>
          </p:cNvGraphicFramePr>
          <p:nvPr>
            <p:extLst/>
          </p:nvPr>
        </p:nvGraphicFramePr>
        <p:xfrm>
          <a:off x="4222750" y="3810000"/>
          <a:ext cx="19494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5" name="Equation" r:id="rId11" imgW="1117600" imgH="444500" progId="Equation.DSMT4">
                  <p:embed/>
                </p:oleObj>
              </mc:Choice>
              <mc:Fallback>
                <p:oleObj name="Equation" r:id="rId11" imgW="1117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810000"/>
                        <a:ext cx="194945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8" name="Object 10"/>
          <p:cNvGraphicFramePr>
            <a:graphicFrameLocks noChangeAspect="1"/>
          </p:cNvGraphicFramePr>
          <p:nvPr>
            <p:extLst/>
          </p:nvPr>
        </p:nvGraphicFramePr>
        <p:xfrm>
          <a:off x="2378075" y="5448300"/>
          <a:ext cx="45926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6" name="Equation" r:id="rId13" imgW="2197100" imgH="419100" progId="Equation.DSMT4">
                  <p:embed/>
                </p:oleObj>
              </mc:Choice>
              <mc:Fallback>
                <p:oleObj name="Equation" r:id="rId13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5448300"/>
                        <a:ext cx="459263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990600" y="3962400"/>
          <a:ext cx="18605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7" name="Equation" r:id="rId15" imgW="939800" imgH="177800" progId="Equation.DSMT4">
                  <p:embed/>
                </p:oleObj>
              </mc:Choice>
              <mc:Fallback>
                <p:oleObj name="Equation" r:id="rId15" imgW="939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1860550" cy="350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7239000" y="3352800"/>
          <a:ext cx="15589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78" name="Equation" r:id="rId17" imgW="787400" imgH="190500" progId="Equation.DSMT4">
                  <p:embed/>
                </p:oleObj>
              </mc:Choice>
              <mc:Fallback>
                <p:oleObj name="Equation" r:id="rId17" imgW="787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352800"/>
                        <a:ext cx="1558925" cy="376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3200400" y="3886200"/>
            <a:ext cx="685800" cy="533400"/>
          </a:xfrm>
          <a:prstGeom prst="rightArrow">
            <a:avLst/>
          </a:prstGeom>
          <a:solidFill>
            <a:srgbClr val="FFFF00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9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Stationary State</a:t>
            </a:r>
          </a:p>
        </p:txBody>
      </p:sp>
      <p:sp>
        <p:nvSpPr>
          <p:cNvPr id="24578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27013" y="838200"/>
            <a:ext cx="8383587" cy="48783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separation of variables: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and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with                     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wave function can be written as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probability density becomes:</a:t>
            </a:r>
          </a:p>
          <a:p>
            <a:pPr eaLnBrk="1" hangingPunct="1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probability distributions are constant in time. This is a standing wave phenomena that is called the stationary state.</a:t>
            </a:r>
          </a:p>
        </p:txBody>
      </p:sp>
      <p:graphicFrame>
        <p:nvGraphicFramePr>
          <p:cNvPr id="24582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1411288"/>
          <a:ext cx="19018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9" name="Equation" r:id="rId4" imgW="711200" imgH="241300" progId="Equation.DSMT4">
                  <p:embed/>
                </p:oleObj>
              </mc:Choice>
              <mc:Fallback>
                <p:oleObj name="Equation" r:id="rId4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11288"/>
                        <a:ext cx="1901825" cy="6461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458758" name="Object 6"/>
          <p:cNvGraphicFramePr>
            <a:graphicFrameLocks noChangeAspect="1"/>
          </p:cNvGraphicFramePr>
          <p:nvPr>
            <p:extLst/>
          </p:nvPr>
        </p:nvGraphicFramePr>
        <p:xfrm>
          <a:off x="6259513" y="906463"/>
          <a:ext cx="24765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0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906463"/>
                        <a:ext cx="247650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9" name="Object 7"/>
          <p:cNvGraphicFramePr>
            <a:graphicFrameLocks noChangeAspect="1"/>
          </p:cNvGraphicFramePr>
          <p:nvPr>
            <p:extLst/>
          </p:nvPr>
        </p:nvGraphicFramePr>
        <p:xfrm>
          <a:off x="2757488" y="2011363"/>
          <a:ext cx="2678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1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011363"/>
                        <a:ext cx="26781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60" name="Object 8"/>
          <p:cNvGraphicFramePr>
            <a:graphicFrameLocks noChangeAspect="1"/>
          </p:cNvGraphicFramePr>
          <p:nvPr>
            <p:extLst/>
          </p:nvPr>
        </p:nvGraphicFramePr>
        <p:xfrm>
          <a:off x="979488" y="3179763"/>
          <a:ext cx="6781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2" name="Equation" r:id="rId10" imgW="1981200" imgH="279400" progId="Equation.DSMT4">
                  <p:embed/>
                </p:oleObj>
              </mc:Choice>
              <mc:Fallback>
                <p:oleObj name="Equation" r:id="rId10" imgW="198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179763"/>
                        <a:ext cx="678180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547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Comparison of Classical and Quantum Mechanics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Newton’</a:t>
            </a:r>
            <a:r>
              <a:rPr lang="en-US" altLang="ja-JP" dirty="0" smtClean="0">
                <a:solidFill>
                  <a:srgbClr val="3333CC"/>
                </a:solidFill>
              </a:rPr>
              <a:t>s second law and Schrödinger’s wave equation are both differential equations.</a:t>
            </a:r>
          </a:p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Newton’</a:t>
            </a:r>
            <a:r>
              <a:rPr lang="en-US" altLang="ja-JP" dirty="0" smtClean="0">
                <a:solidFill>
                  <a:srgbClr val="3333CC"/>
                </a:solidFill>
              </a:rPr>
              <a:t>s second law can be derived from the Schrödinger wave equation, so the latter is the more fundamental.</a:t>
            </a:r>
          </a:p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 smtClean="0">
                <a:solidFill>
                  <a:srgbClr val="3333CC"/>
                </a:solidFill>
              </a:rPr>
              <a:t>Classical mechanics only appears to be more precise because it deals with macroscopic phenomena. The underlying uncertainties in macroscopic measurements are just too small to be significant.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5,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2C0A-C00C-6D49-85C5-A00CF6C3B0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62729" y="40219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44173</TotalTime>
  <Words>817</Words>
  <Application>Microsoft Macintosh PowerPoint</Application>
  <PresentationFormat>On-screen Show (4:3)</PresentationFormat>
  <Paragraphs>130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#19</vt:lpstr>
      <vt:lpstr>Announcements</vt:lpstr>
      <vt:lpstr>PowerPoint Presentation</vt:lpstr>
      <vt:lpstr>Special project #6</vt:lpstr>
      <vt:lpstr>Properties of a Valid Wave Function</vt:lpstr>
      <vt:lpstr>Time-Independent Schrödinger Wave Equation</vt:lpstr>
      <vt:lpstr>Time-Independent Schrödinger Wave Equation(con’t)</vt:lpstr>
      <vt:lpstr>Stationary State</vt:lpstr>
      <vt:lpstr>Comparison of Classical and Quantum Mechanics</vt:lpstr>
      <vt:lpstr>Expectation Values</vt:lpstr>
      <vt:lpstr>Continuous Expectation Values</vt:lpstr>
      <vt:lpstr>Momentum Operator</vt:lpstr>
      <vt:lpstr>Position and Energy Operators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930</cp:revision>
  <cp:lastPrinted>2013-08-26T21:25:15Z</cp:lastPrinted>
  <dcterms:created xsi:type="dcterms:W3CDTF">2012-08-27T21:13:02Z</dcterms:created>
  <dcterms:modified xsi:type="dcterms:W3CDTF">2017-04-05T20:01:50Z</dcterms:modified>
</cp:coreProperties>
</file>