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574" r:id="rId3"/>
    <p:sldId id="781" r:id="rId4"/>
    <p:sldId id="788" r:id="rId5"/>
    <p:sldId id="789" r:id="rId6"/>
    <p:sldId id="790" r:id="rId7"/>
    <p:sldId id="791" r:id="rId8"/>
    <p:sldId id="792" r:id="rId9"/>
    <p:sldId id="793" r:id="rId10"/>
    <p:sldId id="794" r:id="rId11"/>
    <p:sldId id="795" r:id="rId12"/>
    <p:sldId id="796" r:id="rId13"/>
    <p:sldId id="797" r:id="rId14"/>
    <p:sldId id="798" r:id="rId15"/>
    <p:sldId id="799" r:id="rId16"/>
    <p:sldId id="800" r:id="rId17"/>
    <p:sldId id="801" r:id="rId18"/>
    <p:sldId id="802" r:id="rId19"/>
    <p:sldId id="803" r:id="rId20"/>
    <p:sldId id="804" r:id="rId21"/>
    <p:sldId id="805" r:id="rId22"/>
    <p:sldId id="806" r:id="rId23"/>
    <p:sldId id="807" r:id="rId24"/>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81CEEF"/>
    <a:srgbClr val="8EDBEF"/>
    <a:srgbClr val="7FC4D6"/>
    <a:srgbClr val="99FFCC"/>
    <a:srgbClr val="FFFFCC"/>
    <a:srgbClr val="CC6600"/>
    <a:srgbClr val="FF0066"/>
    <a:srgbClr val="CC00C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14"/>
    <p:restoredTop sz="94660"/>
  </p:normalViewPr>
  <p:slideViewPr>
    <p:cSldViewPr>
      <p:cViewPr varScale="1">
        <p:scale>
          <a:sx n="101" d="100"/>
          <a:sy n="101" d="100"/>
        </p:scale>
        <p:origin x="39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1" Type="http://schemas.openxmlformats.org/officeDocument/2006/relationships/image" Target="../media/image2.emf"/><Relationship Id="rId2"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0.emf"/><Relationship Id="rId2" Type="http://schemas.openxmlformats.org/officeDocument/2006/relationships/image" Target="../media/image8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4.emf"/><Relationship Id="rId4" Type="http://schemas.openxmlformats.org/officeDocument/2006/relationships/image" Target="../media/image85.emf"/><Relationship Id="rId5" Type="http://schemas.openxmlformats.org/officeDocument/2006/relationships/image" Target="../media/image86.emf"/><Relationship Id="rId6" Type="http://schemas.openxmlformats.org/officeDocument/2006/relationships/image" Target="../media/image87.emf"/><Relationship Id="rId7" Type="http://schemas.openxmlformats.org/officeDocument/2006/relationships/image" Target="../media/image88.emf"/><Relationship Id="rId8" Type="http://schemas.openxmlformats.org/officeDocument/2006/relationships/image" Target="../media/image89.emf"/><Relationship Id="rId9" Type="http://schemas.openxmlformats.org/officeDocument/2006/relationships/image" Target="../media/image90.emf"/><Relationship Id="rId10" Type="http://schemas.openxmlformats.org/officeDocument/2006/relationships/image" Target="../media/image91.emf"/><Relationship Id="rId1" Type="http://schemas.openxmlformats.org/officeDocument/2006/relationships/image" Target="../media/image82.emf"/><Relationship Id="rId2" Type="http://schemas.openxmlformats.org/officeDocument/2006/relationships/image" Target="../media/image83.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94.emf"/><Relationship Id="rId4" Type="http://schemas.openxmlformats.org/officeDocument/2006/relationships/image" Target="../media/image95.emf"/><Relationship Id="rId5" Type="http://schemas.openxmlformats.org/officeDocument/2006/relationships/image" Target="../media/image96.emf"/><Relationship Id="rId6" Type="http://schemas.openxmlformats.org/officeDocument/2006/relationships/image" Target="../media/image97.emf"/><Relationship Id="rId7" Type="http://schemas.openxmlformats.org/officeDocument/2006/relationships/image" Target="../media/image98.emf"/><Relationship Id="rId8" Type="http://schemas.openxmlformats.org/officeDocument/2006/relationships/image" Target="../media/image99.emf"/><Relationship Id="rId9" Type="http://schemas.openxmlformats.org/officeDocument/2006/relationships/image" Target="../media/image100.emf"/><Relationship Id="rId1" Type="http://schemas.openxmlformats.org/officeDocument/2006/relationships/image" Target="../media/image92.emf"/><Relationship Id="rId2" Type="http://schemas.openxmlformats.org/officeDocument/2006/relationships/image" Target="../media/image93.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04.emf"/><Relationship Id="rId4" Type="http://schemas.openxmlformats.org/officeDocument/2006/relationships/image" Target="../media/image105.emf"/><Relationship Id="rId5" Type="http://schemas.openxmlformats.org/officeDocument/2006/relationships/image" Target="../media/image106.emf"/><Relationship Id="rId6" Type="http://schemas.openxmlformats.org/officeDocument/2006/relationships/image" Target="../media/image107.emf"/><Relationship Id="rId7" Type="http://schemas.openxmlformats.org/officeDocument/2006/relationships/image" Target="../media/image108.emf"/><Relationship Id="rId8" Type="http://schemas.openxmlformats.org/officeDocument/2006/relationships/image" Target="../media/image109.emf"/><Relationship Id="rId9" Type="http://schemas.openxmlformats.org/officeDocument/2006/relationships/image" Target="../media/image110.emf"/><Relationship Id="rId10" Type="http://schemas.openxmlformats.org/officeDocument/2006/relationships/image" Target="../media/image111.emf"/><Relationship Id="rId11" Type="http://schemas.openxmlformats.org/officeDocument/2006/relationships/image" Target="../media/image112.emf"/><Relationship Id="rId1" Type="http://schemas.openxmlformats.org/officeDocument/2006/relationships/image" Target="../media/image102.emf"/><Relationship Id="rId2" Type="http://schemas.openxmlformats.org/officeDocument/2006/relationships/image" Target="../media/image103.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15.emf"/><Relationship Id="rId4" Type="http://schemas.openxmlformats.org/officeDocument/2006/relationships/image" Target="../media/image116.emf"/><Relationship Id="rId5" Type="http://schemas.openxmlformats.org/officeDocument/2006/relationships/image" Target="../media/image117.emf"/><Relationship Id="rId6" Type="http://schemas.openxmlformats.org/officeDocument/2006/relationships/image" Target="../media/image118.emf"/><Relationship Id="rId7" Type="http://schemas.openxmlformats.org/officeDocument/2006/relationships/image" Target="../media/image119.emf"/><Relationship Id="rId8" Type="http://schemas.openxmlformats.org/officeDocument/2006/relationships/image" Target="../media/image120.emf"/><Relationship Id="rId1" Type="http://schemas.openxmlformats.org/officeDocument/2006/relationships/image" Target="../media/image113.emf"/><Relationship Id="rId2" Type="http://schemas.openxmlformats.org/officeDocument/2006/relationships/image" Target="../media/image11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25.emf"/><Relationship Id="rId2" Type="http://schemas.openxmlformats.org/officeDocument/2006/relationships/image" Target="../media/image126.emf"/><Relationship Id="rId3" Type="http://schemas.openxmlformats.org/officeDocument/2006/relationships/image" Target="../media/image127.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32.emf"/><Relationship Id="rId4" Type="http://schemas.openxmlformats.org/officeDocument/2006/relationships/image" Target="../media/image133.emf"/><Relationship Id="rId5" Type="http://schemas.openxmlformats.org/officeDocument/2006/relationships/image" Target="../media/image134.emf"/><Relationship Id="rId6" Type="http://schemas.openxmlformats.org/officeDocument/2006/relationships/image" Target="../media/image135.emf"/><Relationship Id="rId1" Type="http://schemas.openxmlformats.org/officeDocument/2006/relationships/image" Target="../media/image130.emf"/><Relationship Id="rId2" Type="http://schemas.openxmlformats.org/officeDocument/2006/relationships/image" Target="../media/image13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36.emf"/><Relationship Id="rId2" Type="http://schemas.openxmlformats.org/officeDocument/2006/relationships/image" Target="../media/image137.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42.emf"/><Relationship Id="rId4" Type="http://schemas.openxmlformats.org/officeDocument/2006/relationships/image" Target="../media/image143.emf"/><Relationship Id="rId5" Type="http://schemas.openxmlformats.org/officeDocument/2006/relationships/image" Target="../media/image144.emf"/><Relationship Id="rId6" Type="http://schemas.openxmlformats.org/officeDocument/2006/relationships/image" Target="../media/image145.emf"/><Relationship Id="rId7" Type="http://schemas.openxmlformats.org/officeDocument/2006/relationships/image" Target="../media/image146.emf"/><Relationship Id="rId8" Type="http://schemas.openxmlformats.org/officeDocument/2006/relationships/image" Target="../media/image147.emf"/><Relationship Id="rId9" Type="http://schemas.openxmlformats.org/officeDocument/2006/relationships/image" Target="../media/image148.emf"/><Relationship Id="rId1" Type="http://schemas.openxmlformats.org/officeDocument/2006/relationships/image" Target="../media/image140.emf"/><Relationship Id="rId2" Type="http://schemas.openxmlformats.org/officeDocument/2006/relationships/image" Target="../media/image14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7" Type="http://schemas.openxmlformats.org/officeDocument/2006/relationships/image" Target="../media/image15.emf"/><Relationship Id="rId8" Type="http://schemas.openxmlformats.org/officeDocument/2006/relationships/image" Target="../media/image16.emf"/><Relationship Id="rId1" Type="http://schemas.openxmlformats.org/officeDocument/2006/relationships/image" Target="../media/image9.emf"/><Relationship Id="rId2"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6" Type="http://schemas.openxmlformats.org/officeDocument/2006/relationships/image" Target="../media/image22.emf"/><Relationship Id="rId7" Type="http://schemas.openxmlformats.org/officeDocument/2006/relationships/image" Target="../media/image23.emf"/><Relationship Id="rId8" Type="http://schemas.openxmlformats.org/officeDocument/2006/relationships/image" Target="../media/image24.emf"/><Relationship Id="rId9" Type="http://schemas.openxmlformats.org/officeDocument/2006/relationships/image" Target="../media/image25.emf"/><Relationship Id="rId10" Type="http://schemas.openxmlformats.org/officeDocument/2006/relationships/image" Target="../media/image26.emf"/><Relationship Id="rId11" Type="http://schemas.openxmlformats.org/officeDocument/2006/relationships/image" Target="../media/image27.emf"/><Relationship Id="rId1" Type="http://schemas.openxmlformats.org/officeDocument/2006/relationships/image" Target="../media/image17.emf"/><Relationship Id="rId2"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5" Type="http://schemas.openxmlformats.org/officeDocument/2006/relationships/image" Target="../media/image33.emf"/><Relationship Id="rId1" Type="http://schemas.openxmlformats.org/officeDocument/2006/relationships/image" Target="../media/image29.emf"/><Relationship Id="rId2"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emf"/><Relationship Id="rId2" Type="http://schemas.openxmlformats.org/officeDocument/2006/relationships/image" Target="../media/image36.emf"/><Relationship Id="rId3"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9" Type="http://schemas.openxmlformats.org/officeDocument/2006/relationships/image" Target="../media/image46.emf"/><Relationship Id="rId20" Type="http://schemas.openxmlformats.org/officeDocument/2006/relationships/image" Target="../media/image57.emf"/><Relationship Id="rId10" Type="http://schemas.openxmlformats.org/officeDocument/2006/relationships/image" Target="../media/image47.emf"/><Relationship Id="rId11" Type="http://schemas.openxmlformats.org/officeDocument/2006/relationships/image" Target="../media/image48.emf"/><Relationship Id="rId12" Type="http://schemas.openxmlformats.org/officeDocument/2006/relationships/image" Target="../media/image49.emf"/><Relationship Id="rId13" Type="http://schemas.openxmlformats.org/officeDocument/2006/relationships/image" Target="../media/image50.emf"/><Relationship Id="rId14" Type="http://schemas.openxmlformats.org/officeDocument/2006/relationships/image" Target="../media/image51.emf"/><Relationship Id="rId15" Type="http://schemas.openxmlformats.org/officeDocument/2006/relationships/image" Target="../media/image52.emf"/><Relationship Id="rId16" Type="http://schemas.openxmlformats.org/officeDocument/2006/relationships/image" Target="../media/image53.emf"/><Relationship Id="rId17" Type="http://schemas.openxmlformats.org/officeDocument/2006/relationships/image" Target="../media/image54.emf"/><Relationship Id="rId18" Type="http://schemas.openxmlformats.org/officeDocument/2006/relationships/image" Target="../media/image55.emf"/><Relationship Id="rId19" Type="http://schemas.openxmlformats.org/officeDocument/2006/relationships/image" Target="../media/image56.emf"/><Relationship Id="rId1" Type="http://schemas.openxmlformats.org/officeDocument/2006/relationships/image" Target="../media/image38.emf"/><Relationship Id="rId2" Type="http://schemas.openxmlformats.org/officeDocument/2006/relationships/image" Target="../media/image39.emf"/><Relationship Id="rId3" Type="http://schemas.openxmlformats.org/officeDocument/2006/relationships/image" Target="../media/image40.emf"/><Relationship Id="rId4" Type="http://schemas.openxmlformats.org/officeDocument/2006/relationships/image" Target="../media/image41.emf"/><Relationship Id="rId5" Type="http://schemas.openxmlformats.org/officeDocument/2006/relationships/image" Target="../media/image42.emf"/><Relationship Id="rId6" Type="http://schemas.openxmlformats.org/officeDocument/2006/relationships/image" Target="../media/image43.emf"/><Relationship Id="rId7" Type="http://schemas.openxmlformats.org/officeDocument/2006/relationships/image" Target="../media/image44.emf"/><Relationship Id="rId8" Type="http://schemas.openxmlformats.org/officeDocument/2006/relationships/image" Target="../media/image45.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0.emf"/><Relationship Id="rId4" Type="http://schemas.openxmlformats.org/officeDocument/2006/relationships/image" Target="../media/image61.emf"/><Relationship Id="rId5" Type="http://schemas.openxmlformats.org/officeDocument/2006/relationships/image" Target="../media/image62.emf"/><Relationship Id="rId6" Type="http://schemas.openxmlformats.org/officeDocument/2006/relationships/image" Target="../media/image63.emf"/><Relationship Id="rId7" Type="http://schemas.openxmlformats.org/officeDocument/2006/relationships/image" Target="../media/image64.emf"/><Relationship Id="rId1" Type="http://schemas.openxmlformats.org/officeDocument/2006/relationships/image" Target="../media/image58.emf"/><Relationship Id="rId2" Type="http://schemas.openxmlformats.org/officeDocument/2006/relationships/image" Target="../media/image59.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7.emf"/><Relationship Id="rId4" Type="http://schemas.openxmlformats.org/officeDocument/2006/relationships/image" Target="../media/image68.emf"/><Relationship Id="rId5" Type="http://schemas.openxmlformats.org/officeDocument/2006/relationships/image" Target="../media/image69.emf"/><Relationship Id="rId6" Type="http://schemas.openxmlformats.org/officeDocument/2006/relationships/image" Target="../media/image70.emf"/><Relationship Id="rId7" Type="http://schemas.openxmlformats.org/officeDocument/2006/relationships/image" Target="../media/image71.emf"/><Relationship Id="rId8" Type="http://schemas.openxmlformats.org/officeDocument/2006/relationships/image" Target="../media/image72.emf"/><Relationship Id="rId1" Type="http://schemas.openxmlformats.org/officeDocument/2006/relationships/image" Target="../media/image65.emf"/><Relationship Id="rId2" Type="http://schemas.openxmlformats.org/officeDocument/2006/relationships/image" Target="../media/image66.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6.emf"/><Relationship Id="rId4" Type="http://schemas.openxmlformats.org/officeDocument/2006/relationships/image" Target="../media/image77.emf"/><Relationship Id="rId5" Type="http://schemas.openxmlformats.org/officeDocument/2006/relationships/image" Target="../media/image78.emf"/><Relationship Id="rId1" Type="http://schemas.openxmlformats.org/officeDocument/2006/relationships/image" Target="../media/image74.emf"/><Relationship Id="rId2" Type="http://schemas.openxmlformats.org/officeDocument/2006/relationships/image" Target="../media/image7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98124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5043702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1</a:t>
            </a:fld>
            <a:endParaRPr lang="en-US"/>
          </a:p>
        </p:txBody>
      </p:sp>
    </p:spTree>
    <p:extLst>
      <p:ext uri="{BB962C8B-B14F-4D97-AF65-F5344CB8AC3E}">
        <p14:creationId xmlns:p14="http://schemas.microsoft.com/office/powerpoint/2010/main" val="979450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2</a:t>
            </a:fld>
            <a:endParaRPr lang="en-US"/>
          </a:p>
        </p:txBody>
      </p:sp>
    </p:spTree>
    <p:extLst>
      <p:ext uri="{BB962C8B-B14F-4D97-AF65-F5344CB8AC3E}">
        <p14:creationId xmlns:p14="http://schemas.microsoft.com/office/powerpoint/2010/main" val="2064164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6</a:t>
            </a:fld>
            <a:endParaRPr lang="en-US"/>
          </a:p>
        </p:txBody>
      </p:sp>
    </p:spTree>
    <p:extLst>
      <p:ext uri="{BB962C8B-B14F-4D97-AF65-F5344CB8AC3E}">
        <p14:creationId xmlns:p14="http://schemas.microsoft.com/office/powerpoint/2010/main" val="1431802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9</a:t>
            </a:fld>
            <a:endParaRPr lang="en-US"/>
          </a:p>
        </p:txBody>
      </p:sp>
    </p:spTree>
    <p:extLst>
      <p:ext uri="{BB962C8B-B14F-4D97-AF65-F5344CB8AC3E}">
        <p14:creationId xmlns:p14="http://schemas.microsoft.com/office/powerpoint/2010/main" val="2010325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84" charset="-128"/>
              <a:cs typeface="ＭＳ Ｐゴシック" pitchFamily="-84" charset="-128"/>
            </a:endParaRPr>
          </a:p>
        </p:txBody>
      </p:sp>
      <p:sp>
        <p:nvSpPr>
          <p:cNvPr id="34819" name="Slide Number Placeholder 3"/>
          <p:cNvSpPr>
            <a:spLocks noGrp="1"/>
          </p:cNvSpPr>
          <p:nvPr>
            <p:ph type="sldNum" sz="quarter" idx="5"/>
          </p:nvPr>
        </p:nvSpPr>
        <p:spPr bwMode="auto">
          <a:noFill/>
          <a:ln>
            <a:miter lim="800000"/>
            <a:headEnd/>
            <a:tailEnd/>
          </a:ln>
        </p:spPr>
        <p:txBody>
          <a:bodyPr/>
          <a:lstStyle/>
          <a:p>
            <a:fld id="{478E05E0-8736-0F4D-A724-73FFBDAA481C}" type="slidenum">
              <a:rPr lang="en-US"/>
              <a:pPr/>
              <a:t>11</a:t>
            </a:fld>
            <a:endParaRPr lang="en-US"/>
          </a:p>
        </p:txBody>
      </p:sp>
    </p:spTree>
    <p:extLst>
      <p:ext uri="{BB962C8B-B14F-4D97-AF65-F5344CB8AC3E}">
        <p14:creationId xmlns:p14="http://schemas.microsoft.com/office/powerpoint/2010/main" val="1989951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April 10, 2017</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mr-IN" smtClean="0"/>
              <a:t>PHYS 3313-001, Spring 2017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0" y="6251094"/>
            <a:ext cx="512496" cy="45241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April 10,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April 10,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April 10, 2017</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Monday, April 10, 2017</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extLst>
      <p:ext uri="{BB962C8B-B14F-4D97-AF65-F5344CB8AC3E}">
        <p14:creationId xmlns:p14="http://schemas.microsoft.com/office/powerpoint/2010/main" val="196091779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April 10,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April 10,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April 10,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April 10, 2017</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April 10, 2017</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April 10, 2017</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April 10,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April 10,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mr-IN" smtClean="0"/>
              <a:t>PHYS 3313-001, Spring 2017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April 10, 2017</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mr-IN" smtClean="0"/>
              <a:t>PHYS 3313-001, Spring 2017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2" name="Picture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048000" y="6251094"/>
            <a:ext cx="512496" cy="452417"/>
          </a:xfrm>
          <a:prstGeom prst="rect">
            <a:avLst/>
          </a:prstGeom>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oleObject" Target="../embeddings/oleObject58.bin"/><Relationship Id="rId12" Type="http://schemas.openxmlformats.org/officeDocument/2006/relationships/image" Target="../media/image62.emf"/><Relationship Id="rId13" Type="http://schemas.openxmlformats.org/officeDocument/2006/relationships/oleObject" Target="../embeddings/oleObject59.bin"/><Relationship Id="rId14" Type="http://schemas.openxmlformats.org/officeDocument/2006/relationships/image" Target="../media/image63.emf"/><Relationship Id="rId15" Type="http://schemas.openxmlformats.org/officeDocument/2006/relationships/oleObject" Target="../embeddings/oleObject60.bin"/><Relationship Id="rId16" Type="http://schemas.openxmlformats.org/officeDocument/2006/relationships/image" Target="../media/image64.emf"/><Relationship Id="rId1" Type="http://schemas.openxmlformats.org/officeDocument/2006/relationships/vmlDrawing" Target="../drawings/vmlDrawing7.vml"/><Relationship Id="rId2" Type="http://schemas.openxmlformats.org/officeDocument/2006/relationships/slideLayout" Target="../slideLayouts/slideLayout13.xml"/><Relationship Id="rId3" Type="http://schemas.openxmlformats.org/officeDocument/2006/relationships/oleObject" Target="../embeddings/oleObject54.bin"/><Relationship Id="rId4" Type="http://schemas.openxmlformats.org/officeDocument/2006/relationships/image" Target="../media/image58.emf"/><Relationship Id="rId5" Type="http://schemas.openxmlformats.org/officeDocument/2006/relationships/oleObject" Target="../embeddings/oleObject55.bin"/><Relationship Id="rId6" Type="http://schemas.openxmlformats.org/officeDocument/2006/relationships/image" Target="../media/image59.emf"/><Relationship Id="rId7" Type="http://schemas.openxmlformats.org/officeDocument/2006/relationships/oleObject" Target="../embeddings/oleObject56.bin"/><Relationship Id="rId8" Type="http://schemas.openxmlformats.org/officeDocument/2006/relationships/image" Target="../media/image60.emf"/><Relationship Id="rId9" Type="http://schemas.openxmlformats.org/officeDocument/2006/relationships/oleObject" Target="../embeddings/oleObject57.bin"/><Relationship Id="rId10" Type="http://schemas.openxmlformats.org/officeDocument/2006/relationships/image" Target="../media/image61.emf"/></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63.bin"/><Relationship Id="rId20" Type="http://schemas.openxmlformats.org/officeDocument/2006/relationships/image" Target="../media/image72.emf"/><Relationship Id="rId10" Type="http://schemas.openxmlformats.org/officeDocument/2006/relationships/image" Target="../media/image67.emf"/><Relationship Id="rId11" Type="http://schemas.openxmlformats.org/officeDocument/2006/relationships/oleObject" Target="../embeddings/oleObject64.bin"/><Relationship Id="rId12" Type="http://schemas.openxmlformats.org/officeDocument/2006/relationships/image" Target="../media/image68.emf"/><Relationship Id="rId13" Type="http://schemas.openxmlformats.org/officeDocument/2006/relationships/oleObject" Target="../embeddings/oleObject65.bin"/><Relationship Id="rId14" Type="http://schemas.openxmlformats.org/officeDocument/2006/relationships/image" Target="../media/image69.emf"/><Relationship Id="rId15" Type="http://schemas.openxmlformats.org/officeDocument/2006/relationships/oleObject" Target="../embeddings/oleObject66.bin"/><Relationship Id="rId16" Type="http://schemas.openxmlformats.org/officeDocument/2006/relationships/image" Target="../media/image70.emf"/><Relationship Id="rId17" Type="http://schemas.openxmlformats.org/officeDocument/2006/relationships/oleObject" Target="../embeddings/oleObject67.bin"/><Relationship Id="rId18" Type="http://schemas.openxmlformats.org/officeDocument/2006/relationships/image" Target="../media/image71.emf"/><Relationship Id="rId19" Type="http://schemas.openxmlformats.org/officeDocument/2006/relationships/oleObject" Target="../embeddings/oleObject68.bin"/><Relationship Id="rId1" Type="http://schemas.openxmlformats.org/officeDocument/2006/relationships/vmlDrawing" Target="../drawings/vmlDrawing8.vml"/><Relationship Id="rId2" Type="http://schemas.openxmlformats.org/officeDocument/2006/relationships/slideLayout" Target="../slideLayouts/slideLayout13.xml"/><Relationship Id="rId3" Type="http://schemas.openxmlformats.org/officeDocument/2006/relationships/notesSlide" Target="../notesSlides/notesSlide5.xml"/><Relationship Id="rId4" Type="http://schemas.openxmlformats.org/officeDocument/2006/relationships/image" Target="../media/image73.jpeg"/><Relationship Id="rId5" Type="http://schemas.openxmlformats.org/officeDocument/2006/relationships/oleObject" Target="../embeddings/oleObject61.bin"/><Relationship Id="rId6" Type="http://schemas.openxmlformats.org/officeDocument/2006/relationships/image" Target="../media/image65.emf"/><Relationship Id="rId7" Type="http://schemas.openxmlformats.org/officeDocument/2006/relationships/oleObject" Target="../embeddings/oleObject62.bin"/><Relationship Id="rId8" Type="http://schemas.openxmlformats.org/officeDocument/2006/relationships/image" Target="../media/image66.emf"/></Relationships>
</file>

<file path=ppt/slides/_rels/slide12.xml.rels><?xml version="1.0" encoding="UTF-8" standalone="yes"?>
<Relationships xmlns="http://schemas.openxmlformats.org/package/2006/relationships"><Relationship Id="rId11" Type="http://schemas.openxmlformats.org/officeDocument/2006/relationships/image" Target="../media/image77.emf"/><Relationship Id="rId12" Type="http://schemas.openxmlformats.org/officeDocument/2006/relationships/oleObject" Target="../embeddings/oleObject73.bin"/><Relationship Id="rId13" Type="http://schemas.openxmlformats.org/officeDocument/2006/relationships/image" Target="../media/image78.emf"/><Relationship Id="rId1" Type="http://schemas.openxmlformats.org/officeDocument/2006/relationships/vmlDrawing" Target="../drawings/vmlDrawing9.vml"/><Relationship Id="rId2" Type="http://schemas.openxmlformats.org/officeDocument/2006/relationships/slideLayout" Target="../slideLayouts/slideLayout13.xml"/><Relationship Id="rId3" Type="http://schemas.openxmlformats.org/officeDocument/2006/relationships/image" Target="../media/image79.jpeg"/><Relationship Id="rId4" Type="http://schemas.openxmlformats.org/officeDocument/2006/relationships/oleObject" Target="../embeddings/oleObject69.bin"/><Relationship Id="rId5" Type="http://schemas.openxmlformats.org/officeDocument/2006/relationships/image" Target="../media/image74.emf"/><Relationship Id="rId6" Type="http://schemas.openxmlformats.org/officeDocument/2006/relationships/oleObject" Target="../embeddings/oleObject70.bin"/><Relationship Id="rId7" Type="http://schemas.openxmlformats.org/officeDocument/2006/relationships/image" Target="../media/image75.emf"/><Relationship Id="rId8" Type="http://schemas.openxmlformats.org/officeDocument/2006/relationships/oleObject" Target="../embeddings/oleObject71.bin"/><Relationship Id="rId9" Type="http://schemas.openxmlformats.org/officeDocument/2006/relationships/image" Target="../media/image76.emf"/><Relationship Id="rId10" Type="http://schemas.openxmlformats.org/officeDocument/2006/relationships/oleObject" Target="../embeddings/oleObject72.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4.bin"/><Relationship Id="rId4" Type="http://schemas.openxmlformats.org/officeDocument/2006/relationships/image" Target="../media/image80.emf"/><Relationship Id="rId5" Type="http://schemas.openxmlformats.org/officeDocument/2006/relationships/oleObject" Target="../embeddings/oleObject75.bin"/><Relationship Id="rId6" Type="http://schemas.openxmlformats.org/officeDocument/2006/relationships/image" Target="../media/image81.emf"/><Relationship Id="rId1" Type="http://schemas.openxmlformats.org/officeDocument/2006/relationships/vmlDrawing" Target="../drawings/vmlDrawing10.vml"/><Relationship Id="rId2"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9" Type="http://schemas.openxmlformats.org/officeDocument/2006/relationships/oleObject" Target="../embeddings/oleObject79.bin"/><Relationship Id="rId20" Type="http://schemas.openxmlformats.org/officeDocument/2006/relationships/image" Target="../media/image90.emf"/><Relationship Id="rId21" Type="http://schemas.openxmlformats.org/officeDocument/2006/relationships/oleObject" Target="../embeddings/oleObject85.bin"/><Relationship Id="rId22" Type="http://schemas.openxmlformats.org/officeDocument/2006/relationships/image" Target="../media/image91.emf"/><Relationship Id="rId10" Type="http://schemas.openxmlformats.org/officeDocument/2006/relationships/image" Target="../media/image85.emf"/><Relationship Id="rId11" Type="http://schemas.openxmlformats.org/officeDocument/2006/relationships/oleObject" Target="../embeddings/oleObject80.bin"/><Relationship Id="rId12" Type="http://schemas.openxmlformats.org/officeDocument/2006/relationships/image" Target="../media/image86.emf"/><Relationship Id="rId13" Type="http://schemas.openxmlformats.org/officeDocument/2006/relationships/oleObject" Target="../embeddings/oleObject81.bin"/><Relationship Id="rId14" Type="http://schemas.openxmlformats.org/officeDocument/2006/relationships/image" Target="../media/image87.emf"/><Relationship Id="rId15" Type="http://schemas.openxmlformats.org/officeDocument/2006/relationships/oleObject" Target="../embeddings/oleObject82.bin"/><Relationship Id="rId16" Type="http://schemas.openxmlformats.org/officeDocument/2006/relationships/image" Target="../media/image88.emf"/><Relationship Id="rId17" Type="http://schemas.openxmlformats.org/officeDocument/2006/relationships/oleObject" Target="../embeddings/oleObject83.bin"/><Relationship Id="rId18" Type="http://schemas.openxmlformats.org/officeDocument/2006/relationships/image" Target="../media/image89.emf"/><Relationship Id="rId19" Type="http://schemas.openxmlformats.org/officeDocument/2006/relationships/oleObject" Target="../embeddings/oleObject84.bin"/><Relationship Id="rId1" Type="http://schemas.openxmlformats.org/officeDocument/2006/relationships/vmlDrawing" Target="../drawings/vmlDrawing11.vml"/><Relationship Id="rId2" Type="http://schemas.openxmlformats.org/officeDocument/2006/relationships/slideLayout" Target="../slideLayouts/slideLayout13.xml"/><Relationship Id="rId3" Type="http://schemas.openxmlformats.org/officeDocument/2006/relationships/oleObject" Target="../embeddings/oleObject76.bin"/><Relationship Id="rId4" Type="http://schemas.openxmlformats.org/officeDocument/2006/relationships/image" Target="../media/image82.emf"/><Relationship Id="rId5" Type="http://schemas.openxmlformats.org/officeDocument/2006/relationships/oleObject" Target="../embeddings/oleObject77.bin"/><Relationship Id="rId6" Type="http://schemas.openxmlformats.org/officeDocument/2006/relationships/image" Target="../media/image83.emf"/><Relationship Id="rId7" Type="http://schemas.openxmlformats.org/officeDocument/2006/relationships/oleObject" Target="../embeddings/oleObject78.bin"/><Relationship Id="rId8" Type="http://schemas.openxmlformats.org/officeDocument/2006/relationships/image" Target="../media/image84.emf"/></Relationships>
</file>

<file path=ppt/slides/_rels/slide15.xml.rels><?xml version="1.0" encoding="UTF-8" standalone="yes"?>
<Relationships xmlns="http://schemas.openxmlformats.org/package/2006/relationships"><Relationship Id="rId9" Type="http://schemas.openxmlformats.org/officeDocument/2006/relationships/oleObject" Target="../embeddings/oleObject89.bin"/><Relationship Id="rId20" Type="http://schemas.openxmlformats.org/officeDocument/2006/relationships/image" Target="../media/image100.emf"/><Relationship Id="rId21" Type="http://schemas.openxmlformats.org/officeDocument/2006/relationships/image" Target="../media/image101.jpeg"/><Relationship Id="rId10" Type="http://schemas.openxmlformats.org/officeDocument/2006/relationships/image" Target="../media/image95.emf"/><Relationship Id="rId11" Type="http://schemas.openxmlformats.org/officeDocument/2006/relationships/oleObject" Target="../embeddings/oleObject90.bin"/><Relationship Id="rId12" Type="http://schemas.openxmlformats.org/officeDocument/2006/relationships/image" Target="../media/image96.emf"/><Relationship Id="rId13" Type="http://schemas.openxmlformats.org/officeDocument/2006/relationships/oleObject" Target="../embeddings/oleObject91.bin"/><Relationship Id="rId14" Type="http://schemas.openxmlformats.org/officeDocument/2006/relationships/image" Target="../media/image97.emf"/><Relationship Id="rId15" Type="http://schemas.openxmlformats.org/officeDocument/2006/relationships/oleObject" Target="../embeddings/oleObject92.bin"/><Relationship Id="rId16" Type="http://schemas.openxmlformats.org/officeDocument/2006/relationships/image" Target="../media/image98.emf"/><Relationship Id="rId17" Type="http://schemas.openxmlformats.org/officeDocument/2006/relationships/oleObject" Target="../embeddings/oleObject93.bin"/><Relationship Id="rId18" Type="http://schemas.openxmlformats.org/officeDocument/2006/relationships/image" Target="../media/image99.emf"/><Relationship Id="rId19" Type="http://schemas.openxmlformats.org/officeDocument/2006/relationships/oleObject" Target="../embeddings/oleObject94.bin"/><Relationship Id="rId1" Type="http://schemas.openxmlformats.org/officeDocument/2006/relationships/vmlDrawing" Target="../drawings/vmlDrawing12.vml"/><Relationship Id="rId2" Type="http://schemas.openxmlformats.org/officeDocument/2006/relationships/slideLayout" Target="../slideLayouts/slideLayout13.xml"/><Relationship Id="rId3" Type="http://schemas.openxmlformats.org/officeDocument/2006/relationships/oleObject" Target="../embeddings/oleObject86.bin"/><Relationship Id="rId4" Type="http://schemas.openxmlformats.org/officeDocument/2006/relationships/image" Target="../media/image92.emf"/><Relationship Id="rId5" Type="http://schemas.openxmlformats.org/officeDocument/2006/relationships/oleObject" Target="../embeddings/oleObject87.bin"/><Relationship Id="rId6" Type="http://schemas.openxmlformats.org/officeDocument/2006/relationships/image" Target="../media/image93.emf"/><Relationship Id="rId7" Type="http://schemas.openxmlformats.org/officeDocument/2006/relationships/oleObject" Target="../embeddings/oleObject88.bin"/><Relationship Id="rId8" Type="http://schemas.openxmlformats.org/officeDocument/2006/relationships/image" Target="../media/image94.emf"/></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98.bin"/><Relationship Id="rId20" Type="http://schemas.openxmlformats.org/officeDocument/2006/relationships/image" Target="../media/image110.emf"/><Relationship Id="rId21" Type="http://schemas.openxmlformats.org/officeDocument/2006/relationships/oleObject" Target="../embeddings/oleObject104.bin"/><Relationship Id="rId22" Type="http://schemas.openxmlformats.org/officeDocument/2006/relationships/image" Target="../media/image111.emf"/><Relationship Id="rId23" Type="http://schemas.openxmlformats.org/officeDocument/2006/relationships/oleObject" Target="../embeddings/oleObject105.bin"/><Relationship Id="rId24" Type="http://schemas.openxmlformats.org/officeDocument/2006/relationships/image" Target="../media/image112.emf"/><Relationship Id="rId10" Type="http://schemas.openxmlformats.org/officeDocument/2006/relationships/image" Target="../media/image105.emf"/><Relationship Id="rId11" Type="http://schemas.openxmlformats.org/officeDocument/2006/relationships/oleObject" Target="../embeddings/oleObject99.bin"/><Relationship Id="rId12" Type="http://schemas.openxmlformats.org/officeDocument/2006/relationships/image" Target="../media/image106.emf"/><Relationship Id="rId13" Type="http://schemas.openxmlformats.org/officeDocument/2006/relationships/oleObject" Target="../embeddings/oleObject100.bin"/><Relationship Id="rId14" Type="http://schemas.openxmlformats.org/officeDocument/2006/relationships/image" Target="../media/image107.emf"/><Relationship Id="rId15" Type="http://schemas.openxmlformats.org/officeDocument/2006/relationships/oleObject" Target="../embeddings/oleObject101.bin"/><Relationship Id="rId16" Type="http://schemas.openxmlformats.org/officeDocument/2006/relationships/image" Target="../media/image108.emf"/><Relationship Id="rId17" Type="http://schemas.openxmlformats.org/officeDocument/2006/relationships/oleObject" Target="../embeddings/oleObject102.bin"/><Relationship Id="rId18" Type="http://schemas.openxmlformats.org/officeDocument/2006/relationships/image" Target="../media/image109.emf"/><Relationship Id="rId19" Type="http://schemas.openxmlformats.org/officeDocument/2006/relationships/oleObject" Target="../embeddings/oleObject103.bin"/><Relationship Id="rId1" Type="http://schemas.openxmlformats.org/officeDocument/2006/relationships/vmlDrawing" Target="../drawings/vmlDrawing13.vml"/><Relationship Id="rId2" Type="http://schemas.openxmlformats.org/officeDocument/2006/relationships/slideLayout" Target="../slideLayouts/slideLayout13.xml"/><Relationship Id="rId3" Type="http://schemas.openxmlformats.org/officeDocument/2006/relationships/oleObject" Target="../embeddings/oleObject95.bin"/><Relationship Id="rId4" Type="http://schemas.openxmlformats.org/officeDocument/2006/relationships/image" Target="../media/image102.emf"/><Relationship Id="rId5" Type="http://schemas.openxmlformats.org/officeDocument/2006/relationships/oleObject" Target="../embeddings/oleObject96.bin"/><Relationship Id="rId6" Type="http://schemas.openxmlformats.org/officeDocument/2006/relationships/image" Target="../media/image103.emf"/><Relationship Id="rId7" Type="http://schemas.openxmlformats.org/officeDocument/2006/relationships/oleObject" Target="../embeddings/oleObject97.bin"/><Relationship Id="rId8" Type="http://schemas.openxmlformats.org/officeDocument/2006/relationships/image" Target="../media/image10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9" Type="http://schemas.openxmlformats.org/officeDocument/2006/relationships/oleObject" Target="../embeddings/oleObject108.bin"/><Relationship Id="rId20" Type="http://schemas.openxmlformats.org/officeDocument/2006/relationships/image" Target="../media/image120.emf"/><Relationship Id="rId10" Type="http://schemas.openxmlformats.org/officeDocument/2006/relationships/image" Target="../media/image115.emf"/><Relationship Id="rId11" Type="http://schemas.openxmlformats.org/officeDocument/2006/relationships/oleObject" Target="../embeddings/oleObject109.bin"/><Relationship Id="rId12" Type="http://schemas.openxmlformats.org/officeDocument/2006/relationships/image" Target="../media/image116.emf"/><Relationship Id="rId13" Type="http://schemas.openxmlformats.org/officeDocument/2006/relationships/oleObject" Target="../embeddings/oleObject110.bin"/><Relationship Id="rId14" Type="http://schemas.openxmlformats.org/officeDocument/2006/relationships/image" Target="../media/image117.emf"/><Relationship Id="rId15" Type="http://schemas.openxmlformats.org/officeDocument/2006/relationships/oleObject" Target="../embeddings/oleObject111.bin"/><Relationship Id="rId16" Type="http://schemas.openxmlformats.org/officeDocument/2006/relationships/image" Target="../media/image118.emf"/><Relationship Id="rId17" Type="http://schemas.openxmlformats.org/officeDocument/2006/relationships/oleObject" Target="../embeddings/oleObject112.bin"/><Relationship Id="rId18" Type="http://schemas.openxmlformats.org/officeDocument/2006/relationships/image" Target="../media/image119.emf"/><Relationship Id="rId19" Type="http://schemas.openxmlformats.org/officeDocument/2006/relationships/oleObject" Target="../embeddings/oleObject113.bin"/><Relationship Id="rId1" Type="http://schemas.openxmlformats.org/officeDocument/2006/relationships/vmlDrawing" Target="../drawings/vmlDrawing14.vml"/><Relationship Id="rId2" Type="http://schemas.openxmlformats.org/officeDocument/2006/relationships/slideLayout" Target="../slideLayouts/slideLayout13.xml"/><Relationship Id="rId3" Type="http://schemas.openxmlformats.org/officeDocument/2006/relationships/image" Target="../media/image121.jpeg"/><Relationship Id="rId4" Type="http://schemas.openxmlformats.org/officeDocument/2006/relationships/image" Target="../media/image122.jpeg"/><Relationship Id="rId5" Type="http://schemas.openxmlformats.org/officeDocument/2006/relationships/oleObject" Target="../embeddings/oleObject106.bin"/><Relationship Id="rId6" Type="http://schemas.openxmlformats.org/officeDocument/2006/relationships/image" Target="../media/image113.emf"/><Relationship Id="rId7" Type="http://schemas.openxmlformats.org/officeDocument/2006/relationships/oleObject" Target="../embeddings/oleObject107.bin"/><Relationship Id="rId8" Type="http://schemas.openxmlformats.org/officeDocument/2006/relationships/image" Target="../media/image114.emf"/></Relationships>
</file>

<file path=ppt/slides/_rels/slide19.xml.rels><?xml version="1.0" encoding="UTF-8" standalone="yes"?>
<Relationships xmlns="http://schemas.openxmlformats.org/package/2006/relationships"><Relationship Id="rId3" Type="http://schemas.openxmlformats.org/officeDocument/2006/relationships/image" Target="../media/image124.jpeg"/><Relationship Id="rId4" Type="http://schemas.openxmlformats.org/officeDocument/2006/relationships/oleObject" Target="../embeddings/oleObject114.bin"/><Relationship Id="rId5" Type="http://schemas.openxmlformats.org/officeDocument/2006/relationships/image" Target="../media/image123.emf"/><Relationship Id="rId1" Type="http://schemas.openxmlformats.org/officeDocument/2006/relationships/vmlDrawing" Target="../drawings/vmlDrawing15.vml"/><Relationship Id="rId2"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28.jpeg"/><Relationship Id="rId4" Type="http://schemas.openxmlformats.org/officeDocument/2006/relationships/image" Target="../media/image129.jpeg"/><Relationship Id="rId5" Type="http://schemas.openxmlformats.org/officeDocument/2006/relationships/oleObject" Target="../embeddings/oleObject115.bin"/><Relationship Id="rId6" Type="http://schemas.openxmlformats.org/officeDocument/2006/relationships/image" Target="../media/image125.emf"/><Relationship Id="rId7" Type="http://schemas.openxmlformats.org/officeDocument/2006/relationships/oleObject" Target="../embeddings/oleObject116.bin"/><Relationship Id="rId8" Type="http://schemas.openxmlformats.org/officeDocument/2006/relationships/image" Target="../media/image126.emf"/><Relationship Id="rId9" Type="http://schemas.openxmlformats.org/officeDocument/2006/relationships/oleObject" Target="../embeddings/oleObject117.bin"/><Relationship Id="rId10" Type="http://schemas.openxmlformats.org/officeDocument/2006/relationships/image" Target="../media/image127.emf"/><Relationship Id="rId1" Type="http://schemas.openxmlformats.org/officeDocument/2006/relationships/vmlDrawing" Target="../drawings/vmlDrawing16.vml"/><Relationship Id="rId2"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1" Type="http://schemas.openxmlformats.org/officeDocument/2006/relationships/oleObject" Target="../embeddings/oleObject122.bin"/><Relationship Id="rId12" Type="http://schemas.openxmlformats.org/officeDocument/2006/relationships/image" Target="../media/image134.emf"/><Relationship Id="rId13" Type="http://schemas.openxmlformats.org/officeDocument/2006/relationships/oleObject" Target="../embeddings/oleObject123.bin"/><Relationship Id="rId14" Type="http://schemas.openxmlformats.org/officeDocument/2006/relationships/image" Target="../media/image135.emf"/><Relationship Id="rId1" Type="http://schemas.openxmlformats.org/officeDocument/2006/relationships/vmlDrawing" Target="../drawings/vmlDrawing17.vml"/><Relationship Id="rId2" Type="http://schemas.openxmlformats.org/officeDocument/2006/relationships/slideLayout" Target="../slideLayouts/slideLayout13.xml"/><Relationship Id="rId3" Type="http://schemas.openxmlformats.org/officeDocument/2006/relationships/oleObject" Target="../embeddings/oleObject118.bin"/><Relationship Id="rId4" Type="http://schemas.openxmlformats.org/officeDocument/2006/relationships/image" Target="../media/image130.emf"/><Relationship Id="rId5" Type="http://schemas.openxmlformats.org/officeDocument/2006/relationships/oleObject" Target="../embeddings/oleObject119.bin"/><Relationship Id="rId6" Type="http://schemas.openxmlformats.org/officeDocument/2006/relationships/image" Target="../media/image131.emf"/><Relationship Id="rId7" Type="http://schemas.openxmlformats.org/officeDocument/2006/relationships/oleObject" Target="../embeddings/oleObject120.bin"/><Relationship Id="rId8" Type="http://schemas.openxmlformats.org/officeDocument/2006/relationships/image" Target="../media/image132.emf"/><Relationship Id="rId9" Type="http://schemas.openxmlformats.org/officeDocument/2006/relationships/oleObject" Target="../embeddings/oleObject121.bin"/><Relationship Id="rId10" Type="http://schemas.openxmlformats.org/officeDocument/2006/relationships/image" Target="../media/image133.emf"/></Relationships>
</file>

<file path=ppt/slides/_rels/slide22.xml.rels><?xml version="1.0" encoding="UTF-8" standalone="yes"?>
<Relationships xmlns="http://schemas.openxmlformats.org/package/2006/relationships"><Relationship Id="rId3" Type="http://schemas.openxmlformats.org/officeDocument/2006/relationships/image" Target="../media/image138.jpeg"/><Relationship Id="rId4" Type="http://schemas.openxmlformats.org/officeDocument/2006/relationships/image" Target="../media/image139.jpeg"/><Relationship Id="rId5" Type="http://schemas.openxmlformats.org/officeDocument/2006/relationships/oleObject" Target="../embeddings/oleObject124.bin"/><Relationship Id="rId6" Type="http://schemas.openxmlformats.org/officeDocument/2006/relationships/image" Target="../media/image136.emf"/><Relationship Id="rId7" Type="http://schemas.openxmlformats.org/officeDocument/2006/relationships/oleObject" Target="../embeddings/oleObject125.bin"/><Relationship Id="rId8" Type="http://schemas.openxmlformats.org/officeDocument/2006/relationships/image" Target="../media/image137.emf"/><Relationship Id="rId1" Type="http://schemas.openxmlformats.org/officeDocument/2006/relationships/vmlDrawing" Target="../drawings/vmlDrawing18.vml"/><Relationship Id="rId2"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9" Type="http://schemas.openxmlformats.org/officeDocument/2006/relationships/oleObject" Target="../embeddings/oleObject129.bin"/><Relationship Id="rId20" Type="http://schemas.openxmlformats.org/officeDocument/2006/relationships/image" Target="../media/image148.emf"/><Relationship Id="rId10" Type="http://schemas.openxmlformats.org/officeDocument/2006/relationships/image" Target="../media/image143.emf"/><Relationship Id="rId11" Type="http://schemas.openxmlformats.org/officeDocument/2006/relationships/oleObject" Target="../embeddings/oleObject130.bin"/><Relationship Id="rId12" Type="http://schemas.openxmlformats.org/officeDocument/2006/relationships/image" Target="../media/image144.emf"/><Relationship Id="rId13" Type="http://schemas.openxmlformats.org/officeDocument/2006/relationships/oleObject" Target="../embeddings/oleObject131.bin"/><Relationship Id="rId14" Type="http://schemas.openxmlformats.org/officeDocument/2006/relationships/image" Target="../media/image145.emf"/><Relationship Id="rId15" Type="http://schemas.openxmlformats.org/officeDocument/2006/relationships/oleObject" Target="../embeddings/oleObject132.bin"/><Relationship Id="rId16" Type="http://schemas.openxmlformats.org/officeDocument/2006/relationships/image" Target="../media/image146.emf"/><Relationship Id="rId17" Type="http://schemas.openxmlformats.org/officeDocument/2006/relationships/oleObject" Target="../embeddings/oleObject133.bin"/><Relationship Id="rId18" Type="http://schemas.openxmlformats.org/officeDocument/2006/relationships/image" Target="../media/image147.emf"/><Relationship Id="rId19" Type="http://schemas.openxmlformats.org/officeDocument/2006/relationships/oleObject" Target="../embeddings/oleObject134.bin"/><Relationship Id="rId1" Type="http://schemas.openxmlformats.org/officeDocument/2006/relationships/vmlDrawing" Target="../drawings/vmlDrawing19.vml"/><Relationship Id="rId2" Type="http://schemas.openxmlformats.org/officeDocument/2006/relationships/slideLayout" Target="../slideLayouts/slideLayout13.xml"/><Relationship Id="rId3" Type="http://schemas.openxmlformats.org/officeDocument/2006/relationships/oleObject" Target="../embeddings/oleObject126.bin"/><Relationship Id="rId4" Type="http://schemas.openxmlformats.org/officeDocument/2006/relationships/image" Target="../media/image140.emf"/><Relationship Id="rId5" Type="http://schemas.openxmlformats.org/officeDocument/2006/relationships/oleObject" Target="../embeddings/oleObject127.bin"/><Relationship Id="rId6" Type="http://schemas.openxmlformats.org/officeDocument/2006/relationships/image" Target="../media/image141.emf"/><Relationship Id="rId7" Type="http://schemas.openxmlformats.org/officeDocument/2006/relationships/oleObject" Target="../embeddings/oleObject128.bin"/><Relationship Id="rId8" Type="http://schemas.openxmlformats.org/officeDocument/2006/relationships/image" Target="../media/image14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1" Type="http://schemas.openxmlformats.org/officeDocument/2006/relationships/image" Target="../media/image5.emf"/><Relationship Id="rId12" Type="http://schemas.openxmlformats.org/officeDocument/2006/relationships/oleObject" Target="../embeddings/oleObject5.bin"/><Relationship Id="rId13" Type="http://schemas.openxmlformats.org/officeDocument/2006/relationships/image" Target="../media/image6.emf"/><Relationship Id="rId14" Type="http://schemas.openxmlformats.org/officeDocument/2006/relationships/oleObject" Target="../embeddings/oleObject6.bin"/><Relationship Id="rId15"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image" Target="../media/image8.jpeg"/><Relationship Id="rId4" Type="http://schemas.openxmlformats.org/officeDocument/2006/relationships/oleObject" Target="../embeddings/oleObject1.bin"/><Relationship Id="rId5" Type="http://schemas.openxmlformats.org/officeDocument/2006/relationships/image" Target="../media/image2.emf"/><Relationship Id="rId6" Type="http://schemas.openxmlformats.org/officeDocument/2006/relationships/oleObject" Target="../embeddings/oleObject2.bin"/><Relationship Id="rId7" Type="http://schemas.openxmlformats.org/officeDocument/2006/relationships/image" Target="../media/image3.emf"/><Relationship Id="rId8" Type="http://schemas.openxmlformats.org/officeDocument/2006/relationships/oleObject" Target="../embeddings/oleObject3.bin"/><Relationship Id="rId9" Type="http://schemas.openxmlformats.org/officeDocument/2006/relationships/image" Target="../media/image4.emf"/><Relationship Id="rId10"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11" Type="http://schemas.openxmlformats.org/officeDocument/2006/relationships/oleObject" Target="../embeddings/oleObject11.bin"/><Relationship Id="rId12" Type="http://schemas.openxmlformats.org/officeDocument/2006/relationships/image" Target="../media/image13.emf"/><Relationship Id="rId13" Type="http://schemas.openxmlformats.org/officeDocument/2006/relationships/oleObject" Target="../embeddings/oleObject12.bin"/><Relationship Id="rId14" Type="http://schemas.openxmlformats.org/officeDocument/2006/relationships/image" Target="../media/image14.emf"/><Relationship Id="rId15" Type="http://schemas.openxmlformats.org/officeDocument/2006/relationships/oleObject" Target="../embeddings/oleObject13.bin"/><Relationship Id="rId16" Type="http://schemas.openxmlformats.org/officeDocument/2006/relationships/image" Target="../media/image15.emf"/><Relationship Id="rId17" Type="http://schemas.openxmlformats.org/officeDocument/2006/relationships/oleObject" Target="../embeddings/oleObject14.bin"/><Relationship Id="rId18" Type="http://schemas.openxmlformats.org/officeDocument/2006/relationships/image" Target="../media/image16.emf"/><Relationship Id="rId1" Type="http://schemas.openxmlformats.org/officeDocument/2006/relationships/vmlDrawing" Target="../drawings/vmlDrawing2.vml"/><Relationship Id="rId2" Type="http://schemas.openxmlformats.org/officeDocument/2006/relationships/slideLayout" Target="../slideLayouts/slideLayout13.xml"/><Relationship Id="rId3" Type="http://schemas.openxmlformats.org/officeDocument/2006/relationships/oleObject" Target="../embeddings/oleObject7.bin"/><Relationship Id="rId4" Type="http://schemas.openxmlformats.org/officeDocument/2006/relationships/image" Target="../media/image9.emf"/><Relationship Id="rId5" Type="http://schemas.openxmlformats.org/officeDocument/2006/relationships/oleObject" Target="../embeddings/oleObject8.bin"/><Relationship Id="rId6" Type="http://schemas.openxmlformats.org/officeDocument/2006/relationships/image" Target="../media/image10.emf"/><Relationship Id="rId7" Type="http://schemas.openxmlformats.org/officeDocument/2006/relationships/oleObject" Target="../embeddings/oleObject9.bin"/><Relationship Id="rId8" Type="http://schemas.openxmlformats.org/officeDocument/2006/relationships/image" Target="../media/image11.emf"/><Relationship Id="rId9" Type="http://schemas.openxmlformats.org/officeDocument/2006/relationships/oleObject" Target="../embeddings/oleObject10.bin"/><Relationship Id="rId10" Type="http://schemas.openxmlformats.org/officeDocument/2006/relationships/image" Target="../media/image12.emf"/></Relationships>
</file>

<file path=ppt/slides/_rels/slide6.xml.rels><?xml version="1.0" encoding="UTF-8" standalone="yes"?>
<Relationships xmlns="http://schemas.openxmlformats.org/package/2006/relationships"><Relationship Id="rId9" Type="http://schemas.openxmlformats.org/officeDocument/2006/relationships/oleObject" Target="../embeddings/oleObject17.bin"/><Relationship Id="rId20" Type="http://schemas.openxmlformats.org/officeDocument/2006/relationships/image" Target="../media/image24.emf"/><Relationship Id="rId21" Type="http://schemas.openxmlformats.org/officeDocument/2006/relationships/oleObject" Target="../embeddings/oleObject23.bin"/><Relationship Id="rId22" Type="http://schemas.openxmlformats.org/officeDocument/2006/relationships/image" Target="../media/image25.emf"/><Relationship Id="rId23" Type="http://schemas.openxmlformats.org/officeDocument/2006/relationships/oleObject" Target="../embeddings/oleObject24.bin"/><Relationship Id="rId24" Type="http://schemas.openxmlformats.org/officeDocument/2006/relationships/image" Target="../media/image26.emf"/><Relationship Id="rId25" Type="http://schemas.openxmlformats.org/officeDocument/2006/relationships/oleObject" Target="../embeddings/oleObject25.bin"/><Relationship Id="rId26" Type="http://schemas.openxmlformats.org/officeDocument/2006/relationships/image" Target="../media/image27.emf"/><Relationship Id="rId10" Type="http://schemas.openxmlformats.org/officeDocument/2006/relationships/image" Target="../media/image19.emf"/><Relationship Id="rId11" Type="http://schemas.openxmlformats.org/officeDocument/2006/relationships/oleObject" Target="../embeddings/oleObject18.bin"/><Relationship Id="rId12" Type="http://schemas.openxmlformats.org/officeDocument/2006/relationships/image" Target="../media/image20.emf"/><Relationship Id="rId13" Type="http://schemas.openxmlformats.org/officeDocument/2006/relationships/oleObject" Target="../embeddings/oleObject19.bin"/><Relationship Id="rId14" Type="http://schemas.openxmlformats.org/officeDocument/2006/relationships/image" Target="../media/image21.emf"/><Relationship Id="rId15" Type="http://schemas.openxmlformats.org/officeDocument/2006/relationships/oleObject" Target="../embeddings/oleObject20.bin"/><Relationship Id="rId16" Type="http://schemas.openxmlformats.org/officeDocument/2006/relationships/image" Target="../media/image22.emf"/><Relationship Id="rId17" Type="http://schemas.openxmlformats.org/officeDocument/2006/relationships/oleObject" Target="../embeddings/oleObject21.bin"/><Relationship Id="rId18" Type="http://schemas.openxmlformats.org/officeDocument/2006/relationships/image" Target="../media/image23.emf"/><Relationship Id="rId19" Type="http://schemas.openxmlformats.org/officeDocument/2006/relationships/oleObject" Target="../embeddings/oleObject22.bin"/><Relationship Id="rId1" Type="http://schemas.openxmlformats.org/officeDocument/2006/relationships/vmlDrawing" Target="../drawings/vmlDrawing3.vml"/><Relationship Id="rId2" Type="http://schemas.openxmlformats.org/officeDocument/2006/relationships/slideLayout" Target="../slideLayouts/slideLayout13.xml"/><Relationship Id="rId3" Type="http://schemas.openxmlformats.org/officeDocument/2006/relationships/notesSlide" Target="../notesSlides/notesSlide3.xml"/><Relationship Id="rId4" Type="http://schemas.openxmlformats.org/officeDocument/2006/relationships/image" Target="../media/image28.jpeg"/><Relationship Id="rId5" Type="http://schemas.openxmlformats.org/officeDocument/2006/relationships/oleObject" Target="../embeddings/oleObject15.bin"/><Relationship Id="rId6" Type="http://schemas.openxmlformats.org/officeDocument/2006/relationships/image" Target="../media/image17.emf"/><Relationship Id="rId7" Type="http://schemas.openxmlformats.org/officeDocument/2006/relationships/oleObject" Target="../embeddings/oleObject16.bin"/><Relationship Id="rId8" Type="http://schemas.openxmlformats.org/officeDocument/2006/relationships/image" Target="../media/image18.emf"/></Relationships>
</file>

<file path=ppt/slides/_rels/slide7.xml.rels><?xml version="1.0" encoding="UTF-8" standalone="yes"?>
<Relationships xmlns="http://schemas.openxmlformats.org/package/2006/relationships"><Relationship Id="rId11" Type="http://schemas.openxmlformats.org/officeDocument/2006/relationships/image" Target="../media/image32.emf"/><Relationship Id="rId12" Type="http://schemas.openxmlformats.org/officeDocument/2006/relationships/oleObject" Target="../embeddings/oleObject30.bin"/><Relationship Id="rId13" Type="http://schemas.openxmlformats.org/officeDocument/2006/relationships/image" Target="../media/image33.emf"/><Relationship Id="rId1" Type="http://schemas.openxmlformats.org/officeDocument/2006/relationships/vmlDrawing" Target="../drawings/vmlDrawing4.vml"/><Relationship Id="rId2" Type="http://schemas.openxmlformats.org/officeDocument/2006/relationships/slideLayout" Target="../slideLayouts/slideLayout13.xml"/><Relationship Id="rId3" Type="http://schemas.openxmlformats.org/officeDocument/2006/relationships/oleObject" Target="../embeddings/oleObject26.bin"/><Relationship Id="rId4" Type="http://schemas.openxmlformats.org/officeDocument/2006/relationships/image" Target="../media/image29.emf"/><Relationship Id="rId5" Type="http://schemas.openxmlformats.org/officeDocument/2006/relationships/oleObject" Target="../embeddings/oleObject27.bin"/><Relationship Id="rId6" Type="http://schemas.openxmlformats.org/officeDocument/2006/relationships/image" Target="../media/image30.emf"/><Relationship Id="rId7" Type="http://schemas.openxmlformats.org/officeDocument/2006/relationships/image" Target="../media/image34.png"/><Relationship Id="rId8" Type="http://schemas.openxmlformats.org/officeDocument/2006/relationships/oleObject" Target="../embeddings/oleObject28.bin"/><Relationship Id="rId9" Type="http://schemas.openxmlformats.org/officeDocument/2006/relationships/image" Target="../media/image31.emf"/><Relationship Id="rId10" Type="http://schemas.openxmlformats.org/officeDocument/2006/relationships/oleObject" Target="../embeddings/oleObject29.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1.bin"/><Relationship Id="rId4" Type="http://schemas.openxmlformats.org/officeDocument/2006/relationships/image" Target="../media/image35.emf"/><Relationship Id="rId5" Type="http://schemas.openxmlformats.org/officeDocument/2006/relationships/oleObject" Target="../embeddings/oleObject32.bin"/><Relationship Id="rId6" Type="http://schemas.openxmlformats.org/officeDocument/2006/relationships/image" Target="../media/image36.emf"/><Relationship Id="rId7" Type="http://schemas.openxmlformats.org/officeDocument/2006/relationships/oleObject" Target="../embeddings/oleObject33.bin"/><Relationship Id="rId8" Type="http://schemas.openxmlformats.org/officeDocument/2006/relationships/image" Target="../media/image37.emf"/><Relationship Id="rId1" Type="http://schemas.openxmlformats.org/officeDocument/2006/relationships/vmlDrawing" Target="../drawings/vmlDrawing5.vml"/><Relationship Id="rId2"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0" Type="http://schemas.openxmlformats.org/officeDocument/2006/relationships/oleObject" Target="../embeddings/oleObject42.bin"/><Relationship Id="rId21" Type="http://schemas.openxmlformats.org/officeDocument/2006/relationships/image" Target="../media/image46.emf"/><Relationship Id="rId22" Type="http://schemas.openxmlformats.org/officeDocument/2006/relationships/oleObject" Target="../embeddings/oleObject43.bin"/><Relationship Id="rId23" Type="http://schemas.openxmlformats.org/officeDocument/2006/relationships/image" Target="../media/image47.emf"/><Relationship Id="rId24" Type="http://schemas.openxmlformats.org/officeDocument/2006/relationships/oleObject" Target="../embeddings/oleObject44.bin"/><Relationship Id="rId25" Type="http://schemas.openxmlformats.org/officeDocument/2006/relationships/image" Target="../media/image48.emf"/><Relationship Id="rId26" Type="http://schemas.openxmlformats.org/officeDocument/2006/relationships/oleObject" Target="../embeddings/oleObject45.bin"/><Relationship Id="rId27" Type="http://schemas.openxmlformats.org/officeDocument/2006/relationships/image" Target="../media/image49.emf"/><Relationship Id="rId28" Type="http://schemas.openxmlformats.org/officeDocument/2006/relationships/oleObject" Target="../embeddings/oleObject46.bin"/><Relationship Id="rId29" Type="http://schemas.openxmlformats.org/officeDocument/2006/relationships/image" Target="../media/image50.emf"/><Relationship Id="rId1" Type="http://schemas.openxmlformats.org/officeDocument/2006/relationships/vmlDrawing" Target="../drawings/vmlDrawing6.vml"/><Relationship Id="rId2" Type="http://schemas.openxmlformats.org/officeDocument/2006/relationships/slideLayout" Target="../slideLayouts/slideLayout13.xml"/><Relationship Id="rId3" Type="http://schemas.openxmlformats.org/officeDocument/2006/relationships/notesSlide" Target="../notesSlides/notesSlide4.xml"/><Relationship Id="rId4" Type="http://schemas.openxmlformats.org/officeDocument/2006/relationships/oleObject" Target="../embeddings/oleObject34.bin"/><Relationship Id="rId5" Type="http://schemas.openxmlformats.org/officeDocument/2006/relationships/image" Target="../media/image38.emf"/><Relationship Id="rId30" Type="http://schemas.openxmlformats.org/officeDocument/2006/relationships/oleObject" Target="../embeddings/oleObject47.bin"/><Relationship Id="rId31" Type="http://schemas.openxmlformats.org/officeDocument/2006/relationships/image" Target="../media/image51.emf"/><Relationship Id="rId32" Type="http://schemas.openxmlformats.org/officeDocument/2006/relationships/oleObject" Target="../embeddings/oleObject48.bin"/><Relationship Id="rId9" Type="http://schemas.openxmlformats.org/officeDocument/2006/relationships/image" Target="../media/image40.emf"/><Relationship Id="rId6" Type="http://schemas.openxmlformats.org/officeDocument/2006/relationships/oleObject" Target="../embeddings/oleObject35.bin"/><Relationship Id="rId7" Type="http://schemas.openxmlformats.org/officeDocument/2006/relationships/image" Target="../media/image39.emf"/><Relationship Id="rId8" Type="http://schemas.openxmlformats.org/officeDocument/2006/relationships/oleObject" Target="../embeddings/oleObject36.bin"/><Relationship Id="rId33" Type="http://schemas.openxmlformats.org/officeDocument/2006/relationships/image" Target="../media/image52.emf"/><Relationship Id="rId34" Type="http://schemas.openxmlformats.org/officeDocument/2006/relationships/oleObject" Target="../embeddings/oleObject49.bin"/><Relationship Id="rId35" Type="http://schemas.openxmlformats.org/officeDocument/2006/relationships/image" Target="../media/image53.emf"/><Relationship Id="rId36" Type="http://schemas.openxmlformats.org/officeDocument/2006/relationships/oleObject" Target="../embeddings/oleObject50.bin"/><Relationship Id="rId10" Type="http://schemas.openxmlformats.org/officeDocument/2006/relationships/oleObject" Target="../embeddings/oleObject37.bin"/><Relationship Id="rId11" Type="http://schemas.openxmlformats.org/officeDocument/2006/relationships/image" Target="../media/image41.emf"/><Relationship Id="rId12" Type="http://schemas.openxmlformats.org/officeDocument/2006/relationships/oleObject" Target="../embeddings/oleObject38.bin"/><Relationship Id="rId13" Type="http://schemas.openxmlformats.org/officeDocument/2006/relationships/image" Target="../media/image42.emf"/><Relationship Id="rId14" Type="http://schemas.openxmlformats.org/officeDocument/2006/relationships/oleObject" Target="../embeddings/oleObject39.bin"/><Relationship Id="rId15" Type="http://schemas.openxmlformats.org/officeDocument/2006/relationships/image" Target="../media/image43.emf"/><Relationship Id="rId16" Type="http://schemas.openxmlformats.org/officeDocument/2006/relationships/oleObject" Target="../embeddings/oleObject40.bin"/><Relationship Id="rId17" Type="http://schemas.openxmlformats.org/officeDocument/2006/relationships/image" Target="../media/image44.emf"/><Relationship Id="rId18" Type="http://schemas.openxmlformats.org/officeDocument/2006/relationships/oleObject" Target="../embeddings/oleObject41.bin"/><Relationship Id="rId19" Type="http://schemas.openxmlformats.org/officeDocument/2006/relationships/image" Target="../media/image45.emf"/><Relationship Id="rId37" Type="http://schemas.openxmlformats.org/officeDocument/2006/relationships/image" Target="../media/image54.emf"/><Relationship Id="rId38" Type="http://schemas.openxmlformats.org/officeDocument/2006/relationships/oleObject" Target="../embeddings/oleObject51.bin"/><Relationship Id="rId39" Type="http://schemas.openxmlformats.org/officeDocument/2006/relationships/image" Target="../media/image55.emf"/><Relationship Id="rId40" Type="http://schemas.openxmlformats.org/officeDocument/2006/relationships/oleObject" Target="../embeddings/oleObject52.bin"/><Relationship Id="rId41" Type="http://schemas.openxmlformats.org/officeDocument/2006/relationships/image" Target="../media/image56.emf"/><Relationship Id="rId42" Type="http://schemas.openxmlformats.org/officeDocument/2006/relationships/oleObject" Target="../embeddings/oleObject53.bin"/><Relationship Id="rId43" Type="http://schemas.openxmlformats.org/officeDocument/2006/relationships/image" Target="../media/image57.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April 10, 2017</a:t>
            </a:r>
            <a:endParaRPr lang="en-US"/>
          </a:p>
        </p:txBody>
      </p:sp>
      <p:sp>
        <p:nvSpPr>
          <p:cNvPr id="7" name="Rectangle 5"/>
          <p:cNvSpPr>
            <a:spLocks noGrp="1" noChangeArrowheads="1"/>
          </p:cNvSpPr>
          <p:nvPr>
            <p:ph type="ftr" sz="quarter" idx="11"/>
          </p:nvPr>
        </p:nvSpPr>
        <p:spPr/>
        <p:txBody>
          <a:bodyPr/>
          <a:lstStyle/>
          <a:p>
            <a:pPr>
              <a:defRPr/>
            </a:pPr>
            <a:r>
              <a:rPr lang="mr-IN" smtClean="0"/>
              <a:t>PHYS 3313-001, Spring 2017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228600"/>
            <a:ext cx="7772400" cy="1302603"/>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#20</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15223" y="1683603"/>
            <a:ext cx="2805576"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April 10, 2017</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a:t>
            </a:r>
            <a:r>
              <a:rPr lang="en-US" dirty="0" smtClean="0">
                <a:solidFill>
                  <a:schemeClr val="accent2"/>
                </a:solidFill>
                <a:latin typeface="Monotype Corsiva" pitchFamily="-84" charset="0"/>
              </a:rPr>
              <a:t>. Amir </a:t>
            </a:r>
            <a:r>
              <a:rPr lang="en-US" dirty="0" err="1" smtClean="0">
                <a:solidFill>
                  <a:schemeClr val="accent2"/>
                </a:solidFill>
                <a:latin typeface="Monotype Corsiva" pitchFamily="-84" charset="0"/>
              </a:rPr>
              <a:t>Farbin</a:t>
            </a:r>
            <a:endParaRPr lang="en-US" b="1" dirty="0">
              <a:solidFill>
                <a:srgbClr val="FF0066"/>
              </a:solidFill>
              <a:latin typeface="Monotype Corsiva" pitchFamily="-84" charset="0"/>
            </a:endParaRPr>
          </a:p>
        </p:txBody>
      </p:sp>
      <p:sp>
        <p:nvSpPr>
          <p:cNvPr id="8" name="Rectangle 3"/>
          <p:cNvSpPr txBox="1">
            <a:spLocks noChangeArrowheads="1"/>
          </p:cNvSpPr>
          <p:nvPr/>
        </p:nvSpPr>
        <p:spPr bwMode="auto">
          <a:xfrm>
            <a:off x="1371600" y="2609983"/>
            <a:ext cx="68580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a:lstStyle>
          <a:p>
            <a:pPr marL="609600" indent="-609600" algn="l"/>
            <a:r>
              <a:rPr lang="en-US" sz="2800" dirty="0" smtClean="0">
                <a:latin typeface="Arial Narrow" pitchFamily="-84" charset="0"/>
              </a:rPr>
              <a:t>Infinite </a:t>
            </a:r>
            <a:r>
              <a:rPr lang="en-US" sz="2800" dirty="0">
                <a:latin typeface="Arial Narrow" pitchFamily="-84" charset="0"/>
              </a:rPr>
              <a:t>Square-well </a:t>
            </a:r>
            <a:r>
              <a:rPr lang="en-US" sz="2800" dirty="0" smtClean="0">
                <a:latin typeface="Arial Narrow" pitchFamily="-84" charset="0"/>
              </a:rPr>
              <a:t>Potential</a:t>
            </a:r>
          </a:p>
          <a:p>
            <a:pPr marL="609600" indent="-609600" algn="l"/>
            <a:r>
              <a:rPr lang="en-US" sz="2800" dirty="0">
                <a:latin typeface="Arial Narrow" pitchFamily="-84" charset="0"/>
              </a:rPr>
              <a:t>Finite Square Well Potential</a:t>
            </a:r>
          </a:p>
          <a:p>
            <a:pPr marL="609600" indent="-609600" algn="l"/>
            <a:r>
              <a:rPr lang="en-US" sz="2800" dirty="0">
                <a:latin typeface="Arial Narrow" pitchFamily="-84" charset="0"/>
              </a:rPr>
              <a:t>Penetration Depth</a:t>
            </a:r>
          </a:p>
          <a:p>
            <a:pPr marL="609600" indent="-609600" algn="l"/>
            <a:r>
              <a:rPr lang="en-US" sz="2800" dirty="0">
                <a:latin typeface="Arial Narrow" pitchFamily="-84" charset="0"/>
              </a:rPr>
              <a:t>Degeneracy</a:t>
            </a:r>
          </a:p>
          <a:p>
            <a:pPr marL="609600" indent="-609600" algn="l"/>
            <a:r>
              <a:rPr lang="en-US" sz="2800" dirty="0">
                <a:latin typeface="Arial Narrow" pitchFamily="-84" charset="0"/>
              </a:rPr>
              <a:t>Simple Harmonic </a:t>
            </a:r>
            <a:r>
              <a:rPr lang="en-US" sz="2800" dirty="0" smtClean="0">
                <a:latin typeface="Arial Narrow" pitchFamily="-84" charset="0"/>
              </a:rPr>
              <a:t>Oscillator</a:t>
            </a:r>
            <a:endParaRPr lang="en-US" sz="2800" dirty="0">
              <a:latin typeface="Arial Narrow" pitchFamily="-84" charset="0"/>
            </a:endParaRPr>
          </a:p>
        </p:txBody>
      </p:sp>
      <p:sp>
        <p:nvSpPr>
          <p:cNvPr id="2" name="TextBox 1"/>
          <p:cNvSpPr txBox="1"/>
          <p:nvPr/>
        </p:nvSpPr>
        <p:spPr>
          <a:xfrm>
            <a:off x="8376745" y="4014952"/>
            <a:ext cx="184731" cy="461665"/>
          </a:xfrm>
          <a:prstGeom prst="rect">
            <a:avLst/>
          </a:prstGeom>
          <a:noFill/>
        </p:spPr>
        <p:txBody>
          <a:bodyPr wrap="none" rtlCol="0">
            <a:spAutoFit/>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534400" cy="914400"/>
          </a:xfrm>
        </p:spPr>
        <p:txBody>
          <a:bodyPr/>
          <a:lstStyle/>
          <a:p>
            <a:pPr marL="0" indent="0" eaLnBrk="1" hangingPunct="1">
              <a:spcBef>
                <a:spcPts val="0"/>
              </a:spcBef>
              <a:buNone/>
            </a:pPr>
            <a:r>
              <a:rPr lang="en-US" sz="2400" dirty="0" smtClean="0">
                <a:cs typeface="ＭＳ Ｐゴシック" pitchFamily="-84" charset="-128"/>
              </a:rPr>
              <a:t>A typical diameter of a nucleus is about 10</a:t>
            </a:r>
            <a:r>
              <a:rPr lang="en-US" sz="2400" baseline="30000" dirty="0" smtClean="0">
                <a:cs typeface="ＭＳ Ｐゴシック" pitchFamily="-84" charset="-128"/>
              </a:rPr>
              <a:t>-14</a:t>
            </a:r>
            <a:r>
              <a:rPr lang="en-US" sz="2400" dirty="0" smtClean="0">
                <a:cs typeface="ＭＳ Ｐゴシック" pitchFamily="-84" charset="-128"/>
              </a:rPr>
              <a:t>m. Use the infinite square-well potential to calculate the transition energy from the first excited state to the ground state for a proton confined to the nucleus.</a:t>
            </a:r>
            <a:endParaRPr lang="en-US" sz="24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dirty="0" smtClean="0">
                <a:cs typeface="ＭＳ Ｐゴシック" pitchFamily="-84" charset="-128"/>
              </a:rPr>
              <a:t>Ex 6.9: Proton Transition Energy</a:t>
            </a:r>
            <a:endParaRPr lang="en-US" sz="4000"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April 10, 2017</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10</a:t>
            </a:fld>
            <a:endParaRPr lang="en-US"/>
          </a:p>
        </p:txBody>
      </p:sp>
      <p:sp>
        <p:nvSpPr>
          <p:cNvPr id="7" name="Footer Placeholder 6"/>
          <p:cNvSpPr>
            <a:spLocks noGrp="1"/>
          </p:cNvSpPr>
          <p:nvPr>
            <p:ph type="ftr" sz="quarter" idx="11"/>
          </p:nvPr>
        </p:nvSpPr>
        <p:spPr/>
        <p:txBody>
          <a:bodyPr/>
          <a:lstStyle/>
          <a:p>
            <a:pPr>
              <a:defRPr/>
            </a:pPr>
            <a:r>
              <a:rPr lang="mr-IN" smtClean="0"/>
              <a:t>PHYS 3313-001, Spring 2017                      Dr. Jaehoon Yu</a:t>
            </a:r>
            <a:endParaRPr lang="en-US"/>
          </a:p>
        </p:txBody>
      </p:sp>
      <p:sp>
        <p:nvSpPr>
          <p:cNvPr id="19" name="Rectangle 35"/>
          <p:cNvSpPr txBox="1">
            <a:spLocks noChangeArrowheads="1"/>
          </p:cNvSpPr>
          <p:nvPr/>
        </p:nvSpPr>
        <p:spPr bwMode="auto">
          <a:xfrm>
            <a:off x="304800" y="1828800"/>
            <a:ext cx="4648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The energ</a:t>
            </a:r>
            <a:r>
              <a:rPr lang="en-US" sz="2800" kern="0" noProof="0" dirty="0" smtClean="0">
                <a:solidFill>
                  <a:schemeClr val="accent2"/>
                </a:solidFill>
                <a:latin typeface="+mn-lt"/>
                <a:ea typeface="ＭＳ Ｐゴシック" pitchFamily="-1" charset="-128"/>
                <a:cs typeface="ＭＳ Ｐゴシック" pitchFamily="-84" charset="-128"/>
              </a:rPr>
              <a:t>y </a:t>
            </a:r>
            <a:r>
              <a:rPr lang="en-US" sz="2800" kern="0" dirty="0" smtClean="0">
                <a:solidFill>
                  <a:schemeClr val="accent2"/>
                </a:solidFill>
                <a:latin typeface="+mn-lt"/>
                <a:ea typeface="ＭＳ Ｐゴシック" pitchFamily="-1" charset="-128"/>
                <a:cs typeface="ＭＳ Ｐゴシック" pitchFamily="-84" charset="-128"/>
              </a:rPr>
              <a:t>of the state </a:t>
            </a:r>
            <a:r>
              <a:rPr lang="en-US" sz="2800" kern="0" dirty="0" err="1" smtClean="0">
                <a:solidFill>
                  <a:schemeClr val="accent2"/>
                </a:solidFill>
                <a:latin typeface="+mn-lt"/>
                <a:ea typeface="ＭＳ Ｐゴシック" pitchFamily="-1" charset="-128"/>
                <a:cs typeface="ＭＳ Ｐゴシック" pitchFamily="-84" charset="-128"/>
              </a:rPr>
              <a:t>n</a:t>
            </a:r>
            <a:r>
              <a:rPr lang="en-US" sz="2800" kern="0" dirty="0" smtClean="0">
                <a:solidFill>
                  <a:schemeClr val="accent2"/>
                </a:solidFill>
                <a:latin typeface="+mn-lt"/>
                <a:ea typeface="ＭＳ Ｐゴシック" pitchFamily="-1" charset="-128"/>
                <a:cs typeface="ＭＳ Ｐゴシック" pitchFamily="-84" charset="-128"/>
              </a:rPr>
              <a:t> is </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0" name="Rectangle 35"/>
          <p:cNvSpPr txBox="1">
            <a:spLocks noChangeArrowheads="1"/>
          </p:cNvSpPr>
          <p:nvPr/>
        </p:nvSpPr>
        <p:spPr bwMode="auto">
          <a:xfrm>
            <a:off x="4419600" y="2590800"/>
            <a:ext cx="838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800" kern="0" dirty="0" err="1" smtClean="0">
                <a:solidFill>
                  <a:schemeClr val="accent2"/>
                </a:solidFill>
                <a:latin typeface="+mn-lt"/>
                <a:ea typeface="ＭＳ Ｐゴシック" pitchFamily="-1" charset="-128"/>
                <a:cs typeface="ＭＳ Ｐゴシック" pitchFamily="-84" charset="-128"/>
              </a:rPr>
              <a:t>n</a:t>
            </a:r>
            <a:r>
              <a:rPr lang="en-US" sz="2800" kern="0" dirty="0" smtClean="0">
                <a:solidFill>
                  <a:schemeClr val="accent2"/>
                </a:solidFill>
                <a:latin typeface="+mn-lt"/>
                <a:ea typeface="ＭＳ Ｐゴシック" pitchFamily="-1" charset="-128"/>
                <a:cs typeface="ＭＳ Ｐゴシック" pitchFamily="-84" charset="-128"/>
              </a:rPr>
              <a:t>=1</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30440" name="Object 8"/>
          <p:cNvGraphicFramePr>
            <a:graphicFrameLocks noChangeAspect="1"/>
          </p:cNvGraphicFramePr>
          <p:nvPr>
            <p:extLst/>
          </p:nvPr>
        </p:nvGraphicFramePr>
        <p:xfrm>
          <a:off x="4051300" y="1682750"/>
          <a:ext cx="1873250" cy="908050"/>
        </p:xfrm>
        <a:graphic>
          <a:graphicData uri="http://schemas.openxmlformats.org/presentationml/2006/ole">
            <mc:AlternateContent xmlns:mc="http://schemas.openxmlformats.org/markup-compatibility/2006">
              <mc:Choice xmlns:v="urn:schemas-microsoft-com:vml" Requires="v">
                <p:oleObj spid="_x0000_s163079" name="Equation" r:id="rId3" imgW="863600" imgH="419100" progId="Equation.DSMT4">
                  <p:embed/>
                </p:oleObj>
              </mc:Choice>
              <mc:Fallback>
                <p:oleObj name="Equation" r:id="rId3" imgW="863600" imgH="419100" progId="Equation.DSMT4">
                  <p:embed/>
                  <p:pic>
                    <p:nvPicPr>
                      <p:cNvPr id="0" name=""/>
                      <p:cNvPicPr>
                        <a:picLocks noChangeAspect="1" noChangeArrowheads="1"/>
                      </p:cNvPicPr>
                      <p:nvPr/>
                    </p:nvPicPr>
                    <p:blipFill>
                      <a:blip r:embed="rId4"/>
                      <a:srcRect/>
                      <a:stretch>
                        <a:fillRect/>
                      </a:stretch>
                    </p:blipFill>
                    <p:spPr bwMode="auto">
                      <a:xfrm>
                        <a:off x="4051300" y="1682750"/>
                        <a:ext cx="1873250" cy="9080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7" name="Rectangle 35"/>
          <p:cNvSpPr txBox="1">
            <a:spLocks noChangeArrowheads="1"/>
          </p:cNvSpPr>
          <p:nvPr/>
        </p:nvSpPr>
        <p:spPr bwMode="auto">
          <a:xfrm>
            <a:off x="304800" y="2590800"/>
            <a:ext cx="4267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What is </a:t>
            </a:r>
            <a:r>
              <a:rPr lang="en-US" sz="2800" kern="0" dirty="0" err="1" smtClean="0">
                <a:solidFill>
                  <a:schemeClr val="accent2"/>
                </a:solidFill>
                <a:latin typeface="+mn-lt"/>
                <a:ea typeface="ＭＳ Ｐゴシック" pitchFamily="-1" charset="-128"/>
                <a:cs typeface="ＭＳ Ｐゴシック" pitchFamily="-84" charset="-128"/>
              </a:rPr>
              <a:t>n</a:t>
            </a:r>
            <a:r>
              <a:rPr lang="en-US" sz="2800" kern="0" dirty="0" smtClean="0">
                <a:solidFill>
                  <a:schemeClr val="accent2"/>
                </a:solidFill>
                <a:latin typeface="+mn-lt"/>
                <a:ea typeface="ＭＳ Ｐゴシック" pitchFamily="-1" charset="-128"/>
                <a:cs typeface="ＭＳ Ｐゴシック" pitchFamily="-84" charset="-128"/>
              </a:rPr>
              <a:t> for the ground state? </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30441" name="Object 9"/>
          <p:cNvGraphicFramePr>
            <a:graphicFrameLocks noChangeAspect="1"/>
          </p:cNvGraphicFramePr>
          <p:nvPr>
            <p:extLst/>
          </p:nvPr>
        </p:nvGraphicFramePr>
        <p:xfrm>
          <a:off x="544513" y="3124200"/>
          <a:ext cx="1449387" cy="747713"/>
        </p:xfrm>
        <a:graphic>
          <a:graphicData uri="http://schemas.openxmlformats.org/presentationml/2006/ole">
            <mc:AlternateContent xmlns:mc="http://schemas.openxmlformats.org/markup-compatibility/2006">
              <mc:Choice xmlns:v="urn:schemas-microsoft-com:vml" Requires="v">
                <p:oleObj spid="_x0000_s163080" name="Equation" r:id="rId5" imgW="812800" imgH="419100" progId="Equation.DSMT4">
                  <p:embed/>
                </p:oleObj>
              </mc:Choice>
              <mc:Fallback>
                <p:oleObj name="Equation" r:id="rId5" imgW="812800" imgH="419100" progId="Equation.DSMT4">
                  <p:embed/>
                  <p:pic>
                    <p:nvPicPr>
                      <p:cNvPr id="0" name=""/>
                      <p:cNvPicPr>
                        <a:picLocks noChangeAspect="1" noChangeArrowheads="1"/>
                      </p:cNvPicPr>
                      <p:nvPr/>
                    </p:nvPicPr>
                    <p:blipFill>
                      <a:blip r:embed="rId6"/>
                      <a:srcRect/>
                      <a:stretch>
                        <a:fillRect/>
                      </a:stretch>
                    </p:blipFill>
                    <p:spPr bwMode="auto">
                      <a:xfrm>
                        <a:off x="544513" y="3124200"/>
                        <a:ext cx="1449387" cy="7477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30442" name="Object 10"/>
          <p:cNvGraphicFramePr>
            <a:graphicFrameLocks noChangeAspect="1"/>
          </p:cNvGraphicFramePr>
          <p:nvPr>
            <p:extLst/>
          </p:nvPr>
        </p:nvGraphicFramePr>
        <p:xfrm>
          <a:off x="3168650" y="3124200"/>
          <a:ext cx="5776913" cy="906463"/>
        </p:xfrm>
        <a:graphic>
          <a:graphicData uri="http://schemas.openxmlformats.org/presentationml/2006/ole">
            <mc:AlternateContent xmlns:mc="http://schemas.openxmlformats.org/markup-compatibility/2006">
              <mc:Choice xmlns:v="urn:schemas-microsoft-com:vml" Requires="v">
                <p:oleObj spid="_x0000_s163081" name="Equation" r:id="rId7" imgW="3238500" imgH="508000" progId="Equation.DSMT4">
                  <p:embed/>
                </p:oleObj>
              </mc:Choice>
              <mc:Fallback>
                <p:oleObj name="Equation" r:id="rId7" imgW="3238500" imgH="508000" progId="Equation.DSMT4">
                  <p:embed/>
                  <p:pic>
                    <p:nvPicPr>
                      <p:cNvPr id="0" name=""/>
                      <p:cNvPicPr>
                        <a:picLocks noChangeAspect="1" noChangeArrowheads="1"/>
                      </p:cNvPicPr>
                      <p:nvPr/>
                    </p:nvPicPr>
                    <p:blipFill>
                      <a:blip r:embed="rId8"/>
                      <a:srcRect/>
                      <a:stretch>
                        <a:fillRect/>
                      </a:stretch>
                    </p:blipFill>
                    <p:spPr bwMode="auto">
                      <a:xfrm>
                        <a:off x="3168650" y="3124200"/>
                        <a:ext cx="5776913" cy="9064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30443" name="Object 11"/>
          <p:cNvGraphicFramePr>
            <a:graphicFrameLocks noChangeAspect="1"/>
          </p:cNvGraphicFramePr>
          <p:nvPr>
            <p:extLst/>
          </p:nvPr>
        </p:nvGraphicFramePr>
        <p:xfrm>
          <a:off x="685800" y="4511675"/>
          <a:ext cx="1766888" cy="746125"/>
        </p:xfrm>
        <a:graphic>
          <a:graphicData uri="http://schemas.openxmlformats.org/presentationml/2006/ole">
            <mc:AlternateContent xmlns:mc="http://schemas.openxmlformats.org/markup-compatibility/2006">
              <mc:Choice xmlns:v="urn:schemas-microsoft-com:vml" Requires="v">
                <p:oleObj spid="_x0000_s163082" name="Equation" r:id="rId9" imgW="990600" imgH="419100" progId="Equation.DSMT4">
                  <p:embed/>
                </p:oleObj>
              </mc:Choice>
              <mc:Fallback>
                <p:oleObj name="Equation" r:id="rId9" imgW="990600" imgH="419100" progId="Equation.DSMT4">
                  <p:embed/>
                  <p:pic>
                    <p:nvPicPr>
                      <p:cNvPr id="0" name=""/>
                      <p:cNvPicPr>
                        <a:picLocks noChangeAspect="1" noChangeArrowheads="1"/>
                      </p:cNvPicPr>
                      <p:nvPr/>
                    </p:nvPicPr>
                    <p:blipFill>
                      <a:blip r:embed="rId10"/>
                      <a:srcRect/>
                      <a:stretch>
                        <a:fillRect/>
                      </a:stretch>
                    </p:blipFill>
                    <p:spPr bwMode="auto">
                      <a:xfrm>
                        <a:off x="685800" y="4511675"/>
                        <a:ext cx="1766888" cy="7461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30444" name="Object 12"/>
          <p:cNvGraphicFramePr>
            <a:graphicFrameLocks noChangeAspect="1"/>
          </p:cNvGraphicFramePr>
          <p:nvPr>
            <p:extLst/>
          </p:nvPr>
        </p:nvGraphicFramePr>
        <p:xfrm>
          <a:off x="603250" y="5715000"/>
          <a:ext cx="2649538" cy="363538"/>
        </p:xfrm>
        <a:graphic>
          <a:graphicData uri="http://schemas.openxmlformats.org/presentationml/2006/ole">
            <mc:AlternateContent xmlns:mc="http://schemas.openxmlformats.org/markup-compatibility/2006">
              <mc:Choice xmlns:v="urn:schemas-microsoft-com:vml" Requires="v">
                <p:oleObj spid="_x0000_s163083" name="Equation" r:id="rId11" imgW="1485900" imgH="203200" progId="Equation.DSMT4">
                  <p:embed/>
                </p:oleObj>
              </mc:Choice>
              <mc:Fallback>
                <p:oleObj name="Equation" r:id="rId11" imgW="1485900" imgH="203200" progId="Equation.DSMT4">
                  <p:embed/>
                  <p:pic>
                    <p:nvPicPr>
                      <p:cNvPr id="0" name=""/>
                      <p:cNvPicPr>
                        <a:picLocks noChangeAspect="1" noChangeArrowheads="1"/>
                      </p:cNvPicPr>
                      <p:nvPr/>
                    </p:nvPicPr>
                    <p:blipFill>
                      <a:blip r:embed="rId12"/>
                      <a:srcRect/>
                      <a:stretch>
                        <a:fillRect/>
                      </a:stretch>
                    </p:blipFill>
                    <p:spPr bwMode="auto">
                      <a:xfrm>
                        <a:off x="603250" y="5715000"/>
                        <a:ext cx="2649538" cy="3635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2" name="Rectangle 35"/>
          <p:cNvSpPr txBox="1">
            <a:spLocks noChangeArrowheads="1"/>
          </p:cNvSpPr>
          <p:nvPr/>
        </p:nvSpPr>
        <p:spPr bwMode="auto">
          <a:xfrm>
            <a:off x="304800" y="3962400"/>
            <a:ext cx="4724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What is </a:t>
            </a:r>
            <a:r>
              <a:rPr lang="en-US" sz="2800" kern="0" dirty="0" err="1" smtClean="0">
                <a:solidFill>
                  <a:schemeClr val="accent2"/>
                </a:solidFill>
                <a:latin typeface="+mn-lt"/>
                <a:ea typeface="ＭＳ Ｐゴシック" pitchFamily="-1" charset="-128"/>
                <a:cs typeface="ＭＳ Ｐゴシック" pitchFamily="-84" charset="-128"/>
              </a:rPr>
              <a:t>n</a:t>
            </a:r>
            <a:r>
              <a:rPr lang="en-US" sz="2800" kern="0" dirty="0" smtClean="0">
                <a:solidFill>
                  <a:schemeClr val="accent2"/>
                </a:solidFill>
                <a:latin typeface="+mn-lt"/>
                <a:ea typeface="ＭＳ Ｐゴシック" pitchFamily="-1" charset="-128"/>
                <a:cs typeface="ＭＳ Ｐゴシック" pitchFamily="-84" charset="-128"/>
              </a:rPr>
              <a:t> for the 1</a:t>
            </a:r>
            <a:r>
              <a:rPr lang="en-US" sz="2800" kern="0" baseline="30000" dirty="0" smtClean="0">
                <a:solidFill>
                  <a:schemeClr val="accent2"/>
                </a:solidFill>
                <a:latin typeface="+mn-lt"/>
                <a:ea typeface="ＭＳ Ｐゴシック" pitchFamily="-1" charset="-128"/>
                <a:cs typeface="ＭＳ Ｐゴシック" pitchFamily="-84" charset="-128"/>
              </a:rPr>
              <a:t>st</a:t>
            </a:r>
            <a:r>
              <a:rPr lang="en-US" sz="2800" kern="0" dirty="0" smtClean="0">
                <a:solidFill>
                  <a:schemeClr val="accent2"/>
                </a:solidFill>
                <a:latin typeface="+mn-lt"/>
                <a:ea typeface="ＭＳ Ｐゴシック" pitchFamily="-1" charset="-128"/>
                <a:cs typeface="ＭＳ Ｐゴシック" pitchFamily="-84" charset="-128"/>
              </a:rPr>
              <a:t> excited state? </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3" name="Rectangle 35"/>
          <p:cNvSpPr txBox="1">
            <a:spLocks noChangeArrowheads="1"/>
          </p:cNvSpPr>
          <p:nvPr/>
        </p:nvSpPr>
        <p:spPr bwMode="auto">
          <a:xfrm>
            <a:off x="4876800" y="3962400"/>
            <a:ext cx="838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800" kern="0" dirty="0" smtClean="0">
                <a:solidFill>
                  <a:schemeClr val="accent2"/>
                </a:solidFill>
                <a:latin typeface="+mn-lt"/>
                <a:ea typeface="ＭＳ Ｐゴシック" pitchFamily="-1" charset="-128"/>
                <a:cs typeface="ＭＳ Ｐゴシック" pitchFamily="-84" charset="-128"/>
              </a:rPr>
              <a:t>n=2</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4" name="Rectangle 35"/>
          <p:cNvSpPr txBox="1">
            <a:spLocks noChangeArrowheads="1"/>
          </p:cNvSpPr>
          <p:nvPr/>
        </p:nvSpPr>
        <p:spPr bwMode="auto">
          <a:xfrm>
            <a:off x="457200" y="5181600"/>
            <a:ext cx="4724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So the proton transition energy is</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30446" name="Object 14"/>
          <p:cNvGraphicFramePr>
            <a:graphicFrameLocks noChangeAspect="1"/>
          </p:cNvGraphicFramePr>
          <p:nvPr>
            <p:extLst/>
          </p:nvPr>
        </p:nvGraphicFramePr>
        <p:xfrm>
          <a:off x="1958975" y="3124200"/>
          <a:ext cx="1154113" cy="747713"/>
        </p:xfrm>
        <a:graphic>
          <a:graphicData uri="http://schemas.openxmlformats.org/presentationml/2006/ole">
            <mc:AlternateContent xmlns:mc="http://schemas.openxmlformats.org/markup-compatibility/2006">
              <mc:Choice xmlns:v="urn:schemas-microsoft-com:vml" Requires="v">
                <p:oleObj spid="_x0000_s163084" name="Equation" r:id="rId13" imgW="647700" imgH="419100" progId="Equation.DSMT4">
                  <p:embed/>
                </p:oleObj>
              </mc:Choice>
              <mc:Fallback>
                <p:oleObj name="Equation" r:id="rId13" imgW="647700" imgH="419100" progId="Equation.DSMT4">
                  <p:embed/>
                  <p:pic>
                    <p:nvPicPr>
                      <p:cNvPr id="0" name=""/>
                      <p:cNvPicPr>
                        <a:picLocks noChangeAspect="1" noChangeArrowheads="1"/>
                      </p:cNvPicPr>
                      <p:nvPr/>
                    </p:nvPicPr>
                    <p:blipFill>
                      <a:blip r:embed="rId14"/>
                      <a:srcRect/>
                      <a:stretch>
                        <a:fillRect/>
                      </a:stretch>
                    </p:blipFill>
                    <p:spPr bwMode="auto">
                      <a:xfrm>
                        <a:off x="1958975" y="3124200"/>
                        <a:ext cx="1154113" cy="7477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 name="Object 11"/>
          <p:cNvGraphicFramePr>
            <a:graphicFrameLocks noChangeAspect="1"/>
          </p:cNvGraphicFramePr>
          <p:nvPr>
            <p:extLst/>
          </p:nvPr>
        </p:nvGraphicFramePr>
        <p:xfrm>
          <a:off x="2438400" y="4724400"/>
          <a:ext cx="973138" cy="271462"/>
        </p:xfrm>
        <a:graphic>
          <a:graphicData uri="http://schemas.openxmlformats.org/presentationml/2006/ole">
            <mc:AlternateContent xmlns:mc="http://schemas.openxmlformats.org/markup-compatibility/2006">
              <mc:Choice xmlns:v="urn:schemas-microsoft-com:vml" Requires="v">
                <p:oleObj spid="_x0000_s163085" name="Equation" r:id="rId15" imgW="546100" imgH="152400" progId="Equation.DSMT4">
                  <p:embed/>
                </p:oleObj>
              </mc:Choice>
              <mc:Fallback>
                <p:oleObj name="Equation" r:id="rId15" imgW="546100" imgH="152400" progId="Equation.DSMT4">
                  <p:embed/>
                  <p:pic>
                    <p:nvPicPr>
                      <p:cNvPr id="0" name=""/>
                      <p:cNvPicPr>
                        <a:picLocks noChangeAspect="1" noChangeArrowheads="1"/>
                      </p:cNvPicPr>
                      <p:nvPr/>
                    </p:nvPicPr>
                    <p:blipFill>
                      <a:blip r:embed="rId16"/>
                      <a:srcRect/>
                      <a:stretch>
                        <a:fillRect/>
                      </a:stretch>
                    </p:blipFill>
                    <p:spPr bwMode="auto">
                      <a:xfrm>
                        <a:off x="2438400" y="4724400"/>
                        <a:ext cx="973138" cy="2714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7444056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p:cNvPicPr>
          <p:nvPr/>
        </p:nvPicPr>
        <p:blipFill>
          <a:blip r:embed="rId4"/>
          <a:srcRect/>
          <a:stretch>
            <a:fillRect/>
          </a:stretch>
        </p:blipFill>
        <p:spPr bwMode="auto">
          <a:xfrm>
            <a:off x="1752600" y="4343400"/>
            <a:ext cx="2819400" cy="1905000"/>
          </a:xfrm>
          <a:prstGeom prst="rect">
            <a:avLst/>
          </a:prstGeom>
          <a:noFill/>
          <a:ln w="9525">
            <a:noFill/>
            <a:miter lim="800000"/>
            <a:headEnd/>
            <a:tailEnd/>
          </a:ln>
        </p:spPr>
      </p:pic>
      <p:sp>
        <p:nvSpPr>
          <p:cNvPr id="33794" name="Rectangle 2"/>
          <p:cNvSpPr>
            <a:spLocks noGrp="1" noChangeArrowheads="1"/>
          </p:cNvSpPr>
          <p:nvPr>
            <p:ph type="title"/>
          </p:nvPr>
        </p:nvSpPr>
        <p:spPr>
          <a:xfrm>
            <a:off x="457200" y="-76200"/>
            <a:ext cx="8229600" cy="914400"/>
          </a:xfrm>
        </p:spPr>
        <p:txBody>
          <a:bodyPr/>
          <a:lstStyle/>
          <a:p>
            <a:pPr eaLnBrk="1" hangingPunct="1"/>
            <a:r>
              <a:rPr lang="en-US" sz="4000" dirty="0" smtClean="0">
                <a:ea typeface="ＭＳ Ｐゴシック" pitchFamily="-84" charset="-128"/>
                <a:cs typeface="ＭＳ Ｐゴシック" pitchFamily="-84" charset="-128"/>
              </a:rPr>
              <a:t>Finite </a:t>
            </a:r>
            <a:r>
              <a:rPr lang="en-US" sz="4000" dirty="0">
                <a:ea typeface="ＭＳ Ｐゴシック" pitchFamily="-84" charset="-128"/>
                <a:cs typeface="ＭＳ Ｐゴシック" pitchFamily="-84" charset="-128"/>
              </a:rPr>
              <a:t>Square-Well Potential</a:t>
            </a:r>
          </a:p>
        </p:txBody>
      </p:sp>
      <p:sp>
        <p:nvSpPr>
          <p:cNvPr id="33795" name="Rectangle 4"/>
          <p:cNvSpPr>
            <a:spLocks noGrp="1" noChangeArrowheads="1"/>
          </p:cNvSpPr>
          <p:nvPr>
            <p:ph type="body" sz="half" idx="1"/>
          </p:nvPr>
        </p:nvSpPr>
        <p:spPr>
          <a:xfrm>
            <a:off x="457200" y="685800"/>
            <a:ext cx="8458200" cy="4497388"/>
          </a:xfrm>
        </p:spPr>
        <p:txBody>
          <a:bodyPr/>
          <a:lstStyle/>
          <a:p>
            <a:pPr eaLnBrk="1" hangingPunct="1"/>
            <a:r>
              <a:rPr lang="en-US" sz="2400" dirty="0">
                <a:ea typeface="ＭＳ Ｐゴシック" pitchFamily="-84" charset="-128"/>
                <a:cs typeface="ＭＳ Ｐゴシック" pitchFamily="-84" charset="-128"/>
              </a:rPr>
              <a:t>The finite square-well potential is</a:t>
            </a:r>
          </a:p>
          <a:p>
            <a:pPr eaLnBrk="1" hangingPunct="1"/>
            <a:endParaRPr lang="en-US" sz="2400" dirty="0">
              <a:ea typeface="ＭＳ Ｐゴシック" pitchFamily="-84" charset="-128"/>
              <a:cs typeface="ＭＳ Ｐゴシック" pitchFamily="-84" charset="-128"/>
            </a:endParaRPr>
          </a:p>
          <a:p>
            <a:pPr eaLnBrk="1" hangingPunct="1">
              <a:lnSpc>
                <a:spcPct val="130000"/>
              </a:lnSpc>
            </a:pPr>
            <a:r>
              <a:rPr lang="en-US" sz="2400" dirty="0">
                <a:ea typeface="ＭＳ Ｐゴシック" pitchFamily="-84" charset="-128"/>
                <a:cs typeface="ＭＳ Ｐゴシック" pitchFamily="-84" charset="-128"/>
              </a:rPr>
              <a:t>The Schrödinger equation outside the finite well in regions I and III is</a:t>
            </a: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a:t>
            </a:r>
            <a:r>
              <a:rPr lang="en-US" sz="2400" dirty="0" smtClean="0">
                <a:ea typeface="ＭＳ Ｐゴシック" pitchFamily="-84" charset="-128"/>
                <a:cs typeface="ＭＳ Ｐゴシック" pitchFamily="-84" charset="-128"/>
              </a:rPr>
              <a:t>			 for regions I and III, or using</a:t>
            </a:r>
            <a:endParaRPr lang="en-US" sz="2400" dirty="0">
              <a:ea typeface="ＭＳ Ｐゴシック" pitchFamily="-84" charset="-128"/>
              <a:cs typeface="ＭＳ Ｐゴシック" pitchFamily="-84" charset="-128"/>
            </a:endParaRP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yields	    . The solution to this differential has exponentials of the form </a:t>
            </a:r>
            <a:r>
              <a:rPr lang="en-US" sz="2400" dirty="0" err="1">
                <a:ea typeface="ＭＳ Ｐゴシック" pitchFamily="-84" charset="-128"/>
                <a:cs typeface="ＭＳ Ｐゴシック" pitchFamily="-84" charset="-128"/>
              </a:rPr>
              <a:t>e</a:t>
            </a:r>
            <a:r>
              <a:rPr lang="en-US" sz="2400" baseline="30000" dirty="0" err="1">
                <a:latin typeface="Lucida Grande" pitchFamily="-84" charset="0"/>
                <a:ea typeface="ＭＳ Ｐゴシック" pitchFamily="-84" charset="-128"/>
                <a:cs typeface="ＭＳ Ｐゴシック" pitchFamily="-84" charset="-128"/>
              </a:rPr>
              <a:t>α</a:t>
            </a:r>
            <a:r>
              <a:rPr lang="en-US" sz="2400" baseline="30000" dirty="0" err="1">
                <a:ea typeface="ＭＳ Ｐゴシック" pitchFamily="-84" charset="-128"/>
                <a:cs typeface="ＭＳ Ｐゴシック" pitchFamily="-84" charset="-128"/>
              </a:rPr>
              <a:t>x</a:t>
            </a:r>
            <a:r>
              <a:rPr lang="en-US" sz="2400" baseline="30000" dirty="0">
                <a:ea typeface="ＭＳ Ｐゴシック" pitchFamily="-84" charset="-128"/>
                <a:cs typeface="ＭＳ Ｐゴシック" pitchFamily="-84" charset="-128"/>
              </a:rPr>
              <a:t> </a:t>
            </a:r>
            <a:r>
              <a:rPr lang="en-US" sz="2400" dirty="0">
                <a:ea typeface="ＭＳ Ｐゴシック" pitchFamily="-84" charset="-128"/>
                <a:cs typeface="ＭＳ Ｐゴシック" pitchFamily="-84" charset="-128"/>
              </a:rPr>
              <a:t>and </a:t>
            </a:r>
            <a:r>
              <a:rPr lang="en-US" sz="2400" dirty="0" err="1">
                <a:ea typeface="ＭＳ Ｐゴシック" pitchFamily="-84" charset="-128"/>
                <a:cs typeface="ＭＳ Ｐゴシック" pitchFamily="-84" charset="-128"/>
              </a:rPr>
              <a:t>e</a:t>
            </a:r>
            <a:r>
              <a:rPr lang="en-US" sz="2400" baseline="30000" dirty="0" err="1">
                <a:ea typeface="ＭＳ Ｐゴシック" pitchFamily="-84" charset="-128"/>
                <a:cs typeface="ＭＳ Ｐゴシック" pitchFamily="-84" charset="-128"/>
              </a:rPr>
              <a:t>-</a:t>
            </a:r>
            <a:r>
              <a:rPr lang="en-US" sz="2400" baseline="30000" dirty="0" err="1">
                <a:latin typeface="Lucida Grande" pitchFamily="-84" charset="0"/>
                <a:ea typeface="ＭＳ Ｐゴシック" pitchFamily="-84" charset="-128"/>
                <a:cs typeface="ＭＳ Ｐゴシック" pitchFamily="-84" charset="-128"/>
              </a:rPr>
              <a:t>α</a:t>
            </a:r>
            <a:r>
              <a:rPr lang="en-US" sz="2400" baseline="30000"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In the region </a:t>
            </a:r>
            <a:r>
              <a:rPr lang="en-US" sz="2400"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&gt; L, we reject the positive exponential and in the region </a:t>
            </a:r>
            <a:r>
              <a:rPr lang="en-US" sz="2400" dirty="0" err="1">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&lt;</a:t>
            </a:r>
            <a:r>
              <a:rPr lang="en-US" sz="2400" dirty="0" smtClean="0">
                <a:ea typeface="ＭＳ Ｐゴシック" pitchFamily="-84" charset="-128"/>
                <a:cs typeface="ＭＳ Ｐゴシック" pitchFamily="-84" charset="-128"/>
              </a:rPr>
              <a:t> 0, </a:t>
            </a:r>
            <a:r>
              <a:rPr lang="en-US" sz="2400" dirty="0">
                <a:ea typeface="ＭＳ Ｐゴシック" pitchFamily="-84" charset="-128"/>
                <a:cs typeface="ＭＳ Ｐゴシック" pitchFamily="-84" charset="-128"/>
              </a:rPr>
              <a:t>we reject the negative exponential</a:t>
            </a:r>
            <a:r>
              <a:rPr lang="en-US" sz="2400" dirty="0" smtClean="0">
                <a:ea typeface="ＭＳ Ｐゴシック" pitchFamily="-84" charset="-128"/>
                <a:cs typeface="ＭＳ Ｐゴシック" pitchFamily="-84" charset="-128"/>
              </a:rPr>
              <a:t>.  Why?</a:t>
            </a:r>
          </a:p>
          <a:p>
            <a:pPr eaLnBrk="1" hangingPunct="1">
              <a:lnSpc>
                <a:spcPct val="130000"/>
              </a:lnSpc>
              <a:buFont typeface="Wingdings" pitchFamily="-84" charset="2"/>
              <a:buNone/>
            </a:pPr>
            <a:r>
              <a:rPr lang="en-US" sz="2400" dirty="0">
                <a:ea typeface="ＭＳ Ｐゴシック" pitchFamily="-84" charset="-128"/>
                <a:cs typeface="ＭＳ Ｐゴシック" pitchFamily="-84" charset="-128"/>
              </a:rPr>
              <a:t> </a:t>
            </a:r>
          </a:p>
        </p:txBody>
      </p:sp>
      <p:graphicFrame>
        <p:nvGraphicFramePr>
          <p:cNvPr id="33801" name="Object 2"/>
          <p:cNvGraphicFramePr>
            <a:graphicFrameLocks noChangeAspect="1"/>
          </p:cNvGraphicFramePr>
          <p:nvPr/>
        </p:nvGraphicFramePr>
        <p:xfrm>
          <a:off x="4521200" y="3340100"/>
          <a:ext cx="101600" cy="177800"/>
        </p:xfrm>
        <a:graphic>
          <a:graphicData uri="http://schemas.openxmlformats.org/presentationml/2006/ole">
            <mc:AlternateContent xmlns:mc="http://schemas.openxmlformats.org/markup-compatibility/2006">
              <mc:Choice xmlns:v="urn:schemas-microsoft-com:vml" Requires="v">
                <p:oleObj spid="_x0000_s164140" name="Equation" r:id="rId5" imgW="101600" imgH="177800" progId="Equation.3">
                  <p:embed/>
                </p:oleObj>
              </mc:Choice>
              <mc:Fallback>
                <p:oleObj name="Equation" r:id="rId5" imgW="101600" imgH="177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1200" y="3340100"/>
                        <a:ext cx="101600" cy="177800"/>
                      </a:xfrm>
                      <a:prstGeom prst="rect">
                        <a:avLst/>
                      </a:prstGeom>
                      <a:noFill/>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3802" name="Object 3"/>
          <p:cNvGraphicFramePr>
            <a:graphicFrameLocks noChangeAspect="1"/>
          </p:cNvGraphicFramePr>
          <p:nvPr/>
        </p:nvGraphicFramePr>
        <p:xfrm>
          <a:off x="4521200" y="3340100"/>
          <a:ext cx="101600" cy="177800"/>
        </p:xfrm>
        <a:graphic>
          <a:graphicData uri="http://schemas.openxmlformats.org/presentationml/2006/ole">
            <mc:AlternateContent xmlns:mc="http://schemas.openxmlformats.org/markup-compatibility/2006">
              <mc:Choice xmlns:v="urn:schemas-microsoft-com:vml" Requires="v">
                <p:oleObj spid="_x0000_s164141" name="Equation" r:id="rId7" imgW="101600" imgH="177800" progId="Equation.DSMT4">
                  <p:embed/>
                </p:oleObj>
              </mc:Choice>
              <mc:Fallback>
                <p:oleObj name="Equation" r:id="rId7" imgW="101600" imgH="177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1200" y="3340100"/>
                        <a:ext cx="101600" cy="177800"/>
                      </a:xfrm>
                      <a:prstGeom prst="rect">
                        <a:avLst/>
                      </a:prstGeom>
                      <a:noFill/>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 name="Date Placeholder 11"/>
          <p:cNvSpPr>
            <a:spLocks noGrp="1"/>
          </p:cNvSpPr>
          <p:nvPr>
            <p:ph type="dt" sz="half" idx="10"/>
          </p:nvPr>
        </p:nvSpPr>
        <p:spPr/>
        <p:txBody>
          <a:bodyPr/>
          <a:lstStyle/>
          <a:p>
            <a:pPr>
              <a:defRPr/>
            </a:pPr>
            <a:r>
              <a:rPr lang="en-US" smtClean="0"/>
              <a:t>Monday, April 10, 2017</a:t>
            </a:r>
            <a:endParaRPr lang="en-US"/>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11</a:t>
            </a:fld>
            <a:endParaRPr lang="en-US"/>
          </a:p>
        </p:txBody>
      </p:sp>
      <p:sp>
        <p:nvSpPr>
          <p:cNvPr id="14" name="Footer Placeholder 13"/>
          <p:cNvSpPr>
            <a:spLocks noGrp="1"/>
          </p:cNvSpPr>
          <p:nvPr>
            <p:ph type="ftr" sz="quarter" idx="11"/>
          </p:nvPr>
        </p:nvSpPr>
        <p:spPr/>
        <p:txBody>
          <a:bodyPr/>
          <a:lstStyle/>
          <a:p>
            <a:pPr>
              <a:defRPr/>
            </a:pPr>
            <a:r>
              <a:rPr lang="mr-IN" smtClean="0"/>
              <a:t>PHYS 3313-001, Spring 2017                      Dr. Jaehoon Yu</a:t>
            </a:r>
            <a:endParaRPr lang="en-US"/>
          </a:p>
        </p:txBody>
      </p:sp>
      <p:graphicFrame>
        <p:nvGraphicFramePr>
          <p:cNvPr id="467974" name="Object 6"/>
          <p:cNvGraphicFramePr>
            <a:graphicFrameLocks noChangeAspect="1"/>
          </p:cNvGraphicFramePr>
          <p:nvPr>
            <p:extLst/>
          </p:nvPr>
        </p:nvGraphicFramePr>
        <p:xfrm>
          <a:off x="4743450" y="609600"/>
          <a:ext cx="2289175" cy="1066800"/>
        </p:xfrm>
        <a:graphic>
          <a:graphicData uri="http://schemas.openxmlformats.org/presentationml/2006/ole">
            <mc:AlternateContent xmlns:mc="http://schemas.openxmlformats.org/markup-compatibility/2006">
              <mc:Choice xmlns:v="urn:schemas-microsoft-com:vml" Requires="v">
                <p:oleObj spid="_x0000_s164142" name="Equation" r:id="rId9" imgW="1498600" imgH="698500" progId="Equation.DSMT4">
                  <p:embed/>
                </p:oleObj>
              </mc:Choice>
              <mc:Fallback>
                <p:oleObj name="Equation" r:id="rId9" imgW="1498600" imgH="698500" progId="Equation.DSMT4">
                  <p:embed/>
                  <p:pic>
                    <p:nvPicPr>
                      <p:cNvPr id="0" name=""/>
                      <p:cNvPicPr>
                        <a:picLocks noChangeAspect="1" noChangeArrowheads="1"/>
                      </p:cNvPicPr>
                      <p:nvPr/>
                    </p:nvPicPr>
                    <p:blipFill>
                      <a:blip r:embed="rId10"/>
                      <a:srcRect/>
                      <a:stretch>
                        <a:fillRect/>
                      </a:stretch>
                    </p:blipFill>
                    <p:spPr bwMode="auto">
                      <a:xfrm>
                        <a:off x="4743450" y="609600"/>
                        <a:ext cx="2289175" cy="1066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7975" name="Object 7"/>
          <p:cNvGraphicFramePr>
            <a:graphicFrameLocks noChangeAspect="1"/>
          </p:cNvGraphicFramePr>
          <p:nvPr>
            <p:extLst/>
          </p:nvPr>
        </p:nvGraphicFramePr>
        <p:xfrm>
          <a:off x="685800" y="2057400"/>
          <a:ext cx="2619375" cy="798513"/>
        </p:xfrm>
        <a:graphic>
          <a:graphicData uri="http://schemas.openxmlformats.org/presentationml/2006/ole">
            <mc:AlternateContent xmlns:mc="http://schemas.openxmlformats.org/markup-compatibility/2006">
              <mc:Choice xmlns:v="urn:schemas-microsoft-com:vml" Requires="v">
                <p:oleObj spid="_x0000_s164143" name="Equation" r:id="rId11" imgW="1460500" imgH="444500" progId="Equation.DSMT4">
                  <p:embed/>
                </p:oleObj>
              </mc:Choice>
              <mc:Fallback>
                <p:oleObj name="Equation" r:id="rId11" imgW="1460500" imgH="444500" progId="Equation.DSMT4">
                  <p:embed/>
                  <p:pic>
                    <p:nvPicPr>
                      <p:cNvPr id="0" name=""/>
                      <p:cNvPicPr>
                        <a:picLocks noChangeAspect="1" noChangeArrowheads="1"/>
                      </p:cNvPicPr>
                      <p:nvPr/>
                    </p:nvPicPr>
                    <p:blipFill>
                      <a:blip r:embed="rId12"/>
                      <a:srcRect/>
                      <a:stretch>
                        <a:fillRect/>
                      </a:stretch>
                    </p:blipFill>
                    <p:spPr bwMode="auto">
                      <a:xfrm>
                        <a:off x="685800" y="2057400"/>
                        <a:ext cx="2619375" cy="798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7976" name="Object 8"/>
          <p:cNvGraphicFramePr>
            <a:graphicFrameLocks noChangeAspect="1"/>
          </p:cNvGraphicFramePr>
          <p:nvPr>
            <p:extLst/>
          </p:nvPr>
        </p:nvGraphicFramePr>
        <p:xfrm>
          <a:off x="6488113" y="2286000"/>
          <a:ext cx="2324100" cy="433388"/>
        </p:xfrm>
        <a:graphic>
          <a:graphicData uri="http://schemas.openxmlformats.org/presentationml/2006/ole">
            <mc:AlternateContent xmlns:mc="http://schemas.openxmlformats.org/markup-compatibility/2006">
              <mc:Choice xmlns:v="urn:schemas-microsoft-com:vml" Requires="v">
                <p:oleObj spid="_x0000_s164144" name="Equation" r:id="rId13" imgW="1295400" imgH="241300" progId="Equation.DSMT4">
                  <p:embed/>
                </p:oleObj>
              </mc:Choice>
              <mc:Fallback>
                <p:oleObj name="Equation" r:id="rId13" imgW="1295400" imgH="241300" progId="Equation.DSMT4">
                  <p:embed/>
                  <p:pic>
                    <p:nvPicPr>
                      <p:cNvPr id="0" name=""/>
                      <p:cNvPicPr>
                        <a:picLocks noChangeAspect="1" noChangeArrowheads="1"/>
                      </p:cNvPicPr>
                      <p:nvPr/>
                    </p:nvPicPr>
                    <p:blipFill>
                      <a:blip r:embed="rId14"/>
                      <a:srcRect/>
                      <a:stretch>
                        <a:fillRect/>
                      </a:stretch>
                    </p:blipFill>
                    <p:spPr bwMode="auto">
                      <a:xfrm>
                        <a:off x="6488113" y="2286000"/>
                        <a:ext cx="2324100" cy="4333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7977" name="Object 9"/>
          <p:cNvGraphicFramePr>
            <a:graphicFrameLocks noChangeAspect="1"/>
          </p:cNvGraphicFramePr>
          <p:nvPr>
            <p:extLst/>
          </p:nvPr>
        </p:nvGraphicFramePr>
        <p:xfrm>
          <a:off x="1600200" y="2667000"/>
          <a:ext cx="1074738" cy="601663"/>
        </p:xfrm>
        <a:graphic>
          <a:graphicData uri="http://schemas.openxmlformats.org/presentationml/2006/ole">
            <mc:AlternateContent xmlns:mc="http://schemas.openxmlformats.org/markup-compatibility/2006">
              <mc:Choice xmlns:v="urn:schemas-microsoft-com:vml" Requires="v">
                <p:oleObj spid="_x0000_s164145" name="Equation" r:id="rId15" imgW="749300" imgH="419100" progId="Equation.DSMT4">
                  <p:embed/>
                </p:oleObj>
              </mc:Choice>
              <mc:Fallback>
                <p:oleObj name="Equation" r:id="rId15" imgW="749300" imgH="419100" progId="Equation.DSMT4">
                  <p:embed/>
                  <p:pic>
                    <p:nvPicPr>
                      <p:cNvPr id="0" name=""/>
                      <p:cNvPicPr>
                        <a:picLocks noChangeAspect="1" noChangeArrowheads="1"/>
                      </p:cNvPicPr>
                      <p:nvPr/>
                    </p:nvPicPr>
                    <p:blipFill>
                      <a:blip r:embed="rId16"/>
                      <a:srcRect/>
                      <a:stretch>
                        <a:fillRect/>
                      </a:stretch>
                    </p:blipFill>
                    <p:spPr bwMode="auto">
                      <a:xfrm>
                        <a:off x="1600200" y="2667000"/>
                        <a:ext cx="1074738" cy="6016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7978" name="Object 10"/>
          <p:cNvGraphicFramePr>
            <a:graphicFrameLocks noChangeAspect="1"/>
          </p:cNvGraphicFramePr>
          <p:nvPr>
            <p:extLst/>
          </p:nvPr>
        </p:nvGraphicFramePr>
        <p:xfrm>
          <a:off x="5280025" y="4267200"/>
          <a:ext cx="3543300" cy="442913"/>
        </p:xfrm>
        <a:graphic>
          <a:graphicData uri="http://schemas.openxmlformats.org/presentationml/2006/ole">
            <mc:AlternateContent xmlns:mc="http://schemas.openxmlformats.org/markup-compatibility/2006">
              <mc:Choice xmlns:v="urn:schemas-microsoft-com:vml" Requires="v">
                <p:oleObj spid="_x0000_s164146" name="Equation" r:id="rId17" imgW="1930400" imgH="241300" progId="Equation.DSMT4">
                  <p:embed/>
                </p:oleObj>
              </mc:Choice>
              <mc:Fallback>
                <p:oleObj name="Equation" r:id="rId17" imgW="1930400" imgH="241300" progId="Equation.DSMT4">
                  <p:embed/>
                  <p:pic>
                    <p:nvPicPr>
                      <p:cNvPr id="0" name=""/>
                      <p:cNvPicPr>
                        <a:picLocks noChangeAspect="1" noChangeArrowheads="1"/>
                      </p:cNvPicPr>
                      <p:nvPr/>
                    </p:nvPicPr>
                    <p:blipFill>
                      <a:blip r:embed="rId18"/>
                      <a:srcRect/>
                      <a:stretch>
                        <a:fillRect/>
                      </a:stretch>
                    </p:blipFill>
                    <p:spPr bwMode="auto">
                      <a:xfrm>
                        <a:off x="5280025" y="4267200"/>
                        <a:ext cx="3543300" cy="4429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7979" name="Object 11"/>
          <p:cNvGraphicFramePr>
            <a:graphicFrameLocks noChangeAspect="1"/>
          </p:cNvGraphicFramePr>
          <p:nvPr>
            <p:extLst/>
          </p:nvPr>
        </p:nvGraphicFramePr>
        <p:xfrm>
          <a:off x="5280025" y="4800600"/>
          <a:ext cx="3752850" cy="442913"/>
        </p:xfrm>
        <a:graphic>
          <a:graphicData uri="http://schemas.openxmlformats.org/presentationml/2006/ole">
            <mc:AlternateContent xmlns:mc="http://schemas.openxmlformats.org/markup-compatibility/2006">
              <mc:Choice xmlns:v="urn:schemas-microsoft-com:vml" Requires="v">
                <p:oleObj spid="_x0000_s164147" name="Equation" r:id="rId19" imgW="2044700" imgH="241300" progId="Equation.DSMT4">
                  <p:embed/>
                </p:oleObj>
              </mc:Choice>
              <mc:Fallback>
                <p:oleObj name="Equation" r:id="rId19" imgW="2044700" imgH="241300" progId="Equation.DSMT4">
                  <p:embed/>
                  <p:pic>
                    <p:nvPicPr>
                      <p:cNvPr id="0" name=""/>
                      <p:cNvPicPr>
                        <a:picLocks noChangeAspect="1" noChangeArrowheads="1"/>
                      </p:cNvPicPr>
                      <p:nvPr/>
                    </p:nvPicPr>
                    <p:blipFill>
                      <a:blip r:embed="rId20"/>
                      <a:srcRect/>
                      <a:stretch>
                        <a:fillRect/>
                      </a:stretch>
                    </p:blipFill>
                    <p:spPr bwMode="auto">
                      <a:xfrm>
                        <a:off x="5280025" y="4800600"/>
                        <a:ext cx="3752850" cy="4429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5562600" y="5410200"/>
            <a:ext cx="3048000" cy="646331"/>
          </a:xfrm>
          <a:prstGeom prst="rect">
            <a:avLst/>
          </a:prstGeom>
          <a:noFill/>
        </p:spPr>
        <p:txBody>
          <a:bodyPr wrap="square" rtlCol="0">
            <a:spAutoFit/>
          </a:bodyPr>
          <a:lstStyle/>
          <a:p>
            <a:r>
              <a:rPr lang="en-US" sz="1800" dirty="0" smtClean="0">
                <a:solidFill>
                  <a:srgbClr val="3333CC"/>
                </a:solidFill>
                <a:latin typeface="Arial Narrow"/>
                <a:cs typeface="Arial Narrow"/>
              </a:rPr>
              <a:t>This is because the wave function should be 0 as x</a:t>
            </a:r>
            <a:r>
              <a:rPr lang="en-US" sz="1800" dirty="0" smtClean="0">
                <a:solidFill>
                  <a:srgbClr val="3333CC"/>
                </a:solidFill>
                <a:latin typeface="Arial Narrow"/>
                <a:cs typeface="Arial Narrow"/>
                <a:sym typeface="Wingdings"/>
              </a:rPr>
              <a:t>±infinity.</a:t>
            </a:r>
            <a:endParaRPr lang="en-US" sz="1800" dirty="0">
              <a:solidFill>
                <a:srgbClr val="3333CC"/>
              </a:solidFill>
              <a:latin typeface="Arial Narrow"/>
              <a:cs typeface="Arial Narrow"/>
            </a:endParaRPr>
          </a:p>
        </p:txBody>
      </p:sp>
    </p:spTree>
    <p:extLst>
      <p:ext uri="{BB962C8B-B14F-4D97-AF65-F5344CB8AC3E}">
        <p14:creationId xmlns:p14="http://schemas.microsoft.com/office/powerpoint/2010/main" val="154323495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5"/>
          <p:cNvSpPr>
            <a:spLocks noGrp="1" noChangeArrowheads="1"/>
          </p:cNvSpPr>
          <p:nvPr>
            <p:ph type="body" sz="half" idx="1"/>
          </p:nvPr>
        </p:nvSpPr>
        <p:spPr>
          <a:xfrm>
            <a:off x="457200" y="609600"/>
            <a:ext cx="8307388" cy="6019800"/>
          </a:xfrm>
        </p:spPr>
        <p:txBody>
          <a:bodyPr/>
          <a:lstStyle/>
          <a:p>
            <a:pPr eaLnBrk="1" hangingPunct="1">
              <a:lnSpc>
                <a:spcPct val="140000"/>
              </a:lnSpc>
            </a:pPr>
            <a:r>
              <a:rPr lang="en-US" sz="2000" dirty="0">
                <a:ea typeface="ＭＳ Ｐゴシック" pitchFamily="-84" charset="-128"/>
                <a:cs typeface="ＭＳ Ｐゴシック" pitchFamily="-84" charset="-128"/>
              </a:rPr>
              <a:t>Inside the square well, where the potential </a:t>
            </a:r>
            <a:r>
              <a:rPr lang="en-US" sz="2000" i="1" dirty="0">
                <a:ea typeface="ＭＳ Ｐゴシック" pitchFamily="-84" charset="-128"/>
                <a:cs typeface="ＭＳ Ｐゴシック" pitchFamily="-84" charset="-128"/>
              </a:rPr>
              <a:t>V</a:t>
            </a:r>
            <a:r>
              <a:rPr lang="en-US" sz="2000" dirty="0">
                <a:ea typeface="ＭＳ Ｐゴシック" pitchFamily="-84" charset="-128"/>
                <a:cs typeface="ＭＳ Ｐゴシック" pitchFamily="-84" charset="-128"/>
              </a:rPr>
              <a:t> is </a:t>
            </a:r>
            <a:r>
              <a:rPr lang="en-US" sz="2000" dirty="0" smtClean="0">
                <a:ea typeface="ＭＳ Ｐゴシック" pitchFamily="-84" charset="-128"/>
                <a:cs typeface="ＭＳ Ｐゴシック" pitchFamily="-84" charset="-128"/>
              </a:rPr>
              <a:t>zero and the particle is free, </a:t>
            </a:r>
            <a:r>
              <a:rPr lang="en-US" sz="2000" dirty="0">
                <a:ea typeface="ＭＳ Ｐゴシック" pitchFamily="-84" charset="-128"/>
                <a:cs typeface="ＭＳ Ｐゴシック" pitchFamily="-84" charset="-128"/>
              </a:rPr>
              <a:t>the wave equation becomes	</a:t>
            </a:r>
            <a:r>
              <a:rPr lang="en-US" sz="2000" dirty="0" smtClean="0">
                <a:ea typeface="ＭＳ Ｐゴシック" pitchFamily="-84" charset="-128"/>
                <a:cs typeface="ＭＳ Ｐゴシック" pitchFamily="-84" charset="-128"/>
              </a:rPr>
              <a:t>	          where </a:t>
            </a:r>
          </a:p>
          <a:p>
            <a:pPr eaLnBrk="1" hangingPunct="1"/>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Instead of a sinusoidal solution </a:t>
            </a:r>
            <a:r>
              <a:rPr lang="en-US" sz="2000" dirty="0" smtClean="0">
                <a:ea typeface="ＭＳ Ｐゴシック" pitchFamily="-84" charset="-128"/>
                <a:cs typeface="ＭＳ Ｐゴシック" pitchFamily="-84" charset="-128"/>
              </a:rPr>
              <a:t>we can write </a:t>
            </a:r>
            <a:endParaRPr lang="en-US" sz="2000" dirty="0">
              <a:ea typeface="ＭＳ Ｐゴシック" pitchFamily="-84" charset="-128"/>
              <a:cs typeface="ＭＳ Ｐゴシック" pitchFamily="-84" charset="-128"/>
            </a:endParaRPr>
          </a:p>
          <a:p>
            <a:pPr eaLnBrk="1" hangingPunct="1"/>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The boundary conditions require that</a:t>
            </a:r>
          </a:p>
          <a:p>
            <a:pPr eaLnBrk="1" hangingPunct="1"/>
            <a:endParaRPr lang="en-US" sz="2000" dirty="0">
              <a:ea typeface="ＭＳ Ｐゴシック" pitchFamily="-84" charset="-128"/>
              <a:cs typeface="ＭＳ Ｐゴシック" pitchFamily="-84" charset="-128"/>
            </a:endParaRPr>
          </a:p>
          <a:p>
            <a:pPr eaLnBrk="1" hangingPunct="1">
              <a:buFont typeface="Wingdings" pitchFamily="-84" charset="2"/>
              <a:buNone/>
            </a:pPr>
            <a:r>
              <a:rPr lang="en-US" sz="2000" dirty="0">
                <a:ea typeface="ＭＳ Ｐゴシック" pitchFamily="-84" charset="-128"/>
                <a:cs typeface="ＭＳ Ｐゴシック" pitchFamily="-84" charset="-128"/>
              </a:rPr>
              <a:t>	and the wave function must be smooth where the regions meet</a:t>
            </a:r>
            <a:r>
              <a:rPr lang="en-US" sz="2000" dirty="0" smtClean="0">
                <a:ea typeface="ＭＳ Ｐゴシック" pitchFamily="-84" charset="-128"/>
                <a:cs typeface="ＭＳ Ｐゴシック" pitchFamily="-84" charset="-128"/>
              </a:rPr>
              <a:t>.</a:t>
            </a:r>
          </a:p>
          <a:p>
            <a:pPr eaLnBrk="1" hangingPunct="1"/>
            <a:r>
              <a:rPr lang="en-US" sz="2000" dirty="0">
                <a:ea typeface="ＭＳ Ｐゴシック" pitchFamily="-84" charset="-128"/>
                <a:cs typeface="ＭＳ Ｐゴシック" pitchFamily="-84" charset="-128"/>
              </a:rPr>
              <a:t>Note that the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wave function is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nonzero outside </a:t>
            </a:r>
            <a:br>
              <a:rPr lang="en-US" sz="2000" dirty="0">
                <a:ea typeface="ＭＳ Ｐゴシック" pitchFamily="-84" charset="-128"/>
                <a:cs typeface="ＭＳ Ｐゴシック" pitchFamily="-84" charset="-128"/>
              </a:rPr>
            </a:br>
            <a:r>
              <a:rPr lang="en-US" sz="2000" dirty="0">
                <a:ea typeface="ＭＳ Ｐゴシック" pitchFamily="-84" charset="-128"/>
                <a:cs typeface="ＭＳ Ｐゴシック" pitchFamily="-84" charset="-128"/>
              </a:rPr>
              <a:t>of the box.</a:t>
            </a:r>
            <a:r>
              <a:rPr lang="en-US" sz="2000" dirty="0" smtClean="0">
                <a:ea typeface="ＭＳ Ｐゴシック" pitchFamily="-84" charset="-128"/>
                <a:cs typeface="ＭＳ Ｐゴシック" pitchFamily="-84" charset="-128"/>
              </a:rPr>
              <a:t> </a:t>
            </a:r>
          </a:p>
          <a:p>
            <a:pPr eaLnBrk="1" hangingPunct="1"/>
            <a:r>
              <a:rPr lang="en-US" sz="2000" dirty="0" smtClean="0">
                <a:ea typeface="ＭＳ Ｐゴシック" pitchFamily="-84" charset="-128"/>
                <a:cs typeface="ＭＳ Ｐゴシック" pitchFamily="-84" charset="-128"/>
              </a:rPr>
              <a:t>Non-zero at the </a:t>
            </a:r>
            <a:br>
              <a:rPr lang="en-US" sz="2000" dirty="0" smtClean="0">
                <a:ea typeface="ＭＳ Ｐゴシック" pitchFamily="-84" charset="-128"/>
                <a:cs typeface="ＭＳ Ｐゴシック" pitchFamily="-84" charset="-128"/>
              </a:rPr>
            </a:br>
            <a:r>
              <a:rPr lang="en-US" sz="2000" dirty="0" smtClean="0">
                <a:ea typeface="ＭＳ Ｐゴシック" pitchFamily="-84" charset="-128"/>
                <a:cs typeface="ＭＳ Ｐゴシック" pitchFamily="-84" charset="-128"/>
              </a:rPr>
              <a:t>boundary either..</a:t>
            </a:r>
          </a:p>
          <a:p>
            <a:pPr eaLnBrk="1" hangingPunct="1"/>
            <a:r>
              <a:rPr lang="en-US" sz="2000" dirty="0" smtClean="0">
                <a:ea typeface="ＭＳ Ｐゴシック" pitchFamily="-84" charset="-128"/>
                <a:cs typeface="ＭＳ Ｐゴシック" pitchFamily="-84" charset="-128"/>
              </a:rPr>
              <a:t>What would the </a:t>
            </a:r>
            <a:br>
              <a:rPr lang="en-US" sz="2000" dirty="0" smtClean="0">
                <a:ea typeface="ＭＳ Ｐゴシック" pitchFamily="-84" charset="-128"/>
                <a:cs typeface="ＭＳ Ｐゴシック" pitchFamily="-84" charset="-128"/>
              </a:rPr>
            </a:br>
            <a:r>
              <a:rPr lang="en-US" sz="2000" dirty="0" smtClean="0">
                <a:ea typeface="ＭＳ Ｐゴシック" pitchFamily="-84" charset="-128"/>
                <a:cs typeface="ＭＳ Ｐゴシック" pitchFamily="-84" charset="-128"/>
              </a:rPr>
              <a:t>energy look like?</a:t>
            </a:r>
          </a:p>
        </p:txBody>
      </p:sp>
      <p:sp>
        <p:nvSpPr>
          <p:cNvPr id="35842" name="Rectangle 7"/>
          <p:cNvSpPr>
            <a:spLocks noGrp="1" noChangeArrowheads="1"/>
          </p:cNvSpPr>
          <p:nvPr>
            <p:ph type="title"/>
          </p:nvPr>
        </p:nvSpPr>
        <p:spPr>
          <a:xfrm>
            <a:off x="457200" y="0"/>
            <a:ext cx="8229600" cy="865187"/>
          </a:xfrm>
        </p:spPr>
        <p:txBody>
          <a:bodyPr/>
          <a:lstStyle/>
          <a:p>
            <a:pPr eaLnBrk="1" hangingPunct="1"/>
            <a:r>
              <a:rPr lang="en-US" sz="4000" dirty="0">
                <a:ea typeface="ＭＳ Ｐゴシック" pitchFamily="-84" charset="-128"/>
                <a:cs typeface="ＭＳ Ｐゴシック" pitchFamily="-84" charset="-128"/>
              </a:rPr>
              <a:t>Finite Square-Well Solution</a:t>
            </a:r>
          </a:p>
        </p:txBody>
      </p:sp>
      <p:pic>
        <p:nvPicPr>
          <p:cNvPr id="35847" name="Picture 21" descr="0605"/>
          <p:cNvPicPr preferRelativeResize="0">
            <a:picLocks noChangeAspect="1" noChangeArrowheads="1"/>
          </p:cNvPicPr>
          <p:nvPr/>
        </p:nvPicPr>
        <p:blipFill>
          <a:blip r:embed="rId3"/>
          <a:srcRect b="10109"/>
          <a:stretch>
            <a:fillRect/>
          </a:stretch>
        </p:blipFill>
        <p:spPr bwMode="auto">
          <a:xfrm>
            <a:off x="3048000" y="3733800"/>
            <a:ext cx="5486400" cy="2630686"/>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Monday, April 10, 2017</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12</a:t>
            </a:fld>
            <a:endParaRPr lang="en-US"/>
          </a:p>
        </p:txBody>
      </p:sp>
      <p:sp>
        <p:nvSpPr>
          <p:cNvPr id="11" name="Footer Placeholder 10"/>
          <p:cNvSpPr>
            <a:spLocks noGrp="1"/>
          </p:cNvSpPr>
          <p:nvPr>
            <p:ph type="ftr" sz="quarter" idx="11"/>
          </p:nvPr>
        </p:nvSpPr>
        <p:spPr/>
        <p:txBody>
          <a:bodyPr/>
          <a:lstStyle/>
          <a:p>
            <a:pPr>
              <a:defRPr/>
            </a:pPr>
            <a:r>
              <a:rPr lang="mr-IN" smtClean="0"/>
              <a:t>PHYS 3313-001, Spring 2017                      Dr. Jaehoon Yu</a:t>
            </a:r>
            <a:endParaRPr lang="en-US"/>
          </a:p>
        </p:txBody>
      </p:sp>
      <p:graphicFrame>
        <p:nvGraphicFramePr>
          <p:cNvPr id="472066" name="Object 2"/>
          <p:cNvGraphicFramePr>
            <a:graphicFrameLocks noChangeAspect="1"/>
          </p:cNvGraphicFramePr>
          <p:nvPr>
            <p:extLst/>
          </p:nvPr>
        </p:nvGraphicFramePr>
        <p:xfrm>
          <a:off x="3241675" y="990600"/>
          <a:ext cx="1533525" cy="792163"/>
        </p:xfrm>
        <a:graphic>
          <a:graphicData uri="http://schemas.openxmlformats.org/presentationml/2006/ole">
            <mc:AlternateContent xmlns:mc="http://schemas.openxmlformats.org/markup-compatibility/2006">
              <mc:Choice xmlns:v="urn:schemas-microsoft-com:vml" Requires="v">
                <p:oleObj spid="_x0000_s165053" name="Equation" r:id="rId4" imgW="812800" imgH="419100" progId="Equation.DSMT4">
                  <p:embed/>
                </p:oleObj>
              </mc:Choice>
              <mc:Fallback>
                <p:oleObj name="Equation" r:id="rId4" imgW="812800" imgH="419100" progId="Equation.DSMT4">
                  <p:embed/>
                  <p:pic>
                    <p:nvPicPr>
                      <p:cNvPr id="0" name=""/>
                      <p:cNvPicPr>
                        <a:picLocks noChangeAspect="1" noChangeArrowheads="1"/>
                      </p:cNvPicPr>
                      <p:nvPr/>
                    </p:nvPicPr>
                    <p:blipFill>
                      <a:blip r:embed="rId5"/>
                      <a:srcRect/>
                      <a:stretch>
                        <a:fillRect/>
                      </a:stretch>
                    </p:blipFill>
                    <p:spPr bwMode="auto">
                      <a:xfrm>
                        <a:off x="3241675" y="990600"/>
                        <a:ext cx="1533525" cy="7921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72067" name="Object 3"/>
          <p:cNvGraphicFramePr>
            <a:graphicFrameLocks noChangeAspect="1"/>
          </p:cNvGraphicFramePr>
          <p:nvPr>
            <p:extLst/>
          </p:nvPr>
        </p:nvGraphicFramePr>
        <p:xfrm>
          <a:off x="5410200" y="1104900"/>
          <a:ext cx="1597025" cy="495300"/>
        </p:xfrm>
        <a:graphic>
          <a:graphicData uri="http://schemas.openxmlformats.org/presentationml/2006/ole">
            <mc:AlternateContent xmlns:mc="http://schemas.openxmlformats.org/markup-compatibility/2006">
              <mc:Choice xmlns:v="urn:schemas-microsoft-com:vml" Requires="v">
                <p:oleObj spid="_x0000_s165054" name="Equation" r:id="rId6" imgW="901700" imgH="279400" progId="Equation.DSMT4">
                  <p:embed/>
                </p:oleObj>
              </mc:Choice>
              <mc:Fallback>
                <p:oleObj name="Equation" r:id="rId6" imgW="901700" imgH="279400" progId="Equation.DSMT4">
                  <p:embed/>
                  <p:pic>
                    <p:nvPicPr>
                      <p:cNvPr id="0" name=""/>
                      <p:cNvPicPr>
                        <a:picLocks noChangeAspect="1" noChangeArrowheads="1"/>
                      </p:cNvPicPr>
                      <p:nvPr/>
                    </p:nvPicPr>
                    <p:blipFill>
                      <a:blip r:embed="rId7"/>
                      <a:srcRect/>
                      <a:stretch>
                        <a:fillRect/>
                      </a:stretch>
                    </p:blipFill>
                    <p:spPr bwMode="auto">
                      <a:xfrm>
                        <a:off x="5410200" y="1104900"/>
                        <a:ext cx="1597025" cy="4953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72068" name="Object 4"/>
          <p:cNvGraphicFramePr>
            <a:graphicFrameLocks noChangeAspect="1"/>
          </p:cNvGraphicFramePr>
          <p:nvPr>
            <p:extLst/>
          </p:nvPr>
        </p:nvGraphicFramePr>
        <p:xfrm>
          <a:off x="2251075" y="2209800"/>
          <a:ext cx="5649913" cy="533400"/>
        </p:xfrm>
        <a:graphic>
          <a:graphicData uri="http://schemas.openxmlformats.org/presentationml/2006/ole">
            <mc:AlternateContent xmlns:mc="http://schemas.openxmlformats.org/markup-compatibility/2006">
              <mc:Choice xmlns:v="urn:schemas-microsoft-com:vml" Requires="v">
                <p:oleObj spid="_x0000_s165055" name="Equation" r:id="rId8" imgW="2565400" imgH="241300" progId="Equation.DSMT4">
                  <p:embed/>
                </p:oleObj>
              </mc:Choice>
              <mc:Fallback>
                <p:oleObj name="Equation" r:id="rId8" imgW="2565400" imgH="241300" progId="Equation.DSMT4">
                  <p:embed/>
                  <p:pic>
                    <p:nvPicPr>
                      <p:cNvPr id="0" name=""/>
                      <p:cNvPicPr>
                        <a:picLocks noChangeAspect="1" noChangeArrowheads="1"/>
                      </p:cNvPicPr>
                      <p:nvPr/>
                    </p:nvPicPr>
                    <p:blipFill>
                      <a:blip r:embed="rId9"/>
                      <a:srcRect/>
                      <a:stretch>
                        <a:fillRect/>
                      </a:stretch>
                    </p:blipFill>
                    <p:spPr bwMode="auto">
                      <a:xfrm>
                        <a:off x="2251075" y="2209800"/>
                        <a:ext cx="5649913"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72069" name="Object 5"/>
          <p:cNvGraphicFramePr>
            <a:graphicFrameLocks noChangeAspect="1"/>
          </p:cNvGraphicFramePr>
          <p:nvPr>
            <p:extLst/>
          </p:nvPr>
        </p:nvGraphicFramePr>
        <p:xfrm>
          <a:off x="2249488" y="2971800"/>
          <a:ext cx="2370137" cy="457200"/>
        </p:xfrm>
        <a:graphic>
          <a:graphicData uri="http://schemas.openxmlformats.org/presentationml/2006/ole">
            <mc:AlternateContent xmlns:mc="http://schemas.openxmlformats.org/markup-compatibility/2006">
              <mc:Choice xmlns:v="urn:schemas-microsoft-com:vml" Requires="v">
                <p:oleObj spid="_x0000_s165056" name="Equation" r:id="rId10" imgW="1054100" imgH="203200" progId="Equation.DSMT4">
                  <p:embed/>
                </p:oleObj>
              </mc:Choice>
              <mc:Fallback>
                <p:oleObj name="Equation" r:id="rId10" imgW="1054100" imgH="203200" progId="Equation.DSMT4">
                  <p:embed/>
                  <p:pic>
                    <p:nvPicPr>
                      <p:cNvPr id="0" name=""/>
                      <p:cNvPicPr>
                        <a:picLocks noChangeAspect="1" noChangeArrowheads="1"/>
                      </p:cNvPicPr>
                      <p:nvPr/>
                    </p:nvPicPr>
                    <p:blipFill>
                      <a:blip r:embed="rId11"/>
                      <a:srcRect/>
                      <a:stretch>
                        <a:fillRect/>
                      </a:stretch>
                    </p:blipFill>
                    <p:spPr bwMode="auto">
                      <a:xfrm>
                        <a:off x="2249488" y="2971800"/>
                        <a:ext cx="2370137"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72072" name="Object 8"/>
          <p:cNvGraphicFramePr>
            <a:graphicFrameLocks noChangeAspect="1"/>
          </p:cNvGraphicFramePr>
          <p:nvPr>
            <p:extLst/>
          </p:nvPr>
        </p:nvGraphicFramePr>
        <p:xfrm>
          <a:off x="4648200" y="2971800"/>
          <a:ext cx="3255963" cy="457200"/>
        </p:xfrm>
        <a:graphic>
          <a:graphicData uri="http://schemas.openxmlformats.org/presentationml/2006/ole">
            <mc:AlternateContent xmlns:mc="http://schemas.openxmlformats.org/markup-compatibility/2006">
              <mc:Choice xmlns:v="urn:schemas-microsoft-com:vml" Requires="v">
                <p:oleObj spid="_x0000_s165057" name="Equation" r:id="rId12" imgW="1447800" imgH="203200" progId="Equation.DSMT4">
                  <p:embed/>
                </p:oleObj>
              </mc:Choice>
              <mc:Fallback>
                <p:oleObj name="Equation" r:id="rId12" imgW="1447800" imgH="203200" progId="Equation.DSMT4">
                  <p:embed/>
                  <p:pic>
                    <p:nvPicPr>
                      <p:cNvPr id="0" name=""/>
                      <p:cNvPicPr>
                        <a:picLocks noChangeAspect="1" noChangeArrowheads="1"/>
                      </p:cNvPicPr>
                      <p:nvPr/>
                    </p:nvPicPr>
                    <p:blipFill>
                      <a:blip r:embed="rId13"/>
                      <a:srcRect/>
                      <a:stretch>
                        <a:fillRect/>
                      </a:stretch>
                    </p:blipFill>
                    <p:spPr bwMode="auto">
                      <a:xfrm>
                        <a:off x="4648200" y="2971800"/>
                        <a:ext cx="3255963"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771848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57200" y="76200"/>
            <a:ext cx="8229600" cy="865187"/>
          </a:xfrm>
        </p:spPr>
        <p:txBody>
          <a:bodyPr/>
          <a:lstStyle/>
          <a:p>
            <a:pPr eaLnBrk="1" hangingPunct="1"/>
            <a:r>
              <a:rPr lang="en-US" sz="4800" dirty="0">
                <a:ea typeface="ＭＳ Ｐゴシック" pitchFamily="-84" charset="-128"/>
                <a:cs typeface="ＭＳ Ｐゴシック" pitchFamily="-84" charset="-128"/>
              </a:rPr>
              <a:t>Penetration Depth</a:t>
            </a:r>
          </a:p>
        </p:txBody>
      </p:sp>
      <p:sp>
        <p:nvSpPr>
          <p:cNvPr id="36866" name="Rectangle 7"/>
          <p:cNvSpPr>
            <a:spLocks noGrp="1" noChangeArrowheads="1"/>
          </p:cNvSpPr>
          <p:nvPr>
            <p:ph type="body" sz="half" idx="1"/>
          </p:nvPr>
        </p:nvSpPr>
        <p:spPr>
          <a:xfrm>
            <a:off x="457200" y="912812"/>
            <a:ext cx="8383588" cy="4497388"/>
          </a:xfrm>
        </p:spPr>
        <p:txBody>
          <a:bodyPr/>
          <a:lstStyle/>
          <a:p>
            <a:pPr eaLnBrk="1" hangingPunct="1"/>
            <a:r>
              <a:rPr lang="en-US" dirty="0" smtClean="0">
                <a:ea typeface="ＭＳ Ｐゴシック" pitchFamily="-84" charset="-128"/>
                <a:cs typeface="ＭＳ Ｐゴシック" pitchFamily="-84" charset="-128"/>
              </a:rPr>
              <a:t>The </a:t>
            </a:r>
            <a:r>
              <a:rPr lang="en-US" dirty="0">
                <a:ea typeface="ＭＳ Ｐゴシック" pitchFamily="-84" charset="-128"/>
                <a:cs typeface="ＭＳ Ｐゴシック" pitchFamily="-84" charset="-128"/>
              </a:rPr>
              <a:t>penetration depth is the distance outside the potential well where the probability significantly decreases. It is given by</a:t>
            </a:r>
          </a:p>
          <a:p>
            <a:pPr eaLnBrk="1" hangingPunct="1"/>
            <a:endParaRPr lang="en-US" dirty="0" smtClean="0">
              <a:ea typeface="ＭＳ Ｐゴシック" pitchFamily="-84" charset="-128"/>
              <a:cs typeface="ＭＳ Ｐゴシック" pitchFamily="-84" charset="-128"/>
            </a:endParaRPr>
          </a:p>
          <a:p>
            <a:pPr eaLnBrk="1" hangingPunct="1">
              <a:buNone/>
            </a:pPr>
            <a:endParaRPr lang="en-US" dirty="0" smtClean="0">
              <a:ea typeface="ＭＳ Ｐゴシック" pitchFamily="-84" charset="-128"/>
              <a:cs typeface="ＭＳ Ｐゴシック" pitchFamily="-84" charset="-128"/>
            </a:endParaRPr>
          </a:p>
          <a:p>
            <a:pPr eaLnBrk="1" hangingPunct="1"/>
            <a:r>
              <a:rPr lang="en-US" dirty="0">
                <a:ea typeface="ＭＳ Ｐゴシック" pitchFamily="-84" charset="-128"/>
                <a:cs typeface="ＭＳ Ｐゴシック" pitchFamily="-84" charset="-128"/>
              </a:rPr>
              <a:t>It should not be surprising to find that the penetration </a:t>
            </a:r>
            <a:r>
              <a:rPr lang="en-US" dirty="0" smtClean="0">
                <a:ea typeface="ＭＳ Ｐゴシック" pitchFamily="-84" charset="-128"/>
                <a:cs typeface="ＭＳ Ｐゴシック" pitchFamily="-84" charset="-128"/>
              </a:rPr>
              <a:t>distance that violates </a:t>
            </a:r>
            <a:r>
              <a:rPr lang="en-US" dirty="0">
                <a:ea typeface="ＭＳ Ｐゴシック" pitchFamily="-84" charset="-128"/>
                <a:cs typeface="ＭＳ Ｐゴシック" pitchFamily="-84" charset="-128"/>
              </a:rPr>
              <a:t>classical </a:t>
            </a:r>
            <a:r>
              <a:rPr lang="en-US" dirty="0" smtClean="0">
                <a:ea typeface="ＭＳ Ｐゴシック" pitchFamily="-84" charset="-128"/>
                <a:cs typeface="ＭＳ Ｐゴシック" pitchFamily="-84" charset="-128"/>
              </a:rPr>
              <a:t>physics </a:t>
            </a:r>
            <a:r>
              <a:rPr lang="en-US" dirty="0">
                <a:ea typeface="ＭＳ Ｐゴシック" pitchFamily="-84" charset="-128"/>
                <a:cs typeface="ＭＳ Ｐゴシック" pitchFamily="-84" charset="-128"/>
              </a:rPr>
              <a:t>is proportional to </a:t>
            </a:r>
            <a:r>
              <a:rPr lang="en-US" dirty="0" smtClean="0">
                <a:ea typeface="ＭＳ Ｐゴシック" pitchFamily="-84" charset="-128"/>
                <a:cs typeface="ＭＳ Ｐゴシック" pitchFamily="-84" charset="-128"/>
              </a:rPr>
              <a:t>Planck’</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constant.</a:t>
            </a:r>
          </a:p>
          <a:p>
            <a:pPr eaLnBrk="1" hangingPunct="1"/>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April 10, 2017</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13</a:t>
            </a:fld>
            <a:endParaRPr lang="en-US"/>
          </a:p>
        </p:txBody>
      </p:sp>
      <p:sp>
        <p:nvSpPr>
          <p:cNvPr id="7" name="Footer Placeholder 6"/>
          <p:cNvSpPr>
            <a:spLocks noGrp="1"/>
          </p:cNvSpPr>
          <p:nvPr>
            <p:ph type="ftr" sz="quarter" idx="11"/>
          </p:nvPr>
        </p:nvSpPr>
        <p:spPr/>
        <p:txBody>
          <a:bodyPr/>
          <a:lstStyle/>
          <a:p>
            <a:pPr>
              <a:defRPr/>
            </a:pPr>
            <a:r>
              <a:rPr lang="mr-IN" smtClean="0"/>
              <a:t>PHYS 3313-001, Spring 2017                      Dr. Jaehoon Yu</a:t>
            </a:r>
            <a:endParaRPr lang="en-US"/>
          </a:p>
        </p:txBody>
      </p:sp>
      <p:graphicFrame>
        <p:nvGraphicFramePr>
          <p:cNvPr id="473090" name="Object 2"/>
          <p:cNvGraphicFramePr>
            <a:graphicFrameLocks noChangeAspect="1"/>
          </p:cNvGraphicFramePr>
          <p:nvPr>
            <p:extLst/>
          </p:nvPr>
        </p:nvGraphicFramePr>
        <p:xfrm>
          <a:off x="2057400" y="2590800"/>
          <a:ext cx="1441450" cy="931863"/>
        </p:xfrm>
        <a:graphic>
          <a:graphicData uri="http://schemas.openxmlformats.org/presentationml/2006/ole">
            <mc:AlternateContent xmlns:mc="http://schemas.openxmlformats.org/markup-compatibility/2006">
              <mc:Choice xmlns:v="urn:schemas-microsoft-com:vml" Requires="v">
                <p:oleObj spid="_x0000_s165966" name="Equation" r:id="rId3" imgW="609600" imgH="393700" progId="Equation.DSMT4">
                  <p:embed/>
                </p:oleObj>
              </mc:Choice>
              <mc:Fallback>
                <p:oleObj name="Equation" r:id="rId3" imgW="609600" imgH="393700" progId="Equation.DSMT4">
                  <p:embed/>
                  <p:pic>
                    <p:nvPicPr>
                      <p:cNvPr id="0" name=""/>
                      <p:cNvPicPr>
                        <a:picLocks noChangeAspect="1" noChangeArrowheads="1"/>
                      </p:cNvPicPr>
                      <p:nvPr/>
                    </p:nvPicPr>
                    <p:blipFill>
                      <a:blip r:embed="rId4"/>
                      <a:srcRect/>
                      <a:stretch>
                        <a:fillRect/>
                      </a:stretch>
                    </p:blipFill>
                    <p:spPr bwMode="auto">
                      <a:xfrm>
                        <a:off x="2057400" y="2590800"/>
                        <a:ext cx="1441450" cy="9318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73093" name="Object 5"/>
          <p:cNvGraphicFramePr>
            <a:graphicFrameLocks noChangeAspect="1"/>
          </p:cNvGraphicFramePr>
          <p:nvPr>
            <p:extLst/>
          </p:nvPr>
        </p:nvGraphicFramePr>
        <p:xfrm>
          <a:off x="3505200" y="2590800"/>
          <a:ext cx="2103437" cy="1143000"/>
        </p:xfrm>
        <a:graphic>
          <a:graphicData uri="http://schemas.openxmlformats.org/presentationml/2006/ole">
            <mc:AlternateContent xmlns:mc="http://schemas.openxmlformats.org/markup-compatibility/2006">
              <mc:Choice xmlns:v="urn:schemas-microsoft-com:vml" Requires="v">
                <p:oleObj spid="_x0000_s165967" name="Equation" r:id="rId5" imgW="889000" imgH="482600" progId="Equation.DSMT4">
                  <p:embed/>
                </p:oleObj>
              </mc:Choice>
              <mc:Fallback>
                <p:oleObj name="Equation" r:id="rId5" imgW="889000" imgH="482600" progId="Equation.DSMT4">
                  <p:embed/>
                  <p:pic>
                    <p:nvPicPr>
                      <p:cNvPr id="0" name=""/>
                      <p:cNvPicPr>
                        <a:picLocks noChangeAspect="1" noChangeArrowheads="1"/>
                      </p:cNvPicPr>
                      <p:nvPr/>
                    </p:nvPicPr>
                    <p:blipFill>
                      <a:blip r:embed="rId6"/>
                      <a:srcRect/>
                      <a:stretch>
                        <a:fillRect/>
                      </a:stretch>
                    </p:blipFill>
                    <p:spPr bwMode="auto">
                      <a:xfrm>
                        <a:off x="3505200" y="2590800"/>
                        <a:ext cx="2103437" cy="1143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9729145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body" sz="half" idx="1"/>
          </p:nvPr>
        </p:nvSpPr>
        <p:spPr>
          <a:xfrm>
            <a:off x="457200" y="533400"/>
            <a:ext cx="8305800" cy="4878388"/>
          </a:xfrm>
        </p:spPr>
        <p:txBody>
          <a:bodyPr/>
          <a:lstStyle/>
          <a:p>
            <a:pPr eaLnBrk="1" hangingPunct="1">
              <a:lnSpc>
                <a:spcPct val="140000"/>
              </a:lnSpc>
            </a:pPr>
            <a:r>
              <a:rPr lang="en-US" sz="2400" dirty="0">
                <a:ea typeface="ＭＳ Ｐゴシック" pitchFamily="-84" charset="-128"/>
                <a:cs typeface="ＭＳ Ｐゴシック" pitchFamily="-84" charset="-128"/>
              </a:rPr>
              <a:t>The wave function must be a function of all three spatial coordinates. </a:t>
            </a:r>
            <a:endParaRPr lang="en-US" sz="2400" dirty="0" smtClean="0">
              <a:ea typeface="ＭＳ Ｐゴシック" pitchFamily="-84" charset="-128"/>
              <a:cs typeface="ＭＳ Ｐゴシック" pitchFamily="-84" charset="-128"/>
            </a:endParaRPr>
          </a:p>
          <a:p>
            <a:pPr eaLnBrk="1" hangingPunct="1">
              <a:lnSpc>
                <a:spcPct val="140000"/>
              </a:lnSpc>
            </a:pPr>
            <a:r>
              <a:rPr lang="en-US" sz="2400" dirty="0" smtClean="0">
                <a:ea typeface="ＭＳ Ｐゴシック" pitchFamily="-84" charset="-128"/>
                <a:cs typeface="ＭＳ Ｐゴシック" pitchFamily="-84" charset="-128"/>
              </a:rPr>
              <a:t>We </a:t>
            </a:r>
            <a:r>
              <a:rPr lang="en-US" sz="2400" dirty="0">
                <a:ea typeface="ＭＳ Ｐゴシック" pitchFamily="-84" charset="-128"/>
                <a:cs typeface="ＭＳ Ｐゴシック" pitchFamily="-84" charset="-128"/>
              </a:rPr>
              <a:t>begin with the conservation of energy</a:t>
            </a:r>
          </a:p>
          <a:p>
            <a:pPr eaLnBrk="1" hangingPunct="1"/>
            <a:r>
              <a:rPr lang="en-US" sz="2400" dirty="0">
                <a:ea typeface="ＭＳ Ｐゴシック" pitchFamily="-84" charset="-128"/>
                <a:cs typeface="ＭＳ Ｐゴシック" pitchFamily="-84" charset="-128"/>
              </a:rPr>
              <a:t>Multiply this by the wave function to get</a:t>
            </a: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Now consider momentum as an operator acting on the wave function. In this case, the operator must act twice on each dimension. Given</a:t>
            </a:r>
            <a:r>
              <a:rPr lang="en-US" sz="2400" dirty="0" smtClean="0">
                <a:ea typeface="ＭＳ Ｐゴシック" pitchFamily="-84" charset="-128"/>
                <a:cs typeface="ＭＳ Ｐゴシック" pitchFamily="-84" charset="-128"/>
              </a:rPr>
              <a:t>:</a:t>
            </a:r>
          </a:p>
          <a:p>
            <a:pPr eaLnBrk="1" hangingPunct="1"/>
            <a:endParaRPr lang="en-US" sz="2400" dirty="0" smtClean="0">
              <a:ea typeface="ＭＳ Ｐゴシック" pitchFamily="-84" charset="-128"/>
              <a:cs typeface="ＭＳ Ｐゴシック" pitchFamily="-84" charset="-128"/>
            </a:endParaRPr>
          </a:p>
          <a:p>
            <a:pPr eaLnBrk="1" hangingPunct="1">
              <a:buFont typeface="Wingdings" pitchFamily="-84" charset="2"/>
              <a:buNone/>
            </a:pPr>
            <a:endParaRPr lang="en-US" sz="2400" dirty="0">
              <a:ea typeface="ＭＳ Ｐゴシック" pitchFamily="-84" charset="-128"/>
              <a:cs typeface="ＭＳ Ｐゴシック" pitchFamily="-84" charset="-128"/>
            </a:endParaRPr>
          </a:p>
          <a:p>
            <a:pPr eaLnBrk="1" hangingPunct="1"/>
            <a:r>
              <a:rPr lang="en-US" sz="2400" dirty="0">
                <a:ea typeface="ＭＳ Ｐゴシック" pitchFamily="-84" charset="-128"/>
                <a:cs typeface="ＭＳ Ｐゴシック" pitchFamily="-84" charset="-128"/>
              </a:rPr>
              <a:t>The three dimensional Schrödinger wave equation is</a:t>
            </a:r>
          </a:p>
          <a:p>
            <a:pPr eaLnBrk="1" hangingPunct="1"/>
            <a:endParaRPr lang="en-US" sz="2400" dirty="0">
              <a:ea typeface="ＭＳ Ｐゴシック" pitchFamily="-84" charset="-128"/>
              <a:cs typeface="ＭＳ Ｐゴシック" pitchFamily="-84" charset="-128"/>
            </a:endParaRPr>
          </a:p>
          <a:p>
            <a:pPr eaLnBrk="1" hangingPunct="1"/>
            <a:endParaRPr lang="en-US" sz="2400" dirty="0">
              <a:ea typeface="ＭＳ Ｐゴシック" pitchFamily="-84" charset="-128"/>
              <a:cs typeface="ＭＳ Ｐゴシック" pitchFamily="-84" charset="-128"/>
            </a:endParaRPr>
          </a:p>
          <a:p>
            <a:pPr eaLnBrk="1" hangingPunct="1">
              <a:buFont typeface="Wingdings" pitchFamily="-84" charset="2"/>
              <a:buNone/>
            </a:pPr>
            <a:r>
              <a:rPr lang="en-US" sz="2400" dirty="0">
                <a:solidFill>
                  <a:srgbClr val="FF0000"/>
                </a:solidFill>
                <a:ea typeface="ＭＳ Ｐゴシック" pitchFamily="-84" charset="-128"/>
                <a:cs typeface="ＭＳ Ｐゴシック" pitchFamily="-84" charset="-128"/>
              </a:rPr>
              <a:t>                </a:t>
            </a:r>
          </a:p>
        </p:txBody>
      </p:sp>
      <p:sp>
        <p:nvSpPr>
          <p:cNvPr id="37891" name="Rectangle 2"/>
          <p:cNvSpPr>
            <a:spLocks noGrp="1" noChangeArrowheads="1"/>
          </p:cNvSpPr>
          <p:nvPr>
            <p:ph type="title"/>
          </p:nvPr>
        </p:nvSpPr>
        <p:spPr>
          <a:xfrm>
            <a:off x="457200" y="1"/>
            <a:ext cx="8229600" cy="762000"/>
          </a:xfrm>
        </p:spPr>
        <p:txBody>
          <a:bodyPr/>
          <a:lstStyle/>
          <a:p>
            <a:pPr eaLnBrk="1" hangingPunct="1"/>
            <a:r>
              <a:rPr lang="en-US" sz="3600" dirty="0" smtClean="0">
                <a:ea typeface="ＭＳ Ｐゴシック" pitchFamily="-84" charset="-128"/>
                <a:cs typeface="ＭＳ Ｐゴシック" pitchFamily="-84" charset="-128"/>
              </a:rPr>
              <a:t>Three</a:t>
            </a:r>
            <a:r>
              <a:rPr lang="en-US" sz="3600" dirty="0">
                <a:ea typeface="ＭＳ Ｐゴシック" pitchFamily="-84" charset="-128"/>
                <a:cs typeface="ＭＳ Ｐゴシック" pitchFamily="-84" charset="-128"/>
              </a:rPr>
              <a:t>-Dimensional Infinite-Potential Well</a:t>
            </a:r>
          </a:p>
        </p:txBody>
      </p:sp>
      <p:sp>
        <p:nvSpPr>
          <p:cNvPr id="12" name="Date Placeholder 11"/>
          <p:cNvSpPr>
            <a:spLocks noGrp="1"/>
          </p:cNvSpPr>
          <p:nvPr>
            <p:ph type="dt" sz="half" idx="10"/>
          </p:nvPr>
        </p:nvSpPr>
        <p:spPr/>
        <p:txBody>
          <a:bodyPr/>
          <a:lstStyle/>
          <a:p>
            <a:pPr>
              <a:defRPr/>
            </a:pPr>
            <a:r>
              <a:rPr lang="en-US" smtClean="0"/>
              <a:t>Monday, April 10, 2017</a:t>
            </a:r>
            <a:endParaRPr lang="en-US"/>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14</a:t>
            </a:fld>
            <a:endParaRPr lang="en-US"/>
          </a:p>
        </p:txBody>
      </p:sp>
      <p:sp>
        <p:nvSpPr>
          <p:cNvPr id="14" name="Footer Placeholder 13"/>
          <p:cNvSpPr>
            <a:spLocks noGrp="1"/>
          </p:cNvSpPr>
          <p:nvPr>
            <p:ph type="ftr" sz="quarter" idx="11"/>
          </p:nvPr>
        </p:nvSpPr>
        <p:spPr/>
        <p:txBody>
          <a:bodyPr/>
          <a:lstStyle/>
          <a:p>
            <a:pPr>
              <a:defRPr/>
            </a:pPr>
            <a:r>
              <a:rPr lang="mr-IN" smtClean="0"/>
              <a:t>PHYS 3313-001, Spring 2017                      Dr. Jaehoon Yu</a:t>
            </a:r>
            <a:endParaRPr lang="en-US"/>
          </a:p>
        </p:txBody>
      </p:sp>
      <p:graphicFrame>
        <p:nvGraphicFramePr>
          <p:cNvPr id="514050" name="Object 2"/>
          <p:cNvGraphicFramePr>
            <a:graphicFrameLocks noChangeAspect="1"/>
          </p:cNvGraphicFramePr>
          <p:nvPr>
            <p:extLst/>
          </p:nvPr>
        </p:nvGraphicFramePr>
        <p:xfrm>
          <a:off x="5715000" y="1379538"/>
          <a:ext cx="1393825" cy="269875"/>
        </p:xfrm>
        <a:graphic>
          <a:graphicData uri="http://schemas.openxmlformats.org/presentationml/2006/ole">
            <mc:AlternateContent xmlns:mc="http://schemas.openxmlformats.org/markup-compatibility/2006">
              <mc:Choice xmlns:v="urn:schemas-microsoft-com:vml" Requires="v">
                <p:oleObj spid="_x0000_s167286" name="Equation" r:id="rId3" imgW="787400" imgH="152400" progId="Equation.DSMT4">
                  <p:embed/>
                </p:oleObj>
              </mc:Choice>
              <mc:Fallback>
                <p:oleObj name="Equation" r:id="rId3" imgW="787400" imgH="152400" progId="Equation.DSMT4">
                  <p:embed/>
                  <p:pic>
                    <p:nvPicPr>
                      <p:cNvPr id="0" name=""/>
                      <p:cNvPicPr>
                        <a:picLocks noChangeAspect="1" noChangeArrowheads="1"/>
                      </p:cNvPicPr>
                      <p:nvPr/>
                    </p:nvPicPr>
                    <p:blipFill>
                      <a:blip r:embed="rId4"/>
                      <a:srcRect/>
                      <a:stretch>
                        <a:fillRect/>
                      </a:stretch>
                    </p:blipFill>
                    <p:spPr bwMode="auto">
                      <a:xfrm>
                        <a:off x="5715000" y="1379538"/>
                        <a:ext cx="1393825" cy="269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14051" name="Object 3"/>
          <p:cNvGraphicFramePr>
            <a:graphicFrameLocks noChangeAspect="1"/>
          </p:cNvGraphicFramePr>
          <p:nvPr>
            <p:extLst/>
          </p:nvPr>
        </p:nvGraphicFramePr>
        <p:xfrm>
          <a:off x="2460625" y="2139950"/>
          <a:ext cx="2270125" cy="831850"/>
        </p:xfrm>
        <a:graphic>
          <a:graphicData uri="http://schemas.openxmlformats.org/presentationml/2006/ole">
            <mc:AlternateContent xmlns:mc="http://schemas.openxmlformats.org/markup-compatibility/2006">
              <mc:Choice xmlns:v="urn:schemas-microsoft-com:vml" Requires="v">
                <p:oleObj spid="_x0000_s167287" name="Equation" r:id="rId5" imgW="1282700" imgH="469900" progId="Equation.DSMT4">
                  <p:embed/>
                </p:oleObj>
              </mc:Choice>
              <mc:Fallback>
                <p:oleObj name="Equation" r:id="rId5" imgW="1282700" imgH="469900" progId="Equation.DSMT4">
                  <p:embed/>
                  <p:pic>
                    <p:nvPicPr>
                      <p:cNvPr id="0" name=""/>
                      <p:cNvPicPr>
                        <a:picLocks noChangeAspect="1" noChangeArrowheads="1"/>
                      </p:cNvPicPr>
                      <p:nvPr/>
                    </p:nvPicPr>
                    <p:blipFill>
                      <a:blip r:embed="rId6"/>
                      <a:srcRect/>
                      <a:stretch>
                        <a:fillRect/>
                      </a:stretch>
                    </p:blipFill>
                    <p:spPr bwMode="auto">
                      <a:xfrm>
                        <a:off x="2460625" y="2139950"/>
                        <a:ext cx="2270125" cy="8318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14052" name="Object 4"/>
          <p:cNvGraphicFramePr>
            <a:graphicFrameLocks noChangeAspect="1"/>
          </p:cNvGraphicFramePr>
          <p:nvPr>
            <p:extLst/>
          </p:nvPr>
        </p:nvGraphicFramePr>
        <p:xfrm>
          <a:off x="4757738" y="2154238"/>
          <a:ext cx="1327150" cy="741362"/>
        </p:xfrm>
        <a:graphic>
          <a:graphicData uri="http://schemas.openxmlformats.org/presentationml/2006/ole">
            <mc:AlternateContent xmlns:mc="http://schemas.openxmlformats.org/markup-compatibility/2006">
              <mc:Choice xmlns:v="urn:schemas-microsoft-com:vml" Requires="v">
                <p:oleObj spid="_x0000_s167288" name="Equation" r:id="rId7" imgW="749300" imgH="419100" progId="Equation.DSMT4">
                  <p:embed/>
                </p:oleObj>
              </mc:Choice>
              <mc:Fallback>
                <p:oleObj name="Equation" r:id="rId7" imgW="749300" imgH="419100" progId="Equation.DSMT4">
                  <p:embed/>
                  <p:pic>
                    <p:nvPicPr>
                      <p:cNvPr id="0" name=""/>
                      <p:cNvPicPr>
                        <a:picLocks noChangeAspect="1" noChangeArrowheads="1"/>
                      </p:cNvPicPr>
                      <p:nvPr/>
                    </p:nvPicPr>
                    <p:blipFill>
                      <a:blip r:embed="rId8"/>
                      <a:srcRect/>
                      <a:stretch>
                        <a:fillRect/>
                      </a:stretch>
                    </p:blipFill>
                    <p:spPr bwMode="auto">
                      <a:xfrm>
                        <a:off x="4757738" y="2154238"/>
                        <a:ext cx="1327150" cy="7413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14053" name="Object 5"/>
          <p:cNvGraphicFramePr>
            <a:graphicFrameLocks noChangeAspect="1"/>
          </p:cNvGraphicFramePr>
          <p:nvPr>
            <p:extLst/>
          </p:nvPr>
        </p:nvGraphicFramePr>
        <p:xfrm>
          <a:off x="1308100" y="3956050"/>
          <a:ext cx="1933575" cy="449263"/>
        </p:xfrm>
        <a:graphic>
          <a:graphicData uri="http://schemas.openxmlformats.org/presentationml/2006/ole">
            <mc:AlternateContent xmlns:mc="http://schemas.openxmlformats.org/markup-compatibility/2006">
              <mc:Choice xmlns:v="urn:schemas-microsoft-com:vml" Requires="v">
                <p:oleObj spid="_x0000_s167289" name="Equation" r:id="rId9" imgW="1092200" imgH="254000" progId="Equation.DSMT4">
                  <p:embed/>
                </p:oleObj>
              </mc:Choice>
              <mc:Fallback>
                <p:oleObj name="Equation" r:id="rId9" imgW="1092200" imgH="254000" progId="Equation.DSMT4">
                  <p:embed/>
                  <p:pic>
                    <p:nvPicPr>
                      <p:cNvPr id="0" name=""/>
                      <p:cNvPicPr>
                        <a:picLocks noChangeAspect="1" noChangeArrowheads="1"/>
                      </p:cNvPicPr>
                      <p:nvPr/>
                    </p:nvPicPr>
                    <p:blipFill>
                      <a:blip r:embed="rId10"/>
                      <a:srcRect/>
                      <a:stretch>
                        <a:fillRect/>
                      </a:stretch>
                    </p:blipFill>
                    <p:spPr bwMode="auto">
                      <a:xfrm>
                        <a:off x="1308100" y="3956050"/>
                        <a:ext cx="1933575" cy="4492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14054" name="Object 6"/>
          <p:cNvGraphicFramePr>
            <a:graphicFrameLocks noChangeAspect="1"/>
          </p:cNvGraphicFramePr>
          <p:nvPr>
            <p:extLst/>
          </p:nvPr>
        </p:nvGraphicFramePr>
        <p:xfrm>
          <a:off x="860425" y="5181600"/>
          <a:ext cx="4205288" cy="828675"/>
        </p:xfrm>
        <a:graphic>
          <a:graphicData uri="http://schemas.openxmlformats.org/presentationml/2006/ole">
            <mc:AlternateContent xmlns:mc="http://schemas.openxmlformats.org/markup-compatibility/2006">
              <mc:Choice xmlns:v="urn:schemas-microsoft-com:vml" Requires="v">
                <p:oleObj spid="_x0000_s167290" name="Equation" r:id="rId11" imgW="2374900" imgH="469900" progId="Equation.DSMT4">
                  <p:embed/>
                </p:oleObj>
              </mc:Choice>
              <mc:Fallback>
                <p:oleObj name="Equation" r:id="rId11" imgW="2374900" imgH="469900" progId="Equation.DSMT4">
                  <p:embed/>
                  <p:pic>
                    <p:nvPicPr>
                      <p:cNvPr id="0" name=""/>
                      <p:cNvPicPr>
                        <a:picLocks noChangeAspect="1" noChangeArrowheads="1"/>
                      </p:cNvPicPr>
                      <p:nvPr/>
                    </p:nvPicPr>
                    <p:blipFill>
                      <a:blip r:embed="rId12"/>
                      <a:srcRect/>
                      <a:stretch>
                        <a:fillRect/>
                      </a:stretch>
                    </p:blipFill>
                    <p:spPr bwMode="auto">
                      <a:xfrm>
                        <a:off x="860425" y="5181600"/>
                        <a:ext cx="4205288" cy="828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14055" name="Object 7"/>
          <p:cNvGraphicFramePr>
            <a:graphicFrameLocks noChangeAspect="1"/>
          </p:cNvGraphicFramePr>
          <p:nvPr>
            <p:extLst/>
          </p:nvPr>
        </p:nvGraphicFramePr>
        <p:xfrm>
          <a:off x="5345113" y="3810000"/>
          <a:ext cx="1597025" cy="741363"/>
        </p:xfrm>
        <a:graphic>
          <a:graphicData uri="http://schemas.openxmlformats.org/presentationml/2006/ole">
            <mc:AlternateContent xmlns:mc="http://schemas.openxmlformats.org/markup-compatibility/2006">
              <mc:Choice xmlns:v="urn:schemas-microsoft-com:vml" Requires="v">
                <p:oleObj spid="_x0000_s167291" name="Equation" r:id="rId13" imgW="901700" imgH="419100" progId="Equation.DSMT4">
                  <p:embed/>
                </p:oleObj>
              </mc:Choice>
              <mc:Fallback>
                <p:oleObj name="Equation" r:id="rId13" imgW="901700" imgH="419100" progId="Equation.DSMT4">
                  <p:embed/>
                  <p:pic>
                    <p:nvPicPr>
                      <p:cNvPr id="0" name=""/>
                      <p:cNvPicPr>
                        <a:picLocks noChangeAspect="1" noChangeArrowheads="1"/>
                      </p:cNvPicPr>
                      <p:nvPr/>
                    </p:nvPicPr>
                    <p:blipFill>
                      <a:blip r:embed="rId14"/>
                      <a:srcRect/>
                      <a:stretch>
                        <a:fillRect/>
                      </a:stretch>
                    </p:blipFill>
                    <p:spPr bwMode="auto">
                      <a:xfrm>
                        <a:off x="5345113" y="3810000"/>
                        <a:ext cx="1597025" cy="7413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14056" name="Object 8"/>
          <p:cNvGraphicFramePr>
            <a:graphicFrameLocks noChangeAspect="1"/>
          </p:cNvGraphicFramePr>
          <p:nvPr>
            <p:extLst/>
          </p:nvPr>
        </p:nvGraphicFramePr>
        <p:xfrm>
          <a:off x="7089775" y="3810000"/>
          <a:ext cx="1574800" cy="696913"/>
        </p:xfrm>
        <a:graphic>
          <a:graphicData uri="http://schemas.openxmlformats.org/presentationml/2006/ole">
            <mc:AlternateContent xmlns:mc="http://schemas.openxmlformats.org/markup-compatibility/2006">
              <mc:Choice xmlns:v="urn:schemas-microsoft-com:vml" Requires="v">
                <p:oleObj spid="_x0000_s167292" name="Equation" r:id="rId15" imgW="889000" imgH="393700" progId="Equation.DSMT4">
                  <p:embed/>
                </p:oleObj>
              </mc:Choice>
              <mc:Fallback>
                <p:oleObj name="Equation" r:id="rId15" imgW="889000" imgH="393700" progId="Equation.DSMT4">
                  <p:embed/>
                  <p:pic>
                    <p:nvPicPr>
                      <p:cNvPr id="0" name=""/>
                      <p:cNvPicPr>
                        <a:picLocks noChangeAspect="1" noChangeArrowheads="1"/>
                      </p:cNvPicPr>
                      <p:nvPr/>
                    </p:nvPicPr>
                    <p:blipFill>
                      <a:blip r:embed="rId16"/>
                      <a:srcRect/>
                      <a:stretch>
                        <a:fillRect/>
                      </a:stretch>
                    </p:blipFill>
                    <p:spPr bwMode="auto">
                      <a:xfrm>
                        <a:off x="7089775" y="3810000"/>
                        <a:ext cx="1574800" cy="6969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14057" name="Object 9"/>
          <p:cNvGraphicFramePr>
            <a:graphicFrameLocks noChangeAspect="1"/>
          </p:cNvGraphicFramePr>
          <p:nvPr>
            <p:extLst/>
          </p:nvPr>
        </p:nvGraphicFramePr>
        <p:xfrm>
          <a:off x="3592513" y="3852863"/>
          <a:ext cx="1597025" cy="695325"/>
        </p:xfrm>
        <a:graphic>
          <a:graphicData uri="http://schemas.openxmlformats.org/presentationml/2006/ole">
            <mc:AlternateContent xmlns:mc="http://schemas.openxmlformats.org/markup-compatibility/2006">
              <mc:Choice xmlns:v="urn:schemas-microsoft-com:vml" Requires="v">
                <p:oleObj spid="_x0000_s167293" name="Equation" r:id="rId17" imgW="901700" imgH="393700" progId="Equation.DSMT4">
                  <p:embed/>
                </p:oleObj>
              </mc:Choice>
              <mc:Fallback>
                <p:oleObj name="Equation" r:id="rId17" imgW="901700" imgH="393700" progId="Equation.DSMT4">
                  <p:embed/>
                  <p:pic>
                    <p:nvPicPr>
                      <p:cNvPr id="0" name=""/>
                      <p:cNvPicPr>
                        <a:picLocks noChangeAspect="1" noChangeArrowheads="1"/>
                      </p:cNvPicPr>
                      <p:nvPr/>
                    </p:nvPicPr>
                    <p:blipFill>
                      <a:blip r:embed="rId18"/>
                      <a:srcRect/>
                      <a:stretch>
                        <a:fillRect/>
                      </a:stretch>
                    </p:blipFill>
                    <p:spPr bwMode="auto">
                      <a:xfrm>
                        <a:off x="3592513" y="3852863"/>
                        <a:ext cx="1597025" cy="695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14058" name="Object 10"/>
          <p:cNvGraphicFramePr>
            <a:graphicFrameLocks noChangeAspect="1"/>
          </p:cNvGraphicFramePr>
          <p:nvPr>
            <p:extLst/>
          </p:nvPr>
        </p:nvGraphicFramePr>
        <p:xfrm>
          <a:off x="6289675" y="5235575"/>
          <a:ext cx="2451100" cy="738188"/>
        </p:xfrm>
        <a:graphic>
          <a:graphicData uri="http://schemas.openxmlformats.org/presentationml/2006/ole">
            <mc:AlternateContent xmlns:mc="http://schemas.openxmlformats.org/markup-compatibility/2006">
              <mc:Choice xmlns:v="urn:schemas-microsoft-com:vml" Requires="v">
                <p:oleObj spid="_x0000_s167294" name="Equation" r:id="rId19" imgW="1384300" imgH="419100" progId="Equation.DSMT4">
                  <p:embed/>
                </p:oleObj>
              </mc:Choice>
              <mc:Fallback>
                <p:oleObj name="Equation" r:id="rId19" imgW="1384300" imgH="419100" progId="Equation.DSMT4">
                  <p:embed/>
                  <p:pic>
                    <p:nvPicPr>
                      <p:cNvPr id="0" name=""/>
                      <p:cNvPicPr>
                        <a:picLocks noChangeAspect="1" noChangeArrowheads="1"/>
                      </p:cNvPicPr>
                      <p:nvPr/>
                    </p:nvPicPr>
                    <p:blipFill>
                      <a:blip r:embed="rId20"/>
                      <a:srcRect/>
                      <a:stretch>
                        <a:fillRect/>
                      </a:stretch>
                    </p:blipFill>
                    <p:spPr bwMode="auto">
                      <a:xfrm>
                        <a:off x="6289675" y="5235575"/>
                        <a:ext cx="2451100" cy="738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 name="Right Arrow 23"/>
          <p:cNvSpPr/>
          <p:nvPr/>
        </p:nvSpPr>
        <p:spPr bwMode="auto">
          <a:xfrm>
            <a:off x="5181600" y="5257800"/>
            <a:ext cx="990600" cy="611386"/>
          </a:xfrm>
          <a:prstGeom prst="rightArrow">
            <a:avLst/>
          </a:prstGeom>
          <a:solidFill>
            <a:srgbClr val="FFFF00"/>
          </a:solidFill>
          <a:ln w="38100"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Arial Narrow"/>
                <a:cs typeface="Arial Narrow"/>
              </a:rPr>
              <a:t>Rewrite</a:t>
            </a:r>
          </a:p>
        </p:txBody>
      </p:sp>
      <p:graphicFrame>
        <p:nvGraphicFramePr>
          <p:cNvPr id="17" name="Object 2"/>
          <p:cNvGraphicFramePr>
            <a:graphicFrameLocks noChangeAspect="1"/>
          </p:cNvGraphicFramePr>
          <p:nvPr>
            <p:extLst/>
          </p:nvPr>
        </p:nvGraphicFramePr>
        <p:xfrm>
          <a:off x="7102475" y="1143000"/>
          <a:ext cx="898525" cy="742950"/>
        </p:xfrm>
        <a:graphic>
          <a:graphicData uri="http://schemas.openxmlformats.org/presentationml/2006/ole">
            <mc:AlternateContent xmlns:mc="http://schemas.openxmlformats.org/markup-compatibility/2006">
              <mc:Choice xmlns:v="urn:schemas-microsoft-com:vml" Requires="v">
                <p:oleObj spid="_x0000_s167295" name="Equation" r:id="rId21" imgW="508000" imgH="419100" progId="Equation.DSMT4">
                  <p:embed/>
                </p:oleObj>
              </mc:Choice>
              <mc:Fallback>
                <p:oleObj name="Equation" r:id="rId21" imgW="508000" imgH="419100" progId="Equation.DSMT4">
                  <p:embed/>
                  <p:pic>
                    <p:nvPicPr>
                      <p:cNvPr id="0" name=""/>
                      <p:cNvPicPr>
                        <a:picLocks noChangeAspect="1" noChangeArrowheads="1"/>
                      </p:cNvPicPr>
                      <p:nvPr/>
                    </p:nvPicPr>
                    <p:blipFill>
                      <a:blip r:embed="rId22"/>
                      <a:srcRect/>
                      <a:stretch>
                        <a:fillRect/>
                      </a:stretch>
                    </p:blipFill>
                    <p:spPr bwMode="auto">
                      <a:xfrm>
                        <a:off x="7102475" y="1143000"/>
                        <a:ext cx="898525" cy="7429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4724772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686800" cy="1371600"/>
          </a:xfrm>
        </p:spPr>
        <p:txBody>
          <a:bodyPr/>
          <a:lstStyle/>
          <a:p>
            <a:pPr marL="0" indent="0" algn="just" eaLnBrk="1" hangingPunct="1">
              <a:spcBef>
                <a:spcPts val="0"/>
              </a:spcBef>
              <a:buNone/>
            </a:pPr>
            <a:r>
              <a:rPr lang="en-US" sz="2000" dirty="0" smtClean="0">
                <a:cs typeface="ＭＳ Ｐゴシック" pitchFamily="-84" charset="-128"/>
              </a:rPr>
              <a:t>Consider a free particle inside a box with lengths L</a:t>
            </a:r>
            <a:r>
              <a:rPr lang="en-US" sz="2000" baseline="-25000" dirty="0" smtClean="0">
                <a:cs typeface="ＭＳ Ｐゴシック" pitchFamily="-84" charset="-128"/>
              </a:rPr>
              <a:t>1</a:t>
            </a:r>
            <a:r>
              <a:rPr lang="en-US" sz="2000" dirty="0" smtClean="0">
                <a:cs typeface="ＭＳ Ｐゴシック" pitchFamily="-84" charset="-128"/>
              </a:rPr>
              <a:t>, L</a:t>
            </a:r>
            <a:r>
              <a:rPr lang="en-US" sz="2000" baseline="-25000" dirty="0" smtClean="0">
                <a:cs typeface="ＭＳ Ｐゴシック" pitchFamily="-84" charset="-128"/>
              </a:rPr>
              <a:t>2</a:t>
            </a:r>
            <a:r>
              <a:rPr lang="en-US" sz="2000" dirty="0" smtClean="0">
                <a:cs typeface="ＭＳ Ｐゴシック" pitchFamily="-84" charset="-128"/>
              </a:rPr>
              <a:t> and L</a:t>
            </a:r>
            <a:r>
              <a:rPr lang="en-US" sz="2000" baseline="-25000" dirty="0" smtClean="0">
                <a:cs typeface="ＭＳ Ｐゴシック" pitchFamily="-84" charset="-128"/>
              </a:rPr>
              <a:t>3</a:t>
            </a:r>
            <a:r>
              <a:rPr lang="en-US" sz="2000" dirty="0" smtClean="0">
                <a:cs typeface="ＭＳ Ｐゴシック" pitchFamily="-84" charset="-128"/>
              </a:rPr>
              <a:t> along the x, y, and z axes, respectively, as shown in the figure.  The particle is constrained to be inside the box.  Find the wave functions and energies.  Then find the ground energy and wave function and the energy of the first excited state for a cube of sides L. </a:t>
            </a:r>
            <a:endParaRPr lang="en-US" sz="20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dirty="0" smtClean="0">
                <a:cs typeface="ＭＳ Ｐゴシック" pitchFamily="-84" charset="-128"/>
              </a:rPr>
              <a:t>Ex 6.10: Expectation values inside a box</a:t>
            </a:r>
            <a:endParaRPr lang="en-US" sz="4000"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April 10, 2017</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15</a:t>
            </a:fld>
            <a:endParaRPr lang="en-US"/>
          </a:p>
        </p:txBody>
      </p:sp>
      <p:sp>
        <p:nvSpPr>
          <p:cNvPr id="7" name="Footer Placeholder 6"/>
          <p:cNvSpPr>
            <a:spLocks noGrp="1"/>
          </p:cNvSpPr>
          <p:nvPr>
            <p:ph type="ftr" sz="quarter" idx="11"/>
          </p:nvPr>
        </p:nvSpPr>
        <p:spPr/>
        <p:txBody>
          <a:bodyPr/>
          <a:lstStyle/>
          <a:p>
            <a:pPr>
              <a:defRPr/>
            </a:pPr>
            <a:r>
              <a:rPr lang="mr-IN" smtClean="0"/>
              <a:t>PHYS 3313-001, Spring 2017                      Dr. Jaehoon Yu</a:t>
            </a:r>
            <a:endParaRPr lang="en-US"/>
          </a:p>
        </p:txBody>
      </p:sp>
      <p:sp>
        <p:nvSpPr>
          <p:cNvPr id="19" name="Rectangle 35"/>
          <p:cNvSpPr txBox="1">
            <a:spLocks noChangeArrowheads="1"/>
          </p:cNvSpPr>
          <p:nvPr/>
        </p:nvSpPr>
        <p:spPr bwMode="auto">
          <a:xfrm>
            <a:off x="228600" y="1905000"/>
            <a:ext cx="6096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What are the boundary conditions</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for this situation?</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08943" name="Object 15"/>
          <p:cNvGraphicFramePr>
            <a:graphicFrameLocks noChangeAspect="1"/>
          </p:cNvGraphicFramePr>
          <p:nvPr>
            <p:extLst/>
          </p:nvPr>
        </p:nvGraphicFramePr>
        <p:xfrm>
          <a:off x="1012824" y="4191000"/>
          <a:ext cx="5053207" cy="515938"/>
        </p:xfrm>
        <a:graphic>
          <a:graphicData uri="http://schemas.openxmlformats.org/presentationml/2006/ole">
            <mc:AlternateContent xmlns:mc="http://schemas.openxmlformats.org/markup-compatibility/2006">
              <mc:Choice xmlns:v="urn:schemas-microsoft-com:vml" Requires="v">
                <p:oleObj spid="_x0000_s168273" name="Equation" r:id="rId3" imgW="2362200" imgH="241300" progId="Equation.DSMT4">
                  <p:embed/>
                </p:oleObj>
              </mc:Choice>
              <mc:Fallback>
                <p:oleObj name="Equation" r:id="rId3" imgW="2362200" imgH="241300" progId="Equation.DSMT4">
                  <p:embed/>
                  <p:pic>
                    <p:nvPicPr>
                      <p:cNvPr id="0" name=""/>
                      <p:cNvPicPr>
                        <a:picLocks noChangeAspect="1" noChangeArrowheads="1"/>
                      </p:cNvPicPr>
                      <p:nvPr/>
                    </p:nvPicPr>
                    <p:blipFill>
                      <a:blip r:embed="rId4"/>
                      <a:srcRect/>
                      <a:stretch>
                        <a:fillRect/>
                      </a:stretch>
                    </p:blipFill>
                    <p:spPr bwMode="auto">
                      <a:xfrm>
                        <a:off x="1012824" y="4191000"/>
                        <a:ext cx="5053207" cy="515938"/>
                      </a:xfrm>
                      <a:prstGeom prst="rect">
                        <a:avLst/>
                      </a:prstGeom>
                      <a:noFill/>
                    </p:spPr>
                  </p:pic>
                </p:oleObj>
              </mc:Fallback>
            </mc:AlternateContent>
          </a:graphicData>
        </a:graphic>
      </p:graphicFrame>
      <p:sp>
        <p:nvSpPr>
          <p:cNvPr id="16" name="Rectangle 35"/>
          <p:cNvSpPr txBox="1">
            <a:spLocks noChangeArrowheads="1"/>
          </p:cNvSpPr>
          <p:nvPr/>
        </p:nvSpPr>
        <p:spPr bwMode="auto">
          <a:xfrm>
            <a:off x="228600" y="2286000"/>
            <a:ext cx="8915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Particle</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 is free, so </a:t>
            </a:r>
            <a:r>
              <a:rPr kumimoji="0" lang="en-US" b="0" i="0" u="none" strike="noStrike" kern="0" cap="none" spc="0" normalizeH="0" noProof="0" dirty="0" err="1" smtClean="0">
                <a:ln>
                  <a:noFill/>
                </a:ln>
                <a:solidFill>
                  <a:schemeClr val="accent2"/>
                </a:solidFill>
                <a:effectLst/>
                <a:uLnTx/>
                <a:uFillTx/>
                <a:latin typeface="+mn-lt"/>
                <a:ea typeface="ＭＳ Ｐゴシック" pitchFamily="-1" charset="-128"/>
                <a:cs typeface="Symbol" charset="2"/>
              </a:rPr>
              <a:t>x</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 </a:t>
            </a:r>
            <a:r>
              <a:rPr kumimoji="0" lang="en-US" b="0" i="0" u="none" strike="noStrike" kern="0" cap="none" spc="0" normalizeH="0" noProof="0" dirty="0" err="1" smtClean="0">
                <a:ln>
                  <a:noFill/>
                </a:ln>
                <a:solidFill>
                  <a:schemeClr val="accent2"/>
                </a:solidFill>
                <a:effectLst/>
                <a:uLnTx/>
                <a:uFillTx/>
                <a:latin typeface="+mn-lt"/>
                <a:ea typeface="ＭＳ Ｐゴシック" pitchFamily="-1" charset="-128"/>
                <a:cs typeface="Symbol" charset="2"/>
              </a:rPr>
              <a:t>y</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 and </a:t>
            </a:r>
            <a:r>
              <a:rPr kumimoji="0" lang="en-US" b="0" i="0" u="none" strike="noStrike" kern="0" cap="none" spc="0" normalizeH="0" noProof="0" dirty="0" err="1" smtClean="0">
                <a:ln>
                  <a:noFill/>
                </a:ln>
                <a:solidFill>
                  <a:schemeClr val="accent2"/>
                </a:solidFill>
                <a:effectLst/>
                <a:uLnTx/>
                <a:uFillTx/>
                <a:latin typeface="+mn-lt"/>
                <a:ea typeface="ＭＳ Ｐゴシック" pitchFamily="-1" charset="-128"/>
                <a:cs typeface="Symbol" charset="2"/>
              </a:rPr>
              <a:t>z</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 wave functions are independent from each other!</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17" name="Rectangle 35"/>
          <p:cNvSpPr txBox="1">
            <a:spLocks noChangeArrowheads="1"/>
          </p:cNvSpPr>
          <p:nvPr/>
        </p:nvSpPr>
        <p:spPr bwMode="auto">
          <a:xfrm>
            <a:off x="228600" y="2743200"/>
            <a:ext cx="5029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Each </a:t>
            </a:r>
            <a:r>
              <a:rPr kumimoji="0" lang="en-US" b="0" i="0" u="none" strike="noStrike" kern="0" cap="none" spc="0" normalizeH="0" noProof="0" dirty="0" smtClean="0">
                <a:ln>
                  <a:noFill/>
                </a:ln>
                <a:solidFill>
                  <a:schemeClr val="accent2"/>
                </a:solidFill>
                <a:effectLst/>
                <a:uLnTx/>
                <a:uFillTx/>
                <a:latin typeface="+mn-lt"/>
                <a:ea typeface="ＭＳ Ｐゴシック" pitchFamily="-1" charset="-128"/>
                <a:cs typeface="Symbol" charset="2"/>
              </a:rPr>
              <a:t>wave function must be 0 at the wall!</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18" name="Rectangle 35"/>
          <p:cNvSpPr txBox="1">
            <a:spLocks noChangeArrowheads="1"/>
          </p:cNvSpPr>
          <p:nvPr/>
        </p:nvSpPr>
        <p:spPr bwMode="auto">
          <a:xfrm>
            <a:off x="5257800" y="2743200"/>
            <a:ext cx="381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Inside the </a:t>
            </a:r>
            <a:r>
              <a:rPr lang="en-US" kern="0" dirty="0" smtClean="0">
                <a:solidFill>
                  <a:schemeClr val="accent2"/>
                </a:solidFill>
                <a:latin typeface="+mn-lt"/>
                <a:ea typeface="ＭＳ Ｐゴシック" pitchFamily="-1" charset="-128"/>
                <a:cs typeface="Symbol" charset="2"/>
              </a:rPr>
              <a:t>box, potential V is 0.</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29416" name="Object 8"/>
          <p:cNvGraphicFramePr>
            <a:graphicFrameLocks noChangeAspect="1"/>
          </p:cNvGraphicFramePr>
          <p:nvPr>
            <p:extLst/>
          </p:nvPr>
        </p:nvGraphicFramePr>
        <p:xfrm>
          <a:off x="1066800" y="3170238"/>
          <a:ext cx="2449513" cy="738187"/>
        </p:xfrm>
        <a:graphic>
          <a:graphicData uri="http://schemas.openxmlformats.org/presentationml/2006/ole">
            <mc:AlternateContent xmlns:mc="http://schemas.openxmlformats.org/markup-compatibility/2006">
              <mc:Choice xmlns:v="urn:schemas-microsoft-com:vml" Requires="v">
                <p:oleObj spid="_x0000_s168274" name="Equation" r:id="rId5" imgW="1384300" imgH="419100" progId="Equation.DSMT4">
                  <p:embed/>
                </p:oleObj>
              </mc:Choice>
              <mc:Fallback>
                <p:oleObj name="Equation" r:id="rId5" imgW="1384300" imgH="419100" progId="Equation.DSMT4">
                  <p:embed/>
                  <p:pic>
                    <p:nvPicPr>
                      <p:cNvPr id="0" name=""/>
                      <p:cNvPicPr>
                        <a:picLocks noChangeAspect="1" noChangeArrowheads="1"/>
                      </p:cNvPicPr>
                      <p:nvPr/>
                    </p:nvPicPr>
                    <p:blipFill>
                      <a:blip r:embed="rId6"/>
                      <a:srcRect/>
                      <a:stretch>
                        <a:fillRect/>
                      </a:stretch>
                    </p:blipFill>
                    <p:spPr bwMode="auto">
                      <a:xfrm>
                        <a:off x="1066800" y="3170238"/>
                        <a:ext cx="2449513" cy="7381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2" name="Rectangle 35"/>
          <p:cNvSpPr txBox="1">
            <a:spLocks noChangeArrowheads="1"/>
          </p:cNvSpPr>
          <p:nvPr/>
        </p:nvSpPr>
        <p:spPr bwMode="auto">
          <a:xfrm>
            <a:off x="381000" y="3810000"/>
            <a:ext cx="3048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A reasonable solution is </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29417" name="Object 9"/>
          <p:cNvGraphicFramePr>
            <a:graphicFrameLocks noChangeAspect="1"/>
          </p:cNvGraphicFramePr>
          <p:nvPr>
            <p:extLst/>
          </p:nvPr>
        </p:nvGraphicFramePr>
        <p:xfrm>
          <a:off x="561975" y="5105400"/>
          <a:ext cx="2513013" cy="457200"/>
        </p:xfrm>
        <a:graphic>
          <a:graphicData uri="http://schemas.openxmlformats.org/presentationml/2006/ole">
            <mc:AlternateContent xmlns:mc="http://schemas.openxmlformats.org/markup-compatibility/2006">
              <mc:Choice xmlns:v="urn:schemas-microsoft-com:vml" Requires="v">
                <p:oleObj spid="_x0000_s168275" name="Equation" r:id="rId7" imgW="1117600" imgH="203200" progId="Equation.DSMT4">
                  <p:embed/>
                </p:oleObj>
              </mc:Choice>
              <mc:Fallback>
                <p:oleObj name="Equation" r:id="rId7" imgW="1117600" imgH="203200" progId="Equation.DSMT4">
                  <p:embed/>
                  <p:pic>
                    <p:nvPicPr>
                      <p:cNvPr id="0" name=""/>
                      <p:cNvPicPr>
                        <a:picLocks noChangeAspect="1" noChangeArrowheads="1"/>
                      </p:cNvPicPr>
                      <p:nvPr/>
                    </p:nvPicPr>
                    <p:blipFill>
                      <a:blip r:embed="rId8"/>
                      <a:srcRect/>
                      <a:stretch>
                        <a:fillRect/>
                      </a:stretch>
                    </p:blipFill>
                    <p:spPr bwMode="auto">
                      <a:xfrm>
                        <a:off x="561975" y="5105400"/>
                        <a:ext cx="2513013"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29418" name="Object 10"/>
          <p:cNvGraphicFramePr>
            <a:graphicFrameLocks noChangeAspect="1"/>
          </p:cNvGraphicFramePr>
          <p:nvPr>
            <p:extLst/>
          </p:nvPr>
        </p:nvGraphicFramePr>
        <p:xfrm>
          <a:off x="3124200" y="5105400"/>
          <a:ext cx="1855787" cy="457200"/>
        </p:xfrm>
        <a:graphic>
          <a:graphicData uri="http://schemas.openxmlformats.org/presentationml/2006/ole">
            <mc:AlternateContent xmlns:mc="http://schemas.openxmlformats.org/markup-compatibility/2006">
              <mc:Choice xmlns:v="urn:schemas-microsoft-com:vml" Requires="v">
                <p:oleObj spid="_x0000_s168276" name="Equation" r:id="rId9" imgW="825500" imgH="203200" progId="Equation.DSMT4">
                  <p:embed/>
                </p:oleObj>
              </mc:Choice>
              <mc:Fallback>
                <p:oleObj name="Equation" r:id="rId9" imgW="825500" imgH="203200" progId="Equation.DSMT4">
                  <p:embed/>
                  <p:pic>
                    <p:nvPicPr>
                      <p:cNvPr id="0" name=""/>
                      <p:cNvPicPr>
                        <a:picLocks noChangeAspect="1" noChangeArrowheads="1"/>
                      </p:cNvPicPr>
                      <p:nvPr/>
                    </p:nvPicPr>
                    <p:blipFill>
                      <a:blip r:embed="rId10"/>
                      <a:srcRect/>
                      <a:stretch>
                        <a:fillRect/>
                      </a:stretch>
                    </p:blipFill>
                    <p:spPr bwMode="auto">
                      <a:xfrm>
                        <a:off x="3124200" y="5105400"/>
                        <a:ext cx="1855787"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29419" name="Object 11"/>
          <p:cNvGraphicFramePr>
            <a:graphicFrameLocks noChangeAspect="1"/>
          </p:cNvGraphicFramePr>
          <p:nvPr>
            <p:extLst/>
          </p:nvPr>
        </p:nvGraphicFramePr>
        <p:xfrm>
          <a:off x="3438525" y="5553075"/>
          <a:ext cx="879475" cy="695325"/>
        </p:xfrm>
        <a:graphic>
          <a:graphicData uri="http://schemas.openxmlformats.org/presentationml/2006/ole">
            <mc:AlternateContent xmlns:mc="http://schemas.openxmlformats.org/markup-compatibility/2006">
              <mc:Choice xmlns:v="urn:schemas-microsoft-com:vml" Requires="v">
                <p:oleObj spid="_x0000_s168277" name="Equation" r:id="rId11" imgW="546100" imgH="431800" progId="Equation.DSMT4">
                  <p:embed/>
                </p:oleObj>
              </mc:Choice>
              <mc:Fallback>
                <p:oleObj name="Equation" r:id="rId11" imgW="546100" imgH="431800" progId="Equation.DSMT4">
                  <p:embed/>
                  <p:pic>
                    <p:nvPicPr>
                      <p:cNvPr id="0" name=""/>
                      <p:cNvPicPr>
                        <a:picLocks noChangeAspect="1" noChangeArrowheads="1"/>
                      </p:cNvPicPr>
                      <p:nvPr/>
                    </p:nvPicPr>
                    <p:blipFill>
                      <a:blip r:embed="rId12"/>
                      <a:srcRect/>
                      <a:stretch>
                        <a:fillRect/>
                      </a:stretch>
                    </p:blipFill>
                    <p:spPr bwMode="auto">
                      <a:xfrm>
                        <a:off x="3438525" y="5553075"/>
                        <a:ext cx="879475" cy="695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 name="Rectangle 35"/>
          <p:cNvSpPr txBox="1">
            <a:spLocks noChangeArrowheads="1"/>
          </p:cNvSpPr>
          <p:nvPr/>
        </p:nvSpPr>
        <p:spPr bwMode="auto">
          <a:xfrm>
            <a:off x="381000" y="4648200"/>
            <a:ext cx="3429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Using the boundary condition</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5" name="Rectangle 35"/>
          <p:cNvSpPr txBox="1">
            <a:spLocks noChangeArrowheads="1"/>
          </p:cNvSpPr>
          <p:nvPr/>
        </p:nvSpPr>
        <p:spPr bwMode="auto">
          <a:xfrm>
            <a:off x="381000" y="5638800"/>
            <a:ext cx="3429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Symbol" charset="2"/>
              </a:rPr>
              <a:t>So the wave numbers are  </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29420" name="Object 12"/>
          <p:cNvGraphicFramePr>
            <a:graphicFrameLocks noChangeAspect="1"/>
          </p:cNvGraphicFramePr>
          <p:nvPr>
            <p:extLst/>
          </p:nvPr>
        </p:nvGraphicFramePr>
        <p:xfrm>
          <a:off x="4622800" y="5562600"/>
          <a:ext cx="939800" cy="695325"/>
        </p:xfrm>
        <a:graphic>
          <a:graphicData uri="http://schemas.openxmlformats.org/presentationml/2006/ole">
            <mc:AlternateContent xmlns:mc="http://schemas.openxmlformats.org/markup-compatibility/2006">
              <mc:Choice xmlns:v="urn:schemas-microsoft-com:vml" Requires="v">
                <p:oleObj spid="_x0000_s168278" name="Equation" r:id="rId13" imgW="584200" imgH="431800" progId="Equation.DSMT4">
                  <p:embed/>
                </p:oleObj>
              </mc:Choice>
              <mc:Fallback>
                <p:oleObj name="Equation" r:id="rId13" imgW="584200" imgH="431800" progId="Equation.DSMT4">
                  <p:embed/>
                  <p:pic>
                    <p:nvPicPr>
                      <p:cNvPr id="0" name=""/>
                      <p:cNvPicPr>
                        <a:picLocks noChangeAspect="1" noChangeArrowheads="1"/>
                      </p:cNvPicPr>
                      <p:nvPr/>
                    </p:nvPicPr>
                    <p:blipFill>
                      <a:blip r:embed="rId14"/>
                      <a:srcRect/>
                      <a:stretch>
                        <a:fillRect/>
                      </a:stretch>
                    </p:blipFill>
                    <p:spPr bwMode="auto">
                      <a:xfrm>
                        <a:off x="4622800" y="5562600"/>
                        <a:ext cx="939800" cy="695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29421" name="Object 13"/>
          <p:cNvGraphicFramePr>
            <a:graphicFrameLocks noChangeAspect="1"/>
          </p:cNvGraphicFramePr>
          <p:nvPr>
            <p:extLst/>
          </p:nvPr>
        </p:nvGraphicFramePr>
        <p:xfrm>
          <a:off x="5927725" y="5562600"/>
          <a:ext cx="919163" cy="695325"/>
        </p:xfrm>
        <a:graphic>
          <a:graphicData uri="http://schemas.openxmlformats.org/presentationml/2006/ole">
            <mc:AlternateContent xmlns:mc="http://schemas.openxmlformats.org/markup-compatibility/2006">
              <mc:Choice xmlns:v="urn:schemas-microsoft-com:vml" Requires="v">
                <p:oleObj spid="_x0000_s168279" name="Equation" r:id="rId15" imgW="571500" imgH="431800" progId="Equation.DSMT4">
                  <p:embed/>
                </p:oleObj>
              </mc:Choice>
              <mc:Fallback>
                <p:oleObj name="Equation" r:id="rId15" imgW="571500" imgH="431800" progId="Equation.DSMT4">
                  <p:embed/>
                  <p:pic>
                    <p:nvPicPr>
                      <p:cNvPr id="0" name=""/>
                      <p:cNvPicPr>
                        <a:picLocks noChangeAspect="1" noChangeArrowheads="1"/>
                      </p:cNvPicPr>
                      <p:nvPr/>
                    </p:nvPicPr>
                    <p:blipFill>
                      <a:blip r:embed="rId16"/>
                      <a:srcRect/>
                      <a:stretch>
                        <a:fillRect/>
                      </a:stretch>
                    </p:blipFill>
                    <p:spPr bwMode="auto">
                      <a:xfrm>
                        <a:off x="5927725" y="5562600"/>
                        <a:ext cx="919163" cy="695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 name="Object 10"/>
          <p:cNvGraphicFramePr>
            <a:graphicFrameLocks noChangeAspect="1"/>
          </p:cNvGraphicFramePr>
          <p:nvPr>
            <p:extLst/>
          </p:nvPr>
        </p:nvGraphicFramePr>
        <p:xfrm>
          <a:off x="4975225" y="5105400"/>
          <a:ext cx="1654175" cy="457200"/>
        </p:xfrm>
        <a:graphic>
          <a:graphicData uri="http://schemas.openxmlformats.org/presentationml/2006/ole">
            <mc:AlternateContent xmlns:mc="http://schemas.openxmlformats.org/markup-compatibility/2006">
              <mc:Choice xmlns:v="urn:schemas-microsoft-com:vml" Requires="v">
                <p:oleObj spid="_x0000_s168280" name="Equation" r:id="rId17" imgW="736600" imgH="203200" progId="Equation.DSMT4">
                  <p:embed/>
                </p:oleObj>
              </mc:Choice>
              <mc:Fallback>
                <p:oleObj name="Equation" r:id="rId17" imgW="736600" imgH="203200" progId="Equation.DSMT4">
                  <p:embed/>
                  <p:pic>
                    <p:nvPicPr>
                      <p:cNvPr id="0" name=""/>
                      <p:cNvPicPr>
                        <a:picLocks noChangeAspect="1" noChangeArrowheads="1"/>
                      </p:cNvPicPr>
                      <p:nvPr/>
                    </p:nvPicPr>
                    <p:blipFill>
                      <a:blip r:embed="rId18"/>
                      <a:srcRect/>
                      <a:stretch>
                        <a:fillRect/>
                      </a:stretch>
                    </p:blipFill>
                    <p:spPr bwMode="auto">
                      <a:xfrm>
                        <a:off x="4975225" y="5105400"/>
                        <a:ext cx="1654175"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 name="Object 8"/>
          <p:cNvGraphicFramePr>
            <a:graphicFrameLocks noChangeAspect="1"/>
          </p:cNvGraphicFramePr>
          <p:nvPr>
            <p:extLst/>
          </p:nvPr>
        </p:nvGraphicFramePr>
        <p:xfrm>
          <a:off x="3503613" y="3178175"/>
          <a:ext cx="2135187" cy="738188"/>
        </p:xfrm>
        <a:graphic>
          <a:graphicData uri="http://schemas.openxmlformats.org/presentationml/2006/ole">
            <mc:AlternateContent xmlns:mc="http://schemas.openxmlformats.org/markup-compatibility/2006">
              <mc:Choice xmlns:v="urn:schemas-microsoft-com:vml" Requires="v">
                <p:oleObj spid="_x0000_s168281" name="Equation" r:id="rId19" imgW="1206500" imgH="419100" progId="Equation.DSMT4">
                  <p:embed/>
                </p:oleObj>
              </mc:Choice>
              <mc:Fallback>
                <p:oleObj name="Equation" r:id="rId19" imgW="1206500" imgH="419100" progId="Equation.DSMT4">
                  <p:embed/>
                  <p:pic>
                    <p:nvPicPr>
                      <p:cNvPr id="0" name=""/>
                      <p:cNvPicPr>
                        <a:picLocks noChangeAspect="1" noChangeArrowheads="1"/>
                      </p:cNvPicPr>
                      <p:nvPr/>
                    </p:nvPicPr>
                    <p:blipFill>
                      <a:blip r:embed="rId20"/>
                      <a:srcRect/>
                      <a:stretch>
                        <a:fillRect/>
                      </a:stretch>
                    </p:blipFill>
                    <p:spPr bwMode="auto">
                      <a:xfrm>
                        <a:off x="3503613" y="3178175"/>
                        <a:ext cx="2135187" cy="738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26" name="Picture 1"/>
          <p:cNvPicPr>
            <a:picLocks/>
          </p:cNvPicPr>
          <p:nvPr/>
        </p:nvPicPr>
        <p:blipFill>
          <a:blip r:embed="rId21">
            <a:extLst>
              <a:ext uri="{28A0092B-C50C-407E-A947-70E740481C1C}">
                <a14:useLocalDpi xmlns:a14="http://schemas.microsoft.com/office/drawing/2010/main" val="0"/>
              </a:ext>
            </a:extLst>
          </a:blip>
          <a:srcRect/>
          <a:stretch>
            <a:fillRect/>
          </a:stretch>
        </p:blipFill>
        <p:spPr bwMode="auto">
          <a:xfrm>
            <a:off x="6654800" y="3276600"/>
            <a:ext cx="24130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29769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228600" y="609600"/>
            <a:ext cx="8686800" cy="1371600"/>
          </a:xfrm>
        </p:spPr>
        <p:txBody>
          <a:bodyPr/>
          <a:lstStyle/>
          <a:p>
            <a:pPr marL="0" indent="0" eaLnBrk="1" hangingPunct="1">
              <a:spcBef>
                <a:spcPts val="0"/>
              </a:spcBef>
              <a:buNone/>
            </a:pPr>
            <a:r>
              <a:rPr lang="en-US" sz="2000" dirty="0" smtClean="0">
                <a:cs typeface="ＭＳ Ｐゴシック" pitchFamily="-84" charset="-128"/>
              </a:rPr>
              <a:t>Consider a free particle inside a box with lengths L</a:t>
            </a:r>
            <a:r>
              <a:rPr lang="en-US" sz="2000" baseline="-25000" dirty="0" smtClean="0">
                <a:cs typeface="ＭＳ Ｐゴシック" pitchFamily="-84" charset="-128"/>
              </a:rPr>
              <a:t>1</a:t>
            </a:r>
            <a:r>
              <a:rPr lang="en-US" sz="2000" dirty="0" smtClean="0">
                <a:cs typeface="ＭＳ Ｐゴシック" pitchFamily="-84" charset="-128"/>
              </a:rPr>
              <a:t>, L</a:t>
            </a:r>
            <a:r>
              <a:rPr lang="en-US" sz="2000" baseline="-25000" dirty="0" smtClean="0">
                <a:cs typeface="ＭＳ Ｐゴシック" pitchFamily="-84" charset="-128"/>
              </a:rPr>
              <a:t>2</a:t>
            </a:r>
            <a:r>
              <a:rPr lang="en-US" sz="2000" dirty="0" smtClean="0">
                <a:cs typeface="ＭＳ Ｐゴシック" pitchFamily="-84" charset="-128"/>
              </a:rPr>
              <a:t> and L</a:t>
            </a:r>
            <a:r>
              <a:rPr lang="en-US" sz="2000" baseline="-25000" dirty="0" smtClean="0">
                <a:cs typeface="ＭＳ Ｐゴシック" pitchFamily="-84" charset="-128"/>
              </a:rPr>
              <a:t>3</a:t>
            </a:r>
            <a:r>
              <a:rPr lang="en-US" sz="2000" dirty="0" smtClean="0">
                <a:cs typeface="ＭＳ Ｐゴシック" pitchFamily="-84" charset="-128"/>
              </a:rPr>
              <a:t> along the x, y, and z axes, respectively, as shown </a:t>
            </a:r>
            <a:r>
              <a:rPr lang="en-US" sz="2000" smtClean="0">
                <a:cs typeface="ＭＳ Ｐゴシック" pitchFamily="-84" charset="-128"/>
              </a:rPr>
              <a:t>in figure.  </a:t>
            </a:r>
            <a:r>
              <a:rPr lang="en-US" sz="2000" dirty="0" smtClean="0">
                <a:cs typeface="ＭＳ Ｐゴシック" pitchFamily="-84" charset="-128"/>
              </a:rPr>
              <a:t>The particle is constrained to be inside the  box.  Find the wave functions and energies.  Then find the round energy and wave function and the energy of the first excited state for a cube of sides L. </a:t>
            </a:r>
            <a:endParaRPr lang="en-US" sz="20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dirty="0" smtClean="0">
                <a:cs typeface="ＭＳ Ｐゴシック" pitchFamily="-84" charset="-128"/>
              </a:rPr>
              <a:t>Ex 6.10: Expectation values inside a box</a:t>
            </a:r>
            <a:endParaRPr lang="en-US" sz="4000"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April 10, 2017</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16</a:t>
            </a:fld>
            <a:endParaRPr lang="en-US"/>
          </a:p>
        </p:txBody>
      </p:sp>
      <p:sp>
        <p:nvSpPr>
          <p:cNvPr id="7" name="Footer Placeholder 6"/>
          <p:cNvSpPr>
            <a:spLocks noGrp="1"/>
          </p:cNvSpPr>
          <p:nvPr>
            <p:ph type="ftr" sz="quarter" idx="11"/>
          </p:nvPr>
        </p:nvSpPr>
        <p:spPr/>
        <p:txBody>
          <a:bodyPr/>
          <a:lstStyle/>
          <a:p>
            <a:pPr>
              <a:defRPr/>
            </a:pPr>
            <a:r>
              <a:rPr lang="mr-IN" smtClean="0"/>
              <a:t>PHYS 3313-001, Spring 2017                      Dr. Jaehoon Yu</a:t>
            </a:r>
            <a:endParaRPr lang="en-US"/>
          </a:p>
        </p:txBody>
      </p:sp>
      <p:sp>
        <p:nvSpPr>
          <p:cNvPr id="19" name="Rectangle 35"/>
          <p:cNvSpPr txBox="1">
            <a:spLocks noChangeArrowheads="1"/>
          </p:cNvSpPr>
          <p:nvPr/>
        </p:nvSpPr>
        <p:spPr bwMode="auto">
          <a:xfrm>
            <a:off x="228600" y="1905000"/>
            <a:ext cx="7848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defRPr/>
            </a:pP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The energy can be obtained through the </a:t>
            </a:r>
            <a:r>
              <a:rPr kumimoji="0" lang="en-US" b="0" i="0" u="none" strike="noStrike" kern="0" cap="none" spc="0" normalizeH="0" baseline="0" noProof="0" dirty="0" err="1" smtClean="0">
                <a:ln>
                  <a:noFill/>
                </a:ln>
                <a:solidFill>
                  <a:schemeClr val="accent2"/>
                </a:solidFill>
                <a:effectLst/>
                <a:uLnTx/>
                <a:uFillTx/>
                <a:latin typeface="+mn-lt"/>
                <a:ea typeface="ＭＳ Ｐゴシック" pitchFamily="-1" charset="-128"/>
                <a:cs typeface="ＭＳ Ｐゴシック" pitchFamily="-84" charset="-128"/>
              </a:rPr>
              <a:t>Schr</a:t>
            </a:r>
            <a:r>
              <a:rPr lang="en-US" sz="2800" dirty="0" err="1">
                <a:solidFill>
                  <a:srgbClr val="000090"/>
                </a:solidFill>
                <a:ea typeface="ＭＳ Ｐゴシック" pitchFamily="-84" charset="-128"/>
                <a:cs typeface="ＭＳ Ｐゴシック" pitchFamily="-84" charset="-128"/>
              </a:rPr>
              <a:t>ö</a:t>
            </a:r>
            <a:r>
              <a:rPr kumimoji="0" lang="en-US"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dinger equation</a:t>
            </a:r>
            <a:endParaRPr kumimoji="0" lang="en-US"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08943" name="Object 15"/>
          <p:cNvGraphicFramePr>
            <a:graphicFrameLocks noChangeAspect="1"/>
          </p:cNvGraphicFramePr>
          <p:nvPr>
            <p:extLst/>
          </p:nvPr>
        </p:nvGraphicFramePr>
        <p:xfrm>
          <a:off x="442913" y="3235325"/>
          <a:ext cx="4106862" cy="650875"/>
        </p:xfrm>
        <a:graphic>
          <a:graphicData uri="http://schemas.openxmlformats.org/presentationml/2006/ole">
            <mc:AlternateContent xmlns:mc="http://schemas.openxmlformats.org/markup-compatibility/2006">
              <mc:Choice xmlns:v="urn:schemas-microsoft-com:vml" Requires="v">
                <p:oleObj spid="_x0000_s169371" name="Equation" r:id="rId3" imgW="2438400" imgH="393700" progId="Equation.DSMT4">
                  <p:embed/>
                </p:oleObj>
              </mc:Choice>
              <mc:Fallback>
                <p:oleObj name="Equation" r:id="rId3" imgW="2438400" imgH="393700" progId="Equation.DSMT4">
                  <p:embed/>
                  <p:pic>
                    <p:nvPicPr>
                      <p:cNvPr id="0" name=""/>
                      <p:cNvPicPr>
                        <a:picLocks noChangeAspect="1" noChangeArrowheads="1"/>
                      </p:cNvPicPr>
                      <p:nvPr/>
                    </p:nvPicPr>
                    <p:blipFill>
                      <a:blip r:embed="rId4"/>
                      <a:srcRect/>
                      <a:stretch>
                        <a:fillRect/>
                      </a:stretch>
                    </p:blipFill>
                    <p:spPr bwMode="auto">
                      <a:xfrm>
                        <a:off x="442913" y="3235325"/>
                        <a:ext cx="4106862" cy="650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29416" name="Object 8"/>
          <p:cNvGraphicFramePr>
            <a:graphicFrameLocks noChangeAspect="1"/>
          </p:cNvGraphicFramePr>
          <p:nvPr>
            <p:extLst/>
          </p:nvPr>
        </p:nvGraphicFramePr>
        <p:xfrm>
          <a:off x="1108075" y="2409825"/>
          <a:ext cx="1395413" cy="736600"/>
        </p:xfrm>
        <a:graphic>
          <a:graphicData uri="http://schemas.openxmlformats.org/presentationml/2006/ole">
            <mc:AlternateContent xmlns:mc="http://schemas.openxmlformats.org/markup-compatibility/2006">
              <mc:Choice xmlns:v="urn:schemas-microsoft-com:vml" Requires="v">
                <p:oleObj spid="_x0000_s169372" name="Equation" r:id="rId5" imgW="787400" imgH="419100" progId="Equation.DSMT4">
                  <p:embed/>
                </p:oleObj>
              </mc:Choice>
              <mc:Fallback>
                <p:oleObj name="Equation" r:id="rId5" imgW="787400" imgH="419100" progId="Equation.DSMT4">
                  <p:embed/>
                  <p:pic>
                    <p:nvPicPr>
                      <p:cNvPr id="0" name=""/>
                      <p:cNvPicPr>
                        <a:picLocks noChangeAspect="1" noChangeArrowheads="1"/>
                      </p:cNvPicPr>
                      <p:nvPr/>
                    </p:nvPicPr>
                    <p:blipFill>
                      <a:blip r:embed="rId6"/>
                      <a:srcRect/>
                      <a:stretch>
                        <a:fillRect/>
                      </a:stretch>
                    </p:blipFill>
                    <p:spPr bwMode="auto">
                      <a:xfrm>
                        <a:off x="1108075" y="2409825"/>
                        <a:ext cx="1395413" cy="736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31460" name="Object 4"/>
          <p:cNvGraphicFramePr>
            <a:graphicFrameLocks noChangeAspect="1"/>
          </p:cNvGraphicFramePr>
          <p:nvPr>
            <p:extLst/>
          </p:nvPr>
        </p:nvGraphicFramePr>
        <p:xfrm>
          <a:off x="457200" y="3956050"/>
          <a:ext cx="4343400" cy="692150"/>
        </p:xfrm>
        <a:graphic>
          <a:graphicData uri="http://schemas.openxmlformats.org/presentationml/2006/ole">
            <mc:AlternateContent xmlns:mc="http://schemas.openxmlformats.org/markup-compatibility/2006">
              <mc:Choice xmlns:v="urn:schemas-microsoft-com:vml" Requires="v">
                <p:oleObj spid="_x0000_s169373" name="Equation" r:id="rId7" imgW="2578100" imgH="419100" progId="Equation.DSMT4">
                  <p:embed/>
                </p:oleObj>
              </mc:Choice>
              <mc:Fallback>
                <p:oleObj name="Equation" r:id="rId7" imgW="2578100" imgH="419100" progId="Equation.DSMT4">
                  <p:embed/>
                  <p:pic>
                    <p:nvPicPr>
                      <p:cNvPr id="0" name=""/>
                      <p:cNvPicPr>
                        <a:picLocks noChangeAspect="1" noChangeArrowheads="1"/>
                      </p:cNvPicPr>
                      <p:nvPr/>
                    </p:nvPicPr>
                    <p:blipFill>
                      <a:blip r:embed="rId8"/>
                      <a:srcRect/>
                      <a:stretch>
                        <a:fillRect/>
                      </a:stretch>
                    </p:blipFill>
                    <p:spPr bwMode="auto">
                      <a:xfrm>
                        <a:off x="457200" y="3956050"/>
                        <a:ext cx="4343400" cy="6921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31461" name="Object 5"/>
          <p:cNvGraphicFramePr>
            <a:graphicFrameLocks noChangeAspect="1"/>
          </p:cNvGraphicFramePr>
          <p:nvPr>
            <p:extLst/>
          </p:nvPr>
        </p:nvGraphicFramePr>
        <p:xfrm>
          <a:off x="381000" y="4724400"/>
          <a:ext cx="3016250" cy="776288"/>
        </p:xfrm>
        <a:graphic>
          <a:graphicData uri="http://schemas.openxmlformats.org/presentationml/2006/ole">
            <mc:AlternateContent xmlns:mc="http://schemas.openxmlformats.org/markup-compatibility/2006">
              <mc:Choice xmlns:v="urn:schemas-microsoft-com:vml" Requires="v">
                <p:oleObj spid="_x0000_s169374" name="Equation" r:id="rId9" imgW="1790700" imgH="469900" progId="Equation.DSMT4">
                  <p:embed/>
                </p:oleObj>
              </mc:Choice>
              <mc:Fallback>
                <p:oleObj name="Equation" r:id="rId9" imgW="1790700" imgH="469900" progId="Equation.DSMT4">
                  <p:embed/>
                  <p:pic>
                    <p:nvPicPr>
                      <p:cNvPr id="0" name=""/>
                      <p:cNvPicPr>
                        <a:picLocks noChangeAspect="1" noChangeArrowheads="1"/>
                      </p:cNvPicPr>
                      <p:nvPr/>
                    </p:nvPicPr>
                    <p:blipFill>
                      <a:blip r:embed="rId10"/>
                      <a:srcRect/>
                      <a:stretch>
                        <a:fillRect/>
                      </a:stretch>
                    </p:blipFill>
                    <p:spPr bwMode="auto">
                      <a:xfrm>
                        <a:off x="381000" y="4724400"/>
                        <a:ext cx="3016250" cy="7762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31462" name="Object 6"/>
          <p:cNvGraphicFramePr>
            <a:graphicFrameLocks noChangeAspect="1"/>
          </p:cNvGraphicFramePr>
          <p:nvPr>
            <p:extLst/>
          </p:nvPr>
        </p:nvGraphicFramePr>
        <p:xfrm>
          <a:off x="488950" y="5503863"/>
          <a:ext cx="2481263" cy="692150"/>
        </p:xfrm>
        <a:graphic>
          <a:graphicData uri="http://schemas.openxmlformats.org/presentationml/2006/ole">
            <mc:AlternateContent xmlns:mc="http://schemas.openxmlformats.org/markup-compatibility/2006">
              <mc:Choice xmlns:v="urn:schemas-microsoft-com:vml" Requires="v">
                <p:oleObj spid="_x0000_s169375" name="Equation" r:id="rId11" imgW="1473200" imgH="419100" progId="Equation.DSMT4">
                  <p:embed/>
                </p:oleObj>
              </mc:Choice>
              <mc:Fallback>
                <p:oleObj name="Equation" r:id="rId11" imgW="1473200" imgH="419100" progId="Equation.DSMT4">
                  <p:embed/>
                  <p:pic>
                    <p:nvPicPr>
                      <p:cNvPr id="0" name=""/>
                      <p:cNvPicPr>
                        <a:picLocks noChangeAspect="1" noChangeArrowheads="1"/>
                      </p:cNvPicPr>
                      <p:nvPr/>
                    </p:nvPicPr>
                    <p:blipFill>
                      <a:blip r:embed="rId12"/>
                      <a:srcRect/>
                      <a:stretch>
                        <a:fillRect/>
                      </a:stretch>
                    </p:blipFill>
                    <p:spPr bwMode="auto">
                      <a:xfrm>
                        <a:off x="488950" y="5503863"/>
                        <a:ext cx="2481263" cy="6921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31463" name="Object 7"/>
          <p:cNvGraphicFramePr>
            <a:graphicFrameLocks noChangeAspect="1"/>
          </p:cNvGraphicFramePr>
          <p:nvPr>
            <p:extLst/>
          </p:nvPr>
        </p:nvGraphicFramePr>
        <p:xfrm>
          <a:off x="2486025" y="2362200"/>
          <a:ext cx="3598863" cy="827088"/>
        </p:xfrm>
        <a:graphic>
          <a:graphicData uri="http://schemas.openxmlformats.org/presentationml/2006/ole">
            <mc:AlternateContent xmlns:mc="http://schemas.openxmlformats.org/markup-compatibility/2006">
              <mc:Choice xmlns:v="urn:schemas-microsoft-com:vml" Requires="v">
                <p:oleObj spid="_x0000_s169376" name="Equation" r:id="rId13" imgW="2032000" imgH="469900" progId="Equation.DSMT4">
                  <p:embed/>
                </p:oleObj>
              </mc:Choice>
              <mc:Fallback>
                <p:oleObj name="Equation" r:id="rId13" imgW="2032000" imgH="469900" progId="Equation.DSMT4">
                  <p:embed/>
                  <p:pic>
                    <p:nvPicPr>
                      <p:cNvPr id="0" name=""/>
                      <p:cNvPicPr>
                        <a:picLocks noChangeAspect="1" noChangeArrowheads="1"/>
                      </p:cNvPicPr>
                      <p:nvPr/>
                    </p:nvPicPr>
                    <p:blipFill>
                      <a:blip r:embed="rId14"/>
                      <a:srcRect/>
                      <a:stretch>
                        <a:fillRect/>
                      </a:stretch>
                    </p:blipFill>
                    <p:spPr bwMode="auto">
                      <a:xfrm>
                        <a:off x="2486025" y="2362200"/>
                        <a:ext cx="3598863" cy="8270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31464" name="Object 8"/>
          <p:cNvGraphicFramePr>
            <a:graphicFrameLocks noChangeAspect="1"/>
          </p:cNvGraphicFramePr>
          <p:nvPr>
            <p:extLst/>
          </p:nvPr>
        </p:nvGraphicFramePr>
        <p:xfrm>
          <a:off x="2998788" y="5495925"/>
          <a:ext cx="2247900" cy="776288"/>
        </p:xfrm>
        <a:graphic>
          <a:graphicData uri="http://schemas.openxmlformats.org/presentationml/2006/ole">
            <mc:AlternateContent xmlns:mc="http://schemas.openxmlformats.org/markup-compatibility/2006">
              <mc:Choice xmlns:v="urn:schemas-microsoft-com:vml" Requires="v">
                <p:oleObj spid="_x0000_s169377" name="Equation" r:id="rId15" imgW="1333500" imgH="469900" progId="Equation.DSMT4">
                  <p:embed/>
                </p:oleObj>
              </mc:Choice>
              <mc:Fallback>
                <p:oleObj name="Equation" r:id="rId15" imgW="1333500" imgH="469900" progId="Equation.DSMT4">
                  <p:embed/>
                  <p:pic>
                    <p:nvPicPr>
                      <p:cNvPr id="0" name=""/>
                      <p:cNvPicPr>
                        <a:picLocks noChangeAspect="1" noChangeArrowheads="1"/>
                      </p:cNvPicPr>
                      <p:nvPr/>
                    </p:nvPicPr>
                    <p:blipFill>
                      <a:blip r:embed="rId16"/>
                      <a:srcRect/>
                      <a:stretch>
                        <a:fillRect/>
                      </a:stretch>
                    </p:blipFill>
                    <p:spPr bwMode="auto">
                      <a:xfrm>
                        <a:off x="2998788" y="5495925"/>
                        <a:ext cx="2247900" cy="7762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0" name="Rectangle 35"/>
          <p:cNvSpPr txBox="1">
            <a:spLocks noChangeArrowheads="1"/>
          </p:cNvSpPr>
          <p:nvPr/>
        </p:nvSpPr>
        <p:spPr bwMode="auto">
          <a:xfrm>
            <a:off x="6096000" y="4876800"/>
            <a:ext cx="3048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What</a:t>
            </a:r>
            <a:r>
              <a:rPr kumimoji="0" lang="en-US" sz="18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is the ground state energy?</a:t>
            </a:r>
            <a:endPar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1" name="Rectangle 35"/>
          <p:cNvSpPr txBox="1">
            <a:spLocks noChangeArrowheads="1"/>
          </p:cNvSpPr>
          <p:nvPr/>
        </p:nvSpPr>
        <p:spPr bwMode="auto">
          <a:xfrm>
            <a:off x="6096000" y="5562600"/>
            <a:ext cx="30480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When are the energies the same</a:t>
            </a:r>
            <a:r>
              <a:rPr kumimoji="0" lang="en-US" sz="18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for different combinations of </a:t>
            </a:r>
            <a:r>
              <a:rPr kumimoji="0" lang="en-US" sz="1800" b="0" i="0" u="none" strike="noStrike" kern="0" cap="none" spc="0" normalizeH="0" noProof="0" dirty="0" err="1" smtClean="0">
                <a:ln>
                  <a:noFill/>
                </a:ln>
                <a:solidFill>
                  <a:schemeClr val="accent2"/>
                </a:solidFill>
                <a:effectLst/>
                <a:uLnTx/>
                <a:uFillTx/>
                <a:latin typeface="+mn-lt"/>
                <a:ea typeface="ＭＳ Ｐゴシック" pitchFamily="-1" charset="-128"/>
                <a:cs typeface="ＭＳ Ｐゴシック" pitchFamily="-84" charset="-128"/>
              </a:rPr>
              <a:t>n</a:t>
            </a:r>
            <a:r>
              <a:rPr kumimoji="0" lang="en-US" sz="1800" b="0" i="0" u="none" strike="noStrike" kern="0" cap="none" spc="0" normalizeH="0" baseline="-25000" noProof="0" dirty="0" err="1" smtClean="0">
                <a:ln>
                  <a:noFill/>
                </a:ln>
                <a:solidFill>
                  <a:schemeClr val="accent2"/>
                </a:solidFill>
                <a:effectLst/>
                <a:uLnTx/>
                <a:uFillTx/>
                <a:latin typeface="+mn-lt"/>
                <a:ea typeface="ＭＳ Ｐゴシック" pitchFamily="-1" charset="-128"/>
                <a:cs typeface="ＭＳ Ｐゴシック" pitchFamily="-84" charset="-128"/>
              </a:rPr>
              <a:t>i</a:t>
            </a:r>
            <a:r>
              <a:rPr kumimoji="0" lang="en-US" sz="18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a:t>
            </a:r>
            <a:endPar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3" name="Rectangle 35"/>
          <p:cNvSpPr txBox="1">
            <a:spLocks noChangeArrowheads="1"/>
          </p:cNvSpPr>
          <p:nvPr/>
        </p:nvSpPr>
        <p:spPr bwMode="auto">
          <a:xfrm>
            <a:off x="6096000" y="5181600"/>
            <a:ext cx="32766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E</a:t>
            </a:r>
            <a:r>
              <a:rPr kumimoji="0" lang="en-US" sz="18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1,1,1</a:t>
            </a: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 when n</a:t>
            </a:r>
            <a:r>
              <a:rPr kumimoji="0" lang="en-US" sz="18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1</a:t>
            </a: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=n</a:t>
            </a:r>
            <a:r>
              <a:rPr kumimoji="0" lang="en-US" sz="18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2</a:t>
            </a: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=n</a:t>
            </a:r>
            <a:r>
              <a:rPr kumimoji="0" lang="en-US" sz="18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3</a:t>
            </a:r>
            <a:r>
              <a:rPr kumimoji="0" lang="en-US" sz="1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=1, how much?</a:t>
            </a:r>
            <a:endParaRPr kumimoji="0" lang="en-US" sz="1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31465" name="Object 9"/>
          <p:cNvGraphicFramePr>
            <a:graphicFrameLocks noChangeAspect="1"/>
          </p:cNvGraphicFramePr>
          <p:nvPr>
            <p:extLst/>
          </p:nvPr>
        </p:nvGraphicFramePr>
        <p:xfrm>
          <a:off x="3389313" y="4794250"/>
          <a:ext cx="2674937" cy="692150"/>
        </p:xfrm>
        <a:graphic>
          <a:graphicData uri="http://schemas.openxmlformats.org/presentationml/2006/ole">
            <mc:AlternateContent xmlns:mc="http://schemas.openxmlformats.org/markup-compatibility/2006">
              <mc:Choice xmlns:v="urn:schemas-microsoft-com:vml" Requires="v">
                <p:oleObj spid="_x0000_s169378" name="Equation" r:id="rId17" imgW="1587500" imgH="419100" progId="Equation.DSMT4">
                  <p:embed/>
                </p:oleObj>
              </mc:Choice>
              <mc:Fallback>
                <p:oleObj name="Equation" r:id="rId17" imgW="1587500" imgH="419100" progId="Equation.DSMT4">
                  <p:embed/>
                  <p:pic>
                    <p:nvPicPr>
                      <p:cNvPr id="0" name=""/>
                      <p:cNvPicPr>
                        <a:picLocks noChangeAspect="1" noChangeArrowheads="1"/>
                      </p:cNvPicPr>
                      <p:nvPr/>
                    </p:nvPicPr>
                    <p:blipFill>
                      <a:blip r:embed="rId18"/>
                      <a:srcRect/>
                      <a:stretch>
                        <a:fillRect/>
                      </a:stretch>
                    </p:blipFill>
                    <p:spPr bwMode="auto">
                      <a:xfrm>
                        <a:off x="3389313" y="4794250"/>
                        <a:ext cx="2674937" cy="6921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31466" name="Object 10"/>
          <p:cNvGraphicFramePr>
            <a:graphicFrameLocks noChangeAspect="1"/>
          </p:cNvGraphicFramePr>
          <p:nvPr>
            <p:extLst/>
          </p:nvPr>
        </p:nvGraphicFramePr>
        <p:xfrm>
          <a:off x="4592638" y="3352800"/>
          <a:ext cx="3016250" cy="400050"/>
        </p:xfrm>
        <a:graphic>
          <a:graphicData uri="http://schemas.openxmlformats.org/presentationml/2006/ole">
            <mc:AlternateContent xmlns:mc="http://schemas.openxmlformats.org/markup-compatibility/2006">
              <mc:Choice xmlns:v="urn:schemas-microsoft-com:vml" Requires="v">
                <p:oleObj spid="_x0000_s169379" name="Equation" r:id="rId19" imgW="1790700" imgH="241300" progId="Equation.DSMT4">
                  <p:embed/>
                </p:oleObj>
              </mc:Choice>
              <mc:Fallback>
                <p:oleObj name="Equation" r:id="rId19" imgW="1790700" imgH="241300" progId="Equation.DSMT4">
                  <p:embed/>
                  <p:pic>
                    <p:nvPicPr>
                      <p:cNvPr id="0" name=""/>
                      <p:cNvPicPr>
                        <a:picLocks noChangeAspect="1" noChangeArrowheads="1"/>
                      </p:cNvPicPr>
                      <p:nvPr/>
                    </p:nvPicPr>
                    <p:blipFill>
                      <a:blip r:embed="rId20"/>
                      <a:srcRect/>
                      <a:stretch>
                        <a:fillRect/>
                      </a:stretch>
                    </p:blipFill>
                    <p:spPr bwMode="auto">
                      <a:xfrm>
                        <a:off x="4592638" y="3352800"/>
                        <a:ext cx="3016250" cy="4000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31467" name="Object 11"/>
          <p:cNvGraphicFramePr>
            <a:graphicFrameLocks noChangeAspect="1"/>
          </p:cNvGraphicFramePr>
          <p:nvPr>
            <p:extLst/>
          </p:nvPr>
        </p:nvGraphicFramePr>
        <p:xfrm>
          <a:off x="4733925" y="4114800"/>
          <a:ext cx="3359150" cy="398463"/>
        </p:xfrm>
        <a:graphic>
          <a:graphicData uri="http://schemas.openxmlformats.org/presentationml/2006/ole">
            <mc:AlternateContent xmlns:mc="http://schemas.openxmlformats.org/markup-compatibility/2006">
              <mc:Choice xmlns:v="urn:schemas-microsoft-com:vml" Requires="v">
                <p:oleObj spid="_x0000_s169380" name="Equation" r:id="rId21" imgW="1993900" imgH="241300" progId="Equation.DSMT4">
                  <p:embed/>
                </p:oleObj>
              </mc:Choice>
              <mc:Fallback>
                <p:oleObj name="Equation" r:id="rId21" imgW="1993900" imgH="241300" progId="Equation.DSMT4">
                  <p:embed/>
                  <p:pic>
                    <p:nvPicPr>
                      <p:cNvPr id="0" name=""/>
                      <p:cNvPicPr>
                        <a:picLocks noChangeAspect="1" noChangeArrowheads="1"/>
                      </p:cNvPicPr>
                      <p:nvPr/>
                    </p:nvPicPr>
                    <p:blipFill>
                      <a:blip r:embed="rId22"/>
                      <a:srcRect/>
                      <a:stretch>
                        <a:fillRect/>
                      </a:stretch>
                    </p:blipFill>
                    <p:spPr bwMode="auto">
                      <a:xfrm>
                        <a:off x="4733925" y="4114800"/>
                        <a:ext cx="3359150" cy="3984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31468" name="Object 12"/>
          <p:cNvGraphicFramePr>
            <a:graphicFrameLocks noChangeAspect="1"/>
          </p:cNvGraphicFramePr>
          <p:nvPr>
            <p:extLst/>
          </p:nvPr>
        </p:nvGraphicFramePr>
        <p:xfrm>
          <a:off x="8108950" y="4114800"/>
          <a:ext cx="642938" cy="377825"/>
        </p:xfrm>
        <a:graphic>
          <a:graphicData uri="http://schemas.openxmlformats.org/presentationml/2006/ole">
            <mc:AlternateContent xmlns:mc="http://schemas.openxmlformats.org/markup-compatibility/2006">
              <mc:Choice xmlns:v="urn:schemas-microsoft-com:vml" Requires="v">
                <p:oleObj spid="_x0000_s169381" name="Equation" r:id="rId23" imgW="381000" imgH="228600" progId="Equation.DSMT4">
                  <p:embed/>
                </p:oleObj>
              </mc:Choice>
              <mc:Fallback>
                <p:oleObj name="Equation" r:id="rId23" imgW="381000" imgH="228600" progId="Equation.DSMT4">
                  <p:embed/>
                  <p:pic>
                    <p:nvPicPr>
                      <p:cNvPr id="0" name=""/>
                      <p:cNvPicPr>
                        <a:picLocks noChangeAspect="1" noChangeArrowheads="1"/>
                      </p:cNvPicPr>
                      <p:nvPr/>
                    </p:nvPicPr>
                    <p:blipFill>
                      <a:blip r:embed="rId24"/>
                      <a:srcRect/>
                      <a:stretch>
                        <a:fillRect/>
                      </a:stretch>
                    </p:blipFill>
                    <p:spPr bwMode="auto">
                      <a:xfrm>
                        <a:off x="8108950" y="4114800"/>
                        <a:ext cx="642938" cy="377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0940875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57200" y="49213"/>
            <a:ext cx="8226425" cy="1093787"/>
          </a:xfrm>
        </p:spPr>
        <p:txBody>
          <a:bodyPr/>
          <a:lstStyle/>
          <a:p>
            <a:pPr eaLnBrk="1" hangingPunct="1"/>
            <a:r>
              <a:rPr lang="en-US" sz="6000" dirty="0" smtClean="0">
                <a:ea typeface="ＭＳ Ｐゴシック" pitchFamily="-84" charset="-128"/>
                <a:cs typeface="ＭＳ Ｐゴシック" pitchFamily="-84" charset="-128"/>
              </a:rPr>
              <a:t>Degeneracy*</a:t>
            </a:r>
            <a:endParaRPr lang="en-US" sz="6000" dirty="0">
              <a:ea typeface="ＭＳ Ｐゴシック" pitchFamily="-84" charset="-128"/>
              <a:cs typeface="ＭＳ Ｐゴシック" pitchFamily="-84" charset="-128"/>
            </a:endParaRPr>
          </a:p>
        </p:txBody>
      </p:sp>
      <p:sp>
        <p:nvSpPr>
          <p:cNvPr id="38914" name="Rectangle 3"/>
          <p:cNvSpPr>
            <a:spLocks noGrp="1" noChangeArrowheads="1"/>
          </p:cNvSpPr>
          <p:nvPr>
            <p:ph type="body" sz="half" idx="1"/>
          </p:nvPr>
        </p:nvSpPr>
        <p:spPr>
          <a:xfrm>
            <a:off x="457200" y="1065212"/>
            <a:ext cx="8383588" cy="4497388"/>
          </a:xfrm>
        </p:spPr>
        <p:txBody>
          <a:bodyPr/>
          <a:lstStyle/>
          <a:p>
            <a:pPr eaLnBrk="1" hangingPunct="1"/>
            <a:r>
              <a:rPr lang="en-US" dirty="0">
                <a:ea typeface="ＭＳ Ｐゴシック" pitchFamily="-84" charset="-128"/>
                <a:cs typeface="ＭＳ Ｐゴシック" pitchFamily="-84" charset="-128"/>
              </a:rPr>
              <a:t>Analysis of the Schrödinger wave equation in three dimensions introduces three quantum numbers that quantize the energy.</a:t>
            </a:r>
            <a:r>
              <a:rPr lang="en-US" dirty="0" smtClean="0">
                <a:ea typeface="ＭＳ Ｐゴシック" pitchFamily="-84" charset="-128"/>
                <a:cs typeface="ＭＳ Ｐゴシック" pitchFamily="-84" charset="-128"/>
              </a:rPr>
              <a:t> </a:t>
            </a:r>
          </a:p>
          <a:p>
            <a:pPr eaLnBrk="1" hangingPunct="1"/>
            <a:r>
              <a:rPr lang="en-US" dirty="0">
                <a:ea typeface="ＭＳ Ｐゴシック" pitchFamily="-84" charset="-128"/>
                <a:cs typeface="ＭＳ Ｐゴシック" pitchFamily="-84" charset="-128"/>
              </a:rPr>
              <a:t>A quantum state is degenerate when there is more than one wave function for a given energy</a:t>
            </a:r>
            <a:r>
              <a:rPr lang="en-US" dirty="0" smtClean="0">
                <a:ea typeface="ＭＳ Ｐゴシック" pitchFamily="-84" charset="-128"/>
                <a:cs typeface="ＭＳ Ｐゴシック" pitchFamily="-84" charset="-128"/>
              </a:rPr>
              <a:t>.</a:t>
            </a:r>
          </a:p>
          <a:p>
            <a:pPr eaLnBrk="1" hangingPunct="1"/>
            <a:r>
              <a:rPr lang="en-US" dirty="0">
                <a:ea typeface="ＭＳ Ｐゴシック" pitchFamily="-84" charset="-128"/>
                <a:cs typeface="ＭＳ Ｐゴシック" pitchFamily="-84" charset="-128"/>
              </a:rPr>
              <a:t>Degeneracy results from particular properties of the potential energy function that describes the system. A perturbation of the potential </a:t>
            </a:r>
            <a:r>
              <a:rPr lang="en-US" dirty="0" smtClean="0">
                <a:ea typeface="ＭＳ Ｐゴシック" pitchFamily="-84" charset="-128"/>
                <a:cs typeface="ＭＳ Ｐゴシック" pitchFamily="-84" charset="-128"/>
              </a:rPr>
              <a:t>energy, such as the spin under a B field, </a:t>
            </a:r>
            <a:r>
              <a:rPr lang="en-US" dirty="0">
                <a:ea typeface="ＭＳ Ｐゴシック" pitchFamily="-84" charset="-128"/>
                <a:cs typeface="ＭＳ Ｐゴシック" pitchFamily="-84" charset="-128"/>
              </a:rPr>
              <a:t>can remove the degeneracy.</a:t>
            </a:r>
          </a:p>
          <a:p>
            <a:pPr eaLnBrk="1" hangingPunct="1"/>
            <a:endParaRPr lang="en-US" dirty="0">
              <a:ea typeface="ＭＳ Ｐゴシック" pitchFamily="-84" charset="-128"/>
              <a:cs typeface="ＭＳ Ｐゴシック" pitchFamily="-84" charset="-128"/>
            </a:endParaRPr>
          </a:p>
          <a:p>
            <a:pPr eaLnBrk="1" hangingPunct="1">
              <a:buFont typeface="Wingdings" pitchFamily="-84" charset="2"/>
              <a:buNone/>
            </a:pPr>
            <a:endParaRPr lang="en-US" dirty="0">
              <a:ea typeface="ＭＳ Ｐゴシック" pitchFamily="-84" charset="-128"/>
              <a:cs typeface="ＭＳ Ｐゴシック" pitchFamily="-84" charset="-128"/>
            </a:endParaRPr>
          </a:p>
          <a:p>
            <a:pPr eaLnBrk="1" hangingPunct="1">
              <a:buFont typeface="Wingdings" pitchFamily="-84" charset="2"/>
              <a:buNone/>
            </a:pPr>
            <a:endParaRPr lang="en-US" sz="48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April 10, 2017</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17</a:t>
            </a:fld>
            <a:endParaRPr lang="en-US"/>
          </a:p>
        </p:txBody>
      </p:sp>
      <p:sp>
        <p:nvSpPr>
          <p:cNvPr id="6" name="Footer Placeholder 5"/>
          <p:cNvSpPr>
            <a:spLocks noGrp="1"/>
          </p:cNvSpPr>
          <p:nvPr>
            <p:ph type="ftr" sz="quarter" idx="11"/>
          </p:nvPr>
        </p:nvSpPr>
        <p:spPr/>
        <p:txBody>
          <a:bodyPr/>
          <a:lstStyle/>
          <a:p>
            <a:pPr>
              <a:defRPr/>
            </a:pPr>
            <a:r>
              <a:rPr lang="mr-IN" smtClean="0"/>
              <a:t>PHYS 3313-001, Spring 2017                      Dr. Jaehoon Yu</a:t>
            </a:r>
            <a:endParaRPr lang="en-US"/>
          </a:p>
        </p:txBody>
      </p:sp>
      <p:sp>
        <p:nvSpPr>
          <p:cNvPr id="7" name="TextBox 6"/>
          <p:cNvSpPr txBox="1"/>
          <p:nvPr/>
        </p:nvSpPr>
        <p:spPr>
          <a:xfrm>
            <a:off x="1965359" y="5867400"/>
            <a:ext cx="4435441" cy="307777"/>
          </a:xfrm>
          <a:prstGeom prst="rect">
            <a:avLst/>
          </a:prstGeom>
          <a:solidFill>
            <a:srgbClr val="FFFFCC"/>
          </a:solidFill>
          <a:ln w="28575" cap="flat" cmpd="sng" algn="ctr">
            <a:solidFill>
              <a:srgbClr val="800000"/>
            </a:solidFill>
            <a:prstDash val="solid"/>
            <a:round/>
            <a:headEnd type="none" w="med" len="med"/>
            <a:tailEnd type="none" w="med" len="med"/>
          </a:ln>
        </p:spPr>
        <p:txBody>
          <a:bodyPr wrap="none" rtlCol="0">
            <a:spAutoFit/>
          </a:bodyPr>
          <a:lstStyle/>
          <a:p>
            <a:r>
              <a:rPr lang="en-US" sz="1400" b="1" dirty="0" smtClean="0">
                <a:solidFill>
                  <a:srgbClr val="800000"/>
                </a:solidFill>
                <a:latin typeface="Arial Narrow"/>
                <a:cs typeface="Arial Narrow"/>
              </a:rPr>
              <a:t>*</a:t>
            </a:r>
            <a:r>
              <a:rPr lang="en-US" sz="1400" b="1" dirty="0" err="1" smtClean="0">
                <a:solidFill>
                  <a:srgbClr val="800000"/>
                </a:solidFill>
                <a:latin typeface="Arial Narrow"/>
                <a:cs typeface="Arial Narrow"/>
              </a:rPr>
              <a:t>Mirriam-webster</a:t>
            </a:r>
            <a:r>
              <a:rPr lang="en-US" sz="1400" b="1" dirty="0" smtClean="0">
                <a:solidFill>
                  <a:srgbClr val="800000"/>
                </a:solidFill>
                <a:latin typeface="Arial Narrow"/>
                <a:cs typeface="Arial Narrow"/>
              </a:rPr>
              <a:t>: having two or more states or subdivisions</a:t>
            </a:r>
            <a:endParaRPr lang="en-US" sz="1400" b="1" dirty="0">
              <a:solidFill>
                <a:srgbClr val="800000"/>
              </a:solidFill>
              <a:latin typeface="Arial Narrow"/>
              <a:cs typeface="Arial Narrow"/>
            </a:endParaRPr>
          </a:p>
        </p:txBody>
      </p:sp>
    </p:spTree>
    <p:extLst>
      <p:ext uri="{BB962C8B-B14F-4D97-AF65-F5344CB8AC3E}">
        <p14:creationId xmlns:p14="http://schemas.microsoft.com/office/powerpoint/2010/main" val="80516298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457200" y="-76199"/>
            <a:ext cx="8229600" cy="914400"/>
          </a:xfrm>
        </p:spPr>
        <p:txBody>
          <a:bodyPr/>
          <a:lstStyle/>
          <a:p>
            <a:pPr eaLnBrk="1" hangingPunct="1"/>
            <a:r>
              <a:rPr lang="en-US" dirty="0" smtClean="0">
                <a:ea typeface="ＭＳ Ｐゴシック" pitchFamily="-84" charset="-128"/>
                <a:cs typeface="ＭＳ Ｐゴシック" pitchFamily="-84" charset="-128"/>
              </a:rPr>
              <a:t>The Simple </a:t>
            </a:r>
            <a:r>
              <a:rPr lang="en-US" dirty="0">
                <a:ea typeface="ＭＳ Ｐゴシック" pitchFamily="-84" charset="-128"/>
                <a:cs typeface="ＭＳ Ｐゴシック" pitchFamily="-84" charset="-128"/>
              </a:rPr>
              <a:t>Harmonic Oscillator</a:t>
            </a:r>
          </a:p>
        </p:txBody>
      </p:sp>
      <p:sp>
        <p:nvSpPr>
          <p:cNvPr id="39938" name="Rectangle 3"/>
          <p:cNvSpPr>
            <a:spLocks noGrp="1" noChangeArrowheads="1"/>
          </p:cNvSpPr>
          <p:nvPr>
            <p:ph type="body" sz="half" idx="1"/>
          </p:nvPr>
        </p:nvSpPr>
        <p:spPr>
          <a:xfrm>
            <a:off x="533400" y="685800"/>
            <a:ext cx="8077200" cy="5334000"/>
          </a:xfrm>
        </p:spPr>
        <p:txBody>
          <a:bodyPr/>
          <a:lstStyle/>
          <a:p>
            <a:pPr eaLnBrk="1" hangingPunct="1">
              <a:lnSpc>
                <a:spcPct val="90000"/>
              </a:lnSpc>
            </a:pPr>
            <a:r>
              <a:rPr lang="en-US" sz="1800" dirty="0">
                <a:ea typeface="ＭＳ Ｐゴシック" pitchFamily="-84" charset="-128"/>
                <a:cs typeface="ＭＳ Ｐゴシック" pitchFamily="-84" charset="-128"/>
              </a:rPr>
              <a:t>Simple harmonic oscillators describe many physical situations: springs, diatomic molecules and atomic lattices.  </a:t>
            </a: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r>
              <a:rPr lang="en-US" sz="1800" dirty="0">
                <a:ea typeface="ＭＳ Ｐゴシック" pitchFamily="-84" charset="-128"/>
                <a:cs typeface="ＭＳ Ｐゴシック" pitchFamily="-84" charset="-128"/>
              </a:rPr>
              <a:t>Consider the Taylor expansion of a potential function:</a:t>
            </a: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800" dirty="0">
                <a:ea typeface="ＭＳ Ｐゴシック" pitchFamily="-84" charset="-128"/>
                <a:cs typeface="ＭＳ Ｐゴシック" pitchFamily="-84" charset="-128"/>
              </a:rPr>
              <a:t>	T</a:t>
            </a:r>
            <a:r>
              <a:rPr lang="en-US" sz="1800" dirty="0" smtClean="0">
                <a:ea typeface="ＭＳ Ｐゴシック" pitchFamily="-84" charset="-128"/>
                <a:cs typeface="ＭＳ Ｐゴシック" pitchFamily="-84" charset="-128"/>
              </a:rPr>
              <a:t>he </a:t>
            </a:r>
            <a:r>
              <a:rPr lang="en-US" sz="1800" dirty="0">
                <a:ea typeface="ＭＳ Ｐゴシック" pitchFamily="-84" charset="-128"/>
                <a:cs typeface="ＭＳ Ｐゴシック" pitchFamily="-84" charset="-128"/>
              </a:rPr>
              <a:t>minimum potential </a:t>
            </a:r>
            <a:r>
              <a:rPr lang="en-US" sz="1800" dirty="0" smtClean="0">
                <a:ea typeface="ＭＳ Ｐゴシック" pitchFamily="-84" charset="-128"/>
                <a:cs typeface="ＭＳ Ｐゴシック" pitchFamily="-84" charset="-128"/>
              </a:rPr>
              <a:t>at x=x</a:t>
            </a:r>
            <a:r>
              <a:rPr lang="en-US" sz="1800" baseline="-25000" dirty="0" smtClean="0">
                <a:ea typeface="ＭＳ Ｐゴシック" pitchFamily="-84" charset="-128"/>
                <a:cs typeface="ＭＳ Ｐゴシック" pitchFamily="-84" charset="-128"/>
              </a:rPr>
              <a:t>0</a:t>
            </a:r>
            <a:r>
              <a:rPr lang="en-US" sz="1800" dirty="0" smtClean="0">
                <a:ea typeface="ＭＳ Ｐゴシック" pitchFamily="-84" charset="-128"/>
                <a:cs typeface="ＭＳ Ｐゴシック" pitchFamily="-84" charset="-128"/>
              </a:rPr>
              <a:t>, so </a:t>
            </a:r>
            <a:r>
              <a:rPr lang="en-US" sz="1800" dirty="0" err="1" smtClean="0">
                <a:ea typeface="ＭＳ Ｐゴシック" pitchFamily="-84" charset="-128"/>
                <a:cs typeface="ＭＳ Ｐゴシック" pitchFamily="-84" charset="-128"/>
              </a:rPr>
              <a:t>dV</a:t>
            </a:r>
            <a:r>
              <a:rPr lang="en-US" sz="1800" dirty="0" smtClean="0">
                <a:ea typeface="ＭＳ Ｐゴシック" pitchFamily="-84" charset="-128"/>
                <a:cs typeface="ＭＳ Ｐゴシック" pitchFamily="-84" charset="-128"/>
              </a:rPr>
              <a:t>/dx=0 and V</a:t>
            </a:r>
            <a:r>
              <a:rPr lang="en-US" sz="1800" baseline="-25000" dirty="0" smtClean="0">
                <a:ea typeface="ＭＳ Ｐゴシック" pitchFamily="-84" charset="-128"/>
                <a:cs typeface="ＭＳ Ｐゴシック" pitchFamily="-84" charset="-128"/>
              </a:rPr>
              <a:t>1</a:t>
            </a:r>
            <a:r>
              <a:rPr lang="en-US" sz="1800" dirty="0" smtClean="0">
                <a:ea typeface="ＭＳ Ｐゴシック" pitchFamily="-84" charset="-128"/>
                <a:cs typeface="ＭＳ Ｐゴシック" pitchFamily="-84" charset="-128"/>
              </a:rPr>
              <a:t>=0; and </a:t>
            </a:r>
            <a:r>
              <a:rPr lang="en-US" sz="1800" dirty="0">
                <a:ea typeface="ＭＳ Ｐゴシック" pitchFamily="-84" charset="-128"/>
                <a:cs typeface="ＭＳ Ｐゴシック" pitchFamily="-84" charset="-128"/>
              </a:rPr>
              <a:t>the </a:t>
            </a:r>
            <a:r>
              <a:rPr lang="en-US" sz="1800" dirty="0" smtClean="0">
                <a:ea typeface="ＭＳ Ｐゴシック" pitchFamily="-84" charset="-128"/>
                <a:cs typeface="ＭＳ Ｐゴシック" pitchFamily="-84" charset="-128"/>
              </a:rPr>
              <a:t>zero potential V</a:t>
            </a:r>
            <a:r>
              <a:rPr lang="en-US" sz="1800" baseline="-25000" dirty="0" smtClean="0">
                <a:ea typeface="ＭＳ Ｐゴシック" pitchFamily="-84" charset="-128"/>
                <a:cs typeface="ＭＳ Ｐゴシック" pitchFamily="-84" charset="-128"/>
              </a:rPr>
              <a:t>0</a:t>
            </a:r>
            <a:r>
              <a:rPr lang="en-US" sz="1800" dirty="0" smtClean="0">
                <a:ea typeface="ＭＳ Ｐゴシック" pitchFamily="-84" charset="-128"/>
                <a:cs typeface="ＭＳ Ｐゴシック" pitchFamily="-84" charset="-128"/>
              </a:rPr>
              <a:t>=0, </a:t>
            </a:r>
            <a:r>
              <a:rPr lang="en-US" sz="1800" dirty="0">
                <a:ea typeface="ＭＳ Ｐゴシック" pitchFamily="-84" charset="-128"/>
                <a:cs typeface="ＭＳ Ｐゴシック" pitchFamily="-84" charset="-128"/>
              </a:rPr>
              <a:t>we have</a:t>
            </a: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800" dirty="0">
                <a:ea typeface="ＭＳ Ｐゴシック" pitchFamily="-84" charset="-128"/>
                <a:cs typeface="ＭＳ Ｐゴシック" pitchFamily="-84" charset="-128"/>
              </a:rPr>
              <a:t>	Substituting this into the wave equation:</a:t>
            </a: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pPr>
            <a:endParaRPr lang="en-US" sz="1800" dirty="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800" dirty="0">
                <a:ea typeface="ＭＳ Ｐゴシック" pitchFamily="-84" charset="-128"/>
                <a:cs typeface="ＭＳ Ｐゴシック" pitchFamily="-84" charset="-128"/>
              </a:rPr>
              <a:t>		</a:t>
            </a:r>
            <a:endParaRPr lang="en-US" sz="1800" dirty="0" smtClean="0">
              <a:ea typeface="ＭＳ Ｐゴシック" pitchFamily="-84" charset="-128"/>
              <a:cs typeface="ＭＳ Ｐゴシック" pitchFamily="-84" charset="-128"/>
            </a:endParaRPr>
          </a:p>
          <a:p>
            <a:pPr eaLnBrk="1" hangingPunct="1">
              <a:lnSpc>
                <a:spcPct val="90000"/>
              </a:lnSpc>
              <a:buFont typeface="Wingdings" pitchFamily="-84" charset="2"/>
              <a:buNone/>
            </a:pPr>
            <a:r>
              <a:rPr lang="en-US" sz="1800" dirty="0" smtClean="0">
                <a:ea typeface="ＭＳ Ｐゴシック" pitchFamily="-84" charset="-128"/>
                <a:cs typeface="ＭＳ Ｐゴシック" pitchFamily="-84" charset="-128"/>
              </a:rPr>
              <a:t>	Let 	            and  	 which yields		  .</a:t>
            </a:r>
            <a:endParaRPr lang="en-US" sz="1800" dirty="0">
              <a:ea typeface="ＭＳ Ｐゴシック" pitchFamily="-84" charset="-128"/>
              <a:cs typeface="ＭＳ Ｐゴシック" pitchFamily="-84" charset="-128"/>
            </a:endParaRPr>
          </a:p>
        </p:txBody>
      </p:sp>
      <p:pic>
        <p:nvPicPr>
          <p:cNvPr id="39945" name="Picture 1"/>
          <p:cNvPicPr>
            <a:picLocks/>
          </p:cNvPicPr>
          <p:nvPr/>
        </p:nvPicPr>
        <p:blipFill>
          <a:blip r:embed="rId3"/>
          <a:srcRect/>
          <a:stretch>
            <a:fillRect/>
          </a:stretch>
        </p:blipFill>
        <p:spPr bwMode="auto">
          <a:xfrm>
            <a:off x="609600" y="1295400"/>
            <a:ext cx="4800600" cy="2057400"/>
          </a:xfrm>
          <a:prstGeom prst="rect">
            <a:avLst/>
          </a:prstGeom>
          <a:noFill/>
          <a:ln w="9525">
            <a:noFill/>
            <a:miter lim="800000"/>
            <a:headEnd/>
            <a:tailEnd/>
          </a:ln>
        </p:spPr>
      </p:pic>
      <p:pic>
        <p:nvPicPr>
          <p:cNvPr id="39946" name="Picture 1"/>
          <p:cNvPicPr>
            <a:picLocks/>
          </p:cNvPicPr>
          <p:nvPr/>
        </p:nvPicPr>
        <p:blipFill>
          <a:blip r:embed="rId4"/>
          <a:srcRect/>
          <a:stretch>
            <a:fillRect/>
          </a:stretch>
        </p:blipFill>
        <p:spPr bwMode="auto">
          <a:xfrm>
            <a:off x="5791200" y="1371600"/>
            <a:ext cx="2667000" cy="2057400"/>
          </a:xfrm>
          <a:prstGeom prst="rect">
            <a:avLst/>
          </a:prstGeom>
          <a:noFill/>
          <a:ln w="9525">
            <a:noFill/>
            <a:miter lim="800000"/>
            <a:headEnd/>
            <a:tailEnd/>
          </a:ln>
        </p:spPr>
      </p:pic>
      <p:sp>
        <p:nvSpPr>
          <p:cNvPr id="12" name="Date Placeholder 11"/>
          <p:cNvSpPr>
            <a:spLocks noGrp="1"/>
          </p:cNvSpPr>
          <p:nvPr>
            <p:ph type="dt" sz="half" idx="10"/>
          </p:nvPr>
        </p:nvSpPr>
        <p:spPr/>
        <p:txBody>
          <a:bodyPr/>
          <a:lstStyle/>
          <a:p>
            <a:pPr>
              <a:defRPr/>
            </a:pPr>
            <a:r>
              <a:rPr lang="en-US" smtClean="0"/>
              <a:t>Monday, April 10, 2017</a:t>
            </a:r>
            <a:endParaRPr lang="en-US"/>
          </a:p>
        </p:txBody>
      </p:sp>
      <p:sp>
        <p:nvSpPr>
          <p:cNvPr id="13" name="Slide Number Placeholder 12"/>
          <p:cNvSpPr>
            <a:spLocks noGrp="1"/>
          </p:cNvSpPr>
          <p:nvPr>
            <p:ph type="sldNum" sz="quarter" idx="12"/>
          </p:nvPr>
        </p:nvSpPr>
        <p:spPr/>
        <p:txBody>
          <a:bodyPr/>
          <a:lstStyle/>
          <a:p>
            <a:pPr>
              <a:defRPr/>
            </a:pPr>
            <a:fld id="{6E4BFBEB-12DC-8949-B61D-A8F2554F50A6}" type="slidenum">
              <a:rPr lang="en-US" smtClean="0"/>
              <a:pPr>
                <a:defRPr/>
              </a:pPr>
              <a:t>18</a:t>
            </a:fld>
            <a:endParaRPr lang="en-US"/>
          </a:p>
        </p:txBody>
      </p:sp>
      <p:sp>
        <p:nvSpPr>
          <p:cNvPr id="14" name="Footer Placeholder 13"/>
          <p:cNvSpPr>
            <a:spLocks noGrp="1"/>
          </p:cNvSpPr>
          <p:nvPr>
            <p:ph type="ftr" sz="quarter" idx="11"/>
          </p:nvPr>
        </p:nvSpPr>
        <p:spPr/>
        <p:txBody>
          <a:bodyPr/>
          <a:lstStyle/>
          <a:p>
            <a:pPr>
              <a:defRPr/>
            </a:pPr>
            <a:r>
              <a:rPr lang="mr-IN" smtClean="0"/>
              <a:t>PHYS 3313-001, Spring 2017                      Dr. Jaehoon Yu</a:t>
            </a:r>
            <a:endParaRPr lang="en-US"/>
          </a:p>
        </p:txBody>
      </p:sp>
      <p:graphicFrame>
        <p:nvGraphicFramePr>
          <p:cNvPr id="516098" name="Object 2"/>
          <p:cNvGraphicFramePr>
            <a:graphicFrameLocks noChangeAspect="1"/>
          </p:cNvGraphicFramePr>
          <p:nvPr>
            <p:extLst/>
          </p:nvPr>
        </p:nvGraphicFramePr>
        <p:xfrm>
          <a:off x="1905001" y="3581400"/>
          <a:ext cx="3200400" cy="493055"/>
        </p:xfrm>
        <a:graphic>
          <a:graphicData uri="http://schemas.openxmlformats.org/presentationml/2006/ole">
            <mc:AlternateContent xmlns:mc="http://schemas.openxmlformats.org/markup-compatibility/2006">
              <mc:Choice xmlns:v="urn:schemas-microsoft-com:vml" Requires="v">
                <p:oleObj spid="_x0000_s1147" name="Equation" r:id="rId5" imgW="2552700" imgH="393700" progId="Equation.DSMT4">
                  <p:embed/>
                </p:oleObj>
              </mc:Choice>
              <mc:Fallback>
                <p:oleObj name="Equation" r:id="rId5" imgW="2552700" imgH="393700" progId="Equation.DSMT4">
                  <p:embed/>
                  <p:pic>
                    <p:nvPicPr>
                      <p:cNvPr id="0" name=""/>
                      <p:cNvPicPr>
                        <a:picLocks noChangeAspect="1" noChangeArrowheads="1"/>
                      </p:cNvPicPr>
                      <p:nvPr/>
                    </p:nvPicPr>
                    <p:blipFill>
                      <a:blip r:embed="rId6"/>
                      <a:srcRect/>
                      <a:stretch>
                        <a:fillRect/>
                      </a:stretch>
                    </p:blipFill>
                    <p:spPr bwMode="auto">
                      <a:xfrm>
                        <a:off x="1905001" y="3581400"/>
                        <a:ext cx="3200400" cy="493055"/>
                      </a:xfrm>
                      <a:prstGeom prst="rect">
                        <a:avLst/>
                      </a:prstGeom>
                      <a:noFill/>
                      <a:extLst/>
                    </p:spPr>
                  </p:pic>
                </p:oleObj>
              </mc:Fallback>
            </mc:AlternateContent>
          </a:graphicData>
        </a:graphic>
      </p:graphicFrame>
      <p:graphicFrame>
        <p:nvGraphicFramePr>
          <p:cNvPr id="516099" name="Object 3"/>
          <p:cNvGraphicFramePr>
            <a:graphicFrameLocks noChangeAspect="1"/>
          </p:cNvGraphicFramePr>
          <p:nvPr>
            <p:extLst/>
          </p:nvPr>
        </p:nvGraphicFramePr>
        <p:xfrm>
          <a:off x="4267200" y="4327525"/>
          <a:ext cx="1792287" cy="549275"/>
        </p:xfrm>
        <a:graphic>
          <a:graphicData uri="http://schemas.openxmlformats.org/presentationml/2006/ole">
            <mc:AlternateContent xmlns:mc="http://schemas.openxmlformats.org/markup-compatibility/2006">
              <mc:Choice xmlns:v="urn:schemas-microsoft-com:vml" Requires="v">
                <p:oleObj spid="_x0000_s1148" name="Equation" r:id="rId7" imgW="1282700" imgH="393700" progId="Equation.DSMT4">
                  <p:embed/>
                </p:oleObj>
              </mc:Choice>
              <mc:Fallback>
                <p:oleObj name="Equation" r:id="rId7" imgW="1282700" imgH="393700" progId="Equation.DSMT4">
                  <p:embed/>
                  <p:pic>
                    <p:nvPicPr>
                      <p:cNvPr id="0" name=""/>
                      <p:cNvPicPr>
                        <a:picLocks noChangeAspect="1" noChangeArrowheads="1"/>
                      </p:cNvPicPr>
                      <p:nvPr/>
                    </p:nvPicPr>
                    <p:blipFill>
                      <a:blip r:embed="rId8"/>
                      <a:srcRect/>
                      <a:stretch>
                        <a:fillRect/>
                      </a:stretch>
                    </p:blipFill>
                    <p:spPr bwMode="auto">
                      <a:xfrm>
                        <a:off x="4267200" y="4327525"/>
                        <a:ext cx="1792287" cy="5492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6100" name="Object 4"/>
          <p:cNvGraphicFramePr>
            <a:graphicFrameLocks noChangeAspect="1"/>
          </p:cNvGraphicFramePr>
          <p:nvPr>
            <p:extLst/>
          </p:nvPr>
        </p:nvGraphicFramePr>
        <p:xfrm>
          <a:off x="1722437" y="5105400"/>
          <a:ext cx="2544763" cy="688975"/>
        </p:xfrm>
        <a:graphic>
          <a:graphicData uri="http://schemas.openxmlformats.org/presentationml/2006/ole">
            <mc:AlternateContent xmlns:mc="http://schemas.openxmlformats.org/markup-compatibility/2006">
              <mc:Choice xmlns:v="urn:schemas-microsoft-com:vml" Requires="v">
                <p:oleObj spid="_x0000_s1149" name="Equation" r:id="rId9" imgW="1727200" imgH="469900" progId="Equation.DSMT4">
                  <p:embed/>
                </p:oleObj>
              </mc:Choice>
              <mc:Fallback>
                <p:oleObj name="Equation" r:id="rId9" imgW="1727200" imgH="469900" progId="Equation.DSMT4">
                  <p:embed/>
                  <p:pic>
                    <p:nvPicPr>
                      <p:cNvPr id="0" name=""/>
                      <p:cNvPicPr>
                        <a:picLocks noChangeAspect="1" noChangeArrowheads="1"/>
                      </p:cNvPicPr>
                      <p:nvPr/>
                    </p:nvPicPr>
                    <p:blipFill>
                      <a:blip r:embed="rId10"/>
                      <a:srcRect/>
                      <a:stretch>
                        <a:fillRect/>
                      </a:stretch>
                    </p:blipFill>
                    <p:spPr bwMode="auto">
                      <a:xfrm>
                        <a:off x="1722437" y="5105400"/>
                        <a:ext cx="2544763" cy="688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6101" name="Object 5"/>
          <p:cNvGraphicFramePr>
            <a:graphicFrameLocks noChangeAspect="1"/>
          </p:cNvGraphicFramePr>
          <p:nvPr>
            <p:extLst/>
          </p:nvPr>
        </p:nvGraphicFramePr>
        <p:xfrm>
          <a:off x="1254125" y="5824537"/>
          <a:ext cx="879475" cy="576263"/>
        </p:xfrm>
        <a:graphic>
          <a:graphicData uri="http://schemas.openxmlformats.org/presentationml/2006/ole">
            <mc:AlternateContent xmlns:mc="http://schemas.openxmlformats.org/markup-compatibility/2006">
              <mc:Choice xmlns:v="urn:schemas-microsoft-com:vml" Requires="v">
                <p:oleObj spid="_x0000_s1150" name="Equation" r:id="rId11" imgW="596900" imgH="393700" progId="Equation.DSMT4">
                  <p:embed/>
                </p:oleObj>
              </mc:Choice>
              <mc:Fallback>
                <p:oleObj name="Equation" r:id="rId11" imgW="596900" imgH="393700" progId="Equation.DSMT4">
                  <p:embed/>
                  <p:pic>
                    <p:nvPicPr>
                      <p:cNvPr id="0" name=""/>
                      <p:cNvPicPr>
                        <a:picLocks noChangeAspect="1" noChangeArrowheads="1"/>
                      </p:cNvPicPr>
                      <p:nvPr/>
                    </p:nvPicPr>
                    <p:blipFill>
                      <a:blip r:embed="rId12"/>
                      <a:srcRect/>
                      <a:stretch>
                        <a:fillRect/>
                      </a:stretch>
                    </p:blipFill>
                    <p:spPr bwMode="auto">
                      <a:xfrm>
                        <a:off x="1254125" y="5824537"/>
                        <a:ext cx="879475" cy="5762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6102" name="Object 6"/>
          <p:cNvGraphicFramePr>
            <a:graphicFrameLocks noChangeAspect="1"/>
          </p:cNvGraphicFramePr>
          <p:nvPr>
            <p:extLst/>
          </p:nvPr>
        </p:nvGraphicFramePr>
        <p:xfrm>
          <a:off x="2522538" y="5822950"/>
          <a:ext cx="896937" cy="577850"/>
        </p:xfrm>
        <a:graphic>
          <a:graphicData uri="http://schemas.openxmlformats.org/presentationml/2006/ole">
            <mc:AlternateContent xmlns:mc="http://schemas.openxmlformats.org/markup-compatibility/2006">
              <mc:Choice xmlns:v="urn:schemas-microsoft-com:vml" Requires="v">
                <p:oleObj spid="_x0000_s1151" name="Equation" r:id="rId13" imgW="609600" imgH="393700" progId="Equation.DSMT4">
                  <p:embed/>
                </p:oleObj>
              </mc:Choice>
              <mc:Fallback>
                <p:oleObj name="Equation" r:id="rId13" imgW="609600" imgH="393700" progId="Equation.DSMT4">
                  <p:embed/>
                  <p:pic>
                    <p:nvPicPr>
                      <p:cNvPr id="0" name=""/>
                      <p:cNvPicPr>
                        <a:picLocks noChangeAspect="1" noChangeArrowheads="1"/>
                      </p:cNvPicPr>
                      <p:nvPr/>
                    </p:nvPicPr>
                    <p:blipFill>
                      <a:blip r:embed="rId14"/>
                      <a:srcRect/>
                      <a:stretch>
                        <a:fillRect/>
                      </a:stretch>
                    </p:blipFill>
                    <p:spPr bwMode="auto">
                      <a:xfrm>
                        <a:off x="2522538" y="5822950"/>
                        <a:ext cx="896937" cy="5778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6103" name="Object 7"/>
          <p:cNvGraphicFramePr>
            <a:graphicFrameLocks noChangeAspect="1"/>
          </p:cNvGraphicFramePr>
          <p:nvPr>
            <p:extLst/>
          </p:nvPr>
        </p:nvGraphicFramePr>
        <p:xfrm>
          <a:off x="4581525" y="5710237"/>
          <a:ext cx="1852613" cy="614363"/>
        </p:xfrm>
        <a:graphic>
          <a:graphicData uri="http://schemas.openxmlformats.org/presentationml/2006/ole">
            <mc:AlternateContent xmlns:mc="http://schemas.openxmlformats.org/markup-compatibility/2006">
              <mc:Choice xmlns:v="urn:schemas-microsoft-com:vml" Requires="v">
                <p:oleObj spid="_x0000_s1152" name="Equation" r:id="rId15" imgW="1257300" imgH="419100" progId="Equation.DSMT4">
                  <p:embed/>
                </p:oleObj>
              </mc:Choice>
              <mc:Fallback>
                <p:oleObj name="Equation" r:id="rId15" imgW="1257300" imgH="419100" progId="Equation.DSMT4">
                  <p:embed/>
                  <p:pic>
                    <p:nvPicPr>
                      <p:cNvPr id="0" name=""/>
                      <p:cNvPicPr>
                        <a:picLocks noChangeAspect="1" noChangeArrowheads="1"/>
                      </p:cNvPicPr>
                      <p:nvPr/>
                    </p:nvPicPr>
                    <p:blipFill>
                      <a:blip r:embed="rId16"/>
                      <a:srcRect/>
                      <a:stretch>
                        <a:fillRect/>
                      </a:stretch>
                    </p:blipFill>
                    <p:spPr bwMode="auto">
                      <a:xfrm>
                        <a:off x="4581525" y="5710237"/>
                        <a:ext cx="1852613" cy="614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5" name="Object 4"/>
          <p:cNvGraphicFramePr>
            <a:graphicFrameLocks noChangeAspect="1"/>
          </p:cNvGraphicFramePr>
          <p:nvPr>
            <p:extLst/>
          </p:nvPr>
        </p:nvGraphicFramePr>
        <p:xfrm>
          <a:off x="4267200" y="5105400"/>
          <a:ext cx="1889125" cy="688975"/>
        </p:xfrm>
        <a:graphic>
          <a:graphicData uri="http://schemas.openxmlformats.org/presentationml/2006/ole">
            <mc:AlternateContent xmlns:mc="http://schemas.openxmlformats.org/markup-compatibility/2006">
              <mc:Choice xmlns:v="urn:schemas-microsoft-com:vml" Requires="v">
                <p:oleObj spid="_x0000_s1153" name="Equation" r:id="rId17" imgW="1282700" imgH="469900" progId="Equation.DSMT4">
                  <p:embed/>
                </p:oleObj>
              </mc:Choice>
              <mc:Fallback>
                <p:oleObj name="Equation" r:id="rId17" imgW="1282700" imgH="469900" progId="Equation.DSMT4">
                  <p:embed/>
                  <p:pic>
                    <p:nvPicPr>
                      <p:cNvPr id="0" name=""/>
                      <p:cNvPicPr>
                        <a:picLocks noChangeAspect="1" noChangeArrowheads="1"/>
                      </p:cNvPicPr>
                      <p:nvPr/>
                    </p:nvPicPr>
                    <p:blipFill>
                      <a:blip r:embed="rId18"/>
                      <a:srcRect/>
                      <a:stretch>
                        <a:fillRect/>
                      </a:stretch>
                    </p:blipFill>
                    <p:spPr bwMode="auto">
                      <a:xfrm>
                        <a:off x="4267200" y="5105400"/>
                        <a:ext cx="1889125" cy="688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 name="Object 3"/>
          <p:cNvGraphicFramePr>
            <a:graphicFrameLocks noChangeAspect="1"/>
          </p:cNvGraphicFramePr>
          <p:nvPr>
            <p:extLst/>
          </p:nvPr>
        </p:nvGraphicFramePr>
        <p:xfrm>
          <a:off x="2133600" y="2025650"/>
          <a:ext cx="1349375" cy="336550"/>
        </p:xfrm>
        <a:graphic>
          <a:graphicData uri="http://schemas.openxmlformats.org/presentationml/2006/ole">
            <mc:AlternateContent xmlns:mc="http://schemas.openxmlformats.org/markup-compatibility/2006">
              <mc:Choice xmlns:v="urn:schemas-microsoft-com:vml" Requires="v">
                <p:oleObj spid="_x0000_s1154" name="Equation" r:id="rId19" imgW="965200" imgH="241300" progId="Equation.DSMT4">
                  <p:embed/>
                </p:oleObj>
              </mc:Choice>
              <mc:Fallback>
                <p:oleObj name="Equation" r:id="rId19" imgW="965200" imgH="241300" progId="Equation.DSMT4">
                  <p:embed/>
                  <p:pic>
                    <p:nvPicPr>
                      <p:cNvPr id="0" name=""/>
                      <p:cNvPicPr>
                        <a:picLocks noChangeAspect="1" noChangeArrowheads="1"/>
                      </p:cNvPicPr>
                      <p:nvPr/>
                    </p:nvPicPr>
                    <p:blipFill>
                      <a:blip r:embed="rId20"/>
                      <a:srcRect/>
                      <a:stretch>
                        <a:fillRect/>
                      </a:stretch>
                    </p:blipFill>
                    <p:spPr bwMode="auto">
                      <a:xfrm>
                        <a:off x="2133600" y="2025650"/>
                        <a:ext cx="1349375" cy="336550"/>
                      </a:xfrm>
                      <a:prstGeom prst="rect">
                        <a:avLst/>
                      </a:prstGeom>
                      <a:solidFill>
                        <a:srgbClr val="FFFFFF"/>
                      </a:solidFill>
                      <a:extLst/>
                    </p:spPr>
                  </p:pic>
                </p:oleObj>
              </mc:Fallback>
            </mc:AlternateContent>
          </a:graphicData>
        </a:graphic>
      </p:graphicFrame>
    </p:spTree>
    <p:extLst>
      <p:ext uri="{BB962C8B-B14F-4D97-AF65-F5344CB8AC3E}">
        <p14:creationId xmlns:p14="http://schemas.microsoft.com/office/powerpoint/2010/main" val="71299111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457200" y="-76200"/>
            <a:ext cx="8229600" cy="941387"/>
          </a:xfrm>
        </p:spPr>
        <p:txBody>
          <a:bodyPr/>
          <a:lstStyle/>
          <a:p>
            <a:pPr eaLnBrk="1" hangingPunct="1"/>
            <a:r>
              <a:rPr lang="en-US" sz="4000" dirty="0">
                <a:ea typeface="ＭＳ Ｐゴシック" pitchFamily="-84" charset="-128"/>
                <a:cs typeface="ＭＳ Ｐゴシック" pitchFamily="-84" charset="-128"/>
              </a:rPr>
              <a:t>Parabolic Potential Well</a:t>
            </a:r>
          </a:p>
        </p:txBody>
      </p:sp>
      <p:sp>
        <p:nvSpPr>
          <p:cNvPr id="40962" name="Rectangle 3"/>
          <p:cNvSpPr>
            <a:spLocks noGrp="1" noChangeArrowheads="1"/>
          </p:cNvSpPr>
          <p:nvPr>
            <p:ph type="body" sz="half" idx="1"/>
          </p:nvPr>
        </p:nvSpPr>
        <p:spPr>
          <a:xfrm>
            <a:off x="457200" y="3810000"/>
            <a:ext cx="8383588" cy="2819400"/>
          </a:xfrm>
        </p:spPr>
        <p:txBody>
          <a:bodyPr/>
          <a:lstStyle/>
          <a:p>
            <a:pPr algn="just" eaLnBrk="1" hangingPunct="1"/>
            <a:r>
              <a:rPr lang="en-US" sz="2000" dirty="0">
                <a:ea typeface="ＭＳ Ｐゴシック" pitchFamily="-84" charset="-128"/>
                <a:cs typeface="ＭＳ Ｐゴシック" pitchFamily="-84" charset="-128"/>
              </a:rPr>
              <a:t>If the lowest energy level is zero, this violates the uncertainty principle.</a:t>
            </a:r>
          </a:p>
          <a:p>
            <a:pPr algn="just" eaLnBrk="1" hangingPunct="1"/>
            <a:r>
              <a:rPr lang="en-US" sz="2000" dirty="0">
                <a:ea typeface="ＭＳ Ｐゴシック" pitchFamily="-84" charset="-128"/>
                <a:cs typeface="ＭＳ Ｐゴシック" pitchFamily="-84" charset="-128"/>
              </a:rPr>
              <a:t>The wave function solutions are		         </a:t>
            </a:r>
            <a:r>
              <a:rPr lang="en-US" sz="2000" dirty="0" smtClean="0">
                <a:ea typeface="ＭＳ Ｐゴシック" pitchFamily="-84" charset="-128"/>
                <a:cs typeface="ＭＳ Ｐゴシック" pitchFamily="-84" charset="-128"/>
              </a:rPr>
              <a:t>   where </a:t>
            </a:r>
            <a:r>
              <a:rPr lang="en-US" sz="2000" i="1" dirty="0" err="1">
                <a:ea typeface="ＭＳ Ｐゴシック" pitchFamily="-84" charset="-128"/>
                <a:cs typeface="ＭＳ Ｐゴシック" pitchFamily="-84" charset="-128"/>
              </a:rPr>
              <a:t>H</a:t>
            </a:r>
            <a:r>
              <a:rPr lang="en-US" sz="2000" i="1" baseline="-25000" dirty="0" err="1">
                <a:ea typeface="ＭＳ Ｐゴシック" pitchFamily="-84" charset="-128"/>
                <a:cs typeface="ＭＳ Ｐゴシック" pitchFamily="-84" charset="-128"/>
              </a:rPr>
              <a:t>n</a:t>
            </a:r>
            <a:r>
              <a:rPr lang="en-US" sz="2000" dirty="0">
                <a:ea typeface="ＭＳ Ｐゴシック" pitchFamily="-84" charset="-128"/>
                <a:cs typeface="ＭＳ Ｐゴシック" pitchFamily="-84" charset="-128"/>
              </a:rPr>
              <a:t>(</a:t>
            </a:r>
            <a:r>
              <a:rPr lang="en-US" sz="2000" i="1" dirty="0">
                <a:ea typeface="ＭＳ Ｐゴシック" pitchFamily="-84" charset="-128"/>
                <a:cs typeface="ＭＳ Ｐゴシック" pitchFamily="-84" charset="-128"/>
              </a:rPr>
              <a:t>x</a:t>
            </a:r>
            <a:r>
              <a:rPr lang="en-US" sz="2000" dirty="0">
                <a:ea typeface="ＭＳ Ｐゴシック" pitchFamily="-84" charset="-128"/>
                <a:cs typeface="ＭＳ Ｐゴシック" pitchFamily="-84" charset="-128"/>
              </a:rPr>
              <a:t>) are </a:t>
            </a:r>
            <a:r>
              <a:rPr lang="en-US" sz="2000" dirty="0" err="1">
                <a:ea typeface="ＭＳ Ｐゴシック" pitchFamily="-84" charset="-128"/>
                <a:cs typeface="ＭＳ Ｐゴシック" pitchFamily="-84" charset="-128"/>
              </a:rPr>
              <a:t>Hermite</a:t>
            </a:r>
            <a:r>
              <a:rPr lang="en-US" sz="2000" dirty="0">
                <a:ea typeface="ＭＳ Ｐゴシック" pitchFamily="-84" charset="-128"/>
                <a:cs typeface="ＭＳ Ｐゴシック" pitchFamily="-84" charset="-128"/>
              </a:rPr>
              <a:t> </a:t>
            </a:r>
            <a:r>
              <a:rPr lang="en-US" sz="2000" dirty="0" smtClean="0">
                <a:ea typeface="ＭＳ Ｐゴシック" pitchFamily="-84" charset="-128"/>
                <a:cs typeface="ＭＳ Ｐゴシック" pitchFamily="-84" charset="-128"/>
              </a:rPr>
              <a:t>polynomial function </a:t>
            </a:r>
            <a:r>
              <a:rPr lang="en-US" sz="2000" dirty="0">
                <a:ea typeface="ＭＳ Ｐゴシック" pitchFamily="-84" charset="-128"/>
                <a:cs typeface="ＭＳ Ｐゴシック" pitchFamily="-84" charset="-128"/>
              </a:rPr>
              <a:t>of order </a:t>
            </a:r>
            <a:r>
              <a:rPr lang="en-US" sz="2000" i="1" dirty="0">
                <a:ea typeface="ＭＳ Ｐゴシック" pitchFamily="-84" charset="-128"/>
                <a:cs typeface="ＭＳ Ｐゴシック" pitchFamily="-84" charset="-128"/>
              </a:rPr>
              <a:t>n</a:t>
            </a:r>
            <a:r>
              <a:rPr lang="en-US" sz="2000" dirty="0" smtClean="0">
                <a:ea typeface="ＭＳ Ｐゴシック" pitchFamily="-84" charset="-128"/>
                <a:cs typeface="ＭＳ Ｐゴシック" pitchFamily="-84" charset="-128"/>
              </a:rPr>
              <a:t>.</a:t>
            </a:r>
          </a:p>
          <a:p>
            <a:pPr algn="just" eaLnBrk="1" hangingPunct="1"/>
            <a:r>
              <a:rPr lang="en-US" sz="2000" dirty="0">
                <a:ea typeface="ＭＳ Ｐゴシック" pitchFamily="-84" charset="-128"/>
                <a:cs typeface="ＭＳ Ｐゴシック" pitchFamily="-84" charset="-128"/>
              </a:rPr>
              <a:t>In contrast to the particle in a box, where the oscillatory wave function is a sinusoidal curve, in this case the oscillatory behavior is due to the polynomial, which dominates at small </a:t>
            </a:r>
            <a:r>
              <a:rPr lang="en-US" sz="2000" i="1" dirty="0" err="1">
                <a:ea typeface="ＭＳ Ｐゴシック" pitchFamily="-84" charset="-128"/>
                <a:cs typeface="ＭＳ Ｐゴシック" pitchFamily="-84" charset="-128"/>
              </a:rPr>
              <a:t>x</a:t>
            </a:r>
            <a:r>
              <a:rPr lang="en-US" sz="2000" dirty="0">
                <a:ea typeface="ＭＳ Ｐゴシック" pitchFamily="-84" charset="-128"/>
                <a:cs typeface="ＭＳ Ｐゴシック" pitchFamily="-84" charset="-128"/>
              </a:rPr>
              <a:t>. The exponential tail is provided by the Gaussian function, which dominates at large </a:t>
            </a:r>
            <a:r>
              <a:rPr lang="en-US" sz="2000" i="1" dirty="0" err="1">
                <a:ea typeface="ＭＳ Ｐゴシック" pitchFamily="-84" charset="-128"/>
                <a:cs typeface="ＭＳ Ｐゴシック" pitchFamily="-84" charset="-128"/>
              </a:rPr>
              <a:t>x</a:t>
            </a:r>
            <a:r>
              <a:rPr lang="en-US" sz="2000" dirty="0">
                <a:ea typeface="ＭＳ Ｐゴシック" pitchFamily="-84" charset="-128"/>
                <a:cs typeface="ＭＳ Ｐゴシック" pitchFamily="-84" charset="-128"/>
              </a:rPr>
              <a:t>.</a:t>
            </a:r>
          </a:p>
        </p:txBody>
      </p:sp>
      <p:pic>
        <p:nvPicPr>
          <p:cNvPr id="40963" name="Picture 17" descr="0609"/>
          <p:cNvPicPr preferRelativeResize="0">
            <a:picLocks noChangeAspect="1" noChangeArrowheads="1"/>
          </p:cNvPicPr>
          <p:nvPr/>
        </p:nvPicPr>
        <p:blipFill>
          <a:blip r:embed="rId3"/>
          <a:srcRect b="16310"/>
          <a:stretch>
            <a:fillRect/>
          </a:stretch>
        </p:blipFill>
        <p:spPr bwMode="auto">
          <a:xfrm>
            <a:off x="1143000" y="609600"/>
            <a:ext cx="7086600" cy="3127068"/>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April 10, 2017</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19</a:t>
            </a:fld>
            <a:endParaRPr lang="en-US"/>
          </a:p>
        </p:txBody>
      </p:sp>
      <p:sp>
        <p:nvSpPr>
          <p:cNvPr id="8" name="Footer Placeholder 7"/>
          <p:cNvSpPr>
            <a:spLocks noGrp="1"/>
          </p:cNvSpPr>
          <p:nvPr>
            <p:ph type="ftr" sz="quarter" idx="11"/>
          </p:nvPr>
        </p:nvSpPr>
        <p:spPr/>
        <p:txBody>
          <a:bodyPr/>
          <a:lstStyle/>
          <a:p>
            <a:pPr>
              <a:defRPr/>
            </a:pPr>
            <a:r>
              <a:rPr lang="mr-IN" smtClean="0"/>
              <a:t>PHYS 3313-001, Spring 2017                      Dr. Jaehoon Yu</a:t>
            </a:r>
            <a:endParaRPr lang="en-US"/>
          </a:p>
        </p:txBody>
      </p:sp>
      <p:graphicFrame>
        <p:nvGraphicFramePr>
          <p:cNvPr id="518146" name="Object 2"/>
          <p:cNvGraphicFramePr>
            <a:graphicFrameLocks noChangeAspect="1"/>
          </p:cNvGraphicFramePr>
          <p:nvPr>
            <p:extLst/>
          </p:nvPr>
        </p:nvGraphicFramePr>
        <p:xfrm>
          <a:off x="4228639" y="4114800"/>
          <a:ext cx="1943561" cy="457200"/>
        </p:xfrm>
        <a:graphic>
          <a:graphicData uri="http://schemas.openxmlformats.org/presentationml/2006/ole">
            <mc:AlternateContent xmlns:mc="http://schemas.openxmlformats.org/markup-compatibility/2006">
              <mc:Choice xmlns:v="urn:schemas-microsoft-com:vml" Requires="v">
                <p:oleObj spid="_x0000_s170002" name="Equation" r:id="rId4" imgW="1130300" imgH="266700" progId="Equation.DSMT4">
                  <p:embed/>
                </p:oleObj>
              </mc:Choice>
              <mc:Fallback>
                <p:oleObj name="Equation" r:id="rId4" imgW="1130300" imgH="266700" progId="Equation.DSMT4">
                  <p:embed/>
                  <p:pic>
                    <p:nvPicPr>
                      <p:cNvPr id="0" name=""/>
                      <p:cNvPicPr>
                        <a:picLocks noChangeAspect="1" noChangeArrowheads="1"/>
                      </p:cNvPicPr>
                      <p:nvPr/>
                    </p:nvPicPr>
                    <p:blipFill>
                      <a:blip r:embed="rId5"/>
                      <a:srcRect/>
                      <a:stretch>
                        <a:fillRect/>
                      </a:stretch>
                    </p:blipFill>
                    <p:spPr bwMode="auto">
                      <a:xfrm>
                        <a:off x="4228639" y="4114800"/>
                        <a:ext cx="1943561" cy="457200"/>
                      </a:xfrm>
                      <a:prstGeom prst="rect">
                        <a:avLst/>
                      </a:prstGeom>
                      <a:noFill/>
                      <a:extLst/>
                    </p:spPr>
                  </p:pic>
                </p:oleObj>
              </mc:Fallback>
            </mc:AlternateContent>
          </a:graphicData>
        </a:graphic>
      </p:graphicFrame>
    </p:spTree>
    <p:extLst>
      <p:ext uri="{BB962C8B-B14F-4D97-AF65-F5344CB8AC3E}">
        <p14:creationId xmlns:p14="http://schemas.microsoft.com/office/powerpoint/2010/main" val="28293635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April 10, 2017</a:t>
            </a:r>
            <a:endParaRPr lang="en-US"/>
          </a:p>
        </p:txBody>
      </p:sp>
      <p:sp>
        <p:nvSpPr>
          <p:cNvPr id="5" name="Footer Placeholder 4"/>
          <p:cNvSpPr>
            <a:spLocks noGrp="1"/>
          </p:cNvSpPr>
          <p:nvPr>
            <p:ph type="ftr" sz="quarter" idx="11"/>
          </p:nvPr>
        </p:nvSpPr>
        <p:spPr/>
        <p:txBody>
          <a:bodyPr/>
          <a:lstStyle/>
          <a:p>
            <a:pPr>
              <a:defRPr/>
            </a:pPr>
            <a:r>
              <a:rPr lang="mr-IN" smtClean="0"/>
              <a:t>PHYS 3313-001, Spring 2017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838200" y="76200"/>
            <a:ext cx="7772400" cy="685800"/>
          </a:xfrm>
        </p:spPr>
        <p:txBody>
          <a:bodyPr/>
          <a:lstStyle/>
          <a:p>
            <a:pPr eaLnBrk="1" hangingPunct="1"/>
            <a:r>
              <a:rPr lang="en-US" sz="4800"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85800"/>
            <a:ext cx="8153400" cy="5562600"/>
          </a:xfrm>
        </p:spPr>
        <p:txBody>
          <a:bodyPr/>
          <a:lstStyle/>
          <a:p>
            <a:pPr eaLnBrk="1" hangingPunct="1"/>
            <a:r>
              <a:rPr lang="en-US" sz="2800" dirty="0" smtClean="0"/>
              <a:t>Reminder: Homework </a:t>
            </a:r>
            <a:r>
              <a:rPr lang="en-US" sz="2800" dirty="0"/>
              <a:t>#4</a:t>
            </a:r>
            <a:endParaRPr lang="en-US" sz="2400" dirty="0"/>
          </a:p>
          <a:p>
            <a:pPr lvl="1" eaLnBrk="1" hangingPunct="1"/>
            <a:r>
              <a:rPr lang="en-US" sz="2400" dirty="0"/>
              <a:t>End of chapter problems on CH5: 8, 10, 16, 24, 26, 36 and 47</a:t>
            </a:r>
          </a:p>
          <a:p>
            <a:pPr lvl="1" eaLnBrk="1" hangingPunct="1"/>
            <a:r>
              <a:rPr lang="en-US" sz="2400" dirty="0"/>
              <a:t>Due </a:t>
            </a:r>
            <a:r>
              <a:rPr lang="en-US" sz="2400" dirty="0" smtClean="0"/>
              <a:t>this Wednesday</a:t>
            </a:r>
            <a:r>
              <a:rPr lang="en-US" sz="2400" dirty="0"/>
              <a:t>, Apr. </a:t>
            </a:r>
            <a:r>
              <a:rPr lang="en-US" sz="2400" dirty="0" smtClean="0"/>
              <a:t>12</a:t>
            </a:r>
            <a:endParaRPr lang="en-US" sz="3200" dirty="0"/>
          </a:p>
          <a:p>
            <a:pPr eaLnBrk="1" hangingPunct="1"/>
            <a:r>
              <a:rPr lang="en-US" sz="2800" dirty="0"/>
              <a:t>Quiz 3 results</a:t>
            </a:r>
          </a:p>
          <a:p>
            <a:pPr lvl="1" eaLnBrk="1" hangingPunct="1"/>
            <a:r>
              <a:rPr lang="en-US" sz="2400" dirty="0"/>
              <a:t>Class average: </a:t>
            </a:r>
            <a:r>
              <a:rPr lang="en-US" sz="2400" dirty="0" smtClean="0"/>
              <a:t>25.1</a:t>
            </a:r>
            <a:endParaRPr lang="en-US" sz="2400" dirty="0"/>
          </a:p>
          <a:p>
            <a:pPr lvl="2" eaLnBrk="1" hangingPunct="1"/>
            <a:r>
              <a:rPr lang="en-US" sz="2000" dirty="0"/>
              <a:t>Equivalent to:  </a:t>
            </a:r>
            <a:r>
              <a:rPr lang="en-US" sz="2000" dirty="0" smtClean="0"/>
              <a:t>50.2/100</a:t>
            </a:r>
            <a:endParaRPr lang="en-US" sz="2000" dirty="0"/>
          </a:p>
          <a:p>
            <a:pPr lvl="2" eaLnBrk="1" hangingPunct="1"/>
            <a:r>
              <a:rPr lang="en-US" sz="2000" dirty="0"/>
              <a:t>Previous quizzes: </a:t>
            </a:r>
            <a:r>
              <a:rPr lang="en-US" sz="2000" dirty="0" smtClean="0"/>
              <a:t>21/100 </a:t>
            </a:r>
            <a:r>
              <a:rPr lang="en-US" sz="2000" dirty="0"/>
              <a:t>and </a:t>
            </a:r>
            <a:r>
              <a:rPr lang="en-US" sz="2000" dirty="0" smtClean="0"/>
              <a:t>57.6/100</a:t>
            </a:r>
            <a:endParaRPr lang="en-US" sz="2000" dirty="0"/>
          </a:p>
          <a:p>
            <a:pPr lvl="1" eaLnBrk="1" hangingPunct="1"/>
            <a:r>
              <a:rPr lang="en-US" sz="2400" dirty="0"/>
              <a:t>Top score</a:t>
            </a:r>
            <a:r>
              <a:rPr lang="en-US" sz="2400" dirty="0" smtClean="0"/>
              <a:t>:    47/50</a:t>
            </a:r>
            <a:endParaRPr lang="en-US" sz="2400" dirty="0"/>
          </a:p>
          <a:p>
            <a:pPr eaLnBrk="1" hangingPunct="1"/>
            <a:r>
              <a:rPr lang="en-US" sz="2800" dirty="0" smtClean="0"/>
              <a:t>Reminder: Quadruple extra credit</a:t>
            </a:r>
            <a:endParaRPr lang="en-US" dirty="0" smtClean="0"/>
          </a:p>
          <a:p>
            <a:pPr lvl="1" eaLnBrk="1" hangingPunct="1"/>
            <a:r>
              <a:rPr lang="en-US" sz="2400" dirty="0" smtClean="0"/>
              <a:t>Colloquium on April 19, 2017</a:t>
            </a:r>
          </a:p>
          <a:p>
            <a:pPr lvl="1" eaLnBrk="1" hangingPunct="1"/>
            <a:r>
              <a:rPr lang="en-US" sz="2400" dirty="0" smtClean="0"/>
              <a:t>Speaker: Dr. Nigel </a:t>
            </a:r>
            <a:r>
              <a:rPr lang="en-US" sz="2400" dirty="0" err="1" smtClean="0"/>
              <a:t>Lockyer</a:t>
            </a:r>
            <a:r>
              <a:rPr lang="en-US" sz="2400" dirty="0" smtClean="0"/>
              <a:t>, Director of </a:t>
            </a:r>
            <a:r>
              <a:rPr lang="en-US" sz="2400" dirty="0" err="1" smtClean="0"/>
              <a:t>Fermilab</a:t>
            </a:r>
            <a:endParaRPr lang="en-US" sz="2400" dirty="0" smtClean="0"/>
          </a:p>
          <a:p>
            <a:pPr lvl="1" eaLnBrk="1" hangingPunct="1"/>
            <a:r>
              <a:rPr lang="en-US" sz="2400" dirty="0" smtClean="0"/>
              <a:t>Make your arrangements to take advantage of this opportunity</a:t>
            </a:r>
            <a:endParaRPr lang="en-US" sz="2400" dirty="0"/>
          </a:p>
        </p:txBody>
      </p:sp>
    </p:spTree>
    <p:extLst>
      <p:ext uri="{BB962C8B-B14F-4D97-AF65-F5344CB8AC3E}">
        <p14:creationId xmlns:p14="http://schemas.microsoft.com/office/powerpoint/2010/main" val="178057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457200" y="1"/>
            <a:ext cx="8229600" cy="762000"/>
          </a:xfrm>
        </p:spPr>
        <p:txBody>
          <a:bodyPr/>
          <a:lstStyle/>
          <a:p>
            <a:pPr eaLnBrk="1" hangingPunct="1"/>
            <a:r>
              <a:rPr lang="en-US" sz="4000" dirty="0">
                <a:ea typeface="ＭＳ Ｐゴシック" pitchFamily="-84" charset="-128"/>
                <a:cs typeface="ＭＳ Ｐゴシック" pitchFamily="-84" charset="-128"/>
              </a:rPr>
              <a:t>Analysis of the Parabolic Potential Well</a:t>
            </a:r>
          </a:p>
        </p:txBody>
      </p:sp>
      <p:sp>
        <p:nvSpPr>
          <p:cNvPr id="41986" name="Rectangle 3"/>
          <p:cNvSpPr>
            <a:spLocks noGrp="1" noChangeArrowheads="1"/>
          </p:cNvSpPr>
          <p:nvPr>
            <p:ph type="body" sz="half" idx="1"/>
          </p:nvPr>
        </p:nvSpPr>
        <p:spPr>
          <a:xfrm>
            <a:off x="3746500" y="2819400"/>
            <a:ext cx="5183188" cy="3505200"/>
          </a:xfrm>
        </p:spPr>
        <p:txBody>
          <a:bodyPr/>
          <a:lstStyle/>
          <a:p>
            <a:pPr eaLnBrk="1" hangingPunct="1"/>
            <a:r>
              <a:rPr lang="en-US" sz="1800" dirty="0">
                <a:ea typeface="ＭＳ Ｐゴシック" pitchFamily="-84" charset="-128"/>
                <a:cs typeface="ＭＳ Ｐゴシック" pitchFamily="-84" charset="-128"/>
              </a:rPr>
              <a:t>The energy levels are given by</a:t>
            </a:r>
          </a:p>
          <a:p>
            <a:pPr eaLnBrk="1" hangingPunct="1"/>
            <a:endParaRPr lang="en-US" sz="1800" dirty="0">
              <a:ea typeface="ＭＳ Ｐゴシック" pitchFamily="-84" charset="-128"/>
              <a:cs typeface="ＭＳ Ｐゴシック" pitchFamily="-84" charset="-128"/>
            </a:endParaRPr>
          </a:p>
          <a:p>
            <a:pPr eaLnBrk="1" hangingPunct="1"/>
            <a:r>
              <a:rPr lang="en-US" sz="1800" dirty="0">
                <a:ea typeface="ＭＳ Ｐゴシック" pitchFamily="-84" charset="-128"/>
                <a:cs typeface="ＭＳ Ｐゴシック" pitchFamily="-84" charset="-128"/>
              </a:rPr>
              <a:t>The zero point energy is called the Heisenberg limit:</a:t>
            </a:r>
          </a:p>
          <a:p>
            <a:pPr eaLnBrk="1" hangingPunct="1"/>
            <a:endParaRPr lang="en-US" sz="1800" dirty="0">
              <a:ea typeface="ＭＳ Ｐゴシック" pitchFamily="-84" charset="-128"/>
              <a:cs typeface="ＭＳ Ｐゴシック" pitchFamily="-84" charset="-128"/>
            </a:endParaRPr>
          </a:p>
          <a:p>
            <a:pPr eaLnBrk="1" hangingPunct="1"/>
            <a:r>
              <a:rPr lang="en-US" sz="1800" dirty="0">
                <a:ea typeface="ＭＳ Ｐゴシック" pitchFamily="-84" charset="-128"/>
                <a:cs typeface="ＭＳ Ｐゴシック" pitchFamily="-84" charset="-128"/>
              </a:rPr>
              <a:t>Classically, the probability of finding the mass is greatest at the ends of </a:t>
            </a:r>
            <a:r>
              <a:rPr lang="en-US" sz="1800" dirty="0" smtClean="0">
                <a:ea typeface="ＭＳ Ｐゴシック" pitchFamily="-84" charset="-128"/>
                <a:cs typeface="ＭＳ Ｐゴシック" pitchFamily="-84" charset="-128"/>
              </a:rPr>
              <a:t>motion’s range and </a:t>
            </a:r>
            <a:r>
              <a:rPr lang="en-US" sz="1800" dirty="0">
                <a:ea typeface="ＭＳ Ｐゴシック" pitchFamily="-84" charset="-128"/>
                <a:cs typeface="ＭＳ Ｐゴシック" pitchFamily="-84" charset="-128"/>
              </a:rPr>
              <a:t>smallest at the center (that is, proportional to the amount of time the mass spends at each position).</a:t>
            </a:r>
          </a:p>
          <a:p>
            <a:pPr eaLnBrk="1" hangingPunct="1"/>
            <a:r>
              <a:rPr lang="en-US" sz="1800" dirty="0">
                <a:ea typeface="ＭＳ Ｐゴシック" pitchFamily="-84" charset="-128"/>
                <a:cs typeface="ＭＳ Ｐゴシック" pitchFamily="-84" charset="-128"/>
              </a:rPr>
              <a:t>Contrary to the classical one, the largest probability for this lowest energy state is for the particle to be at the center.</a:t>
            </a:r>
          </a:p>
        </p:txBody>
      </p:sp>
      <p:pic>
        <p:nvPicPr>
          <p:cNvPr id="41989" name="Picture 1"/>
          <p:cNvPicPr>
            <a:picLocks/>
          </p:cNvPicPr>
          <p:nvPr/>
        </p:nvPicPr>
        <p:blipFill>
          <a:blip r:embed="rId3"/>
          <a:srcRect/>
          <a:stretch>
            <a:fillRect/>
          </a:stretch>
        </p:blipFill>
        <p:spPr bwMode="auto">
          <a:xfrm>
            <a:off x="228600" y="762000"/>
            <a:ext cx="3352800" cy="5715000"/>
          </a:xfrm>
          <a:prstGeom prst="rect">
            <a:avLst/>
          </a:prstGeom>
          <a:noFill/>
          <a:ln w="9525">
            <a:noFill/>
            <a:miter lim="800000"/>
            <a:headEnd/>
            <a:tailEnd/>
          </a:ln>
        </p:spPr>
      </p:pic>
      <p:pic>
        <p:nvPicPr>
          <p:cNvPr id="41990" name="Picture 1"/>
          <p:cNvPicPr>
            <a:picLocks/>
          </p:cNvPicPr>
          <p:nvPr/>
        </p:nvPicPr>
        <p:blipFill>
          <a:blip r:embed="rId4"/>
          <a:srcRect/>
          <a:stretch>
            <a:fillRect/>
          </a:stretch>
        </p:blipFill>
        <p:spPr bwMode="auto">
          <a:xfrm>
            <a:off x="3657600" y="914400"/>
            <a:ext cx="5181600" cy="18288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April 10, 2017</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20</a:t>
            </a:fld>
            <a:endParaRPr lang="en-US"/>
          </a:p>
        </p:txBody>
      </p:sp>
      <p:sp>
        <p:nvSpPr>
          <p:cNvPr id="10" name="Footer Placeholder 9"/>
          <p:cNvSpPr>
            <a:spLocks noGrp="1"/>
          </p:cNvSpPr>
          <p:nvPr>
            <p:ph type="ftr" sz="quarter" idx="11"/>
          </p:nvPr>
        </p:nvSpPr>
        <p:spPr/>
        <p:txBody>
          <a:bodyPr/>
          <a:lstStyle/>
          <a:p>
            <a:pPr>
              <a:defRPr/>
            </a:pPr>
            <a:r>
              <a:rPr lang="mr-IN" smtClean="0"/>
              <a:t>PHYS 3313-001, Spring 2017                      Dr. Jaehoon Yu</a:t>
            </a:r>
            <a:endParaRPr lang="en-US"/>
          </a:p>
        </p:txBody>
      </p:sp>
      <p:graphicFrame>
        <p:nvGraphicFramePr>
          <p:cNvPr id="519170" name="Object 2"/>
          <p:cNvGraphicFramePr>
            <a:graphicFrameLocks noChangeAspect="1"/>
          </p:cNvGraphicFramePr>
          <p:nvPr>
            <p:extLst/>
          </p:nvPr>
        </p:nvGraphicFramePr>
        <p:xfrm>
          <a:off x="5257800" y="3124200"/>
          <a:ext cx="1665287" cy="498475"/>
        </p:xfrm>
        <a:graphic>
          <a:graphicData uri="http://schemas.openxmlformats.org/presentationml/2006/ole">
            <mc:AlternateContent xmlns:mc="http://schemas.openxmlformats.org/markup-compatibility/2006">
              <mc:Choice xmlns:v="urn:schemas-microsoft-com:vml" Requires="v">
                <p:oleObj spid="_x0000_s171056" name="Equation" r:id="rId5" imgW="1435100" imgH="431800" progId="Equation.DSMT4">
                  <p:embed/>
                </p:oleObj>
              </mc:Choice>
              <mc:Fallback>
                <p:oleObj name="Equation" r:id="rId5" imgW="1435100" imgH="431800" progId="Equation.DSMT4">
                  <p:embed/>
                  <p:pic>
                    <p:nvPicPr>
                      <p:cNvPr id="0" name=""/>
                      <p:cNvPicPr>
                        <a:picLocks noChangeAspect="1" noChangeArrowheads="1"/>
                      </p:cNvPicPr>
                      <p:nvPr/>
                    </p:nvPicPr>
                    <p:blipFill>
                      <a:blip r:embed="rId6"/>
                      <a:srcRect/>
                      <a:stretch>
                        <a:fillRect/>
                      </a:stretch>
                    </p:blipFill>
                    <p:spPr bwMode="auto">
                      <a:xfrm>
                        <a:off x="5257800" y="3124200"/>
                        <a:ext cx="1665287" cy="498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19171" name="Object 3"/>
          <p:cNvGraphicFramePr>
            <a:graphicFrameLocks noChangeAspect="1"/>
          </p:cNvGraphicFramePr>
          <p:nvPr>
            <p:extLst/>
          </p:nvPr>
        </p:nvGraphicFramePr>
        <p:xfrm>
          <a:off x="5492750" y="3813175"/>
          <a:ext cx="781050" cy="454025"/>
        </p:xfrm>
        <a:graphic>
          <a:graphicData uri="http://schemas.openxmlformats.org/presentationml/2006/ole">
            <mc:AlternateContent xmlns:mc="http://schemas.openxmlformats.org/markup-compatibility/2006">
              <mc:Choice xmlns:v="urn:schemas-microsoft-com:vml" Requires="v">
                <p:oleObj spid="_x0000_s171057" name="Equation" r:id="rId7" imgW="673100" imgH="393700" progId="Equation.DSMT4">
                  <p:embed/>
                </p:oleObj>
              </mc:Choice>
              <mc:Fallback>
                <p:oleObj name="Equation" r:id="rId7" imgW="673100" imgH="393700" progId="Equation.DSMT4">
                  <p:embed/>
                  <p:pic>
                    <p:nvPicPr>
                      <p:cNvPr id="0" name=""/>
                      <p:cNvPicPr>
                        <a:picLocks noChangeAspect="1" noChangeArrowheads="1"/>
                      </p:cNvPicPr>
                      <p:nvPr/>
                    </p:nvPicPr>
                    <p:blipFill>
                      <a:blip r:embed="rId8"/>
                      <a:srcRect/>
                      <a:stretch>
                        <a:fillRect/>
                      </a:stretch>
                    </p:blipFill>
                    <p:spPr bwMode="auto">
                      <a:xfrm>
                        <a:off x="5492750" y="3813175"/>
                        <a:ext cx="781050" cy="4540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 name="Object 2"/>
          <p:cNvGraphicFramePr>
            <a:graphicFrameLocks noChangeAspect="1"/>
          </p:cNvGraphicFramePr>
          <p:nvPr>
            <p:extLst/>
          </p:nvPr>
        </p:nvGraphicFramePr>
        <p:xfrm>
          <a:off x="6918325" y="3124200"/>
          <a:ext cx="854075" cy="498475"/>
        </p:xfrm>
        <a:graphic>
          <a:graphicData uri="http://schemas.openxmlformats.org/presentationml/2006/ole">
            <mc:AlternateContent xmlns:mc="http://schemas.openxmlformats.org/markup-compatibility/2006">
              <mc:Choice xmlns:v="urn:schemas-microsoft-com:vml" Requires="v">
                <p:oleObj spid="_x0000_s171058" name="Equation" r:id="rId9" imgW="736600" imgH="431800" progId="Equation.DSMT4">
                  <p:embed/>
                </p:oleObj>
              </mc:Choice>
              <mc:Fallback>
                <p:oleObj name="Equation" r:id="rId9" imgW="736600" imgH="431800" progId="Equation.DSMT4">
                  <p:embed/>
                  <p:pic>
                    <p:nvPicPr>
                      <p:cNvPr id="0" name=""/>
                      <p:cNvPicPr>
                        <a:picLocks noChangeAspect="1" noChangeArrowheads="1"/>
                      </p:cNvPicPr>
                      <p:nvPr/>
                    </p:nvPicPr>
                    <p:blipFill>
                      <a:blip r:embed="rId10"/>
                      <a:srcRect/>
                      <a:stretch>
                        <a:fillRect/>
                      </a:stretch>
                    </p:blipFill>
                    <p:spPr bwMode="auto">
                      <a:xfrm>
                        <a:off x="6918325" y="3124200"/>
                        <a:ext cx="854075" cy="498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8247360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8987"/>
          </a:xfrm>
        </p:spPr>
        <p:txBody>
          <a:bodyPr/>
          <a:lstStyle/>
          <a:p>
            <a:r>
              <a:rPr lang="en-US" dirty="0" smtClean="0"/>
              <a:t>Ex. 6.12: Harmonic Oscillator stuff</a:t>
            </a:r>
            <a:endParaRPr lang="en-US" dirty="0"/>
          </a:p>
        </p:txBody>
      </p:sp>
      <p:sp>
        <p:nvSpPr>
          <p:cNvPr id="3" name="Text Placeholder 2"/>
          <p:cNvSpPr>
            <a:spLocks noGrp="1"/>
          </p:cNvSpPr>
          <p:nvPr>
            <p:ph type="body" sz="half" idx="1"/>
          </p:nvPr>
        </p:nvSpPr>
        <p:spPr>
          <a:xfrm>
            <a:off x="457200" y="762000"/>
            <a:ext cx="8229600" cy="1524000"/>
          </a:xfrm>
        </p:spPr>
        <p:txBody>
          <a:bodyPr/>
          <a:lstStyle/>
          <a:p>
            <a:pPr algn="just"/>
            <a:r>
              <a:rPr lang="en-US" dirty="0" smtClean="0"/>
              <a:t>Normalize the ground state wave function </a:t>
            </a:r>
            <a:r>
              <a:rPr lang="en-US" dirty="0" smtClean="0">
                <a:latin typeface="Symbol" charset="2"/>
                <a:cs typeface="Symbol" charset="2"/>
              </a:rPr>
              <a:t>ψ</a:t>
            </a:r>
            <a:r>
              <a:rPr lang="en-US" baseline="-25000" dirty="0" smtClean="0"/>
              <a:t>0</a:t>
            </a:r>
            <a:r>
              <a:rPr lang="en-US" dirty="0" smtClean="0"/>
              <a:t> for the simple harmonic oscillator and find the expectation values &lt;x&gt; and &lt;x</a:t>
            </a:r>
            <a:r>
              <a:rPr lang="en-US" baseline="30000" dirty="0" smtClean="0"/>
              <a:t>2</a:t>
            </a:r>
            <a:r>
              <a:rPr lang="en-US" dirty="0" smtClean="0"/>
              <a:t>&gt;.</a:t>
            </a:r>
            <a:endParaRPr lang="en-US" dirty="0"/>
          </a:p>
        </p:txBody>
      </p:sp>
      <p:sp>
        <p:nvSpPr>
          <p:cNvPr id="6" name="Date Placeholder 5"/>
          <p:cNvSpPr>
            <a:spLocks noGrp="1"/>
          </p:cNvSpPr>
          <p:nvPr>
            <p:ph type="dt" sz="half" idx="10"/>
          </p:nvPr>
        </p:nvSpPr>
        <p:spPr/>
        <p:txBody>
          <a:bodyPr/>
          <a:lstStyle/>
          <a:p>
            <a:pPr>
              <a:defRPr/>
            </a:pPr>
            <a:r>
              <a:rPr lang="en-US" smtClean="0"/>
              <a:t>Monday, April 10, 2017</a:t>
            </a:r>
            <a:endParaRPr lang="en-US"/>
          </a:p>
        </p:txBody>
      </p:sp>
      <p:sp>
        <p:nvSpPr>
          <p:cNvPr id="7" name="Footer Placeholder 6"/>
          <p:cNvSpPr>
            <a:spLocks noGrp="1"/>
          </p:cNvSpPr>
          <p:nvPr>
            <p:ph type="ftr" sz="quarter" idx="11"/>
          </p:nvPr>
        </p:nvSpPr>
        <p:spPr/>
        <p:txBody>
          <a:bodyPr/>
          <a:lstStyle/>
          <a:p>
            <a:pPr>
              <a:defRPr/>
            </a:pPr>
            <a:r>
              <a:rPr lang="mr-IN" smtClean="0"/>
              <a:t>PHYS 3313-001, Spring 2017                      Dr. Jaehoon Yu</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21</a:t>
            </a:fld>
            <a:endParaRPr lang="en-US"/>
          </a:p>
        </p:txBody>
      </p:sp>
      <p:graphicFrame>
        <p:nvGraphicFramePr>
          <p:cNvPr id="11" name="Object 2"/>
          <p:cNvGraphicFramePr>
            <a:graphicFrameLocks noChangeAspect="1"/>
          </p:cNvGraphicFramePr>
          <p:nvPr>
            <p:extLst/>
          </p:nvPr>
        </p:nvGraphicFramePr>
        <p:xfrm>
          <a:off x="533400" y="2684462"/>
          <a:ext cx="6191250" cy="771525"/>
        </p:xfrm>
        <a:graphic>
          <a:graphicData uri="http://schemas.openxmlformats.org/presentationml/2006/ole">
            <mc:AlternateContent xmlns:mc="http://schemas.openxmlformats.org/markup-compatibility/2006">
              <mc:Choice xmlns:v="urn:schemas-microsoft-com:vml" Requires="v">
                <p:oleObj spid="_x0000_s172125" name="Equation" r:id="rId3" imgW="3962400" imgH="495300" progId="Equation.DSMT4">
                  <p:embed/>
                </p:oleObj>
              </mc:Choice>
              <mc:Fallback>
                <p:oleObj name="Equation" r:id="rId3" imgW="3962400" imgH="495300" progId="Equation.DSMT4">
                  <p:embed/>
                  <p:pic>
                    <p:nvPicPr>
                      <p:cNvPr id="0" name=""/>
                      <p:cNvPicPr>
                        <a:picLocks noChangeAspect="1" noChangeArrowheads="1"/>
                      </p:cNvPicPr>
                      <p:nvPr/>
                    </p:nvPicPr>
                    <p:blipFill>
                      <a:blip r:embed="rId4"/>
                      <a:srcRect/>
                      <a:stretch>
                        <a:fillRect/>
                      </a:stretch>
                    </p:blipFill>
                    <p:spPr bwMode="auto">
                      <a:xfrm>
                        <a:off x="533400" y="2684462"/>
                        <a:ext cx="6191250" cy="771525"/>
                      </a:xfrm>
                      <a:prstGeom prst="rect">
                        <a:avLst/>
                      </a:prstGeom>
                      <a:noFill/>
                      <a:extLst/>
                    </p:spPr>
                  </p:pic>
                </p:oleObj>
              </mc:Fallback>
            </mc:AlternateContent>
          </a:graphicData>
        </a:graphic>
      </p:graphicFrame>
      <p:graphicFrame>
        <p:nvGraphicFramePr>
          <p:cNvPr id="12" name="Object 2"/>
          <p:cNvGraphicFramePr>
            <a:graphicFrameLocks noChangeAspect="1"/>
          </p:cNvGraphicFramePr>
          <p:nvPr>
            <p:extLst/>
          </p:nvPr>
        </p:nvGraphicFramePr>
        <p:xfrm>
          <a:off x="533400" y="3438524"/>
          <a:ext cx="6510337" cy="712788"/>
        </p:xfrm>
        <a:graphic>
          <a:graphicData uri="http://schemas.openxmlformats.org/presentationml/2006/ole">
            <mc:AlternateContent xmlns:mc="http://schemas.openxmlformats.org/markup-compatibility/2006">
              <mc:Choice xmlns:v="urn:schemas-microsoft-com:vml" Requires="v">
                <p:oleObj spid="_x0000_s172126" name="Equation" r:id="rId5" imgW="4165600" imgH="457200" progId="Equation.DSMT4">
                  <p:embed/>
                </p:oleObj>
              </mc:Choice>
              <mc:Fallback>
                <p:oleObj name="Equation" r:id="rId5" imgW="4165600" imgH="457200" progId="Equation.DSMT4">
                  <p:embed/>
                  <p:pic>
                    <p:nvPicPr>
                      <p:cNvPr id="0" name=""/>
                      <p:cNvPicPr>
                        <a:picLocks noChangeAspect="1" noChangeArrowheads="1"/>
                      </p:cNvPicPr>
                      <p:nvPr/>
                    </p:nvPicPr>
                    <p:blipFill>
                      <a:blip r:embed="rId6"/>
                      <a:srcRect/>
                      <a:stretch>
                        <a:fillRect/>
                      </a:stretch>
                    </p:blipFill>
                    <p:spPr bwMode="auto">
                      <a:xfrm>
                        <a:off x="533400" y="3438524"/>
                        <a:ext cx="6510337" cy="712788"/>
                      </a:xfrm>
                      <a:prstGeom prst="rect">
                        <a:avLst/>
                      </a:prstGeom>
                      <a:noFill/>
                      <a:extLst/>
                    </p:spPr>
                  </p:pic>
                </p:oleObj>
              </mc:Fallback>
            </mc:AlternateContent>
          </a:graphicData>
        </a:graphic>
      </p:graphicFrame>
      <p:graphicFrame>
        <p:nvGraphicFramePr>
          <p:cNvPr id="13" name="Object 2"/>
          <p:cNvGraphicFramePr>
            <a:graphicFrameLocks noChangeAspect="1"/>
          </p:cNvGraphicFramePr>
          <p:nvPr>
            <p:extLst/>
          </p:nvPr>
        </p:nvGraphicFramePr>
        <p:xfrm>
          <a:off x="533400" y="4133849"/>
          <a:ext cx="3989387" cy="692150"/>
        </p:xfrm>
        <a:graphic>
          <a:graphicData uri="http://schemas.openxmlformats.org/presentationml/2006/ole">
            <mc:AlternateContent xmlns:mc="http://schemas.openxmlformats.org/markup-compatibility/2006">
              <mc:Choice xmlns:v="urn:schemas-microsoft-com:vml" Requires="v">
                <p:oleObj spid="_x0000_s172127" name="Equation" r:id="rId7" imgW="2552700" imgH="444500" progId="Equation.DSMT4">
                  <p:embed/>
                </p:oleObj>
              </mc:Choice>
              <mc:Fallback>
                <p:oleObj name="Equation" r:id="rId7" imgW="2552700" imgH="444500" progId="Equation.DSMT4">
                  <p:embed/>
                  <p:pic>
                    <p:nvPicPr>
                      <p:cNvPr id="0" name=""/>
                      <p:cNvPicPr>
                        <a:picLocks noChangeAspect="1" noChangeArrowheads="1"/>
                      </p:cNvPicPr>
                      <p:nvPr/>
                    </p:nvPicPr>
                    <p:blipFill>
                      <a:blip r:embed="rId8"/>
                      <a:srcRect/>
                      <a:stretch>
                        <a:fillRect/>
                      </a:stretch>
                    </p:blipFill>
                    <p:spPr bwMode="auto">
                      <a:xfrm>
                        <a:off x="533400" y="4133849"/>
                        <a:ext cx="3989387" cy="692150"/>
                      </a:xfrm>
                      <a:prstGeom prst="rect">
                        <a:avLst/>
                      </a:prstGeom>
                      <a:noFill/>
                      <a:extLst/>
                    </p:spPr>
                  </p:pic>
                </p:oleObj>
              </mc:Fallback>
            </mc:AlternateContent>
          </a:graphicData>
        </a:graphic>
      </p:graphicFrame>
      <p:graphicFrame>
        <p:nvGraphicFramePr>
          <p:cNvPr id="14" name="Object 2"/>
          <p:cNvGraphicFramePr>
            <a:graphicFrameLocks noChangeAspect="1"/>
          </p:cNvGraphicFramePr>
          <p:nvPr>
            <p:extLst/>
          </p:nvPr>
        </p:nvGraphicFramePr>
        <p:xfrm>
          <a:off x="533400" y="4808536"/>
          <a:ext cx="8077200" cy="771525"/>
        </p:xfrm>
        <a:graphic>
          <a:graphicData uri="http://schemas.openxmlformats.org/presentationml/2006/ole">
            <mc:AlternateContent xmlns:mc="http://schemas.openxmlformats.org/markup-compatibility/2006">
              <mc:Choice xmlns:v="urn:schemas-microsoft-com:vml" Requires="v">
                <p:oleObj spid="_x0000_s172128" name="Equation" r:id="rId9" imgW="5168900" imgH="495300" progId="Equation.DSMT4">
                  <p:embed/>
                </p:oleObj>
              </mc:Choice>
              <mc:Fallback>
                <p:oleObj name="Equation" r:id="rId9" imgW="5168900" imgH="495300" progId="Equation.DSMT4">
                  <p:embed/>
                  <p:pic>
                    <p:nvPicPr>
                      <p:cNvPr id="0" name=""/>
                      <p:cNvPicPr>
                        <a:picLocks noChangeAspect="1" noChangeArrowheads="1"/>
                      </p:cNvPicPr>
                      <p:nvPr/>
                    </p:nvPicPr>
                    <p:blipFill>
                      <a:blip r:embed="rId10"/>
                      <a:srcRect/>
                      <a:stretch>
                        <a:fillRect/>
                      </a:stretch>
                    </p:blipFill>
                    <p:spPr bwMode="auto">
                      <a:xfrm>
                        <a:off x="533400" y="4808536"/>
                        <a:ext cx="8077200" cy="771525"/>
                      </a:xfrm>
                      <a:prstGeom prst="rect">
                        <a:avLst/>
                      </a:prstGeom>
                      <a:noFill/>
                      <a:extLst/>
                    </p:spPr>
                  </p:pic>
                </p:oleObj>
              </mc:Fallback>
            </mc:AlternateContent>
          </a:graphicData>
        </a:graphic>
      </p:graphicFrame>
      <p:graphicFrame>
        <p:nvGraphicFramePr>
          <p:cNvPr id="15" name="Object 2"/>
          <p:cNvGraphicFramePr>
            <a:graphicFrameLocks noChangeAspect="1"/>
          </p:cNvGraphicFramePr>
          <p:nvPr>
            <p:extLst/>
          </p:nvPr>
        </p:nvGraphicFramePr>
        <p:xfrm>
          <a:off x="533400" y="5562600"/>
          <a:ext cx="4227513" cy="633412"/>
        </p:xfrm>
        <a:graphic>
          <a:graphicData uri="http://schemas.openxmlformats.org/presentationml/2006/ole">
            <mc:AlternateContent xmlns:mc="http://schemas.openxmlformats.org/markup-compatibility/2006">
              <mc:Choice xmlns:v="urn:schemas-microsoft-com:vml" Requires="v">
                <p:oleObj spid="_x0000_s172129" name="Equation" r:id="rId11" imgW="2705100" imgH="406400" progId="Equation.DSMT4">
                  <p:embed/>
                </p:oleObj>
              </mc:Choice>
              <mc:Fallback>
                <p:oleObj name="Equation" r:id="rId11" imgW="2705100" imgH="406400" progId="Equation.DSMT4">
                  <p:embed/>
                  <p:pic>
                    <p:nvPicPr>
                      <p:cNvPr id="0" name=""/>
                      <p:cNvPicPr>
                        <a:picLocks noChangeAspect="1" noChangeArrowheads="1"/>
                      </p:cNvPicPr>
                      <p:nvPr/>
                    </p:nvPicPr>
                    <p:blipFill>
                      <a:blip r:embed="rId12"/>
                      <a:srcRect/>
                      <a:stretch>
                        <a:fillRect/>
                      </a:stretch>
                    </p:blipFill>
                    <p:spPr bwMode="auto">
                      <a:xfrm>
                        <a:off x="533400" y="5562600"/>
                        <a:ext cx="4227513" cy="633412"/>
                      </a:xfrm>
                      <a:prstGeom prst="rect">
                        <a:avLst/>
                      </a:prstGeom>
                      <a:noFill/>
                      <a:extLst/>
                    </p:spPr>
                  </p:pic>
                </p:oleObj>
              </mc:Fallback>
            </mc:AlternateContent>
          </a:graphicData>
        </a:graphic>
      </p:graphicFrame>
      <p:graphicFrame>
        <p:nvGraphicFramePr>
          <p:cNvPr id="16" name="Object 2"/>
          <p:cNvGraphicFramePr>
            <a:graphicFrameLocks noChangeAspect="1"/>
          </p:cNvGraphicFramePr>
          <p:nvPr>
            <p:extLst/>
          </p:nvPr>
        </p:nvGraphicFramePr>
        <p:xfrm>
          <a:off x="533400" y="2286000"/>
          <a:ext cx="5380037" cy="415925"/>
        </p:xfrm>
        <a:graphic>
          <a:graphicData uri="http://schemas.openxmlformats.org/presentationml/2006/ole">
            <mc:AlternateContent xmlns:mc="http://schemas.openxmlformats.org/markup-compatibility/2006">
              <mc:Choice xmlns:v="urn:schemas-microsoft-com:vml" Requires="v">
                <p:oleObj spid="_x0000_s172130" name="Equation" r:id="rId13" imgW="3441700" imgH="266700" progId="Equation.DSMT4">
                  <p:embed/>
                </p:oleObj>
              </mc:Choice>
              <mc:Fallback>
                <p:oleObj name="Equation" r:id="rId13" imgW="3441700" imgH="266700" progId="Equation.DSMT4">
                  <p:embed/>
                  <p:pic>
                    <p:nvPicPr>
                      <p:cNvPr id="0" name=""/>
                      <p:cNvPicPr>
                        <a:picLocks noChangeAspect="1" noChangeArrowheads="1"/>
                      </p:cNvPicPr>
                      <p:nvPr/>
                    </p:nvPicPr>
                    <p:blipFill>
                      <a:blip r:embed="rId14"/>
                      <a:srcRect/>
                      <a:stretch>
                        <a:fillRect/>
                      </a:stretch>
                    </p:blipFill>
                    <p:spPr bwMode="auto">
                      <a:xfrm>
                        <a:off x="533400" y="2286000"/>
                        <a:ext cx="5380037" cy="415925"/>
                      </a:xfrm>
                      <a:prstGeom prst="rect">
                        <a:avLst/>
                      </a:prstGeom>
                      <a:noFill/>
                      <a:extLst/>
                    </p:spPr>
                  </p:pic>
                </p:oleObj>
              </mc:Fallback>
            </mc:AlternateContent>
          </a:graphicData>
        </a:graphic>
      </p:graphicFrame>
    </p:spTree>
    <p:extLst>
      <p:ext uri="{BB962C8B-B14F-4D97-AF65-F5344CB8AC3E}">
        <p14:creationId xmlns:p14="http://schemas.microsoft.com/office/powerpoint/2010/main" val="199152546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457200" y="0"/>
            <a:ext cx="8229600" cy="712787"/>
          </a:xfrm>
        </p:spPr>
        <p:txBody>
          <a:bodyPr/>
          <a:lstStyle/>
          <a:p>
            <a:pPr eaLnBrk="1" hangingPunct="1"/>
            <a:r>
              <a:rPr lang="en-US" sz="4000" dirty="0" smtClean="0">
                <a:ea typeface="ＭＳ Ｐゴシック" pitchFamily="-84" charset="-128"/>
                <a:cs typeface="ＭＳ Ｐゴシック" pitchFamily="-84" charset="-128"/>
              </a:rPr>
              <a:t>Barriers </a:t>
            </a:r>
            <a:r>
              <a:rPr lang="en-US" sz="4000" dirty="0">
                <a:ea typeface="ＭＳ Ｐゴシック" pitchFamily="-84" charset="-128"/>
                <a:cs typeface="ＭＳ Ｐゴシック" pitchFamily="-84" charset="-128"/>
              </a:rPr>
              <a:t>and Tunneling</a:t>
            </a:r>
          </a:p>
        </p:txBody>
      </p:sp>
      <p:sp>
        <p:nvSpPr>
          <p:cNvPr id="43010" name="Rectangle 3"/>
          <p:cNvSpPr>
            <a:spLocks noGrp="1" noChangeArrowheads="1"/>
          </p:cNvSpPr>
          <p:nvPr>
            <p:ph type="body" sz="half" idx="1"/>
          </p:nvPr>
        </p:nvSpPr>
        <p:spPr>
          <a:xfrm>
            <a:off x="457200" y="685800"/>
            <a:ext cx="8383588" cy="5029200"/>
          </a:xfrm>
        </p:spPr>
        <p:txBody>
          <a:bodyPr/>
          <a:lstStyle/>
          <a:p>
            <a:pPr eaLnBrk="1" hangingPunct="1"/>
            <a:r>
              <a:rPr lang="en-US" sz="2000" dirty="0">
                <a:ea typeface="ＭＳ Ｐゴシック" pitchFamily="-84" charset="-128"/>
                <a:cs typeface="ＭＳ Ｐゴシック" pitchFamily="-84" charset="-128"/>
              </a:rPr>
              <a:t>Consider a particle of energy </a:t>
            </a:r>
            <a:r>
              <a:rPr lang="en-US" sz="2000" i="1" dirty="0">
                <a:ea typeface="ＭＳ Ｐゴシック" pitchFamily="-84" charset="-128"/>
                <a:cs typeface="ＭＳ Ｐゴシック" pitchFamily="-84" charset="-128"/>
              </a:rPr>
              <a:t>E</a:t>
            </a:r>
            <a:r>
              <a:rPr lang="en-US" sz="2000" dirty="0">
                <a:ea typeface="ＭＳ Ｐゴシック" pitchFamily="-84" charset="-128"/>
                <a:cs typeface="ＭＳ Ｐゴシック" pitchFamily="-84" charset="-128"/>
              </a:rPr>
              <a:t> approaching a potential barrier of height </a:t>
            </a:r>
            <a:r>
              <a:rPr lang="en-US" sz="2000" i="1" dirty="0">
                <a:ea typeface="ＭＳ Ｐゴシック" pitchFamily="-84" charset="-128"/>
                <a:cs typeface="ＭＳ Ｐゴシック" pitchFamily="-84" charset="-128"/>
              </a:rPr>
              <a:t>V</a:t>
            </a:r>
            <a:r>
              <a:rPr lang="en-US" sz="2000" baseline="-25000" dirty="0">
                <a:ea typeface="ＭＳ Ｐゴシック" pitchFamily="-84" charset="-128"/>
                <a:cs typeface="ＭＳ Ｐゴシック" pitchFamily="-84" charset="-128"/>
              </a:rPr>
              <a:t>0 </a:t>
            </a:r>
            <a:r>
              <a:rPr lang="en-US" sz="2000" dirty="0">
                <a:ea typeface="ＭＳ Ｐゴシック" pitchFamily="-84" charset="-128"/>
                <a:cs typeface="ＭＳ Ｐゴシック" pitchFamily="-84" charset="-128"/>
              </a:rPr>
              <a:t>and the potential everywhere else is zero.</a:t>
            </a:r>
          </a:p>
          <a:p>
            <a:pPr eaLnBrk="1" hangingPunct="1"/>
            <a:r>
              <a:rPr lang="en-US" sz="2000" dirty="0">
                <a:ea typeface="ＭＳ Ｐゴシック" pitchFamily="-84" charset="-128"/>
                <a:cs typeface="ＭＳ Ｐゴシック" pitchFamily="-84" charset="-128"/>
              </a:rPr>
              <a:t>We will first consider the case when the energy is greater than the potential barrier.</a:t>
            </a:r>
          </a:p>
          <a:p>
            <a:pPr eaLnBrk="1" hangingPunct="1"/>
            <a:r>
              <a:rPr lang="en-US" sz="2000" dirty="0">
                <a:ea typeface="ＭＳ Ｐゴシック" pitchFamily="-84" charset="-128"/>
                <a:cs typeface="ＭＳ Ｐゴシック" pitchFamily="-84" charset="-128"/>
              </a:rPr>
              <a:t>In regions I and III the wave numbers are:</a:t>
            </a:r>
          </a:p>
          <a:p>
            <a:pPr eaLnBrk="1" hangingPunct="1"/>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In the barrier region we have</a:t>
            </a:r>
          </a:p>
        </p:txBody>
      </p:sp>
      <p:pic>
        <p:nvPicPr>
          <p:cNvPr id="43013" name="Picture 1"/>
          <p:cNvPicPr>
            <a:picLocks/>
          </p:cNvPicPr>
          <p:nvPr/>
        </p:nvPicPr>
        <p:blipFill>
          <a:blip r:embed="rId3"/>
          <a:srcRect/>
          <a:stretch>
            <a:fillRect/>
          </a:stretch>
        </p:blipFill>
        <p:spPr bwMode="auto">
          <a:xfrm>
            <a:off x="457200" y="3276600"/>
            <a:ext cx="3657600" cy="2819400"/>
          </a:xfrm>
          <a:prstGeom prst="rect">
            <a:avLst/>
          </a:prstGeom>
          <a:noFill/>
          <a:ln w="9525">
            <a:noFill/>
            <a:miter lim="800000"/>
            <a:headEnd/>
            <a:tailEnd/>
          </a:ln>
        </p:spPr>
      </p:pic>
      <p:pic>
        <p:nvPicPr>
          <p:cNvPr id="43014" name="Picture 1"/>
          <p:cNvPicPr>
            <a:picLocks/>
          </p:cNvPicPr>
          <p:nvPr/>
        </p:nvPicPr>
        <p:blipFill>
          <a:blip r:embed="rId4"/>
          <a:srcRect/>
          <a:stretch>
            <a:fillRect/>
          </a:stretch>
        </p:blipFill>
        <p:spPr bwMode="auto">
          <a:xfrm>
            <a:off x="4953000" y="3429000"/>
            <a:ext cx="3733800" cy="26670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April 10, 2017</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22</a:t>
            </a:fld>
            <a:endParaRPr lang="en-US"/>
          </a:p>
        </p:txBody>
      </p:sp>
      <p:sp>
        <p:nvSpPr>
          <p:cNvPr id="10" name="Footer Placeholder 9"/>
          <p:cNvSpPr>
            <a:spLocks noGrp="1"/>
          </p:cNvSpPr>
          <p:nvPr>
            <p:ph type="ftr" sz="quarter" idx="11"/>
          </p:nvPr>
        </p:nvSpPr>
        <p:spPr/>
        <p:txBody>
          <a:bodyPr/>
          <a:lstStyle/>
          <a:p>
            <a:pPr>
              <a:defRPr/>
            </a:pPr>
            <a:r>
              <a:rPr lang="mr-IN" smtClean="0"/>
              <a:t>PHYS 3313-001, Spring 2017                      Dr. Jaehoon Yu</a:t>
            </a:r>
            <a:endParaRPr lang="en-US"/>
          </a:p>
        </p:txBody>
      </p:sp>
      <p:graphicFrame>
        <p:nvGraphicFramePr>
          <p:cNvPr id="11" name="Object 3"/>
          <p:cNvGraphicFramePr>
            <a:graphicFrameLocks noChangeAspect="1"/>
          </p:cNvGraphicFramePr>
          <p:nvPr>
            <p:extLst/>
          </p:nvPr>
        </p:nvGraphicFramePr>
        <p:xfrm>
          <a:off x="4953000" y="1676400"/>
          <a:ext cx="1577975" cy="620713"/>
        </p:xfrm>
        <a:graphic>
          <a:graphicData uri="http://schemas.openxmlformats.org/presentationml/2006/ole">
            <mc:AlternateContent xmlns:mc="http://schemas.openxmlformats.org/markup-compatibility/2006">
              <mc:Choice xmlns:v="urn:schemas-microsoft-com:vml" Requires="v">
                <p:oleObj spid="_x0000_s173089" name="Equation" r:id="rId5" imgW="1092200" imgH="431800" progId="Equation.DSMT4">
                  <p:embed/>
                </p:oleObj>
              </mc:Choice>
              <mc:Fallback>
                <p:oleObj name="Equation" r:id="rId5" imgW="1092200" imgH="431800" progId="Equation.DSMT4">
                  <p:embed/>
                  <p:pic>
                    <p:nvPicPr>
                      <p:cNvPr id="0" name=""/>
                      <p:cNvPicPr>
                        <a:picLocks noChangeAspect="1" noChangeArrowheads="1"/>
                      </p:cNvPicPr>
                      <p:nvPr/>
                    </p:nvPicPr>
                    <p:blipFill>
                      <a:blip r:embed="rId6"/>
                      <a:srcRect/>
                      <a:stretch>
                        <a:fillRect/>
                      </a:stretch>
                    </p:blipFill>
                    <p:spPr bwMode="auto">
                      <a:xfrm>
                        <a:off x="4953000" y="1676400"/>
                        <a:ext cx="1577975" cy="620713"/>
                      </a:xfrm>
                      <a:prstGeom prst="rect">
                        <a:avLst/>
                      </a:prstGeom>
                      <a:noFill/>
                    </p:spPr>
                  </p:pic>
                </p:oleObj>
              </mc:Fallback>
            </mc:AlternateContent>
          </a:graphicData>
        </a:graphic>
      </p:graphicFrame>
      <p:graphicFrame>
        <p:nvGraphicFramePr>
          <p:cNvPr id="12" name="Object 3"/>
          <p:cNvGraphicFramePr>
            <a:graphicFrameLocks noChangeAspect="1"/>
          </p:cNvGraphicFramePr>
          <p:nvPr>
            <p:extLst/>
          </p:nvPr>
        </p:nvGraphicFramePr>
        <p:xfrm>
          <a:off x="3810000" y="2348224"/>
          <a:ext cx="3276600" cy="699776"/>
        </p:xfrm>
        <a:graphic>
          <a:graphicData uri="http://schemas.openxmlformats.org/presentationml/2006/ole">
            <mc:AlternateContent xmlns:mc="http://schemas.openxmlformats.org/markup-compatibility/2006">
              <mc:Choice xmlns:v="urn:schemas-microsoft-com:vml" Requires="v">
                <p:oleObj spid="_x0000_s173090" name="Equation" r:id="rId7" imgW="2184400" imgH="469900" progId="Equation.DSMT4">
                  <p:embed/>
                </p:oleObj>
              </mc:Choice>
              <mc:Fallback>
                <p:oleObj name="Equation" r:id="rId7" imgW="2184400" imgH="469900" progId="Equation.DSMT4">
                  <p:embed/>
                  <p:pic>
                    <p:nvPicPr>
                      <p:cNvPr id="0" name=""/>
                      <p:cNvPicPr>
                        <a:picLocks noChangeAspect="1" noChangeArrowheads="1"/>
                      </p:cNvPicPr>
                      <p:nvPr/>
                    </p:nvPicPr>
                    <p:blipFill>
                      <a:blip r:embed="rId8"/>
                      <a:srcRect/>
                      <a:stretch>
                        <a:fillRect/>
                      </a:stretch>
                    </p:blipFill>
                    <p:spPr bwMode="auto">
                      <a:xfrm>
                        <a:off x="3810000" y="2348224"/>
                        <a:ext cx="3276600" cy="699776"/>
                      </a:xfrm>
                      <a:prstGeom prst="rect">
                        <a:avLst/>
                      </a:prstGeom>
                      <a:noFill/>
                    </p:spPr>
                  </p:pic>
                </p:oleObj>
              </mc:Fallback>
            </mc:AlternateContent>
          </a:graphicData>
        </a:graphic>
      </p:graphicFrame>
    </p:spTree>
    <p:extLst>
      <p:ext uri="{BB962C8B-B14F-4D97-AF65-F5344CB8AC3E}">
        <p14:creationId xmlns:p14="http://schemas.microsoft.com/office/powerpoint/2010/main" val="88830088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457200" y="76200"/>
            <a:ext cx="8229600" cy="560387"/>
          </a:xfrm>
        </p:spPr>
        <p:txBody>
          <a:bodyPr/>
          <a:lstStyle/>
          <a:p>
            <a:pPr eaLnBrk="1" hangingPunct="1"/>
            <a:r>
              <a:rPr lang="en-US" sz="4000" dirty="0">
                <a:ea typeface="ＭＳ Ｐゴシック" pitchFamily="-84" charset="-128"/>
                <a:cs typeface="ＭＳ Ｐゴシック" pitchFamily="-84" charset="-128"/>
              </a:rPr>
              <a:t>Reflection and Transmission</a:t>
            </a:r>
          </a:p>
        </p:txBody>
      </p:sp>
      <p:sp>
        <p:nvSpPr>
          <p:cNvPr id="45058" name="Rectangle 3"/>
          <p:cNvSpPr>
            <a:spLocks noGrp="1" noChangeArrowheads="1"/>
          </p:cNvSpPr>
          <p:nvPr>
            <p:ph type="body" sz="half" idx="1"/>
          </p:nvPr>
        </p:nvSpPr>
        <p:spPr>
          <a:xfrm>
            <a:off x="457200" y="685800"/>
            <a:ext cx="8458200" cy="5029200"/>
          </a:xfrm>
        </p:spPr>
        <p:txBody>
          <a:bodyPr/>
          <a:lstStyle/>
          <a:p>
            <a:pPr eaLnBrk="1" hangingPunct="1"/>
            <a:r>
              <a:rPr lang="en-US" sz="2000" dirty="0">
                <a:ea typeface="ＭＳ Ｐゴシック" pitchFamily="-84" charset="-128"/>
                <a:cs typeface="ＭＳ Ｐゴシック" pitchFamily="-84" charset="-128"/>
              </a:rPr>
              <a:t>The wave function will consist of an incident wave, a reflected wave, and a transmitted wave.</a:t>
            </a:r>
          </a:p>
          <a:p>
            <a:pPr eaLnBrk="1" hangingPunct="1"/>
            <a:r>
              <a:rPr lang="en-US" sz="2000" dirty="0">
                <a:ea typeface="ＭＳ Ｐゴシック" pitchFamily="-84" charset="-128"/>
                <a:cs typeface="ＭＳ Ｐゴシック" pitchFamily="-84" charset="-128"/>
              </a:rPr>
              <a:t>The potentials and the Schrödinger wave equation for the three regions are as follows:</a:t>
            </a:r>
          </a:p>
          <a:p>
            <a:pPr eaLnBrk="1" hangingPunct="1">
              <a:buFont typeface="Wingdings" pitchFamily="-84" charset="2"/>
              <a:buNone/>
            </a:pPr>
            <a:endParaRPr lang="en-US" sz="2000" dirty="0">
              <a:ea typeface="ＭＳ Ｐゴシック" pitchFamily="-84" charset="-128"/>
              <a:cs typeface="ＭＳ Ｐゴシック" pitchFamily="-84" charset="-128"/>
            </a:endParaRPr>
          </a:p>
          <a:p>
            <a:pPr eaLnBrk="1" hangingPunct="1">
              <a:buFont typeface="Wingdings" pitchFamily="-84" charset="2"/>
              <a:buNone/>
            </a:pPr>
            <a:endParaRPr lang="en-US" sz="2000" dirty="0">
              <a:ea typeface="ＭＳ Ｐゴシック" pitchFamily="-84" charset="-128"/>
              <a:cs typeface="ＭＳ Ｐゴシック" pitchFamily="-84" charset="-128"/>
            </a:endParaRPr>
          </a:p>
          <a:p>
            <a:pPr eaLnBrk="1" hangingPunct="1">
              <a:buFont typeface="Wingdings" pitchFamily="-84" charset="2"/>
              <a:buNone/>
            </a:pPr>
            <a:endParaRPr lang="en-US" sz="2000" dirty="0">
              <a:ea typeface="ＭＳ Ｐゴシック" pitchFamily="-84" charset="-128"/>
              <a:cs typeface="ＭＳ Ｐゴシック" pitchFamily="-84" charset="-128"/>
            </a:endParaRPr>
          </a:p>
          <a:p>
            <a:pPr eaLnBrk="1" hangingPunct="1">
              <a:buFont typeface="Wingdings" pitchFamily="-84" charset="2"/>
              <a:buNone/>
            </a:pPr>
            <a:endParaRPr lang="en-US" sz="2000" dirty="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The corresponding solutions are:</a:t>
            </a:r>
          </a:p>
          <a:p>
            <a:pPr eaLnBrk="1" hangingPunct="1">
              <a:buFont typeface="Wingdings" pitchFamily="-84" charset="2"/>
              <a:buNone/>
            </a:pPr>
            <a:endParaRPr lang="en-US" sz="2000" dirty="0" smtClean="0">
              <a:ea typeface="ＭＳ Ｐゴシック" pitchFamily="-84" charset="-128"/>
              <a:cs typeface="ＭＳ Ｐゴシック" pitchFamily="-84" charset="-128"/>
            </a:endParaRPr>
          </a:p>
          <a:p>
            <a:pPr eaLnBrk="1" hangingPunct="1">
              <a:buFont typeface="Wingdings" pitchFamily="-84" charset="2"/>
              <a:buNone/>
            </a:pPr>
            <a:endParaRPr lang="en-US" sz="2000" dirty="0" smtClean="0">
              <a:ea typeface="ＭＳ Ｐゴシック" pitchFamily="-84" charset="-128"/>
              <a:cs typeface="ＭＳ Ｐゴシック" pitchFamily="-84" charset="-128"/>
            </a:endParaRPr>
          </a:p>
          <a:p>
            <a:pPr eaLnBrk="1" hangingPunct="1"/>
            <a:r>
              <a:rPr lang="en-US" sz="2000" dirty="0">
                <a:ea typeface="ＭＳ Ｐゴシック" pitchFamily="-84" charset="-128"/>
                <a:cs typeface="ＭＳ Ｐゴシック" pitchFamily="-84" charset="-128"/>
              </a:rPr>
              <a:t>As the wave moves from left to right, we can simplify the wave functions to:</a:t>
            </a:r>
          </a:p>
        </p:txBody>
      </p:sp>
      <p:sp>
        <p:nvSpPr>
          <p:cNvPr id="7" name="Date Placeholder 6"/>
          <p:cNvSpPr>
            <a:spLocks noGrp="1"/>
          </p:cNvSpPr>
          <p:nvPr>
            <p:ph type="dt" sz="half" idx="10"/>
          </p:nvPr>
        </p:nvSpPr>
        <p:spPr/>
        <p:txBody>
          <a:bodyPr/>
          <a:lstStyle/>
          <a:p>
            <a:pPr>
              <a:defRPr/>
            </a:pPr>
            <a:r>
              <a:rPr lang="en-US" smtClean="0"/>
              <a:t>Monday, April 10, 2017</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23</a:t>
            </a:fld>
            <a:endParaRPr lang="en-US"/>
          </a:p>
        </p:txBody>
      </p:sp>
      <p:sp>
        <p:nvSpPr>
          <p:cNvPr id="9" name="Footer Placeholder 8"/>
          <p:cNvSpPr>
            <a:spLocks noGrp="1"/>
          </p:cNvSpPr>
          <p:nvPr>
            <p:ph type="ftr" sz="quarter" idx="11"/>
          </p:nvPr>
        </p:nvSpPr>
        <p:spPr/>
        <p:txBody>
          <a:bodyPr/>
          <a:lstStyle/>
          <a:p>
            <a:pPr>
              <a:defRPr/>
            </a:pPr>
            <a:r>
              <a:rPr lang="mr-IN" smtClean="0"/>
              <a:t>PHYS 3313-001, Spring 2017                      Dr. Jaehoon Yu</a:t>
            </a:r>
            <a:endParaRPr lang="en-US"/>
          </a:p>
        </p:txBody>
      </p:sp>
      <p:graphicFrame>
        <p:nvGraphicFramePr>
          <p:cNvPr id="10" name="Object 10"/>
          <p:cNvGraphicFramePr>
            <a:graphicFrameLocks noChangeAspect="1"/>
          </p:cNvGraphicFramePr>
          <p:nvPr>
            <p:extLst/>
          </p:nvPr>
        </p:nvGraphicFramePr>
        <p:xfrm>
          <a:off x="3200400" y="1773238"/>
          <a:ext cx="4271962" cy="512762"/>
        </p:xfrm>
        <a:graphic>
          <a:graphicData uri="http://schemas.openxmlformats.org/presentationml/2006/ole">
            <mc:AlternateContent xmlns:mc="http://schemas.openxmlformats.org/markup-compatibility/2006">
              <mc:Choice xmlns:v="urn:schemas-microsoft-com:vml" Requires="v">
                <p:oleObj spid="_x0000_s174218" name="Equation" r:id="rId3" imgW="3467100" imgH="419100" progId="Equation.DSMT4">
                  <p:embed/>
                </p:oleObj>
              </mc:Choice>
              <mc:Fallback>
                <p:oleObj name="Equation" r:id="rId3" imgW="3467100" imgH="419100" progId="Equation.DSMT4">
                  <p:embed/>
                  <p:pic>
                    <p:nvPicPr>
                      <p:cNvPr id="0" name=""/>
                      <p:cNvPicPr>
                        <a:picLocks noChangeAspect="1" noChangeArrowheads="1"/>
                      </p:cNvPicPr>
                      <p:nvPr/>
                    </p:nvPicPr>
                    <p:blipFill>
                      <a:blip r:embed="rId4"/>
                      <a:srcRect/>
                      <a:stretch>
                        <a:fillRect/>
                      </a:stretch>
                    </p:blipFill>
                    <p:spPr bwMode="auto">
                      <a:xfrm>
                        <a:off x="3200400" y="1773238"/>
                        <a:ext cx="4271962" cy="512762"/>
                      </a:xfrm>
                      <a:prstGeom prst="rect">
                        <a:avLst/>
                      </a:prstGeom>
                      <a:noFill/>
                      <a:extLst/>
                    </p:spPr>
                  </p:pic>
                </p:oleObj>
              </mc:Fallback>
            </mc:AlternateContent>
          </a:graphicData>
        </a:graphic>
      </p:graphicFrame>
      <p:graphicFrame>
        <p:nvGraphicFramePr>
          <p:cNvPr id="11" name="Object 10"/>
          <p:cNvGraphicFramePr>
            <a:graphicFrameLocks noChangeAspect="1"/>
          </p:cNvGraphicFramePr>
          <p:nvPr>
            <p:extLst/>
          </p:nvPr>
        </p:nvGraphicFramePr>
        <p:xfrm>
          <a:off x="4416425" y="3390900"/>
          <a:ext cx="3736975" cy="342900"/>
        </p:xfrm>
        <a:graphic>
          <a:graphicData uri="http://schemas.openxmlformats.org/presentationml/2006/ole">
            <mc:AlternateContent xmlns:mc="http://schemas.openxmlformats.org/markup-compatibility/2006">
              <mc:Choice xmlns:v="urn:schemas-microsoft-com:vml" Requires="v">
                <p:oleObj spid="_x0000_s174219" name="Equation" r:id="rId5" imgW="2603500" imgH="241300" progId="Equation.DSMT4">
                  <p:embed/>
                </p:oleObj>
              </mc:Choice>
              <mc:Fallback>
                <p:oleObj name="Equation" r:id="rId5" imgW="2603500" imgH="241300" progId="Equation.DSMT4">
                  <p:embed/>
                  <p:pic>
                    <p:nvPicPr>
                      <p:cNvPr id="0" name=""/>
                      <p:cNvPicPr>
                        <a:picLocks noChangeAspect="1" noChangeArrowheads="1"/>
                      </p:cNvPicPr>
                      <p:nvPr/>
                    </p:nvPicPr>
                    <p:blipFill>
                      <a:blip r:embed="rId6"/>
                      <a:srcRect/>
                      <a:stretch>
                        <a:fillRect/>
                      </a:stretch>
                    </p:blipFill>
                    <p:spPr bwMode="auto">
                      <a:xfrm>
                        <a:off x="4416425" y="3390900"/>
                        <a:ext cx="3736975" cy="342900"/>
                      </a:xfrm>
                      <a:prstGeom prst="rect">
                        <a:avLst/>
                      </a:prstGeom>
                      <a:noFill/>
                      <a:extLst/>
                    </p:spPr>
                  </p:pic>
                </p:oleObj>
              </mc:Fallback>
            </mc:AlternateContent>
          </a:graphicData>
        </a:graphic>
      </p:graphicFrame>
      <p:graphicFrame>
        <p:nvGraphicFramePr>
          <p:cNvPr id="12" name="Object 11"/>
          <p:cNvGraphicFramePr>
            <a:graphicFrameLocks noChangeAspect="1"/>
          </p:cNvGraphicFramePr>
          <p:nvPr>
            <p:extLst/>
          </p:nvPr>
        </p:nvGraphicFramePr>
        <p:xfrm>
          <a:off x="4267200" y="5029200"/>
          <a:ext cx="4113212" cy="373062"/>
        </p:xfrm>
        <a:graphic>
          <a:graphicData uri="http://schemas.openxmlformats.org/presentationml/2006/ole">
            <mc:AlternateContent xmlns:mc="http://schemas.openxmlformats.org/markup-compatibility/2006">
              <mc:Choice xmlns:v="urn:schemas-microsoft-com:vml" Requires="v">
                <p:oleObj spid="_x0000_s174220" name="Equation" r:id="rId7" imgW="2501900" imgH="228600" progId="Equation.DSMT4">
                  <p:embed/>
                </p:oleObj>
              </mc:Choice>
              <mc:Fallback>
                <p:oleObj name="Equation" r:id="rId7" imgW="2501900" imgH="228600" progId="Equation.DSMT4">
                  <p:embed/>
                  <p:pic>
                    <p:nvPicPr>
                      <p:cNvPr id="0" name=""/>
                      <p:cNvPicPr>
                        <a:picLocks noChangeAspect="1" noChangeArrowheads="1"/>
                      </p:cNvPicPr>
                      <p:nvPr/>
                    </p:nvPicPr>
                    <p:blipFill>
                      <a:blip r:embed="rId8"/>
                      <a:srcRect/>
                      <a:stretch>
                        <a:fillRect/>
                      </a:stretch>
                    </p:blipFill>
                    <p:spPr bwMode="auto">
                      <a:xfrm>
                        <a:off x="4267200" y="5029200"/>
                        <a:ext cx="4113212" cy="373062"/>
                      </a:xfrm>
                      <a:prstGeom prst="rect">
                        <a:avLst/>
                      </a:prstGeom>
                      <a:noFill/>
                      <a:extLst/>
                    </p:spPr>
                  </p:pic>
                </p:oleObj>
              </mc:Fallback>
            </mc:AlternateContent>
          </a:graphicData>
        </a:graphic>
      </p:graphicFrame>
      <p:graphicFrame>
        <p:nvGraphicFramePr>
          <p:cNvPr id="13" name="Object 10"/>
          <p:cNvGraphicFramePr>
            <a:graphicFrameLocks noChangeAspect="1"/>
          </p:cNvGraphicFramePr>
          <p:nvPr>
            <p:extLst/>
          </p:nvPr>
        </p:nvGraphicFramePr>
        <p:xfrm>
          <a:off x="3227388" y="2362200"/>
          <a:ext cx="4849812" cy="512762"/>
        </p:xfrm>
        <a:graphic>
          <a:graphicData uri="http://schemas.openxmlformats.org/presentationml/2006/ole">
            <mc:AlternateContent xmlns:mc="http://schemas.openxmlformats.org/markup-compatibility/2006">
              <mc:Choice xmlns:v="urn:schemas-microsoft-com:vml" Requires="v">
                <p:oleObj spid="_x0000_s174221" name="Equation" r:id="rId9" imgW="3937000" imgH="419100" progId="Equation.DSMT4">
                  <p:embed/>
                </p:oleObj>
              </mc:Choice>
              <mc:Fallback>
                <p:oleObj name="Equation" r:id="rId9" imgW="3937000" imgH="419100" progId="Equation.DSMT4">
                  <p:embed/>
                  <p:pic>
                    <p:nvPicPr>
                      <p:cNvPr id="0" name=""/>
                      <p:cNvPicPr>
                        <a:picLocks noChangeAspect="1" noChangeArrowheads="1"/>
                      </p:cNvPicPr>
                      <p:nvPr/>
                    </p:nvPicPr>
                    <p:blipFill>
                      <a:blip r:embed="rId10"/>
                      <a:srcRect/>
                      <a:stretch>
                        <a:fillRect/>
                      </a:stretch>
                    </p:blipFill>
                    <p:spPr bwMode="auto">
                      <a:xfrm>
                        <a:off x="3227388" y="2362200"/>
                        <a:ext cx="4849812" cy="512762"/>
                      </a:xfrm>
                      <a:prstGeom prst="rect">
                        <a:avLst/>
                      </a:prstGeom>
                      <a:noFill/>
                      <a:extLst/>
                    </p:spPr>
                  </p:pic>
                </p:oleObj>
              </mc:Fallback>
            </mc:AlternateContent>
          </a:graphicData>
        </a:graphic>
      </p:graphicFrame>
      <p:graphicFrame>
        <p:nvGraphicFramePr>
          <p:cNvPr id="14" name="Object 10"/>
          <p:cNvGraphicFramePr>
            <a:graphicFrameLocks noChangeAspect="1"/>
          </p:cNvGraphicFramePr>
          <p:nvPr>
            <p:extLst/>
          </p:nvPr>
        </p:nvGraphicFramePr>
        <p:xfrm>
          <a:off x="3252788" y="2840038"/>
          <a:ext cx="4443412" cy="512762"/>
        </p:xfrm>
        <a:graphic>
          <a:graphicData uri="http://schemas.openxmlformats.org/presentationml/2006/ole">
            <mc:AlternateContent xmlns:mc="http://schemas.openxmlformats.org/markup-compatibility/2006">
              <mc:Choice xmlns:v="urn:schemas-microsoft-com:vml" Requires="v">
                <p:oleObj spid="_x0000_s174222" name="Equation" r:id="rId11" imgW="3606800" imgH="419100" progId="Equation.DSMT4">
                  <p:embed/>
                </p:oleObj>
              </mc:Choice>
              <mc:Fallback>
                <p:oleObj name="Equation" r:id="rId11" imgW="3606800" imgH="419100" progId="Equation.DSMT4">
                  <p:embed/>
                  <p:pic>
                    <p:nvPicPr>
                      <p:cNvPr id="0" name=""/>
                      <p:cNvPicPr>
                        <a:picLocks noChangeAspect="1" noChangeArrowheads="1"/>
                      </p:cNvPicPr>
                      <p:nvPr/>
                    </p:nvPicPr>
                    <p:blipFill>
                      <a:blip r:embed="rId12"/>
                      <a:srcRect/>
                      <a:stretch>
                        <a:fillRect/>
                      </a:stretch>
                    </p:blipFill>
                    <p:spPr bwMode="auto">
                      <a:xfrm>
                        <a:off x="3252788" y="2840038"/>
                        <a:ext cx="4443412" cy="512762"/>
                      </a:xfrm>
                      <a:prstGeom prst="rect">
                        <a:avLst/>
                      </a:prstGeom>
                      <a:noFill/>
                      <a:extLst/>
                    </p:spPr>
                  </p:pic>
                </p:oleObj>
              </mc:Fallback>
            </mc:AlternateContent>
          </a:graphicData>
        </a:graphic>
      </p:graphicFrame>
      <p:graphicFrame>
        <p:nvGraphicFramePr>
          <p:cNvPr id="15" name="Object 14"/>
          <p:cNvGraphicFramePr>
            <a:graphicFrameLocks noChangeAspect="1"/>
          </p:cNvGraphicFramePr>
          <p:nvPr>
            <p:extLst/>
          </p:nvPr>
        </p:nvGraphicFramePr>
        <p:xfrm>
          <a:off x="4419600" y="3771900"/>
          <a:ext cx="3846513" cy="342900"/>
        </p:xfrm>
        <a:graphic>
          <a:graphicData uri="http://schemas.openxmlformats.org/presentationml/2006/ole">
            <mc:AlternateContent xmlns:mc="http://schemas.openxmlformats.org/markup-compatibility/2006">
              <mc:Choice xmlns:v="urn:schemas-microsoft-com:vml" Requires="v">
                <p:oleObj spid="_x0000_s174223" name="Equation" r:id="rId13" imgW="2679700" imgH="241300" progId="Equation.DSMT4">
                  <p:embed/>
                </p:oleObj>
              </mc:Choice>
              <mc:Fallback>
                <p:oleObj name="Equation" r:id="rId13" imgW="2679700" imgH="241300" progId="Equation.DSMT4">
                  <p:embed/>
                  <p:pic>
                    <p:nvPicPr>
                      <p:cNvPr id="0" name=""/>
                      <p:cNvPicPr>
                        <a:picLocks noChangeAspect="1" noChangeArrowheads="1"/>
                      </p:cNvPicPr>
                      <p:nvPr/>
                    </p:nvPicPr>
                    <p:blipFill>
                      <a:blip r:embed="rId14"/>
                      <a:srcRect/>
                      <a:stretch>
                        <a:fillRect/>
                      </a:stretch>
                    </p:blipFill>
                    <p:spPr bwMode="auto">
                      <a:xfrm>
                        <a:off x="4419600" y="3771900"/>
                        <a:ext cx="3846513" cy="342900"/>
                      </a:xfrm>
                      <a:prstGeom prst="rect">
                        <a:avLst/>
                      </a:prstGeom>
                      <a:noFill/>
                      <a:extLst/>
                    </p:spPr>
                  </p:pic>
                </p:oleObj>
              </mc:Fallback>
            </mc:AlternateContent>
          </a:graphicData>
        </a:graphic>
      </p:graphicFrame>
      <p:graphicFrame>
        <p:nvGraphicFramePr>
          <p:cNvPr id="16" name="Object 15"/>
          <p:cNvGraphicFramePr>
            <a:graphicFrameLocks noChangeAspect="1"/>
          </p:cNvGraphicFramePr>
          <p:nvPr>
            <p:extLst/>
          </p:nvPr>
        </p:nvGraphicFramePr>
        <p:xfrm>
          <a:off x="4483100" y="4151313"/>
          <a:ext cx="3808413" cy="344487"/>
        </p:xfrm>
        <a:graphic>
          <a:graphicData uri="http://schemas.openxmlformats.org/presentationml/2006/ole">
            <mc:AlternateContent xmlns:mc="http://schemas.openxmlformats.org/markup-compatibility/2006">
              <mc:Choice xmlns:v="urn:schemas-microsoft-com:vml" Requires="v">
                <p:oleObj spid="_x0000_s174224" name="Equation" r:id="rId15" imgW="2654300" imgH="241300" progId="Equation.DSMT4">
                  <p:embed/>
                </p:oleObj>
              </mc:Choice>
              <mc:Fallback>
                <p:oleObj name="Equation" r:id="rId15" imgW="2654300" imgH="241300" progId="Equation.DSMT4">
                  <p:embed/>
                  <p:pic>
                    <p:nvPicPr>
                      <p:cNvPr id="0" name=""/>
                      <p:cNvPicPr>
                        <a:picLocks noChangeAspect="1" noChangeArrowheads="1"/>
                      </p:cNvPicPr>
                      <p:nvPr/>
                    </p:nvPicPr>
                    <p:blipFill>
                      <a:blip r:embed="rId16"/>
                      <a:srcRect/>
                      <a:stretch>
                        <a:fillRect/>
                      </a:stretch>
                    </p:blipFill>
                    <p:spPr bwMode="auto">
                      <a:xfrm>
                        <a:off x="4483100" y="4151313"/>
                        <a:ext cx="3808413" cy="344487"/>
                      </a:xfrm>
                      <a:prstGeom prst="rect">
                        <a:avLst/>
                      </a:prstGeom>
                      <a:noFill/>
                      <a:extLst/>
                    </p:spPr>
                  </p:pic>
                </p:oleObj>
              </mc:Fallback>
            </mc:AlternateContent>
          </a:graphicData>
        </a:graphic>
      </p:graphicFrame>
      <p:graphicFrame>
        <p:nvGraphicFramePr>
          <p:cNvPr id="17" name="Object 16"/>
          <p:cNvGraphicFramePr>
            <a:graphicFrameLocks noChangeAspect="1"/>
          </p:cNvGraphicFramePr>
          <p:nvPr>
            <p:extLst/>
          </p:nvPr>
        </p:nvGraphicFramePr>
        <p:xfrm>
          <a:off x="4267200" y="5418138"/>
          <a:ext cx="4216400" cy="373062"/>
        </p:xfrm>
        <a:graphic>
          <a:graphicData uri="http://schemas.openxmlformats.org/presentationml/2006/ole">
            <mc:AlternateContent xmlns:mc="http://schemas.openxmlformats.org/markup-compatibility/2006">
              <mc:Choice xmlns:v="urn:schemas-microsoft-com:vml" Requires="v">
                <p:oleObj spid="_x0000_s174225" name="Equation" r:id="rId17" imgW="2565400" imgH="228600" progId="Equation.DSMT4">
                  <p:embed/>
                </p:oleObj>
              </mc:Choice>
              <mc:Fallback>
                <p:oleObj name="Equation" r:id="rId17" imgW="2565400" imgH="228600" progId="Equation.DSMT4">
                  <p:embed/>
                  <p:pic>
                    <p:nvPicPr>
                      <p:cNvPr id="0" name=""/>
                      <p:cNvPicPr>
                        <a:picLocks noChangeAspect="1" noChangeArrowheads="1"/>
                      </p:cNvPicPr>
                      <p:nvPr/>
                    </p:nvPicPr>
                    <p:blipFill>
                      <a:blip r:embed="rId18"/>
                      <a:srcRect/>
                      <a:stretch>
                        <a:fillRect/>
                      </a:stretch>
                    </p:blipFill>
                    <p:spPr bwMode="auto">
                      <a:xfrm>
                        <a:off x="4267200" y="5418138"/>
                        <a:ext cx="4216400" cy="373062"/>
                      </a:xfrm>
                      <a:prstGeom prst="rect">
                        <a:avLst/>
                      </a:prstGeom>
                      <a:noFill/>
                      <a:extLst/>
                    </p:spPr>
                  </p:pic>
                </p:oleObj>
              </mc:Fallback>
            </mc:AlternateContent>
          </a:graphicData>
        </a:graphic>
      </p:graphicFrame>
      <p:graphicFrame>
        <p:nvGraphicFramePr>
          <p:cNvPr id="18" name="Object 17"/>
          <p:cNvGraphicFramePr>
            <a:graphicFrameLocks noChangeAspect="1"/>
          </p:cNvGraphicFramePr>
          <p:nvPr>
            <p:extLst/>
          </p:nvPr>
        </p:nvGraphicFramePr>
        <p:xfrm>
          <a:off x="4308475" y="5799138"/>
          <a:ext cx="4448175" cy="373062"/>
        </p:xfrm>
        <a:graphic>
          <a:graphicData uri="http://schemas.openxmlformats.org/presentationml/2006/ole">
            <mc:AlternateContent xmlns:mc="http://schemas.openxmlformats.org/markup-compatibility/2006">
              <mc:Choice xmlns:v="urn:schemas-microsoft-com:vml" Requires="v">
                <p:oleObj spid="_x0000_s174226" name="Equation" r:id="rId19" imgW="2705100" imgH="228600" progId="Equation.DSMT4">
                  <p:embed/>
                </p:oleObj>
              </mc:Choice>
              <mc:Fallback>
                <p:oleObj name="Equation" r:id="rId19" imgW="2705100" imgH="228600" progId="Equation.DSMT4">
                  <p:embed/>
                  <p:pic>
                    <p:nvPicPr>
                      <p:cNvPr id="0" name=""/>
                      <p:cNvPicPr>
                        <a:picLocks noChangeAspect="1" noChangeArrowheads="1"/>
                      </p:cNvPicPr>
                      <p:nvPr/>
                    </p:nvPicPr>
                    <p:blipFill>
                      <a:blip r:embed="rId20"/>
                      <a:srcRect/>
                      <a:stretch>
                        <a:fillRect/>
                      </a:stretch>
                    </p:blipFill>
                    <p:spPr bwMode="auto">
                      <a:xfrm>
                        <a:off x="4308475" y="5799138"/>
                        <a:ext cx="4448175" cy="373062"/>
                      </a:xfrm>
                      <a:prstGeom prst="rect">
                        <a:avLst/>
                      </a:prstGeom>
                      <a:noFill/>
                      <a:extLst/>
                    </p:spPr>
                  </p:pic>
                </p:oleObj>
              </mc:Fallback>
            </mc:AlternateContent>
          </a:graphicData>
        </a:graphic>
      </p:graphicFrame>
    </p:spTree>
    <p:extLst>
      <p:ext uri="{BB962C8B-B14F-4D97-AF65-F5344CB8AC3E}">
        <p14:creationId xmlns:p14="http://schemas.microsoft.com/office/powerpoint/2010/main" val="36666025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457200" y="112713"/>
            <a:ext cx="8226425" cy="636587"/>
          </a:xfrm>
        </p:spPr>
        <p:txBody>
          <a:bodyPr/>
          <a:lstStyle/>
          <a:p>
            <a:pPr eaLnBrk="1" hangingPunct="1"/>
            <a:r>
              <a:rPr lang="en-US" sz="4800" dirty="0" smtClean="0">
                <a:ea typeface="ＭＳ Ｐゴシック" pitchFamily="-84" charset="-128"/>
                <a:cs typeface="ＭＳ Ｐゴシック" pitchFamily="-84" charset="-128"/>
              </a:rPr>
              <a:t>Reminder: Special project #6</a:t>
            </a:r>
            <a:endParaRPr lang="en-US" sz="4800" dirty="0">
              <a:ea typeface="ＭＳ Ｐゴシック" pitchFamily="-84" charset="-128"/>
              <a:cs typeface="ＭＳ Ｐゴシック" pitchFamily="-84" charset="-128"/>
            </a:endParaRPr>
          </a:p>
        </p:txBody>
      </p:sp>
      <p:sp>
        <p:nvSpPr>
          <p:cNvPr id="18434" name="Rectangle 3"/>
          <p:cNvSpPr>
            <a:spLocks noGrp="1" noChangeArrowheads="1"/>
          </p:cNvSpPr>
          <p:nvPr>
            <p:ph type="subTitle" idx="1"/>
          </p:nvPr>
        </p:nvSpPr>
        <p:spPr>
          <a:xfrm>
            <a:off x="457200" y="762000"/>
            <a:ext cx="8305800" cy="5410200"/>
          </a:xfrm>
        </p:spPr>
        <p:txBody>
          <a:bodyPr/>
          <a:lstStyle/>
          <a:p>
            <a:pPr marL="571500" indent="-571500" algn="l" eaLnBrk="1" hangingPunct="1"/>
            <a:r>
              <a:rPr lang="en-US" sz="3600" dirty="0" smtClean="0">
                <a:ea typeface="ＭＳ Ｐゴシック" pitchFamily="-84" charset="-128"/>
                <a:cs typeface="ＭＳ Ｐゴシック" pitchFamily="-84" charset="-128"/>
              </a:rPr>
              <a:t>Show that the Schrodinger equation becomes Newton’s second law in the classical limit.  (15 points)</a:t>
            </a:r>
          </a:p>
          <a:p>
            <a:pPr marL="571500" indent="-571500" algn="l" eaLnBrk="1" hangingPunct="1"/>
            <a:r>
              <a:rPr lang="en-US" sz="3600" dirty="0" smtClean="0">
                <a:ea typeface="ＭＳ Ｐゴシック" pitchFamily="-84" charset="-128"/>
                <a:cs typeface="ＭＳ Ｐゴシック" pitchFamily="-84" charset="-128"/>
              </a:rPr>
              <a:t>Deadline Monday, Apr. 17, 2017</a:t>
            </a:r>
          </a:p>
          <a:p>
            <a:pPr marL="571500" indent="-571500" algn="l" eaLnBrk="1" hangingPunct="1"/>
            <a:r>
              <a:rPr lang="en-US" sz="3600" dirty="0" smtClean="0">
                <a:ea typeface="ＭＳ Ｐゴシック" pitchFamily="-84" charset="-128"/>
                <a:cs typeface="ＭＳ Ｐゴシック" pitchFamily="-84" charset="-128"/>
              </a:rPr>
              <a:t>You MUST have your own answers!</a:t>
            </a:r>
          </a:p>
          <a:p>
            <a:pPr marL="571500" indent="-571500" algn="l" eaLnBrk="1" hangingPunct="1"/>
            <a:endParaRPr lang="en-US" sz="3600"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Monday, April 10, 2017</a:t>
            </a:r>
            <a:endParaRPr lang="en-US"/>
          </a:p>
        </p:txBody>
      </p:sp>
      <p:sp>
        <p:nvSpPr>
          <p:cNvPr id="8" name="Slide Number Placeholder 7"/>
          <p:cNvSpPr>
            <a:spLocks noGrp="1"/>
          </p:cNvSpPr>
          <p:nvPr>
            <p:ph type="sldNum" sz="quarter" idx="12"/>
          </p:nvPr>
        </p:nvSpPr>
        <p:spPr/>
        <p:txBody>
          <a:bodyPr/>
          <a:lstStyle/>
          <a:p>
            <a:pPr>
              <a:defRPr/>
            </a:pPr>
            <a:fld id="{3DD774B2-BEFC-0F4C-8EFB-A9A3D81A594A}" type="slidenum">
              <a:rPr lang="en-US" smtClean="0"/>
              <a:pPr>
                <a:defRPr/>
              </a:pPr>
              <a:t>3</a:t>
            </a:fld>
            <a:endParaRPr lang="en-US"/>
          </a:p>
        </p:txBody>
      </p:sp>
      <p:sp>
        <p:nvSpPr>
          <p:cNvPr id="9" name="Footer Placeholder 8"/>
          <p:cNvSpPr>
            <a:spLocks noGrp="1"/>
          </p:cNvSpPr>
          <p:nvPr>
            <p:ph type="ftr" sz="quarter" idx="11"/>
          </p:nvPr>
        </p:nvSpPr>
        <p:spPr/>
        <p:txBody>
          <a:bodyPr/>
          <a:lstStyle/>
          <a:p>
            <a:pPr>
              <a:defRPr/>
            </a:pPr>
            <a:r>
              <a:rPr lang="mr-IN" smtClean="0"/>
              <a:t>PHYS 3313-001, Spring 2017                      Dr. Jaehoon Yu</a:t>
            </a:r>
            <a:endParaRPr lang="en-US"/>
          </a:p>
        </p:txBody>
      </p:sp>
    </p:spTree>
    <p:extLst>
      <p:ext uri="{BB962C8B-B14F-4D97-AF65-F5344CB8AC3E}">
        <p14:creationId xmlns:p14="http://schemas.microsoft.com/office/powerpoint/2010/main" val="135227897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p:cNvPicPr>
            <a:picLocks/>
          </p:cNvPicPr>
          <p:nvPr/>
        </p:nvPicPr>
        <p:blipFill>
          <a:blip r:embed="rId3"/>
          <a:srcRect/>
          <a:stretch>
            <a:fillRect/>
          </a:stretch>
        </p:blipFill>
        <p:spPr bwMode="auto">
          <a:xfrm>
            <a:off x="7543800" y="1524000"/>
            <a:ext cx="1524000" cy="2057400"/>
          </a:xfrm>
          <a:prstGeom prst="rect">
            <a:avLst/>
          </a:prstGeom>
          <a:noFill/>
          <a:ln w="9525">
            <a:noFill/>
            <a:miter lim="800000"/>
            <a:headEnd/>
            <a:tailEnd/>
          </a:ln>
        </p:spPr>
      </p:pic>
      <p:sp>
        <p:nvSpPr>
          <p:cNvPr id="30721" name="Rectangle 2"/>
          <p:cNvSpPr>
            <a:spLocks noGrp="1" noChangeArrowheads="1"/>
          </p:cNvSpPr>
          <p:nvPr>
            <p:ph type="title"/>
          </p:nvPr>
        </p:nvSpPr>
        <p:spPr>
          <a:xfrm>
            <a:off x="457200" y="0"/>
            <a:ext cx="8229600" cy="636587"/>
          </a:xfrm>
        </p:spPr>
        <p:txBody>
          <a:bodyPr/>
          <a:lstStyle/>
          <a:p>
            <a:pPr eaLnBrk="1" hangingPunct="1"/>
            <a:r>
              <a:rPr lang="en-US" sz="4800" b="1" dirty="0" smtClean="0">
                <a:ea typeface="ＭＳ Ｐゴシック" pitchFamily="-84" charset="-128"/>
                <a:cs typeface="ＭＳ Ｐゴシック" pitchFamily="-84" charset="-128"/>
              </a:rPr>
              <a:t>Infinite </a:t>
            </a:r>
            <a:r>
              <a:rPr lang="en-US" sz="4800" b="1" dirty="0">
                <a:ea typeface="ＭＳ Ｐゴシック" pitchFamily="-84" charset="-128"/>
                <a:cs typeface="ＭＳ Ｐゴシック" pitchFamily="-84" charset="-128"/>
              </a:rPr>
              <a:t>Square-Well Potential</a:t>
            </a:r>
          </a:p>
        </p:txBody>
      </p:sp>
      <p:sp>
        <p:nvSpPr>
          <p:cNvPr id="30722" name="Rectangle 3"/>
          <p:cNvSpPr>
            <a:spLocks noGrp="1" noChangeArrowheads="1"/>
          </p:cNvSpPr>
          <p:nvPr>
            <p:ph type="body" sz="half" idx="1"/>
          </p:nvPr>
        </p:nvSpPr>
        <p:spPr>
          <a:xfrm>
            <a:off x="228600" y="609600"/>
            <a:ext cx="8231188" cy="4725988"/>
          </a:xfrm>
        </p:spPr>
        <p:txBody>
          <a:bodyPr/>
          <a:lstStyle/>
          <a:p>
            <a:pPr eaLnBrk="1" hangingPunct="1">
              <a:spcBef>
                <a:spcPct val="0"/>
              </a:spcBef>
            </a:pPr>
            <a:r>
              <a:rPr lang="en-US" sz="2800" dirty="0">
                <a:ea typeface="ＭＳ Ｐゴシック" pitchFamily="-84" charset="-128"/>
                <a:cs typeface="ＭＳ Ｐゴシック" pitchFamily="-84" charset="-128"/>
              </a:rPr>
              <a:t>The simplest such system is that of a particle trapped in a box with infinitely hard walls that the particle cannot penetrate. This potential is called an infinite square well and is given by</a:t>
            </a:r>
          </a:p>
          <a:p>
            <a:pPr eaLnBrk="1" hangingPunct="1">
              <a:spcBef>
                <a:spcPct val="0"/>
              </a:spcBef>
            </a:pPr>
            <a:endParaRPr lang="en-US" sz="2800" dirty="0" smtClean="0">
              <a:ea typeface="ＭＳ Ｐゴシック" pitchFamily="-84" charset="-128"/>
              <a:cs typeface="ＭＳ Ｐゴシック" pitchFamily="-84" charset="-128"/>
            </a:endParaRPr>
          </a:p>
          <a:p>
            <a:pPr eaLnBrk="1" hangingPunct="1">
              <a:spcBef>
                <a:spcPct val="0"/>
              </a:spcBef>
              <a:buNone/>
            </a:pPr>
            <a:endParaRPr lang="en-US" sz="2800" dirty="0" smtClean="0">
              <a:ea typeface="ＭＳ Ｐゴシック" pitchFamily="-84" charset="-128"/>
              <a:cs typeface="ＭＳ Ｐゴシック" pitchFamily="-84" charset="-128"/>
            </a:endParaRPr>
          </a:p>
          <a:p>
            <a:pPr eaLnBrk="1" hangingPunct="1">
              <a:spcBef>
                <a:spcPct val="0"/>
              </a:spcBef>
            </a:pPr>
            <a:r>
              <a:rPr lang="en-US" sz="2800" dirty="0" smtClean="0">
                <a:ea typeface="ＭＳ Ｐゴシック" pitchFamily="-84" charset="-128"/>
                <a:cs typeface="ＭＳ Ｐゴシック" pitchFamily="-84" charset="-128"/>
              </a:rPr>
              <a:t>The </a:t>
            </a:r>
            <a:r>
              <a:rPr lang="en-US" sz="2800" dirty="0">
                <a:ea typeface="ＭＳ Ｐゴシック" pitchFamily="-84" charset="-128"/>
                <a:cs typeface="ＭＳ Ｐゴシック" pitchFamily="-84" charset="-128"/>
              </a:rPr>
              <a:t>wave function must be zero where the potential is infinite</a:t>
            </a:r>
            <a:r>
              <a:rPr lang="en-US" sz="2800" dirty="0" smtClean="0">
                <a:ea typeface="ＭＳ Ｐゴシック" pitchFamily="-84" charset="-128"/>
                <a:cs typeface="ＭＳ Ｐゴシック" pitchFamily="-84" charset="-128"/>
              </a:rPr>
              <a:t>.</a:t>
            </a:r>
          </a:p>
          <a:p>
            <a:pPr eaLnBrk="1" hangingPunct="1">
              <a:spcBef>
                <a:spcPct val="0"/>
              </a:spcBef>
            </a:pPr>
            <a:r>
              <a:rPr lang="en-US" sz="2800" dirty="0">
                <a:ea typeface="ＭＳ Ｐゴシック" pitchFamily="-84" charset="-128"/>
                <a:cs typeface="ＭＳ Ｐゴシック" pitchFamily="-84" charset="-128"/>
              </a:rPr>
              <a:t>Where the potential is zero inside the box, the </a:t>
            </a:r>
            <a:r>
              <a:rPr lang="en-US" sz="2800" dirty="0" smtClean="0">
                <a:ea typeface="ＭＳ Ｐゴシック" pitchFamily="-84" charset="-128"/>
                <a:cs typeface="ＭＳ Ｐゴシック" pitchFamily="-84" charset="-128"/>
              </a:rPr>
              <a:t>time independent Schrödinger wave equation                                            becomes</a:t>
            </a:r>
            <a:r>
              <a:rPr lang="en-US" sz="2800" dirty="0">
                <a:ea typeface="ＭＳ Ｐゴシック" pitchFamily="-84" charset="-128"/>
                <a:cs typeface="ＭＳ Ｐゴシック" pitchFamily="-84" charset="-128"/>
              </a:rPr>
              <a:t>			        </a:t>
            </a:r>
            <a:r>
              <a:rPr lang="en-US" sz="2800" dirty="0" smtClean="0">
                <a:ea typeface="ＭＳ Ｐゴシック" pitchFamily="-84" charset="-128"/>
                <a:cs typeface="ＭＳ Ｐゴシック" pitchFamily="-84" charset="-128"/>
              </a:rPr>
              <a:t> 	     where</a:t>
            </a:r>
            <a:r>
              <a:rPr lang="en-US" sz="2800" dirty="0">
                <a:ea typeface="ＭＳ Ｐゴシック" pitchFamily="-84" charset="-128"/>
                <a:cs typeface="ＭＳ Ｐゴシック" pitchFamily="-84" charset="-128"/>
              </a:rPr>
              <a:t>	</a:t>
            </a:r>
            <a:r>
              <a:rPr lang="en-US" sz="2800" dirty="0" smtClean="0">
                <a:ea typeface="ＭＳ Ｐゴシック" pitchFamily="-84" charset="-128"/>
                <a:cs typeface="ＭＳ Ｐゴシック" pitchFamily="-84" charset="-128"/>
              </a:rPr>
              <a:t>               .</a:t>
            </a:r>
          </a:p>
          <a:p>
            <a:pPr eaLnBrk="1" hangingPunct="1">
              <a:spcBef>
                <a:spcPct val="0"/>
              </a:spcBef>
            </a:pPr>
            <a:endParaRPr lang="en-US" sz="2800" dirty="0" smtClean="0">
              <a:ea typeface="ＭＳ Ｐゴシック" pitchFamily="-84" charset="-128"/>
              <a:cs typeface="ＭＳ Ｐゴシック" pitchFamily="-84" charset="-128"/>
            </a:endParaRPr>
          </a:p>
          <a:p>
            <a:pPr eaLnBrk="1" hangingPunct="1">
              <a:spcBef>
                <a:spcPct val="0"/>
              </a:spcBef>
            </a:pPr>
            <a:r>
              <a:rPr lang="en-US" sz="2800" dirty="0" smtClean="0">
                <a:ea typeface="ＭＳ Ｐゴシック" pitchFamily="-84" charset="-128"/>
                <a:cs typeface="ＭＳ Ｐゴシック" pitchFamily="-84" charset="-128"/>
              </a:rPr>
              <a:t>The </a:t>
            </a:r>
            <a:r>
              <a:rPr lang="en-US" sz="2800" dirty="0">
                <a:ea typeface="ＭＳ Ｐゴシック" pitchFamily="-84" charset="-128"/>
                <a:cs typeface="ＭＳ Ｐゴシック" pitchFamily="-84" charset="-128"/>
              </a:rPr>
              <a:t>general solution </a:t>
            </a:r>
            <a:r>
              <a:rPr lang="en-US" sz="2800" dirty="0" smtClean="0">
                <a:ea typeface="ＭＳ Ｐゴシック" pitchFamily="-84" charset="-128"/>
                <a:cs typeface="ＭＳ Ｐゴシック" pitchFamily="-84" charset="-128"/>
              </a:rPr>
              <a:t>is                 	</a:t>
            </a:r>
            <a:r>
              <a:rPr lang="en-US" sz="2800" dirty="0">
                <a:ea typeface="ＭＳ Ｐゴシック" pitchFamily="-84" charset="-128"/>
                <a:cs typeface="ＭＳ Ｐゴシック" pitchFamily="-84" charset="-128"/>
              </a:rPr>
              <a:t>		.				</a:t>
            </a:r>
          </a:p>
        </p:txBody>
      </p:sp>
      <p:sp>
        <p:nvSpPr>
          <p:cNvPr id="8" name="Date Placeholder 7"/>
          <p:cNvSpPr>
            <a:spLocks noGrp="1"/>
          </p:cNvSpPr>
          <p:nvPr>
            <p:ph type="dt" sz="half" idx="10"/>
          </p:nvPr>
        </p:nvSpPr>
        <p:spPr/>
        <p:txBody>
          <a:bodyPr/>
          <a:lstStyle/>
          <a:p>
            <a:pPr>
              <a:defRPr/>
            </a:pPr>
            <a:r>
              <a:rPr lang="en-US" smtClean="0"/>
              <a:t>Monday, April 10, 2017</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4</a:t>
            </a:fld>
            <a:endParaRPr lang="en-US" dirty="0"/>
          </a:p>
        </p:txBody>
      </p:sp>
      <p:sp>
        <p:nvSpPr>
          <p:cNvPr id="10" name="Footer Placeholder 9"/>
          <p:cNvSpPr>
            <a:spLocks noGrp="1"/>
          </p:cNvSpPr>
          <p:nvPr>
            <p:ph type="ftr" sz="quarter" idx="11"/>
          </p:nvPr>
        </p:nvSpPr>
        <p:spPr/>
        <p:txBody>
          <a:bodyPr/>
          <a:lstStyle/>
          <a:p>
            <a:pPr>
              <a:defRPr/>
            </a:pPr>
            <a:r>
              <a:rPr lang="mr-IN" smtClean="0"/>
              <a:t>PHYS 3313-001, Spring 2017                      Dr. Jaehoon Yu</a:t>
            </a:r>
            <a:endParaRPr lang="en-US"/>
          </a:p>
        </p:txBody>
      </p:sp>
      <p:graphicFrame>
        <p:nvGraphicFramePr>
          <p:cNvPr id="465922" name="Object 2"/>
          <p:cNvGraphicFramePr>
            <a:graphicFrameLocks noChangeAspect="1"/>
          </p:cNvGraphicFramePr>
          <p:nvPr>
            <p:extLst/>
          </p:nvPr>
        </p:nvGraphicFramePr>
        <p:xfrm>
          <a:off x="3151188" y="2057400"/>
          <a:ext cx="3546475" cy="1041400"/>
        </p:xfrm>
        <a:graphic>
          <a:graphicData uri="http://schemas.openxmlformats.org/presentationml/2006/ole">
            <mc:AlternateContent xmlns:mc="http://schemas.openxmlformats.org/markup-compatibility/2006">
              <mc:Choice xmlns:v="urn:schemas-microsoft-com:vml" Requires="v">
                <p:oleObj spid="_x0000_s156898" name="Equation" r:id="rId4" imgW="1600200" imgH="469900" progId="Equation.DSMT4">
                  <p:embed/>
                </p:oleObj>
              </mc:Choice>
              <mc:Fallback>
                <p:oleObj name="Equation" r:id="rId4" imgW="1600200" imgH="469900" progId="Equation.DSMT4">
                  <p:embed/>
                  <p:pic>
                    <p:nvPicPr>
                      <p:cNvPr id="0" name=""/>
                      <p:cNvPicPr>
                        <a:picLocks noChangeAspect="1" noChangeArrowheads="1"/>
                      </p:cNvPicPr>
                      <p:nvPr/>
                    </p:nvPicPr>
                    <p:blipFill>
                      <a:blip r:embed="rId5"/>
                      <a:srcRect/>
                      <a:stretch>
                        <a:fillRect/>
                      </a:stretch>
                    </p:blipFill>
                    <p:spPr bwMode="auto">
                      <a:xfrm>
                        <a:off x="3151188" y="2057400"/>
                        <a:ext cx="3546475" cy="1041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5923" name="Object 3"/>
          <p:cNvGraphicFramePr>
            <a:graphicFrameLocks noChangeAspect="1"/>
          </p:cNvGraphicFramePr>
          <p:nvPr>
            <p:extLst/>
          </p:nvPr>
        </p:nvGraphicFramePr>
        <p:xfrm>
          <a:off x="2133600" y="4895850"/>
          <a:ext cx="1819275" cy="742950"/>
        </p:xfrm>
        <a:graphic>
          <a:graphicData uri="http://schemas.openxmlformats.org/presentationml/2006/ole">
            <mc:AlternateContent xmlns:mc="http://schemas.openxmlformats.org/markup-compatibility/2006">
              <mc:Choice xmlns:v="urn:schemas-microsoft-com:vml" Requires="v">
                <p:oleObj spid="_x0000_s156899" name="Equation" r:id="rId6" imgW="1028700" imgH="419100" progId="Equation.DSMT4">
                  <p:embed/>
                </p:oleObj>
              </mc:Choice>
              <mc:Fallback>
                <p:oleObj name="Equation" r:id="rId6" imgW="1028700" imgH="419100" progId="Equation.DSMT4">
                  <p:embed/>
                  <p:pic>
                    <p:nvPicPr>
                      <p:cNvPr id="0" name=""/>
                      <p:cNvPicPr>
                        <a:picLocks noChangeAspect="1" noChangeArrowheads="1"/>
                      </p:cNvPicPr>
                      <p:nvPr/>
                    </p:nvPicPr>
                    <p:blipFill>
                      <a:blip r:embed="rId7"/>
                      <a:srcRect/>
                      <a:stretch>
                        <a:fillRect/>
                      </a:stretch>
                    </p:blipFill>
                    <p:spPr bwMode="auto">
                      <a:xfrm>
                        <a:off x="2133600" y="4895850"/>
                        <a:ext cx="1819275" cy="7429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5924" name="Object 4"/>
          <p:cNvGraphicFramePr>
            <a:graphicFrameLocks noChangeAspect="1"/>
          </p:cNvGraphicFramePr>
          <p:nvPr>
            <p:extLst/>
          </p:nvPr>
        </p:nvGraphicFramePr>
        <p:xfrm>
          <a:off x="6248400" y="4991100"/>
          <a:ext cx="1597025" cy="495300"/>
        </p:xfrm>
        <a:graphic>
          <a:graphicData uri="http://schemas.openxmlformats.org/presentationml/2006/ole">
            <mc:AlternateContent xmlns:mc="http://schemas.openxmlformats.org/markup-compatibility/2006">
              <mc:Choice xmlns:v="urn:schemas-microsoft-com:vml" Requires="v">
                <p:oleObj spid="_x0000_s156900" name="Equation" r:id="rId8" imgW="901700" imgH="279400" progId="Equation.DSMT4">
                  <p:embed/>
                </p:oleObj>
              </mc:Choice>
              <mc:Fallback>
                <p:oleObj name="Equation" r:id="rId8" imgW="901700" imgH="279400" progId="Equation.DSMT4">
                  <p:embed/>
                  <p:pic>
                    <p:nvPicPr>
                      <p:cNvPr id="0" name=""/>
                      <p:cNvPicPr>
                        <a:picLocks noChangeAspect="1" noChangeArrowheads="1"/>
                      </p:cNvPicPr>
                      <p:nvPr/>
                    </p:nvPicPr>
                    <p:blipFill>
                      <a:blip r:embed="rId9"/>
                      <a:srcRect/>
                      <a:stretch>
                        <a:fillRect/>
                      </a:stretch>
                    </p:blipFill>
                    <p:spPr bwMode="auto">
                      <a:xfrm>
                        <a:off x="6248400" y="4991100"/>
                        <a:ext cx="1597025" cy="4953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5925" name="Object 5"/>
          <p:cNvGraphicFramePr>
            <a:graphicFrameLocks noChangeAspect="1"/>
          </p:cNvGraphicFramePr>
          <p:nvPr>
            <p:extLst/>
          </p:nvPr>
        </p:nvGraphicFramePr>
        <p:xfrm>
          <a:off x="3886200" y="5715000"/>
          <a:ext cx="3675063" cy="533400"/>
        </p:xfrm>
        <a:graphic>
          <a:graphicData uri="http://schemas.openxmlformats.org/presentationml/2006/ole">
            <mc:AlternateContent xmlns:mc="http://schemas.openxmlformats.org/markup-compatibility/2006">
              <mc:Choice xmlns:v="urn:schemas-microsoft-com:vml" Requires="v">
                <p:oleObj spid="_x0000_s156901" name="Equation" r:id="rId10" imgW="1574800" imgH="228600" progId="Equation.DSMT4">
                  <p:embed/>
                </p:oleObj>
              </mc:Choice>
              <mc:Fallback>
                <p:oleObj name="Equation" r:id="rId10" imgW="1574800" imgH="228600" progId="Equation.DSMT4">
                  <p:embed/>
                  <p:pic>
                    <p:nvPicPr>
                      <p:cNvPr id="0" name=""/>
                      <p:cNvPicPr>
                        <a:picLocks noChangeAspect="1" noChangeArrowheads="1"/>
                      </p:cNvPicPr>
                      <p:nvPr/>
                    </p:nvPicPr>
                    <p:blipFill>
                      <a:blip r:embed="rId11"/>
                      <a:srcRect/>
                      <a:stretch>
                        <a:fillRect/>
                      </a:stretch>
                    </p:blipFill>
                    <p:spPr bwMode="auto">
                      <a:xfrm>
                        <a:off x="3886200" y="5715000"/>
                        <a:ext cx="3675063"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5928" name="Object 8"/>
          <p:cNvGraphicFramePr>
            <a:graphicFrameLocks noChangeAspect="1"/>
          </p:cNvGraphicFramePr>
          <p:nvPr>
            <p:extLst/>
          </p:nvPr>
        </p:nvGraphicFramePr>
        <p:xfrm>
          <a:off x="4130675" y="5029200"/>
          <a:ext cx="898525" cy="404812"/>
        </p:xfrm>
        <a:graphic>
          <a:graphicData uri="http://schemas.openxmlformats.org/presentationml/2006/ole">
            <mc:AlternateContent xmlns:mc="http://schemas.openxmlformats.org/markup-compatibility/2006">
              <mc:Choice xmlns:v="urn:schemas-microsoft-com:vml" Requires="v">
                <p:oleObj spid="_x0000_s156902" name="Equation" r:id="rId12" imgW="508000" imgH="228600" progId="Equation.DSMT4">
                  <p:embed/>
                </p:oleObj>
              </mc:Choice>
              <mc:Fallback>
                <p:oleObj name="Equation" r:id="rId12" imgW="508000" imgH="228600" progId="Equation.DSMT4">
                  <p:embed/>
                  <p:pic>
                    <p:nvPicPr>
                      <p:cNvPr id="0" name=""/>
                      <p:cNvPicPr>
                        <a:picLocks noChangeAspect="1" noChangeArrowheads="1"/>
                      </p:cNvPicPr>
                      <p:nvPr/>
                    </p:nvPicPr>
                    <p:blipFill>
                      <a:blip r:embed="rId13"/>
                      <a:srcRect/>
                      <a:stretch>
                        <a:fillRect/>
                      </a:stretch>
                    </p:blipFill>
                    <p:spPr bwMode="auto">
                      <a:xfrm>
                        <a:off x="4130675" y="5029200"/>
                        <a:ext cx="898525" cy="4048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3" name="Object 10"/>
          <p:cNvGraphicFramePr>
            <a:graphicFrameLocks noChangeAspect="1"/>
          </p:cNvGraphicFramePr>
          <p:nvPr>
            <p:extLst/>
          </p:nvPr>
        </p:nvGraphicFramePr>
        <p:xfrm>
          <a:off x="5943600" y="4444122"/>
          <a:ext cx="3066360" cy="585078"/>
        </p:xfrm>
        <a:graphic>
          <a:graphicData uri="http://schemas.openxmlformats.org/presentationml/2006/ole">
            <mc:AlternateContent xmlns:mc="http://schemas.openxmlformats.org/markup-compatibility/2006">
              <mc:Choice xmlns:v="urn:schemas-microsoft-com:vml" Requires="v">
                <p:oleObj spid="_x0000_s156903" name="Equation" r:id="rId14" imgW="2197100" imgH="419100" progId="Equation.DSMT4">
                  <p:embed/>
                </p:oleObj>
              </mc:Choice>
              <mc:Fallback>
                <p:oleObj name="Equation" r:id="rId14" imgW="2197100" imgH="419100" progId="Equation.DSMT4">
                  <p:embed/>
                  <p:pic>
                    <p:nvPicPr>
                      <p:cNvPr id="0" name=""/>
                      <p:cNvPicPr>
                        <a:picLocks noChangeAspect="1" noChangeArrowheads="1"/>
                      </p:cNvPicPr>
                      <p:nvPr/>
                    </p:nvPicPr>
                    <p:blipFill>
                      <a:blip r:embed="rId15"/>
                      <a:srcRect/>
                      <a:stretch>
                        <a:fillRect/>
                      </a:stretch>
                    </p:blipFill>
                    <p:spPr bwMode="auto">
                      <a:xfrm>
                        <a:off x="5943600" y="4444122"/>
                        <a:ext cx="3066360" cy="585078"/>
                      </a:xfrm>
                      <a:prstGeom prst="rect">
                        <a:avLst/>
                      </a:prstGeom>
                      <a:noFill/>
                      <a:extLst/>
                    </p:spPr>
                  </p:pic>
                </p:oleObj>
              </mc:Fallback>
            </mc:AlternateContent>
          </a:graphicData>
        </a:graphic>
      </p:graphicFrame>
    </p:spTree>
    <p:extLst>
      <p:ext uri="{BB962C8B-B14F-4D97-AF65-F5344CB8AC3E}">
        <p14:creationId xmlns:p14="http://schemas.microsoft.com/office/powerpoint/2010/main" val="74189158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457200" y="0"/>
            <a:ext cx="8229600" cy="636587"/>
          </a:xfrm>
        </p:spPr>
        <p:txBody>
          <a:bodyPr/>
          <a:lstStyle/>
          <a:p>
            <a:pPr algn="ctr" eaLnBrk="1" hangingPunct="1"/>
            <a:r>
              <a:rPr lang="en-US" sz="4800" b="1" dirty="0">
                <a:ea typeface="ＭＳ Ｐゴシック" pitchFamily="-84" charset="-128"/>
                <a:cs typeface="ＭＳ Ｐゴシック" pitchFamily="-84" charset="-128"/>
              </a:rPr>
              <a:t>Quantization</a:t>
            </a:r>
          </a:p>
        </p:txBody>
      </p:sp>
      <p:sp>
        <p:nvSpPr>
          <p:cNvPr id="31746" name="Rectangle 4"/>
          <p:cNvSpPr>
            <a:spLocks noGrp="1" noChangeArrowheads="1"/>
          </p:cNvSpPr>
          <p:nvPr>
            <p:ph type="body" sz="half" idx="1"/>
          </p:nvPr>
        </p:nvSpPr>
        <p:spPr>
          <a:xfrm>
            <a:off x="457200" y="533400"/>
            <a:ext cx="8307388" cy="5257800"/>
          </a:xfrm>
          <a:noFill/>
        </p:spPr>
        <p:txBody>
          <a:bodyPr/>
          <a:lstStyle/>
          <a:p>
            <a:pPr algn="just" eaLnBrk="1" hangingPunct="1"/>
            <a:r>
              <a:rPr lang="en-US" sz="2400" dirty="0" smtClean="0">
                <a:ea typeface="ＭＳ Ｐゴシック" pitchFamily="-84" charset="-128"/>
                <a:cs typeface="ＭＳ Ｐゴシック" pitchFamily="-84" charset="-128"/>
              </a:rPr>
              <a:t>Since the wave function must be continuous, the boundary </a:t>
            </a:r>
            <a:r>
              <a:rPr lang="en-US" sz="2400" dirty="0">
                <a:ea typeface="ＭＳ Ｐゴシック" pitchFamily="-84" charset="-128"/>
                <a:cs typeface="ＭＳ Ｐゴシック" pitchFamily="-84" charset="-128"/>
              </a:rPr>
              <a:t>conditions of the potential dictate that the wave function must be zero at </a:t>
            </a:r>
            <a:r>
              <a:rPr lang="en-US" sz="2400" i="1" dirty="0">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 0 and </a:t>
            </a:r>
            <a:r>
              <a:rPr lang="en-US" sz="2400" i="1" dirty="0">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 </a:t>
            </a:r>
            <a:r>
              <a:rPr lang="en-US" sz="2400" i="1" dirty="0">
                <a:ea typeface="ＭＳ Ｐゴシック" pitchFamily="-84" charset="-128"/>
                <a:cs typeface="ＭＳ Ｐゴシック" pitchFamily="-84" charset="-128"/>
              </a:rPr>
              <a:t>L</a:t>
            </a:r>
            <a:r>
              <a:rPr lang="en-US" sz="2400" dirty="0">
                <a:ea typeface="ＭＳ Ｐゴシック" pitchFamily="-84" charset="-128"/>
                <a:cs typeface="ＭＳ Ｐゴシック" pitchFamily="-84" charset="-128"/>
              </a:rPr>
              <a:t>. </a:t>
            </a:r>
            <a:r>
              <a:rPr lang="en-US" sz="2400" dirty="0" smtClean="0">
                <a:ea typeface="ＭＳ Ｐゴシック" pitchFamily="-84" charset="-128"/>
                <a:cs typeface="ＭＳ Ｐゴシック" pitchFamily="-84" charset="-128"/>
              </a:rPr>
              <a:t>These yield </a:t>
            </a:r>
            <a:r>
              <a:rPr lang="en-US" sz="2400" dirty="0">
                <a:ea typeface="ＭＳ Ｐゴシック" pitchFamily="-84" charset="-128"/>
                <a:cs typeface="ＭＳ Ｐゴシック" pitchFamily="-84" charset="-128"/>
              </a:rPr>
              <a:t>valid solutions </a:t>
            </a:r>
            <a:r>
              <a:rPr lang="en-US" sz="2400" dirty="0" smtClean="0">
                <a:ea typeface="ＭＳ Ｐゴシック" pitchFamily="-84" charset="-128"/>
                <a:cs typeface="ＭＳ Ｐゴシック" pitchFamily="-84" charset="-128"/>
              </a:rPr>
              <a:t>for B=0, and for </a:t>
            </a:r>
            <a:r>
              <a:rPr lang="en-US" sz="2400" b="1" dirty="0">
                <a:solidFill>
                  <a:srgbClr val="FF0000"/>
                </a:solidFill>
                <a:ea typeface="ＭＳ Ｐゴシック" pitchFamily="-84" charset="-128"/>
                <a:cs typeface="ＭＳ Ｐゴシック" pitchFamily="-84" charset="-128"/>
              </a:rPr>
              <a:t>integer values </a:t>
            </a:r>
            <a:r>
              <a:rPr lang="en-US" sz="2400" dirty="0">
                <a:ea typeface="ＭＳ Ｐゴシック" pitchFamily="-84" charset="-128"/>
                <a:cs typeface="ＭＳ Ｐゴシック" pitchFamily="-84" charset="-128"/>
              </a:rPr>
              <a:t>of </a:t>
            </a:r>
            <a:r>
              <a:rPr lang="en-US" sz="2400" i="1" dirty="0">
                <a:ea typeface="ＭＳ Ｐゴシック" pitchFamily="-84" charset="-128"/>
                <a:cs typeface="ＭＳ Ｐゴシック" pitchFamily="-84" charset="-128"/>
              </a:rPr>
              <a:t>n</a:t>
            </a:r>
            <a:r>
              <a:rPr lang="en-US" sz="2400" dirty="0">
                <a:ea typeface="ＭＳ Ｐゴシック" pitchFamily="-84" charset="-128"/>
                <a:cs typeface="ＭＳ Ｐゴシック" pitchFamily="-84" charset="-128"/>
              </a:rPr>
              <a:t> such that </a:t>
            </a:r>
            <a:r>
              <a:rPr lang="en-US" sz="2400" i="1" dirty="0" err="1">
                <a:ea typeface="ＭＳ Ｐゴシック" pitchFamily="-84" charset="-128"/>
                <a:cs typeface="ＭＳ Ｐゴシック" pitchFamily="-84" charset="-128"/>
              </a:rPr>
              <a:t>kL</a:t>
            </a:r>
            <a:r>
              <a:rPr lang="en-US" sz="2400" dirty="0">
                <a:ea typeface="ＭＳ Ｐゴシック" pitchFamily="-84" charset="-128"/>
                <a:cs typeface="ＭＳ Ｐゴシック" pitchFamily="-84" charset="-128"/>
              </a:rPr>
              <a:t> = </a:t>
            </a:r>
            <a:r>
              <a:rPr lang="en-US" sz="2400" i="1" dirty="0" smtClean="0">
                <a:ea typeface="ＭＳ Ｐゴシック" pitchFamily="-84" charset="-128"/>
                <a:cs typeface="ＭＳ Ｐゴシック" pitchFamily="-84" charset="-128"/>
              </a:rPr>
              <a:t>n</a:t>
            </a:r>
            <a:r>
              <a:rPr lang="el-GR" sz="2400" i="1" dirty="0" smtClean="0">
                <a:latin typeface="Symbol" charset="2"/>
                <a:ea typeface="Arial" pitchFamily="-84" charset="0"/>
                <a:cs typeface="Symbol" charset="2"/>
              </a:rPr>
              <a:t>π</a:t>
            </a:r>
            <a:r>
              <a:rPr lang="en-US" sz="2400" dirty="0" smtClean="0">
                <a:ea typeface="Arial" pitchFamily="-84" charset="0"/>
                <a:cs typeface="Arial" pitchFamily="-84" charset="0"/>
              </a:rPr>
              <a:t> </a:t>
            </a:r>
            <a:r>
              <a:rPr lang="en-US" sz="2400" dirty="0" err="1" smtClean="0">
                <a:ea typeface="Arial" pitchFamily="-84" charset="0"/>
                <a:cs typeface="Arial" pitchFamily="-84" charset="0"/>
                <a:sym typeface="Wingdings"/>
              </a:rPr>
              <a:t></a:t>
            </a:r>
            <a:r>
              <a:rPr lang="en-US" sz="2400" dirty="0" smtClean="0">
                <a:ea typeface="Arial" pitchFamily="-84" charset="0"/>
                <a:cs typeface="Arial" pitchFamily="-84" charset="0"/>
                <a:sym typeface="Wingdings"/>
              </a:rPr>
              <a:t> </a:t>
            </a:r>
            <a:r>
              <a:rPr lang="en-US" sz="2400" dirty="0" err="1" smtClean="0">
                <a:ea typeface="Arial" pitchFamily="-84" charset="0"/>
                <a:cs typeface="Arial" pitchFamily="-84" charset="0"/>
                <a:sym typeface="Wingdings"/>
              </a:rPr>
              <a:t>k</a:t>
            </a:r>
            <a:r>
              <a:rPr lang="en-US" sz="2400" dirty="0" smtClean="0">
                <a:ea typeface="Arial" pitchFamily="-84" charset="0"/>
                <a:cs typeface="Arial" pitchFamily="-84" charset="0"/>
                <a:sym typeface="Wingdings"/>
              </a:rPr>
              <a:t>=</a:t>
            </a:r>
            <a:r>
              <a:rPr lang="en-US" sz="2400" dirty="0" err="1" smtClean="0">
                <a:ea typeface="Arial" pitchFamily="-84" charset="0"/>
                <a:cs typeface="Arial" pitchFamily="-84" charset="0"/>
                <a:sym typeface="Wingdings"/>
              </a:rPr>
              <a:t>n</a:t>
            </a:r>
            <a:r>
              <a:rPr lang="en-US" sz="2400" dirty="0" err="1" smtClean="0">
                <a:latin typeface="Symbol" charset="2"/>
                <a:ea typeface="Arial" pitchFamily="-84" charset="0"/>
                <a:cs typeface="Symbol" charset="2"/>
                <a:sym typeface="Wingdings"/>
              </a:rPr>
              <a:t>π</a:t>
            </a:r>
            <a:r>
              <a:rPr lang="en-US" sz="2400" dirty="0" smtClean="0">
                <a:ea typeface="Arial" pitchFamily="-84" charset="0"/>
                <a:cs typeface="Arial" pitchFamily="-84" charset="0"/>
                <a:sym typeface="Wingdings"/>
              </a:rPr>
              <a:t>/L</a:t>
            </a:r>
            <a:endParaRPr lang="en-US" sz="2400" dirty="0" smtClean="0">
              <a:ea typeface="ＭＳ Ｐゴシック" pitchFamily="-84" charset="-128"/>
              <a:cs typeface="ＭＳ Ｐゴシック" pitchFamily="-84" charset="-128"/>
            </a:endParaRPr>
          </a:p>
          <a:p>
            <a:pPr algn="just" eaLnBrk="1" hangingPunct="1"/>
            <a:r>
              <a:rPr lang="en-US" sz="2400" dirty="0">
                <a:ea typeface="ＭＳ Ｐゴシック" pitchFamily="-84" charset="-128"/>
                <a:cs typeface="ＭＳ Ｐゴシック" pitchFamily="-84" charset="-128"/>
              </a:rPr>
              <a:t>The wave function </a:t>
            </a:r>
            <a:r>
              <a:rPr lang="en-US" sz="2400" dirty="0" smtClean="0">
                <a:ea typeface="ＭＳ Ｐゴシック" pitchFamily="-84" charset="-128"/>
                <a:cs typeface="ＭＳ Ｐゴシック" pitchFamily="-84" charset="-128"/>
              </a:rPr>
              <a:t>now becomes</a:t>
            </a:r>
            <a:endParaRPr lang="en-US" sz="2400" dirty="0">
              <a:ea typeface="ＭＳ Ｐゴシック" pitchFamily="-84" charset="-128"/>
              <a:cs typeface="ＭＳ Ｐゴシック" pitchFamily="-84" charset="-128"/>
            </a:endParaRPr>
          </a:p>
          <a:p>
            <a:pPr algn="just" eaLnBrk="1" hangingPunct="1"/>
            <a:endParaRPr lang="en-US" sz="2400" dirty="0">
              <a:ea typeface="ＭＳ Ｐゴシック" pitchFamily="-84" charset="-128"/>
              <a:cs typeface="ＭＳ Ｐゴシック" pitchFamily="-84" charset="-128"/>
            </a:endParaRPr>
          </a:p>
          <a:p>
            <a:pPr algn="just" eaLnBrk="1" hangingPunct="1"/>
            <a:r>
              <a:rPr lang="en-US" sz="2400" dirty="0">
                <a:ea typeface="ＭＳ Ｐゴシック" pitchFamily="-84" charset="-128"/>
                <a:cs typeface="ＭＳ Ｐゴシック" pitchFamily="-84" charset="-128"/>
              </a:rPr>
              <a:t>We normalize the wave function</a:t>
            </a:r>
          </a:p>
          <a:p>
            <a:pPr algn="just" eaLnBrk="1" hangingPunct="1"/>
            <a:endParaRPr lang="en-US" sz="2400" dirty="0">
              <a:ea typeface="ＭＳ Ｐゴシック" pitchFamily="-84" charset="-128"/>
              <a:cs typeface="ＭＳ Ｐゴシック" pitchFamily="-84" charset="-128"/>
            </a:endParaRPr>
          </a:p>
          <a:p>
            <a:pPr algn="just" eaLnBrk="1" hangingPunct="1"/>
            <a:endParaRPr lang="en-US" sz="2400" dirty="0">
              <a:ea typeface="ＭＳ Ｐゴシック" pitchFamily="-84" charset="-128"/>
              <a:cs typeface="ＭＳ Ｐゴシック" pitchFamily="-84" charset="-128"/>
            </a:endParaRPr>
          </a:p>
          <a:p>
            <a:pPr algn="just" eaLnBrk="1" hangingPunct="1"/>
            <a:r>
              <a:rPr lang="en-US" sz="2400" dirty="0">
                <a:ea typeface="ＭＳ Ｐゴシック" pitchFamily="-84" charset="-128"/>
                <a:cs typeface="ＭＳ Ｐゴシック" pitchFamily="-84" charset="-128"/>
              </a:rPr>
              <a:t>The normalized wave function becomes</a:t>
            </a:r>
          </a:p>
          <a:p>
            <a:pPr algn="just" eaLnBrk="1" hangingPunct="1"/>
            <a:endParaRPr lang="en-US" sz="2400" dirty="0" smtClean="0">
              <a:ea typeface="ＭＳ Ｐゴシック" pitchFamily="-84" charset="-128"/>
              <a:cs typeface="ＭＳ Ｐゴシック" pitchFamily="-84" charset="-128"/>
            </a:endParaRPr>
          </a:p>
          <a:p>
            <a:pPr algn="just" eaLnBrk="1" hangingPunct="1">
              <a:buNone/>
            </a:pPr>
            <a:endParaRPr lang="en-US" sz="2400" dirty="0" smtClean="0">
              <a:ea typeface="ＭＳ Ｐゴシック" pitchFamily="-84" charset="-128"/>
              <a:cs typeface="ＭＳ Ｐゴシック" pitchFamily="-84" charset="-128"/>
            </a:endParaRPr>
          </a:p>
          <a:p>
            <a:pPr algn="just" eaLnBrk="1" hangingPunct="1"/>
            <a:r>
              <a:rPr lang="en-US" sz="2400" dirty="0">
                <a:ea typeface="ＭＳ Ｐゴシック" pitchFamily="-84" charset="-128"/>
                <a:cs typeface="ＭＳ Ｐゴシック" pitchFamily="-84" charset="-128"/>
              </a:rPr>
              <a:t>These functions are identical to those obtained for a vibrating string with fixed ends.</a:t>
            </a:r>
          </a:p>
        </p:txBody>
      </p:sp>
      <p:sp>
        <p:nvSpPr>
          <p:cNvPr id="8" name="Date Placeholder 7"/>
          <p:cNvSpPr>
            <a:spLocks noGrp="1"/>
          </p:cNvSpPr>
          <p:nvPr>
            <p:ph type="dt" sz="half" idx="10"/>
          </p:nvPr>
        </p:nvSpPr>
        <p:spPr/>
        <p:txBody>
          <a:bodyPr/>
          <a:lstStyle/>
          <a:p>
            <a:pPr>
              <a:defRPr/>
            </a:pPr>
            <a:r>
              <a:rPr lang="en-US" smtClean="0"/>
              <a:t>Monday, April 10, 2017</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5</a:t>
            </a:fld>
            <a:endParaRPr lang="en-US"/>
          </a:p>
        </p:txBody>
      </p:sp>
      <p:sp>
        <p:nvSpPr>
          <p:cNvPr id="10" name="Footer Placeholder 9"/>
          <p:cNvSpPr>
            <a:spLocks noGrp="1"/>
          </p:cNvSpPr>
          <p:nvPr>
            <p:ph type="ftr" sz="quarter" idx="11"/>
          </p:nvPr>
        </p:nvSpPr>
        <p:spPr/>
        <p:txBody>
          <a:bodyPr/>
          <a:lstStyle/>
          <a:p>
            <a:pPr>
              <a:defRPr/>
            </a:pPr>
            <a:r>
              <a:rPr lang="mr-IN" smtClean="0"/>
              <a:t>PHYS 3313-001, Spring 2017                      Dr. Jaehoon Yu</a:t>
            </a:r>
            <a:endParaRPr lang="en-US"/>
          </a:p>
        </p:txBody>
      </p:sp>
      <p:graphicFrame>
        <p:nvGraphicFramePr>
          <p:cNvPr id="466946" name="Object 2"/>
          <p:cNvGraphicFramePr>
            <a:graphicFrameLocks noChangeAspect="1"/>
          </p:cNvGraphicFramePr>
          <p:nvPr>
            <p:extLst>
              <p:ext uri="{D42A27DB-BD31-4B8C-83A1-F6EECF244321}">
                <p14:modId xmlns:p14="http://schemas.microsoft.com/office/powerpoint/2010/main" val="291609895"/>
              </p:ext>
            </p:extLst>
          </p:nvPr>
        </p:nvGraphicFramePr>
        <p:xfrm>
          <a:off x="4648200" y="2074863"/>
          <a:ext cx="1327150" cy="568325"/>
        </p:xfrm>
        <a:graphic>
          <a:graphicData uri="http://schemas.openxmlformats.org/presentationml/2006/ole">
            <mc:AlternateContent xmlns:mc="http://schemas.openxmlformats.org/markup-compatibility/2006">
              <mc:Choice xmlns:v="urn:schemas-microsoft-com:vml" Requires="v">
                <p:oleObj spid="_x0000_s157996" name="Equation" r:id="rId3" imgW="533400" imgH="228600" progId="Equation.DSMT4">
                  <p:embed/>
                </p:oleObj>
              </mc:Choice>
              <mc:Fallback>
                <p:oleObj name="Equation" r:id="rId3" imgW="533400" imgH="228600" progId="Equation.DSMT4">
                  <p:embed/>
                  <p:pic>
                    <p:nvPicPr>
                      <p:cNvPr id="0" name=""/>
                      <p:cNvPicPr>
                        <a:picLocks noChangeAspect="1" noChangeArrowheads="1"/>
                      </p:cNvPicPr>
                      <p:nvPr/>
                    </p:nvPicPr>
                    <p:blipFill>
                      <a:blip r:embed="rId4"/>
                      <a:srcRect/>
                      <a:stretch>
                        <a:fillRect/>
                      </a:stretch>
                    </p:blipFill>
                    <p:spPr bwMode="auto">
                      <a:xfrm>
                        <a:off x="4648200" y="2074863"/>
                        <a:ext cx="1327150" cy="568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6947" name="Object 3"/>
          <p:cNvGraphicFramePr>
            <a:graphicFrameLocks noChangeAspect="1"/>
          </p:cNvGraphicFramePr>
          <p:nvPr>
            <p:extLst/>
          </p:nvPr>
        </p:nvGraphicFramePr>
        <p:xfrm>
          <a:off x="4648200" y="2860675"/>
          <a:ext cx="2360613" cy="568325"/>
        </p:xfrm>
        <a:graphic>
          <a:graphicData uri="http://schemas.openxmlformats.org/presentationml/2006/ole">
            <mc:AlternateContent xmlns:mc="http://schemas.openxmlformats.org/markup-compatibility/2006">
              <mc:Choice xmlns:v="urn:schemas-microsoft-com:vml" Requires="v">
                <p:oleObj spid="_x0000_s157997" name="Equation" r:id="rId5" imgW="1371600" imgH="330200" progId="Equation.DSMT4">
                  <p:embed/>
                </p:oleObj>
              </mc:Choice>
              <mc:Fallback>
                <p:oleObj name="Equation" r:id="rId5" imgW="1371600" imgH="330200" progId="Equation.DSMT4">
                  <p:embed/>
                  <p:pic>
                    <p:nvPicPr>
                      <p:cNvPr id="0" name=""/>
                      <p:cNvPicPr>
                        <a:picLocks noChangeAspect="1" noChangeArrowheads="1"/>
                      </p:cNvPicPr>
                      <p:nvPr/>
                    </p:nvPicPr>
                    <p:blipFill>
                      <a:blip r:embed="rId6"/>
                      <a:srcRect/>
                      <a:stretch>
                        <a:fillRect/>
                      </a:stretch>
                    </p:blipFill>
                    <p:spPr bwMode="auto">
                      <a:xfrm>
                        <a:off x="4648200" y="2860675"/>
                        <a:ext cx="2360613" cy="568325"/>
                      </a:xfrm>
                      <a:prstGeom prst="rect">
                        <a:avLst/>
                      </a:prstGeom>
                      <a:noFill/>
                      <a:extLst/>
                    </p:spPr>
                  </p:pic>
                </p:oleObj>
              </mc:Fallback>
            </mc:AlternateContent>
          </a:graphicData>
        </a:graphic>
      </p:graphicFrame>
      <p:graphicFrame>
        <p:nvGraphicFramePr>
          <p:cNvPr id="466948" name="Object 4"/>
          <p:cNvGraphicFramePr>
            <a:graphicFrameLocks noChangeAspect="1"/>
          </p:cNvGraphicFramePr>
          <p:nvPr>
            <p:extLst/>
          </p:nvPr>
        </p:nvGraphicFramePr>
        <p:xfrm>
          <a:off x="2819400" y="4914900"/>
          <a:ext cx="1155700" cy="495300"/>
        </p:xfrm>
        <a:graphic>
          <a:graphicData uri="http://schemas.openxmlformats.org/presentationml/2006/ole">
            <mc:AlternateContent xmlns:mc="http://schemas.openxmlformats.org/markup-compatibility/2006">
              <mc:Choice xmlns:v="urn:schemas-microsoft-com:vml" Requires="v">
                <p:oleObj spid="_x0000_s157998" name="Equation" r:id="rId7" imgW="533400" imgH="228600" progId="Equation.DSMT4">
                  <p:embed/>
                </p:oleObj>
              </mc:Choice>
              <mc:Fallback>
                <p:oleObj name="Equation" r:id="rId7" imgW="533400" imgH="228600" progId="Equation.DSMT4">
                  <p:embed/>
                  <p:pic>
                    <p:nvPicPr>
                      <p:cNvPr id="0" name=""/>
                      <p:cNvPicPr>
                        <a:picLocks noChangeAspect="1" noChangeArrowheads="1"/>
                      </p:cNvPicPr>
                      <p:nvPr/>
                    </p:nvPicPr>
                    <p:blipFill>
                      <a:blip r:embed="rId8"/>
                      <a:srcRect/>
                      <a:stretch>
                        <a:fillRect/>
                      </a:stretch>
                    </p:blipFill>
                    <p:spPr bwMode="auto">
                      <a:xfrm>
                        <a:off x="2819400" y="4914900"/>
                        <a:ext cx="1155700" cy="4953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6949" name="Object 5"/>
          <p:cNvGraphicFramePr>
            <a:graphicFrameLocks noChangeAspect="1"/>
          </p:cNvGraphicFramePr>
          <p:nvPr>
            <p:extLst/>
          </p:nvPr>
        </p:nvGraphicFramePr>
        <p:xfrm>
          <a:off x="1143000" y="3352800"/>
          <a:ext cx="3230562" cy="1008063"/>
        </p:xfrm>
        <a:graphic>
          <a:graphicData uri="http://schemas.openxmlformats.org/presentationml/2006/ole">
            <mc:AlternateContent xmlns:mc="http://schemas.openxmlformats.org/markup-compatibility/2006">
              <mc:Choice xmlns:v="urn:schemas-microsoft-com:vml" Requires="v">
                <p:oleObj spid="_x0000_s157999" name="Equation" r:id="rId9" imgW="1384300" imgH="431800" progId="Equation.DSMT4">
                  <p:embed/>
                </p:oleObj>
              </mc:Choice>
              <mc:Fallback>
                <p:oleObj name="Equation" r:id="rId9" imgW="1384300" imgH="431800" progId="Equation.DSMT4">
                  <p:embed/>
                  <p:pic>
                    <p:nvPicPr>
                      <p:cNvPr id="0" name=""/>
                      <p:cNvPicPr>
                        <a:picLocks noChangeAspect="1" noChangeArrowheads="1"/>
                      </p:cNvPicPr>
                      <p:nvPr/>
                    </p:nvPicPr>
                    <p:blipFill>
                      <a:blip r:embed="rId10"/>
                      <a:srcRect/>
                      <a:stretch>
                        <a:fillRect/>
                      </a:stretch>
                    </p:blipFill>
                    <p:spPr bwMode="auto">
                      <a:xfrm>
                        <a:off x="1143000" y="3352800"/>
                        <a:ext cx="3230562" cy="1008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 name="Object 2"/>
          <p:cNvGraphicFramePr>
            <a:graphicFrameLocks noChangeAspect="1"/>
          </p:cNvGraphicFramePr>
          <p:nvPr>
            <p:extLst>
              <p:ext uri="{D42A27DB-BD31-4B8C-83A1-F6EECF244321}">
                <p14:modId xmlns:p14="http://schemas.microsoft.com/office/powerpoint/2010/main" val="529822811"/>
              </p:ext>
            </p:extLst>
          </p:nvPr>
        </p:nvGraphicFramePr>
        <p:xfrm>
          <a:off x="5889625" y="1822450"/>
          <a:ext cx="1958975" cy="1073150"/>
        </p:xfrm>
        <a:graphic>
          <a:graphicData uri="http://schemas.openxmlformats.org/presentationml/2006/ole">
            <mc:AlternateContent xmlns:mc="http://schemas.openxmlformats.org/markup-compatibility/2006">
              <mc:Choice xmlns:v="urn:schemas-microsoft-com:vml" Requires="v">
                <p:oleObj spid="_x0000_s158000" name="Equation" r:id="rId11" imgW="787400" imgH="431800" progId="Equation.DSMT4">
                  <p:embed/>
                </p:oleObj>
              </mc:Choice>
              <mc:Fallback>
                <p:oleObj name="Equation" r:id="rId11" imgW="787400" imgH="431800" progId="Equation.DSMT4">
                  <p:embed/>
                  <p:pic>
                    <p:nvPicPr>
                      <p:cNvPr id="0" name=""/>
                      <p:cNvPicPr>
                        <a:picLocks noChangeAspect="1" noChangeArrowheads="1"/>
                      </p:cNvPicPr>
                      <p:nvPr/>
                    </p:nvPicPr>
                    <p:blipFill>
                      <a:blip r:embed="rId12"/>
                      <a:srcRect/>
                      <a:stretch>
                        <a:fillRect/>
                      </a:stretch>
                    </p:blipFill>
                    <p:spPr bwMode="auto">
                      <a:xfrm>
                        <a:off x="5889625" y="1822450"/>
                        <a:ext cx="1958975" cy="10731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nvPr>
        </p:nvGraphicFramePr>
        <p:xfrm>
          <a:off x="4038600" y="4724400"/>
          <a:ext cx="1981200" cy="990600"/>
        </p:xfrm>
        <a:graphic>
          <a:graphicData uri="http://schemas.openxmlformats.org/presentationml/2006/ole">
            <mc:AlternateContent xmlns:mc="http://schemas.openxmlformats.org/markup-compatibility/2006">
              <mc:Choice xmlns:v="urn:schemas-microsoft-com:vml" Requires="v">
                <p:oleObj spid="_x0000_s158001" name="Equation" r:id="rId13" imgW="914400" imgH="457200" progId="Equation.DSMT4">
                  <p:embed/>
                </p:oleObj>
              </mc:Choice>
              <mc:Fallback>
                <p:oleObj name="Equation" r:id="rId13" imgW="914400" imgH="457200" progId="Equation.DSMT4">
                  <p:embed/>
                  <p:pic>
                    <p:nvPicPr>
                      <p:cNvPr id="0" name=""/>
                      <p:cNvPicPr>
                        <a:picLocks noChangeAspect="1" noChangeArrowheads="1"/>
                      </p:cNvPicPr>
                      <p:nvPr/>
                    </p:nvPicPr>
                    <p:blipFill>
                      <a:blip r:embed="rId14"/>
                      <a:srcRect/>
                      <a:stretch>
                        <a:fillRect/>
                      </a:stretch>
                    </p:blipFill>
                    <p:spPr bwMode="auto">
                      <a:xfrm>
                        <a:off x="4038600" y="4724400"/>
                        <a:ext cx="1981200" cy="990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3" name="Object 5"/>
          <p:cNvGraphicFramePr>
            <a:graphicFrameLocks noChangeAspect="1"/>
          </p:cNvGraphicFramePr>
          <p:nvPr>
            <p:extLst/>
          </p:nvPr>
        </p:nvGraphicFramePr>
        <p:xfrm>
          <a:off x="4384675" y="3352800"/>
          <a:ext cx="3082925" cy="1008063"/>
        </p:xfrm>
        <a:graphic>
          <a:graphicData uri="http://schemas.openxmlformats.org/presentationml/2006/ole">
            <mc:AlternateContent xmlns:mc="http://schemas.openxmlformats.org/markup-compatibility/2006">
              <mc:Choice xmlns:v="urn:schemas-microsoft-com:vml" Requires="v">
                <p:oleObj spid="_x0000_s158002" name="Equation" r:id="rId15" imgW="1320800" imgH="431800" progId="Equation.DSMT4">
                  <p:embed/>
                </p:oleObj>
              </mc:Choice>
              <mc:Fallback>
                <p:oleObj name="Equation" r:id="rId15" imgW="1320800" imgH="431800" progId="Equation.DSMT4">
                  <p:embed/>
                  <p:pic>
                    <p:nvPicPr>
                      <p:cNvPr id="0" name=""/>
                      <p:cNvPicPr>
                        <a:picLocks noChangeAspect="1" noChangeArrowheads="1"/>
                      </p:cNvPicPr>
                      <p:nvPr/>
                    </p:nvPicPr>
                    <p:blipFill>
                      <a:blip r:embed="rId16"/>
                      <a:srcRect/>
                      <a:stretch>
                        <a:fillRect/>
                      </a:stretch>
                    </p:blipFill>
                    <p:spPr bwMode="auto">
                      <a:xfrm>
                        <a:off x="4384675" y="3352800"/>
                        <a:ext cx="3082925" cy="1008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extLst/>
          </p:nvPr>
        </p:nvGraphicFramePr>
        <p:xfrm>
          <a:off x="7543800" y="3657600"/>
          <a:ext cx="236537" cy="355600"/>
        </p:xfrm>
        <a:graphic>
          <a:graphicData uri="http://schemas.openxmlformats.org/presentationml/2006/ole">
            <mc:AlternateContent xmlns:mc="http://schemas.openxmlformats.org/markup-compatibility/2006">
              <mc:Choice xmlns:v="urn:schemas-microsoft-com:vml" Requires="v">
                <p:oleObj spid="_x0000_s158003" name="Equation" r:id="rId17" imgW="101600" imgH="152400" progId="Equation.DSMT4">
                  <p:embed/>
                </p:oleObj>
              </mc:Choice>
              <mc:Fallback>
                <p:oleObj name="Equation" r:id="rId17" imgW="101600" imgH="152400" progId="Equation.DSMT4">
                  <p:embed/>
                  <p:pic>
                    <p:nvPicPr>
                      <p:cNvPr id="0" name=""/>
                      <p:cNvPicPr>
                        <a:picLocks noChangeAspect="1" noChangeArrowheads="1"/>
                      </p:cNvPicPr>
                      <p:nvPr/>
                    </p:nvPicPr>
                    <p:blipFill>
                      <a:blip r:embed="rId18"/>
                      <a:srcRect/>
                      <a:stretch>
                        <a:fillRect/>
                      </a:stretch>
                    </p:blipFill>
                    <p:spPr bwMode="auto">
                      <a:xfrm>
                        <a:off x="7543800" y="3657600"/>
                        <a:ext cx="236537" cy="355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8174738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1"/>
            <a:ext cx="8229600" cy="838200"/>
          </a:xfrm>
        </p:spPr>
        <p:txBody>
          <a:bodyPr/>
          <a:lstStyle/>
          <a:p>
            <a:pPr algn="ctr" eaLnBrk="1" hangingPunct="1"/>
            <a:r>
              <a:rPr lang="en-US" dirty="0">
                <a:ea typeface="ＭＳ Ｐゴシック" pitchFamily="-84" charset="-128"/>
                <a:cs typeface="ＭＳ Ｐゴシック" pitchFamily="-84" charset="-128"/>
              </a:rPr>
              <a:t>Quantized Energy</a:t>
            </a:r>
          </a:p>
        </p:txBody>
      </p:sp>
      <p:sp>
        <p:nvSpPr>
          <p:cNvPr id="32770" name="Rectangle 5"/>
          <p:cNvSpPr>
            <a:spLocks noGrp="1" noChangeArrowheads="1"/>
          </p:cNvSpPr>
          <p:nvPr>
            <p:ph type="body" sz="half" idx="1"/>
          </p:nvPr>
        </p:nvSpPr>
        <p:spPr>
          <a:xfrm>
            <a:off x="304800" y="609600"/>
            <a:ext cx="8382000" cy="4497388"/>
          </a:xfrm>
          <a:noFill/>
        </p:spPr>
        <p:txBody>
          <a:bodyPr/>
          <a:lstStyle/>
          <a:p>
            <a:pPr algn="just" eaLnBrk="1" hangingPunct="1"/>
            <a:r>
              <a:rPr lang="en-US" sz="2800" dirty="0">
                <a:ea typeface="ＭＳ Ｐゴシック" pitchFamily="-84" charset="-128"/>
                <a:cs typeface="ＭＳ Ｐゴシック" pitchFamily="-84" charset="-128"/>
              </a:rPr>
              <a:t>The quantized wave number now becomes</a:t>
            </a:r>
          </a:p>
          <a:p>
            <a:pPr algn="just" eaLnBrk="1" hangingPunct="1"/>
            <a:r>
              <a:rPr lang="en-US" sz="2800" dirty="0">
                <a:ea typeface="ＭＳ Ｐゴシック" pitchFamily="-84" charset="-128"/>
                <a:cs typeface="ＭＳ Ｐゴシック" pitchFamily="-84" charset="-128"/>
              </a:rPr>
              <a:t>Solving for the energy yields</a:t>
            </a:r>
          </a:p>
          <a:p>
            <a:pPr algn="just" eaLnBrk="1" hangingPunct="1"/>
            <a:endParaRPr lang="en-US" sz="2800" dirty="0">
              <a:ea typeface="ＭＳ Ｐゴシック" pitchFamily="-84" charset="-128"/>
              <a:cs typeface="ＭＳ Ｐゴシック" pitchFamily="-84" charset="-128"/>
            </a:endParaRPr>
          </a:p>
          <a:p>
            <a:pPr algn="just" eaLnBrk="1" hangingPunct="1">
              <a:buFont typeface="Wingdings" pitchFamily="-84" charset="2"/>
              <a:buNone/>
            </a:pPr>
            <a:endParaRPr lang="en-US" sz="2800" dirty="0">
              <a:ea typeface="ＭＳ Ｐゴシック" pitchFamily="-84" charset="-128"/>
              <a:cs typeface="ＭＳ Ｐゴシック" pitchFamily="-84" charset="-128"/>
            </a:endParaRPr>
          </a:p>
          <a:p>
            <a:pPr algn="just" eaLnBrk="1" hangingPunct="1"/>
            <a:r>
              <a:rPr lang="en-US" sz="2800" dirty="0">
                <a:ea typeface="ＭＳ Ｐゴシック" pitchFamily="-84" charset="-128"/>
                <a:cs typeface="ＭＳ Ｐゴシック" pitchFamily="-84" charset="-128"/>
              </a:rPr>
              <a:t>Note that the energy depends on the integer values of </a:t>
            </a:r>
            <a:r>
              <a:rPr lang="en-US" sz="2800" i="1" dirty="0" err="1">
                <a:ea typeface="ＭＳ Ｐゴシック" pitchFamily="-84" charset="-128"/>
                <a:cs typeface="ＭＳ Ｐゴシック" pitchFamily="-84" charset="-128"/>
              </a:rPr>
              <a:t>n</a:t>
            </a:r>
            <a:r>
              <a:rPr lang="en-US" sz="2800" dirty="0">
                <a:ea typeface="ＭＳ Ｐゴシック" pitchFamily="-84" charset="-128"/>
                <a:cs typeface="ＭＳ Ｐゴシック" pitchFamily="-84" charset="-128"/>
              </a:rPr>
              <a:t>. Hence the energy is quantized and nonzero. </a:t>
            </a:r>
          </a:p>
          <a:p>
            <a:pPr algn="just" eaLnBrk="1" hangingPunct="1"/>
            <a:r>
              <a:rPr lang="en-US" sz="2800" dirty="0">
                <a:ea typeface="ＭＳ Ｐゴシック" pitchFamily="-84" charset="-128"/>
                <a:cs typeface="ＭＳ Ｐゴシック" pitchFamily="-84" charset="-128"/>
              </a:rPr>
              <a:t>The special case of </a:t>
            </a:r>
            <a:r>
              <a:rPr lang="en-US" sz="2800" i="1" dirty="0" err="1">
                <a:ea typeface="ＭＳ Ｐゴシック" pitchFamily="-84" charset="-128"/>
                <a:cs typeface="ＭＳ Ｐゴシック" pitchFamily="-84" charset="-128"/>
              </a:rPr>
              <a:t>n</a:t>
            </a:r>
            <a:r>
              <a:rPr lang="en-US" sz="2800" dirty="0">
                <a:ea typeface="ＭＳ Ｐゴシック" pitchFamily="-84" charset="-128"/>
                <a:cs typeface="ＭＳ Ｐゴシック" pitchFamily="-84" charset="-128"/>
              </a:rPr>
              <a:t> = 1 is called the </a:t>
            </a:r>
            <a:r>
              <a:rPr lang="en-US" sz="2800" b="1" u="sng" dirty="0">
                <a:solidFill>
                  <a:srgbClr val="800000"/>
                </a:solidFill>
                <a:ea typeface="ＭＳ Ｐゴシック" pitchFamily="-84" charset="-128"/>
                <a:cs typeface="ＭＳ Ｐゴシック" pitchFamily="-84" charset="-128"/>
              </a:rPr>
              <a:t>ground state energy</a:t>
            </a:r>
            <a:r>
              <a:rPr lang="en-US" sz="2800" dirty="0">
                <a:ea typeface="ＭＳ Ｐゴシック" pitchFamily="-84" charset="-128"/>
                <a:cs typeface="ＭＳ Ｐゴシック" pitchFamily="-84" charset="-128"/>
              </a:rPr>
              <a:t>.</a:t>
            </a:r>
          </a:p>
        </p:txBody>
      </p:sp>
      <p:pic>
        <p:nvPicPr>
          <p:cNvPr id="32774" name="Picture 1"/>
          <p:cNvPicPr>
            <a:picLocks/>
          </p:cNvPicPr>
          <p:nvPr/>
        </p:nvPicPr>
        <p:blipFill>
          <a:blip r:embed="rId4"/>
          <a:srcRect/>
          <a:stretch>
            <a:fillRect/>
          </a:stretch>
        </p:blipFill>
        <p:spPr bwMode="auto">
          <a:xfrm>
            <a:off x="1295400" y="4191000"/>
            <a:ext cx="5334000" cy="24384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April 10, 2017</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6</a:t>
            </a:fld>
            <a:endParaRPr lang="en-US"/>
          </a:p>
        </p:txBody>
      </p:sp>
      <p:sp>
        <p:nvSpPr>
          <p:cNvPr id="10" name="Footer Placeholder 9"/>
          <p:cNvSpPr>
            <a:spLocks noGrp="1"/>
          </p:cNvSpPr>
          <p:nvPr>
            <p:ph type="ftr" sz="quarter" idx="11"/>
          </p:nvPr>
        </p:nvSpPr>
        <p:spPr/>
        <p:txBody>
          <a:bodyPr/>
          <a:lstStyle/>
          <a:p>
            <a:pPr>
              <a:defRPr/>
            </a:pPr>
            <a:r>
              <a:rPr lang="mr-IN" smtClean="0"/>
              <a:t>PHYS 3313-001, Spring 2017                      Dr. Jaehoon Yu</a:t>
            </a:r>
            <a:endParaRPr lang="en-US"/>
          </a:p>
        </p:txBody>
      </p:sp>
      <p:graphicFrame>
        <p:nvGraphicFramePr>
          <p:cNvPr id="468994" name="Object 2"/>
          <p:cNvGraphicFramePr>
            <a:graphicFrameLocks noChangeAspect="1"/>
          </p:cNvGraphicFramePr>
          <p:nvPr>
            <p:extLst/>
          </p:nvPr>
        </p:nvGraphicFramePr>
        <p:xfrm>
          <a:off x="6411913" y="581025"/>
          <a:ext cx="1603375" cy="741363"/>
        </p:xfrm>
        <a:graphic>
          <a:graphicData uri="http://schemas.openxmlformats.org/presentationml/2006/ole">
            <mc:AlternateContent xmlns:mc="http://schemas.openxmlformats.org/markup-compatibility/2006">
              <mc:Choice xmlns:v="urn:schemas-microsoft-com:vml" Requires="v">
                <p:oleObj spid="_x0000_s159131" name="Equation" r:id="rId5" imgW="850900" imgH="393700" progId="Equation.DSMT4">
                  <p:embed/>
                </p:oleObj>
              </mc:Choice>
              <mc:Fallback>
                <p:oleObj name="Equation" r:id="rId5" imgW="850900" imgH="393700" progId="Equation.DSMT4">
                  <p:embed/>
                  <p:pic>
                    <p:nvPicPr>
                      <p:cNvPr id="0" name=""/>
                      <p:cNvPicPr>
                        <a:picLocks noChangeAspect="1" noChangeArrowheads="1"/>
                      </p:cNvPicPr>
                      <p:nvPr/>
                    </p:nvPicPr>
                    <p:blipFill>
                      <a:blip r:embed="rId6"/>
                      <a:srcRect/>
                      <a:stretch>
                        <a:fillRect/>
                      </a:stretch>
                    </p:blipFill>
                    <p:spPr bwMode="auto">
                      <a:xfrm>
                        <a:off x="6411913" y="581025"/>
                        <a:ext cx="1603375" cy="7413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8995" name="Object 3"/>
          <p:cNvGraphicFramePr>
            <a:graphicFrameLocks noChangeAspect="1"/>
          </p:cNvGraphicFramePr>
          <p:nvPr>
            <p:extLst/>
          </p:nvPr>
        </p:nvGraphicFramePr>
        <p:xfrm>
          <a:off x="1341437" y="1981200"/>
          <a:ext cx="715963" cy="439737"/>
        </p:xfrm>
        <a:graphic>
          <a:graphicData uri="http://schemas.openxmlformats.org/presentationml/2006/ole">
            <mc:AlternateContent xmlns:mc="http://schemas.openxmlformats.org/markup-compatibility/2006">
              <mc:Choice xmlns:v="urn:schemas-microsoft-com:vml" Requires="v">
                <p:oleObj spid="_x0000_s159132" name="Equation" r:id="rId7" imgW="330200" imgH="203200" progId="Equation.DSMT4">
                  <p:embed/>
                </p:oleObj>
              </mc:Choice>
              <mc:Fallback>
                <p:oleObj name="Equation" r:id="rId7" imgW="330200" imgH="203200" progId="Equation.DSMT4">
                  <p:embed/>
                  <p:pic>
                    <p:nvPicPr>
                      <p:cNvPr id="0" name=""/>
                      <p:cNvPicPr>
                        <a:picLocks noChangeAspect="1" noChangeArrowheads="1"/>
                      </p:cNvPicPr>
                      <p:nvPr/>
                    </p:nvPicPr>
                    <p:blipFill>
                      <a:blip r:embed="rId8"/>
                      <a:srcRect/>
                      <a:stretch>
                        <a:fillRect/>
                      </a:stretch>
                    </p:blipFill>
                    <p:spPr bwMode="auto">
                      <a:xfrm>
                        <a:off x="1341437" y="1981200"/>
                        <a:ext cx="715963" cy="439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8996" name="Object 4"/>
          <p:cNvGraphicFramePr>
            <a:graphicFrameLocks noChangeAspect="1"/>
          </p:cNvGraphicFramePr>
          <p:nvPr>
            <p:extLst/>
          </p:nvPr>
        </p:nvGraphicFramePr>
        <p:xfrm>
          <a:off x="7086600" y="5638560"/>
          <a:ext cx="1143000" cy="686040"/>
        </p:xfrm>
        <a:graphic>
          <a:graphicData uri="http://schemas.openxmlformats.org/presentationml/2006/ole">
            <mc:AlternateContent xmlns:mc="http://schemas.openxmlformats.org/markup-compatibility/2006">
              <mc:Choice xmlns:v="urn:schemas-microsoft-com:vml" Requires="v">
                <p:oleObj spid="_x0000_s159133" name="Equation" r:id="rId9" imgW="698500" imgH="419100" progId="Equation.DSMT4">
                  <p:embed/>
                </p:oleObj>
              </mc:Choice>
              <mc:Fallback>
                <p:oleObj name="Equation" r:id="rId9" imgW="698500" imgH="419100" progId="Equation.DSMT4">
                  <p:embed/>
                  <p:pic>
                    <p:nvPicPr>
                      <p:cNvPr id="0" name=""/>
                      <p:cNvPicPr>
                        <a:picLocks noChangeAspect="1" noChangeArrowheads="1"/>
                      </p:cNvPicPr>
                      <p:nvPr/>
                    </p:nvPicPr>
                    <p:blipFill>
                      <a:blip r:embed="rId10"/>
                      <a:srcRect/>
                      <a:stretch>
                        <a:fillRect/>
                      </a:stretch>
                    </p:blipFill>
                    <p:spPr bwMode="auto">
                      <a:xfrm>
                        <a:off x="7086600" y="5638560"/>
                        <a:ext cx="1143000" cy="68604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8997" name="Object 5"/>
          <p:cNvGraphicFramePr>
            <a:graphicFrameLocks noChangeAspect="1"/>
          </p:cNvGraphicFramePr>
          <p:nvPr>
            <p:extLst/>
          </p:nvPr>
        </p:nvGraphicFramePr>
        <p:xfrm>
          <a:off x="7086600" y="4953000"/>
          <a:ext cx="1249362" cy="685800"/>
        </p:xfrm>
        <a:graphic>
          <a:graphicData uri="http://schemas.openxmlformats.org/presentationml/2006/ole">
            <mc:AlternateContent xmlns:mc="http://schemas.openxmlformats.org/markup-compatibility/2006">
              <mc:Choice xmlns:v="urn:schemas-microsoft-com:vml" Requires="v">
                <p:oleObj spid="_x0000_s159134" name="Equation" r:id="rId11" imgW="762000" imgH="419100" progId="Equation.DSMT4">
                  <p:embed/>
                </p:oleObj>
              </mc:Choice>
              <mc:Fallback>
                <p:oleObj name="Equation" r:id="rId11" imgW="762000" imgH="419100" progId="Equation.DSMT4">
                  <p:embed/>
                  <p:pic>
                    <p:nvPicPr>
                      <p:cNvPr id="0" name=""/>
                      <p:cNvPicPr>
                        <a:picLocks noChangeAspect="1" noChangeArrowheads="1"/>
                      </p:cNvPicPr>
                      <p:nvPr/>
                    </p:nvPicPr>
                    <p:blipFill>
                      <a:blip r:embed="rId12"/>
                      <a:srcRect/>
                      <a:stretch>
                        <a:fillRect/>
                      </a:stretch>
                    </p:blipFill>
                    <p:spPr bwMode="auto">
                      <a:xfrm>
                        <a:off x="7086600" y="4953000"/>
                        <a:ext cx="1249362" cy="685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8998" name="Object 6"/>
          <p:cNvGraphicFramePr>
            <a:graphicFrameLocks noChangeAspect="1"/>
          </p:cNvGraphicFramePr>
          <p:nvPr>
            <p:extLst/>
          </p:nvPr>
        </p:nvGraphicFramePr>
        <p:xfrm>
          <a:off x="7086600" y="4191000"/>
          <a:ext cx="1227138" cy="685800"/>
        </p:xfrm>
        <a:graphic>
          <a:graphicData uri="http://schemas.openxmlformats.org/presentationml/2006/ole">
            <mc:AlternateContent xmlns:mc="http://schemas.openxmlformats.org/markup-compatibility/2006">
              <mc:Choice xmlns:v="urn:schemas-microsoft-com:vml" Requires="v">
                <p:oleObj spid="_x0000_s159135" name="Equation" r:id="rId13" imgW="749300" imgH="419100" progId="Equation.DSMT4">
                  <p:embed/>
                </p:oleObj>
              </mc:Choice>
              <mc:Fallback>
                <p:oleObj name="Equation" r:id="rId13" imgW="749300" imgH="419100" progId="Equation.DSMT4">
                  <p:embed/>
                  <p:pic>
                    <p:nvPicPr>
                      <p:cNvPr id="0" name=""/>
                      <p:cNvPicPr>
                        <a:picLocks noChangeAspect="1" noChangeArrowheads="1"/>
                      </p:cNvPicPr>
                      <p:nvPr/>
                    </p:nvPicPr>
                    <p:blipFill>
                      <a:blip r:embed="rId14"/>
                      <a:srcRect/>
                      <a:stretch>
                        <a:fillRect/>
                      </a:stretch>
                    </p:blipFill>
                    <p:spPr bwMode="auto">
                      <a:xfrm>
                        <a:off x="7086600" y="4191000"/>
                        <a:ext cx="1227138" cy="685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9001" name="Object 9"/>
          <p:cNvGraphicFramePr>
            <a:graphicFrameLocks noChangeAspect="1"/>
          </p:cNvGraphicFramePr>
          <p:nvPr>
            <p:extLst/>
          </p:nvPr>
        </p:nvGraphicFramePr>
        <p:xfrm>
          <a:off x="7986713" y="544513"/>
          <a:ext cx="1004887" cy="814387"/>
        </p:xfrm>
        <a:graphic>
          <a:graphicData uri="http://schemas.openxmlformats.org/presentationml/2006/ole">
            <mc:AlternateContent xmlns:mc="http://schemas.openxmlformats.org/markup-compatibility/2006">
              <mc:Choice xmlns:v="urn:schemas-microsoft-com:vml" Requires="v">
                <p:oleObj spid="_x0000_s159136" name="Equation" r:id="rId15" imgW="533400" imgH="431800" progId="Equation.DSMT4">
                  <p:embed/>
                </p:oleObj>
              </mc:Choice>
              <mc:Fallback>
                <p:oleObj name="Equation" r:id="rId15" imgW="533400" imgH="431800" progId="Equation.DSMT4">
                  <p:embed/>
                  <p:pic>
                    <p:nvPicPr>
                      <p:cNvPr id="0" name=""/>
                      <p:cNvPicPr>
                        <a:picLocks noChangeAspect="1" noChangeArrowheads="1"/>
                      </p:cNvPicPr>
                      <p:nvPr/>
                    </p:nvPicPr>
                    <p:blipFill>
                      <a:blip r:embed="rId16"/>
                      <a:srcRect/>
                      <a:stretch>
                        <a:fillRect/>
                      </a:stretch>
                    </p:blipFill>
                    <p:spPr bwMode="auto">
                      <a:xfrm>
                        <a:off x="7986713" y="544513"/>
                        <a:ext cx="1004887" cy="8143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9002" name="Object 10"/>
          <p:cNvGraphicFramePr>
            <a:graphicFrameLocks noChangeAspect="1"/>
          </p:cNvGraphicFramePr>
          <p:nvPr>
            <p:extLst/>
          </p:nvPr>
        </p:nvGraphicFramePr>
        <p:xfrm>
          <a:off x="2079625" y="1682750"/>
          <a:ext cx="3302000" cy="908050"/>
        </p:xfrm>
        <a:graphic>
          <a:graphicData uri="http://schemas.openxmlformats.org/presentationml/2006/ole">
            <mc:AlternateContent xmlns:mc="http://schemas.openxmlformats.org/markup-compatibility/2006">
              <mc:Choice xmlns:v="urn:schemas-microsoft-com:vml" Requires="v">
                <p:oleObj spid="_x0000_s159137" name="Equation" r:id="rId17" imgW="1524000" imgH="419100" progId="Equation.DSMT4">
                  <p:embed/>
                </p:oleObj>
              </mc:Choice>
              <mc:Fallback>
                <p:oleObj name="Equation" r:id="rId17" imgW="1524000" imgH="419100" progId="Equation.DSMT4">
                  <p:embed/>
                  <p:pic>
                    <p:nvPicPr>
                      <p:cNvPr id="0" name=""/>
                      <p:cNvPicPr>
                        <a:picLocks noChangeAspect="1" noChangeArrowheads="1"/>
                      </p:cNvPicPr>
                      <p:nvPr/>
                    </p:nvPicPr>
                    <p:blipFill>
                      <a:blip r:embed="rId18"/>
                      <a:srcRect/>
                      <a:stretch>
                        <a:fillRect/>
                      </a:stretch>
                    </p:blipFill>
                    <p:spPr bwMode="auto">
                      <a:xfrm>
                        <a:off x="2079625" y="1682750"/>
                        <a:ext cx="3302000" cy="9080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9005" name="Object 13"/>
          <p:cNvGraphicFramePr>
            <a:graphicFrameLocks noChangeAspect="1"/>
          </p:cNvGraphicFramePr>
          <p:nvPr>
            <p:extLst/>
          </p:nvPr>
        </p:nvGraphicFramePr>
        <p:xfrm>
          <a:off x="76200" y="4114800"/>
          <a:ext cx="1105595" cy="846137"/>
        </p:xfrm>
        <a:graphic>
          <a:graphicData uri="http://schemas.openxmlformats.org/presentationml/2006/ole">
            <mc:AlternateContent xmlns:mc="http://schemas.openxmlformats.org/markup-compatibility/2006">
              <mc:Choice xmlns:v="urn:schemas-microsoft-com:vml" Requires="v">
                <p:oleObj spid="_x0000_s159138" name="Equation" r:id="rId19" imgW="914400" imgH="698500" progId="Equation.DSMT4">
                  <p:embed/>
                </p:oleObj>
              </mc:Choice>
              <mc:Fallback>
                <p:oleObj name="Equation" r:id="rId19" imgW="914400" imgH="698500" progId="Equation.DSMT4">
                  <p:embed/>
                  <p:pic>
                    <p:nvPicPr>
                      <p:cNvPr id="0" name=""/>
                      <p:cNvPicPr>
                        <a:picLocks noChangeAspect="1" noChangeArrowheads="1"/>
                      </p:cNvPicPr>
                      <p:nvPr/>
                    </p:nvPicPr>
                    <p:blipFill>
                      <a:blip r:embed="rId20"/>
                      <a:srcRect/>
                      <a:stretch>
                        <a:fillRect/>
                      </a:stretch>
                    </p:blipFill>
                    <p:spPr bwMode="auto">
                      <a:xfrm>
                        <a:off x="76200" y="4114800"/>
                        <a:ext cx="1105595" cy="846137"/>
                      </a:xfrm>
                      <a:prstGeom prst="rect">
                        <a:avLst/>
                      </a:prstGeom>
                      <a:noFill/>
                      <a:extLst/>
                    </p:spPr>
                  </p:pic>
                </p:oleObj>
              </mc:Fallback>
            </mc:AlternateContent>
          </a:graphicData>
        </a:graphic>
      </p:graphicFrame>
      <p:graphicFrame>
        <p:nvGraphicFramePr>
          <p:cNvPr id="469006" name="Object 14"/>
          <p:cNvGraphicFramePr>
            <a:graphicFrameLocks noChangeAspect="1"/>
          </p:cNvGraphicFramePr>
          <p:nvPr>
            <p:extLst/>
          </p:nvPr>
        </p:nvGraphicFramePr>
        <p:xfrm>
          <a:off x="76200" y="5187950"/>
          <a:ext cx="1082339" cy="831850"/>
        </p:xfrm>
        <a:graphic>
          <a:graphicData uri="http://schemas.openxmlformats.org/presentationml/2006/ole">
            <mc:AlternateContent xmlns:mc="http://schemas.openxmlformats.org/markup-compatibility/2006">
              <mc:Choice xmlns:v="urn:schemas-microsoft-com:vml" Requires="v">
                <p:oleObj spid="_x0000_s159139" name="Equation" r:id="rId21" imgW="927100" imgH="711200" progId="Equation.DSMT4">
                  <p:embed/>
                </p:oleObj>
              </mc:Choice>
              <mc:Fallback>
                <p:oleObj name="Equation" r:id="rId21" imgW="927100" imgH="711200" progId="Equation.DSMT4">
                  <p:embed/>
                  <p:pic>
                    <p:nvPicPr>
                      <p:cNvPr id="0" name=""/>
                      <p:cNvPicPr>
                        <a:picLocks noChangeAspect="1" noChangeArrowheads="1"/>
                      </p:cNvPicPr>
                      <p:nvPr/>
                    </p:nvPicPr>
                    <p:blipFill>
                      <a:blip r:embed="rId22"/>
                      <a:srcRect/>
                      <a:stretch>
                        <a:fillRect/>
                      </a:stretch>
                    </p:blipFill>
                    <p:spPr bwMode="auto">
                      <a:xfrm>
                        <a:off x="76200" y="5187950"/>
                        <a:ext cx="1082339" cy="831850"/>
                      </a:xfrm>
                      <a:prstGeom prst="rect">
                        <a:avLst/>
                      </a:prstGeom>
                      <a:noFill/>
                      <a:extLst/>
                    </p:spPr>
                  </p:pic>
                </p:oleObj>
              </mc:Fallback>
            </mc:AlternateContent>
          </a:graphicData>
        </a:graphic>
      </p:graphicFrame>
      <p:graphicFrame>
        <p:nvGraphicFramePr>
          <p:cNvPr id="20" name="Object 5"/>
          <p:cNvGraphicFramePr>
            <a:graphicFrameLocks noChangeAspect="1"/>
          </p:cNvGraphicFramePr>
          <p:nvPr>
            <p:extLst/>
          </p:nvPr>
        </p:nvGraphicFramePr>
        <p:xfrm>
          <a:off x="8305800" y="5153025"/>
          <a:ext cx="623888" cy="333375"/>
        </p:xfrm>
        <a:graphic>
          <a:graphicData uri="http://schemas.openxmlformats.org/presentationml/2006/ole">
            <mc:AlternateContent xmlns:mc="http://schemas.openxmlformats.org/markup-compatibility/2006">
              <mc:Choice xmlns:v="urn:schemas-microsoft-com:vml" Requires="v">
                <p:oleObj spid="_x0000_s159140" name="Equation" r:id="rId23" imgW="381000" imgH="203200" progId="Equation.DSMT4">
                  <p:embed/>
                </p:oleObj>
              </mc:Choice>
              <mc:Fallback>
                <p:oleObj name="Equation" r:id="rId23" imgW="381000" imgH="203200" progId="Equation.DSMT4">
                  <p:embed/>
                  <p:pic>
                    <p:nvPicPr>
                      <p:cNvPr id="0" name=""/>
                      <p:cNvPicPr>
                        <a:picLocks noChangeAspect="1" noChangeArrowheads="1"/>
                      </p:cNvPicPr>
                      <p:nvPr/>
                    </p:nvPicPr>
                    <p:blipFill>
                      <a:blip r:embed="rId24"/>
                      <a:srcRect/>
                      <a:stretch>
                        <a:fillRect/>
                      </a:stretch>
                    </p:blipFill>
                    <p:spPr bwMode="auto">
                      <a:xfrm>
                        <a:off x="8305800" y="5153025"/>
                        <a:ext cx="623888" cy="3333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 name="Object 6"/>
          <p:cNvGraphicFramePr>
            <a:graphicFrameLocks noChangeAspect="1"/>
          </p:cNvGraphicFramePr>
          <p:nvPr>
            <p:extLst/>
          </p:nvPr>
        </p:nvGraphicFramePr>
        <p:xfrm>
          <a:off x="8305800" y="4392613"/>
          <a:ext cx="623888" cy="331787"/>
        </p:xfrm>
        <a:graphic>
          <a:graphicData uri="http://schemas.openxmlformats.org/presentationml/2006/ole">
            <mc:AlternateContent xmlns:mc="http://schemas.openxmlformats.org/markup-compatibility/2006">
              <mc:Choice xmlns:v="urn:schemas-microsoft-com:vml" Requires="v">
                <p:oleObj spid="_x0000_s159141" name="Equation" r:id="rId25" imgW="381000" imgH="203200" progId="Equation.DSMT4">
                  <p:embed/>
                </p:oleObj>
              </mc:Choice>
              <mc:Fallback>
                <p:oleObj name="Equation" r:id="rId25" imgW="381000" imgH="203200" progId="Equation.DSMT4">
                  <p:embed/>
                  <p:pic>
                    <p:nvPicPr>
                      <p:cNvPr id="0" name=""/>
                      <p:cNvPicPr>
                        <a:picLocks noChangeAspect="1" noChangeArrowheads="1"/>
                      </p:cNvPicPr>
                      <p:nvPr/>
                    </p:nvPicPr>
                    <p:blipFill>
                      <a:blip r:embed="rId26"/>
                      <a:srcRect/>
                      <a:stretch>
                        <a:fillRect/>
                      </a:stretch>
                    </p:blipFill>
                    <p:spPr bwMode="auto">
                      <a:xfrm>
                        <a:off x="8305800" y="4392613"/>
                        <a:ext cx="623888" cy="3317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0304295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52400" y="76200"/>
            <a:ext cx="8839200" cy="838200"/>
          </a:xfrm>
        </p:spPr>
        <p:txBody>
          <a:bodyPr/>
          <a:lstStyle/>
          <a:p>
            <a:pPr algn="ctr" eaLnBrk="1" hangingPunct="1"/>
            <a:r>
              <a:rPr lang="en-US" sz="4000" dirty="0" smtClean="0">
                <a:ea typeface="ＭＳ Ｐゴシック" pitchFamily="-84" charset="-128"/>
                <a:cs typeface="ＭＳ Ｐゴシック" pitchFamily="-84" charset="-128"/>
              </a:rPr>
              <a:t>How does this correspond to Classical Mech.?</a:t>
            </a:r>
            <a:endParaRPr lang="en-US" sz="4000" dirty="0">
              <a:ea typeface="ＭＳ Ｐゴシック" pitchFamily="-84" charset="-128"/>
              <a:cs typeface="ＭＳ Ｐゴシック" pitchFamily="-84" charset="-128"/>
            </a:endParaRPr>
          </a:p>
        </p:txBody>
      </p:sp>
      <p:sp>
        <p:nvSpPr>
          <p:cNvPr id="32770" name="Rectangle 5"/>
          <p:cNvSpPr>
            <a:spLocks noGrp="1" noChangeArrowheads="1"/>
          </p:cNvSpPr>
          <p:nvPr>
            <p:ph type="body" sz="half" idx="1"/>
          </p:nvPr>
        </p:nvSpPr>
        <p:spPr>
          <a:xfrm>
            <a:off x="76200" y="914400"/>
            <a:ext cx="8763000" cy="4876800"/>
          </a:xfrm>
          <a:noFill/>
        </p:spPr>
        <p:txBody>
          <a:bodyPr/>
          <a:lstStyle/>
          <a:p>
            <a:pPr eaLnBrk="1" hangingPunct="1"/>
            <a:r>
              <a:rPr lang="en-US" sz="2800" dirty="0" smtClean="0">
                <a:ea typeface="ＭＳ Ｐゴシック" pitchFamily="-84" charset="-128"/>
                <a:cs typeface="ＭＳ Ｐゴシック" pitchFamily="-84" charset="-128"/>
              </a:rPr>
              <a:t>What is the probability of finding a particle in a box of length L?</a:t>
            </a:r>
          </a:p>
          <a:p>
            <a:pPr eaLnBrk="1" hangingPunct="1"/>
            <a:r>
              <a:rPr lang="en-US" sz="2800" dirty="0" smtClean="0">
                <a:ea typeface="ＭＳ Ｐゴシック" pitchFamily="-84" charset="-128"/>
                <a:cs typeface="ＭＳ Ｐゴシック" pitchFamily="-84" charset="-128"/>
              </a:rPr>
              <a:t>Bohr’s </a:t>
            </a:r>
            <a:r>
              <a:rPr lang="en-US" sz="2800" b="1" u="sng" dirty="0" smtClean="0">
                <a:solidFill>
                  <a:srgbClr val="FF0000"/>
                </a:solidFill>
                <a:ea typeface="ＭＳ Ｐゴシック" pitchFamily="-84" charset="-128"/>
                <a:cs typeface="ＭＳ Ｐゴシック" pitchFamily="-84" charset="-128"/>
              </a:rPr>
              <a:t>correspondence principle </a:t>
            </a:r>
            <a:r>
              <a:rPr lang="en-US" sz="2800" dirty="0" smtClean="0">
                <a:ea typeface="ＭＳ Ｐゴシック" pitchFamily="-84" charset="-128"/>
                <a:cs typeface="ＭＳ Ｐゴシック" pitchFamily="-84" charset="-128"/>
              </a:rPr>
              <a:t>says that QM and CM must correspond to each other!   When?</a:t>
            </a:r>
          </a:p>
          <a:p>
            <a:pPr lvl="1" eaLnBrk="1" hangingPunct="1"/>
            <a:r>
              <a:rPr lang="en-US" sz="2400" dirty="0" smtClean="0">
                <a:ea typeface="ＭＳ Ｐゴシック" pitchFamily="-84" charset="-128"/>
                <a:cs typeface="ＭＳ Ｐゴシック" pitchFamily="-84" charset="-128"/>
              </a:rPr>
              <a:t>When </a:t>
            </a:r>
            <a:r>
              <a:rPr lang="en-US" sz="2400" dirty="0" err="1" smtClean="0">
                <a:ea typeface="ＭＳ Ｐゴシック" pitchFamily="-84" charset="-128"/>
                <a:cs typeface="ＭＳ Ｐゴシック" pitchFamily="-84" charset="-128"/>
              </a:rPr>
              <a:t>n</a:t>
            </a:r>
            <a:r>
              <a:rPr lang="en-US" sz="2400" dirty="0" smtClean="0">
                <a:ea typeface="ＭＳ Ｐゴシック" pitchFamily="-84" charset="-128"/>
                <a:cs typeface="ＭＳ Ｐゴシック" pitchFamily="-84" charset="-128"/>
              </a:rPr>
              <a:t> becomes large, the QM approaches to CM</a:t>
            </a:r>
          </a:p>
          <a:p>
            <a:pPr eaLnBrk="1" hangingPunct="1"/>
            <a:r>
              <a:rPr lang="en-US" dirty="0" smtClean="0">
                <a:ea typeface="ＭＳ Ｐゴシック" pitchFamily="-84" charset="-128"/>
                <a:cs typeface="ＭＳ Ｐゴシック" pitchFamily="-84" charset="-128"/>
              </a:rPr>
              <a:t>So when </a:t>
            </a:r>
            <a:r>
              <a:rPr lang="en-US" dirty="0" err="1" smtClean="0">
                <a:ea typeface="ＭＳ Ｐゴシック" pitchFamily="-84" charset="-128"/>
                <a:cs typeface="ＭＳ Ｐゴシック" pitchFamily="-84" charset="-128"/>
              </a:rPr>
              <a:t>n</a:t>
            </a:r>
            <a:r>
              <a:rPr lang="en-US" dirty="0" err="1" smtClean="0">
                <a:ea typeface="ＭＳ Ｐゴシック" pitchFamily="-84" charset="-128"/>
                <a:cs typeface="ＭＳ Ｐゴシック" pitchFamily="-84" charset="-128"/>
                <a:sym typeface="Wingdings"/>
              </a:rPr>
              <a:t></a:t>
            </a:r>
            <a:r>
              <a:rPr lang="en-US" dirty="0" smtClean="0">
                <a:ea typeface="ＭＳ Ｐゴシック" pitchFamily="-84" charset="-128"/>
                <a:cs typeface="ＭＳ Ｐゴシック" pitchFamily="-84" charset="-128"/>
                <a:sym typeface="Wingdings"/>
              </a:rPr>
              <a:t>∞, the probability of finding a particle in a box of length L is </a:t>
            </a:r>
            <a:endParaRPr lang="en-US" dirty="0" smtClean="0">
              <a:ea typeface="ＭＳ Ｐゴシック" pitchFamily="-84" charset="-128"/>
              <a:cs typeface="ＭＳ Ｐゴシック" pitchFamily="-84" charset="-128"/>
            </a:endParaRPr>
          </a:p>
          <a:p>
            <a:pPr eaLnBrk="1" hangingPunct="1">
              <a:buFont typeface="Wingdings" pitchFamily="-84" charset="2"/>
              <a:buNone/>
            </a:pPr>
            <a:r>
              <a:rPr lang="en-US" sz="2400" dirty="0" smtClean="0">
                <a:ea typeface="ＭＳ Ｐゴシック" pitchFamily="-84" charset="-128"/>
                <a:cs typeface="ＭＳ Ｐゴシック" pitchFamily="-84" charset="-128"/>
              </a:rPr>
              <a:t/>
            </a:r>
            <a:br>
              <a:rPr lang="en-US" sz="2400" dirty="0" smtClean="0">
                <a:ea typeface="ＭＳ Ｐゴシック" pitchFamily="-84" charset="-128"/>
                <a:cs typeface="ＭＳ Ｐゴシック" pitchFamily="-84" charset="-128"/>
              </a:rPr>
            </a:br>
            <a:endParaRPr lang="en-US" sz="2800" dirty="0" smtClean="0">
              <a:ea typeface="ＭＳ Ｐゴシック" pitchFamily="-84" charset="-128"/>
              <a:cs typeface="ＭＳ Ｐゴシック" pitchFamily="-84" charset="-128"/>
            </a:endParaRPr>
          </a:p>
          <a:p>
            <a:pPr eaLnBrk="1" hangingPunct="1"/>
            <a:r>
              <a:rPr lang="en-US" sz="2800" dirty="0" smtClean="0">
                <a:ea typeface="ＭＳ Ｐゴシック" pitchFamily="-84" charset="-128"/>
                <a:cs typeface="ＭＳ Ｐゴシック" pitchFamily="-84" charset="-128"/>
              </a:rPr>
              <a:t>Which is identical to the CM probability!!</a:t>
            </a:r>
          </a:p>
          <a:p>
            <a:pPr eaLnBrk="1" hangingPunct="1"/>
            <a:r>
              <a:rPr lang="en-US" sz="2800" dirty="0" smtClean="0">
                <a:ea typeface="ＭＳ Ｐゴシック" pitchFamily="-84" charset="-128"/>
                <a:cs typeface="ＭＳ Ｐゴシック" pitchFamily="-84" charset="-128"/>
              </a:rPr>
              <a:t>One can also see this from the plot of P!</a:t>
            </a:r>
            <a:endParaRPr lang="en-US" sz="2800" dirty="0">
              <a:ea typeface="ＭＳ Ｐゴシック" pitchFamily="-84" charset="-128"/>
              <a:cs typeface="ＭＳ Ｐゴシック" pitchFamily="-84" charset="-128"/>
            </a:endParaRPr>
          </a:p>
        </p:txBody>
      </p:sp>
      <p:sp>
        <p:nvSpPr>
          <p:cNvPr id="8" name="Date Placeholder 7"/>
          <p:cNvSpPr>
            <a:spLocks noGrp="1"/>
          </p:cNvSpPr>
          <p:nvPr>
            <p:ph type="dt" sz="half" idx="10"/>
          </p:nvPr>
        </p:nvSpPr>
        <p:spPr/>
        <p:txBody>
          <a:bodyPr/>
          <a:lstStyle/>
          <a:p>
            <a:pPr>
              <a:defRPr/>
            </a:pPr>
            <a:r>
              <a:rPr lang="en-US" smtClean="0"/>
              <a:t>Monday, April 10, 2017</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7</a:t>
            </a:fld>
            <a:endParaRPr lang="en-US" dirty="0"/>
          </a:p>
        </p:txBody>
      </p:sp>
      <p:sp>
        <p:nvSpPr>
          <p:cNvPr id="10" name="Footer Placeholder 9"/>
          <p:cNvSpPr>
            <a:spLocks noGrp="1"/>
          </p:cNvSpPr>
          <p:nvPr>
            <p:ph type="ftr" sz="quarter" idx="11"/>
          </p:nvPr>
        </p:nvSpPr>
        <p:spPr/>
        <p:txBody>
          <a:bodyPr/>
          <a:lstStyle/>
          <a:p>
            <a:pPr>
              <a:defRPr/>
            </a:pPr>
            <a:r>
              <a:rPr lang="mr-IN" smtClean="0"/>
              <a:t>PHYS 3313-001, Spring 2017                      Dr. Jaehoon Yu</a:t>
            </a:r>
            <a:endParaRPr lang="en-US"/>
          </a:p>
        </p:txBody>
      </p:sp>
      <p:graphicFrame>
        <p:nvGraphicFramePr>
          <p:cNvPr id="488457" name="Object 9"/>
          <p:cNvGraphicFramePr>
            <a:graphicFrameLocks noChangeAspect="1"/>
          </p:cNvGraphicFramePr>
          <p:nvPr>
            <p:extLst/>
          </p:nvPr>
        </p:nvGraphicFramePr>
        <p:xfrm>
          <a:off x="636588" y="3946525"/>
          <a:ext cx="3302000" cy="479425"/>
        </p:xfrm>
        <a:graphic>
          <a:graphicData uri="http://schemas.openxmlformats.org/presentationml/2006/ole">
            <mc:AlternateContent xmlns:mc="http://schemas.openxmlformats.org/markup-compatibility/2006">
              <mc:Choice xmlns:v="urn:schemas-microsoft-com:vml" Requires="v">
                <p:oleObj spid="_x0000_s159933" name="Equation" r:id="rId3" imgW="2006600" imgH="292100" progId="Equation.DSMT4">
                  <p:embed/>
                </p:oleObj>
              </mc:Choice>
              <mc:Fallback>
                <p:oleObj name="Equation" r:id="rId3" imgW="2006600" imgH="292100" progId="Equation.DSMT4">
                  <p:embed/>
                  <p:pic>
                    <p:nvPicPr>
                      <p:cNvPr id="0" name=""/>
                      <p:cNvPicPr>
                        <a:picLocks noChangeAspect="1" noChangeArrowheads="1"/>
                      </p:cNvPicPr>
                      <p:nvPr/>
                    </p:nvPicPr>
                    <p:blipFill>
                      <a:blip r:embed="rId4"/>
                      <a:srcRect/>
                      <a:stretch>
                        <a:fillRect/>
                      </a:stretch>
                    </p:blipFill>
                    <p:spPr bwMode="auto">
                      <a:xfrm>
                        <a:off x="636588" y="3946525"/>
                        <a:ext cx="3302000" cy="4794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nvPr>
        </p:nvGraphicFramePr>
        <p:xfrm>
          <a:off x="7848600" y="3810000"/>
          <a:ext cx="1025525" cy="649287"/>
        </p:xfrm>
        <a:graphic>
          <a:graphicData uri="http://schemas.openxmlformats.org/presentationml/2006/ole">
            <mc:AlternateContent xmlns:mc="http://schemas.openxmlformats.org/markup-compatibility/2006">
              <mc:Choice xmlns:v="urn:schemas-microsoft-com:vml" Requires="v">
                <p:oleObj spid="_x0000_s159934" name="Equation" r:id="rId5" imgW="622300" imgH="393700" progId="Equation.DSMT4">
                  <p:embed/>
                </p:oleObj>
              </mc:Choice>
              <mc:Fallback>
                <p:oleObj name="Equation" r:id="rId5" imgW="622300" imgH="393700" progId="Equation.DSMT4">
                  <p:embed/>
                  <p:pic>
                    <p:nvPicPr>
                      <p:cNvPr id="0" name=""/>
                      <p:cNvPicPr>
                        <a:picLocks noChangeAspect="1" noChangeArrowheads="1"/>
                      </p:cNvPicPr>
                      <p:nvPr/>
                    </p:nvPicPr>
                    <p:blipFill>
                      <a:blip r:embed="rId6"/>
                      <a:srcRect/>
                      <a:stretch>
                        <a:fillRect/>
                      </a:stretch>
                    </p:blipFill>
                    <p:spPr bwMode="auto">
                      <a:xfrm>
                        <a:off x="7848600" y="3810000"/>
                        <a:ext cx="1025525" cy="6492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23" name="Picture 22" descr="Screen Shot 2012-10-17 at 10.42.19 AM.png"/>
          <p:cNvPicPr>
            <a:picLocks noChangeAspect="1"/>
          </p:cNvPicPr>
          <p:nvPr/>
        </p:nvPicPr>
        <p:blipFill>
          <a:blip r:embed="rId7"/>
          <a:stretch>
            <a:fillRect/>
          </a:stretch>
        </p:blipFill>
        <p:spPr>
          <a:xfrm>
            <a:off x="6096000" y="4495800"/>
            <a:ext cx="1955800" cy="2324100"/>
          </a:xfrm>
          <a:prstGeom prst="rect">
            <a:avLst/>
          </a:prstGeom>
        </p:spPr>
      </p:pic>
      <p:graphicFrame>
        <p:nvGraphicFramePr>
          <p:cNvPr id="488463" name="Object 15"/>
          <p:cNvGraphicFramePr>
            <a:graphicFrameLocks noChangeAspect="1"/>
          </p:cNvGraphicFramePr>
          <p:nvPr/>
        </p:nvGraphicFramePr>
        <p:xfrm>
          <a:off x="8686800" y="838200"/>
          <a:ext cx="271463" cy="649287"/>
        </p:xfrm>
        <a:graphic>
          <a:graphicData uri="http://schemas.openxmlformats.org/presentationml/2006/ole">
            <mc:AlternateContent xmlns:mc="http://schemas.openxmlformats.org/markup-compatibility/2006">
              <mc:Choice xmlns:v="urn:schemas-microsoft-com:vml" Requires="v">
                <p:oleObj spid="_x0000_s159935" name="Equation" r:id="rId8" imgW="165100" imgH="393700" progId="Equation.DSMT4">
                  <p:embed/>
                </p:oleObj>
              </mc:Choice>
              <mc:Fallback>
                <p:oleObj name="Equation" r:id="rId8" imgW="165100" imgH="3937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86800" y="838200"/>
                        <a:ext cx="271463" cy="6492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3" name="Object 9"/>
          <p:cNvGraphicFramePr>
            <a:graphicFrameLocks noChangeAspect="1"/>
          </p:cNvGraphicFramePr>
          <p:nvPr>
            <p:extLst/>
          </p:nvPr>
        </p:nvGraphicFramePr>
        <p:xfrm>
          <a:off x="3881438" y="3810000"/>
          <a:ext cx="1985962" cy="709612"/>
        </p:xfrm>
        <a:graphic>
          <a:graphicData uri="http://schemas.openxmlformats.org/presentationml/2006/ole">
            <mc:AlternateContent xmlns:mc="http://schemas.openxmlformats.org/markup-compatibility/2006">
              <mc:Choice xmlns:v="urn:schemas-microsoft-com:vml" Requires="v">
                <p:oleObj spid="_x0000_s159936" name="Equation" r:id="rId10" imgW="1206500" imgH="431800" progId="Equation.DSMT4">
                  <p:embed/>
                </p:oleObj>
              </mc:Choice>
              <mc:Fallback>
                <p:oleObj name="Equation" r:id="rId10" imgW="1206500" imgH="431800" progId="Equation.DSMT4">
                  <p:embed/>
                  <p:pic>
                    <p:nvPicPr>
                      <p:cNvPr id="0" name=""/>
                      <p:cNvPicPr>
                        <a:picLocks noChangeAspect="1" noChangeArrowheads="1"/>
                      </p:cNvPicPr>
                      <p:nvPr/>
                    </p:nvPicPr>
                    <p:blipFill>
                      <a:blip r:embed="rId11"/>
                      <a:srcRect/>
                      <a:stretch>
                        <a:fillRect/>
                      </a:stretch>
                    </p:blipFill>
                    <p:spPr bwMode="auto">
                      <a:xfrm>
                        <a:off x="3881438" y="3810000"/>
                        <a:ext cx="1985962" cy="7096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 name="Object 9"/>
          <p:cNvGraphicFramePr>
            <a:graphicFrameLocks noChangeAspect="1"/>
          </p:cNvGraphicFramePr>
          <p:nvPr>
            <p:extLst/>
          </p:nvPr>
        </p:nvGraphicFramePr>
        <p:xfrm>
          <a:off x="5891212" y="3810000"/>
          <a:ext cx="1881188" cy="750888"/>
        </p:xfrm>
        <a:graphic>
          <a:graphicData uri="http://schemas.openxmlformats.org/presentationml/2006/ole">
            <mc:AlternateContent xmlns:mc="http://schemas.openxmlformats.org/markup-compatibility/2006">
              <mc:Choice xmlns:v="urn:schemas-microsoft-com:vml" Requires="v">
                <p:oleObj spid="_x0000_s159937" name="Equation" r:id="rId12" imgW="1143000" imgH="457200" progId="Equation.DSMT4">
                  <p:embed/>
                </p:oleObj>
              </mc:Choice>
              <mc:Fallback>
                <p:oleObj name="Equation" r:id="rId12" imgW="1143000" imgH="457200" progId="Equation.DSMT4">
                  <p:embed/>
                  <p:pic>
                    <p:nvPicPr>
                      <p:cNvPr id="0" name=""/>
                      <p:cNvPicPr>
                        <a:picLocks noChangeAspect="1" noChangeArrowheads="1"/>
                      </p:cNvPicPr>
                      <p:nvPr/>
                    </p:nvPicPr>
                    <p:blipFill>
                      <a:blip r:embed="rId13"/>
                      <a:srcRect/>
                      <a:stretch>
                        <a:fillRect/>
                      </a:stretch>
                    </p:blipFill>
                    <p:spPr bwMode="auto">
                      <a:xfrm>
                        <a:off x="5891212" y="3810000"/>
                        <a:ext cx="1881188" cy="7508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462854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57200" y="0"/>
            <a:ext cx="8229600" cy="712787"/>
          </a:xfrm>
        </p:spPr>
        <p:txBody>
          <a:bodyPr/>
          <a:lstStyle/>
          <a:p>
            <a:pPr eaLnBrk="1" hangingPunct="1"/>
            <a:r>
              <a:rPr lang="en-US" b="1" dirty="0" smtClean="0">
                <a:ea typeface="ＭＳ Ｐゴシック" pitchFamily="-84" charset="-128"/>
                <a:cs typeface="ＭＳ Ｐゴシック" pitchFamily="-84" charset="-128"/>
              </a:rPr>
              <a:t>Expectation Values &amp; Operators</a:t>
            </a:r>
            <a:endParaRPr lang="en-US" b="1" dirty="0">
              <a:ea typeface="ＭＳ Ｐゴシック" pitchFamily="-84" charset="-128"/>
              <a:cs typeface="ＭＳ Ｐゴシック" pitchFamily="-84" charset="-128"/>
            </a:endParaRPr>
          </a:p>
        </p:txBody>
      </p:sp>
      <p:sp>
        <p:nvSpPr>
          <p:cNvPr id="27650" name="Rectangle 3"/>
          <p:cNvSpPr>
            <a:spLocks noGrp="1" noChangeArrowheads="1"/>
          </p:cNvSpPr>
          <p:nvPr>
            <p:ph type="body" sz="half" idx="1"/>
          </p:nvPr>
        </p:nvSpPr>
        <p:spPr>
          <a:xfrm>
            <a:off x="381000" y="838200"/>
            <a:ext cx="7620000" cy="4725988"/>
          </a:xfrm>
        </p:spPr>
        <p:txBody>
          <a:bodyPr/>
          <a:lstStyle/>
          <a:p>
            <a:pPr eaLnBrk="1" hangingPunct="1"/>
            <a:r>
              <a:rPr lang="en-US" sz="2800" dirty="0" smtClean="0">
                <a:ea typeface="ＭＳ Ｐゴシック" pitchFamily="-84" charset="-128"/>
                <a:cs typeface="ＭＳ Ｐゴシック" pitchFamily="-84" charset="-128"/>
              </a:rPr>
              <a:t>Expectation value for any function g(x)</a:t>
            </a:r>
          </a:p>
          <a:p>
            <a:pPr eaLnBrk="1" hangingPunct="1"/>
            <a:endParaRPr lang="en-US" sz="2800" dirty="0">
              <a:ea typeface="ＭＳ Ｐゴシック" pitchFamily="-84" charset="-128"/>
              <a:cs typeface="ＭＳ Ｐゴシック" pitchFamily="-84" charset="-128"/>
            </a:endParaRPr>
          </a:p>
          <a:p>
            <a:pPr eaLnBrk="1" hangingPunct="1"/>
            <a:endParaRPr lang="en-US" sz="2800" dirty="0">
              <a:ea typeface="ＭＳ Ｐゴシック" pitchFamily="-84" charset="-128"/>
              <a:cs typeface="ＭＳ Ｐゴシック" pitchFamily="-84" charset="-128"/>
            </a:endParaRPr>
          </a:p>
          <a:p>
            <a:pPr eaLnBrk="1" hangingPunct="1"/>
            <a:r>
              <a:rPr lang="en-US" sz="2800" dirty="0" smtClean="0">
                <a:ea typeface="ＭＳ Ｐゴシック" pitchFamily="-84" charset="-128"/>
                <a:cs typeface="ＭＳ Ｐゴシック" pitchFamily="-84" charset="-128"/>
              </a:rPr>
              <a:t>Position operator is the same as itself, x</a:t>
            </a:r>
          </a:p>
          <a:p>
            <a:pPr eaLnBrk="1" hangingPunct="1"/>
            <a:r>
              <a:rPr lang="en-US" sz="2800" dirty="0" smtClean="0">
                <a:ea typeface="ＭＳ Ｐゴシック" pitchFamily="-84" charset="-128"/>
                <a:cs typeface="ＭＳ Ｐゴシック" pitchFamily="-84" charset="-128"/>
              </a:rPr>
              <a:t>Momentum Operator </a:t>
            </a:r>
          </a:p>
          <a:p>
            <a:pPr eaLnBrk="1" hangingPunct="1"/>
            <a:endParaRPr lang="en-US" sz="2800" dirty="0" smtClean="0">
              <a:ea typeface="ＭＳ Ｐゴシック" pitchFamily="-84" charset="-128"/>
              <a:cs typeface="ＭＳ Ｐゴシック" pitchFamily="-84" charset="-128"/>
            </a:endParaRPr>
          </a:p>
          <a:p>
            <a:pPr eaLnBrk="1" hangingPunct="1"/>
            <a:endParaRPr lang="en-US" sz="2800" dirty="0">
              <a:ea typeface="ＭＳ Ｐゴシック" pitchFamily="-84" charset="-128"/>
              <a:cs typeface="ＭＳ Ｐゴシック" pitchFamily="-84" charset="-128"/>
            </a:endParaRPr>
          </a:p>
          <a:p>
            <a:pPr eaLnBrk="1" hangingPunct="1"/>
            <a:r>
              <a:rPr lang="en-US" sz="2800" dirty="0" smtClean="0">
                <a:ea typeface="ＭＳ Ｐゴシック" pitchFamily="-84" charset="-128"/>
                <a:cs typeface="ＭＳ Ｐゴシック" pitchFamily="-84" charset="-128"/>
              </a:rPr>
              <a:t>Energy Operator</a:t>
            </a: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a:p>
            <a:pPr eaLnBrk="1" hangingPunct="1">
              <a:lnSpc>
                <a:spcPct val="90000"/>
              </a:lnSpc>
              <a:buFont typeface="Wingdings" pitchFamily="-84" charset="2"/>
              <a:buNone/>
            </a:pPr>
            <a:endParaRPr lang="en-US" sz="2800"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Monday, April 10, 2017</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8</a:t>
            </a:fld>
            <a:endParaRPr lang="en-US"/>
          </a:p>
        </p:txBody>
      </p:sp>
      <p:sp>
        <p:nvSpPr>
          <p:cNvPr id="9" name="Footer Placeholder 8"/>
          <p:cNvSpPr>
            <a:spLocks noGrp="1"/>
          </p:cNvSpPr>
          <p:nvPr>
            <p:ph type="ftr" sz="quarter" idx="11"/>
          </p:nvPr>
        </p:nvSpPr>
        <p:spPr/>
        <p:txBody>
          <a:bodyPr/>
          <a:lstStyle/>
          <a:p>
            <a:pPr>
              <a:defRPr/>
            </a:pPr>
            <a:r>
              <a:rPr lang="mr-IN" smtClean="0"/>
              <a:t>PHYS 3313-001, Spring 2017                      Dr. Jaehoon Yu</a:t>
            </a:r>
            <a:endParaRPr lang="en-US"/>
          </a:p>
        </p:txBody>
      </p:sp>
      <p:graphicFrame>
        <p:nvGraphicFramePr>
          <p:cNvPr id="461828" name="Object 4"/>
          <p:cNvGraphicFramePr>
            <a:graphicFrameLocks noChangeAspect="1"/>
          </p:cNvGraphicFramePr>
          <p:nvPr>
            <p:extLst/>
          </p:nvPr>
        </p:nvGraphicFramePr>
        <p:xfrm>
          <a:off x="1143000" y="1524000"/>
          <a:ext cx="6077554" cy="914400"/>
        </p:xfrm>
        <a:graphic>
          <a:graphicData uri="http://schemas.openxmlformats.org/presentationml/2006/ole">
            <mc:AlternateContent xmlns:mc="http://schemas.openxmlformats.org/markup-compatibility/2006">
              <mc:Choice xmlns:v="urn:schemas-microsoft-com:vml" Requires="v">
                <p:oleObj spid="_x0000_s160883" name="Equation" r:id="rId3" imgW="2197100" imgH="330200" progId="Equation.DSMT4">
                  <p:embed/>
                </p:oleObj>
              </mc:Choice>
              <mc:Fallback>
                <p:oleObj name="Equation" r:id="rId3" imgW="2197100" imgH="330200" progId="Equation.DSMT4">
                  <p:embed/>
                  <p:pic>
                    <p:nvPicPr>
                      <p:cNvPr id="0" name=""/>
                      <p:cNvPicPr>
                        <a:picLocks noChangeAspect="1" noChangeArrowheads="1"/>
                      </p:cNvPicPr>
                      <p:nvPr/>
                    </p:nvPicPr>
                    <p:blipFill>
                      <a:blip r:embed="rId4"/>
                      <a:srcRect/>
                      <a:stretch>
                        <a:fillRect/>
                      </a:stretch>
                    </p:blipFill>
                    <p:spPr bwMode="auto">
                      <a:xfrm>
                        <a:off x="1143000" y="1524000"/>
                        <a:ext cx="6077554" cy="914400"/>
                      </a:xfrm>
                      <a:prstGeom prst="rect">
                        <a:avLst/>
                      </a:prstGeom>
                      <a:noFill/>
                      <a:ln>
                        <a:noFill/>
                      </a:ln>
                      <a:extLst/>
                    </p:spPr>
                  </p:pic>
                </p:oleObj>
              </mc:Fallback>
            </mc:AlternateContent>
          </a:graphicData>
        </a:graphic>
      </p:graphicFrame>
      <p:graphicFrame>
        <p:nvGraphicFramePr>
          <p:cNvPr id="10" name="Object 5"/>
          <p:cNvGraphicFramePr>
            <a:graphicFrameLocks noChangeAspect="1"/>
          </p:cNvGraphicFramePr>
          <p:nvPr>
            <p:extLst/>
          </p:nvPr>
        </p:nvGraphicFramePr>
        <p:xfrm>
          <a:off x="2580409" y="3276600"/>
          <a:ext cx="2296391" cy="1295400"/>
        </p:xfrm>
        <a:graphic>
          <a:graphicData uri="http://schemas.openxmlformats.org/presentationml/2006/ole">
            <mc:AlternateContent xmlns:mc="http://schemas.openxmlformats.org/markup-compatibility/2006">
              <mc:Choice xmlns:v="urn:schemas-microsoft-com:vml" Requires="v">
                <p:oleObj spid="_x0000_s160884" name="Equation" r:id="rId5" imgW="698500" imgH="393700" progId="Equation.DSMT4">
                  <p:embed/>
                </p:oleObj>
              </mc:Choice>
              <mc:Fallback>
                <p:oleObj name="Equation" r:id="rId5" imgW="698500" imgH="393700" progId="Equation.DSMT4">
                  <p:embed/>
                  <p:pic>
                    <p:nvPicPr>
                      <p:cNvPr id="0" name=""/>
                      <p:cNvPicPr>
                        <a:picLocks noChangeAspect="1" noChangeArrowheads="1"/>
                      </p:cNvPicPr>
                      <p:nvPr/>
                    </p:nvPicPr>
                    <p:blipFill>
                      <a:blip r:embed="rId6"/>
                      <a:srcRect/>
                      <a:stretch>
                        <a:fillRect/>
                      </a:stretch>
                    </p:blipFill>
                    <p:spPr bwMode="auto">
                      <a:xfrm>
                        <a:off x="2580409" y="3276600"/>
                        <a:ext cx="2296391" cy="1295400"/>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nvPr>
        </p:nvGraphicFramePr>
        <p:xfrm>
          <a:off x="2590800" y="4876800"/>
          <a:ext cx="1981200" cy="1306547"/>
        </p:xfrm>
        <a:graphic>
          <a:graphicData uri="http://schemas.openxmlformats.org/presentationml/2006/ole">
            <mc:AlternateContent xmlns:mc="http://schemas.openxmlformats.org/markup-compatibility/2006">
              <mc:Choice xmlns:v="urn:schemas-microsoft-com:vml" Requires="v">
                <p:oleObj spid="_x0000_s160885" name="Equation" r:id="rId7" imgW="596900" imgH="393700" progId="Equation.DSMT4">
                  <p:embed/>
                </p:oleObj>
              </mc:Choice>
              <mc:Fallback>
                <p:oleObj name="Equation" r:id="rId7" imgW="596900" imgH="393700" progId="Equation.DSMT4">
                  <p:embed/>
                  <p:pic>
                    <p:nvPicPr>
                      <p:cNvPr id="0" name=""/>
                      <p:cNvPicPr>
                        <a:picLocks noChangeAspect="1" noChangeArrowheads="1"/>
                      </p:cNvPicPr>
                      <p:nvPr/>
                    </p:nvPicPr>
                    <p:blipFill>
                      <a:blip r:embed="rId8"/>
                      <a:srcRect/>
                      <a:stretch>
                        <a:fillRect/>
                      </a:stretch>
                    </p:blipFill>
                    <p:spPr bwMode="auto">
                      <a:xfrm>
                        <a:off x="2590800" y="4876800"/>
                        <a:ext cx="1981200" cy="1306547"/>
                      </a:xfrm>
                      <a:prstGeom prst="rect">
                        <a:avLst/>
                      </a:prstGeom>
                      <a:noFill/>
                      <a:extLst/>
                    </p:spPr>
                  </p:pic>
                </p:oleObj>
              </mc:Fallback>
            </mc:AlternateContent>
          </a:graphicData>
        </a:graphic>
      </p:graphicFrame>
    </p:spTree>
    <p:extLst>
      <p:ext uri="{BB962C8B-B14F-4D97-AF65-F5344CB8AC3E}">
        <p14:creationId xmlns:p14="http://schemas.microsoft.com/office/powerpoint/2010/main" val="107062016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228600" y="609600"/>
            <a:ext cx="8763000" cy="914400"/>
          </a:xfrm>
        </p:spPr>
        <p:txBody>
          <a:bodyPr/>
          <a:lstStyle/>
          <a:p>
            <a:pPr marL="0" indent="0" eaLnBrk="1" hangingPunct="1">
              <a:spcBef>
                <a:spcPts val="0"/>
              </a:spcBef>
              <a:buNone/>
            </a:pPr>
            <a:r>
              <a:rPr lang="en-US" sz="2800" dirty="0" smtClean="0">
                <a:cs typeface="ＭＳ Ｐゴシック" pitchFamily="-84" charset="-128"/>
              </a:rPr>
              <a:t>Determine the expectation values for </a:t>
            </a:r>
            <a:r>
              <a:rPr lang="en-US" sz="2800" dirty="0" err="1" smtClean="0">
                <a:cs typeface="ＭＳ Ｐゴシック" pitchFamily="-84" charset="-128"/>
              </a:rPr>
              <a:t>x</a:t>
            </a:r>
            <a:r>
              <a:rPr lang="en-US" sz="2800" dirty="0" smtClean="0">
                <a:cs typeface="ＭＳ Ｐゴシック" pitchFamily="-84" charset="-128"/>
              </a:rPr>
              <a:t>, x</a:t>
            </a:r>
            <a:r>
              <a:rPr lang="en-US" sz="2800" baseline="30000" dirty="0" smtClean="0">
                <a:cs typeface="ＭＳ Ｐゴシック" pitchFamily="-84" charset="-128"/>
              </a:rPr>
              <a:t>2</a:t>
            </a:r>
            <a:r>
              <a:rPr lang="en-US" sz="2800" dirty="0" smtClean="0">
                <a:cs typeface="ＭＳ Ｐゴシック" pitchFamily="-84" charset="-128"/>
              </a:rPr>
              <a:t>, </a:t>
            </a:r>
            <a:r>
              <a:rPr lang="en-US" sz="2800" dirty="0" err="1" smtClean="0">
                <a:cs typeface="ＭＳ Ｐゴシック" pitchFamily="-84" charset="-128"/>
              </a:rPr>
              <a:t>p</a:t>
            </a:r>
            <a:r>
              <a:rPr lang="en-US" sz="2800" dirty="0" smtClean="0">
                <a:cs typeface="ＭＳ Ｐゴシック" pitchFamily="-84" charset="-128"/>
              </a:rPr>
              <a:t> and p</a:t>
            </a:r>
            <a:r>
              <a:rPr lang="en-US" sz="2800" baseline="30000" dirty="0" smtClean="0">
                <a:cs typeface="ＭＳ Ｐゴシック" pitchFamily="-84" charset="-128"/>
              </a:rPr>
              <a:t>2</a:t>
            </a:r>
            <a:r>
              <a:rPr lang="en-US" sz="2800" dirty="0" smtClean="0">
                <a:cs typeface="ＭＳ Ｐゴシック" pitchFamily="-84" charset="-128"/>
              </a:rPr>
              <a:t> of a particle in an infinite square well for the first excited state. </a:t>
            </a:r>
            <a:endParaRPr lang="en-US" sz="28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dirty="0" smtClean="0">
                <a:cs typeface="ＭＳ Ｐゴシック" pitchFamily="-84" charset="-128"/>
              </a:rPr>
              <a:t>Ex 6.8: Expectation values inside a box</a:t>
            </a:r>
            <a:endParaRPr lang="en-US" sz="4000"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April 10, 2017</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9</a:t>
            </a:fld>
            <a:endParaRPr lang="en-US"/>
          </a:p>
        </p:txBody>
      </p:sp>
      <p:sp>
        <p:nvSpPr>
          <p:cNvPr id="7" name="Footer Placeholder 6"/>
          <p:cNvSpPr>
            <a:spLocks noGrp="1"/>
          </p:cNvSpPr>
          <p:nvPr>
            <p:ph type="ftr" sz="quarter" idx="11"/>
          </p:nvPr>
        </p:nvSpPr>
        <p:spPr/>
        <p:txBody>
          <a:bodyPr/>
          <a:lstStyle/>
          <a:p>
            <a:pPr>
              <a:defRPr/>
            </a:pPr>
            <a:r>
              <a:rPr lang="mr-IN" smtClean="0"/>
              <a:t>PHYS 3313-001, Spring 2017                      Dr. Jaehoon Yu</a:t>
            </a:r>
            <a:endParaRPr lang="en-US"/>
          </a:p>
        </p:txBody>
      </p:sp>
      <p:sp>
        <p:nvSpPr>
          <p:cNvPr id="19" name="Rectangle 35"/>
          <p:cNvSpPr txBox="1">
            <a:spLocks noChangeArrowheads="1"/>
          </p:cNvSpPr>
          <p:nvPr/>
        </p:nvSpPr>
        <p:spPr bwMode="auto">
          <a:xfrm>
            <a:off x="304800" y="1600200"/>
            <a:ext cx="7391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What is the wave</a:t>
            </a:r>
            <a:r>
              <a:rPr kumimoji="0" lang="en-US" sz="28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function of the first excited state?  </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0" name="Rectangle 35"/>
          <p:cNvSpPr txBox="1">
            <a:spLocks noChangeArrowheads="1"/>
          </p:cNvSpPr>
          <p:nvPr/>
        </p:nvSpPr>
        <p:spPr bwMode="auto">
          <a:xfrm>
            <a:off x="7162800" y="1600200"/>
            <a:ext cx="838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800" kern="0" dirty="0" err="1" smtClean="0">
                <a:solidFill>
                  <a:schemeClr val="accent2"/>
                </a:solidFill>
                <a:latin typeface="+mn-lt"/>
                <a:ea typeface="ＭＳ Ｐゴシック" pitchFamily="-1" charset="-128"/>
                <a:cs typeface="ＭＳ Ｐゴシック" pitchFamily="-84" charset="-128"/>
              </a:rPr>
              <a:t>n</a:t>
            </a:r>
            <a:r>
              <a:rPr lang="en-US" sz="2800" kern="0" dirty="0" smtClean="0">
                <a:solidFill>
                  <a:schemeClr val="accent2"/>
                </a:solidFill>
                <a:latin typeface="+mn-lt"/>
                <a:ea typeface="ＭＳ Ｐゴシック" pitchFamily="-1" charset="-128"/>
                <a:cs typeface="ＭＳ Ｐゴシック" pitchFamily="-84" charset="-128"/>
              </a:rPr>
              <a:t>=?</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1" name="Rectangle 35"/>
          <p:cNvSpPr txBox="1">
            <a:spLocks noChangeArrowheads="1"/>
          </p:cNvSpPr>
          <p:nvPr/>
        </p:nvSpPr>
        <p:spPr bwMode="auto">
          <a:xfrm>
            <a:off x="7848600" y="1600200"/>
            <a:ext cx="838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800" kern="0" noProof="0" dirty="0" smtClean="0">
                <a:solidFill>
                  <a:schemeClr val="accent2"/>
                </a:solidFill>
                <a:latin typeface="+mn-lt"/>
                <a:ea typeface="ＭＳ Ｐゴシック" pitchFamily="-1" charset="-128"/>
                <a:cs typeface="ＭＳ Ｐゴシック" pitchFamily="-84" charset="-128"/>
              </a:rPr>
              <a:t>2</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508940" name="Object 12"/>
          <p:cNvGraphicFramePr>
            <a:graphicFrameLocks noChangeAspect="1"/>
          </p:cNvGraphicFramePr>
          <p:nvPr>
            <p:extLst/>
          </p:nvPr>
        </p:nvGraphicFramePr>
        <p:xfrm>
          <a:off x="533400" y="2305050"/>
          <a:ext cx="957263" cy="344488"/>
        </p:xfrm>
        <a:graphic>
          <a:graphicData uri="http://schemas.openxmlformats.org/presentationml/2006/ole">
            <mc:AlternateContent xmlns:mc="http://schemas.openxmlformats.org/markup-compatibility/2006">
              <mc:Choice xmlns:v="urn:schemas-microsoft-com:vml" Requires="v">
                <p:oleObj spid="_x0000_s162536" name="Equation" r:id="rId4" imgW="635000" imgH="228600" progId="Equation.DSMT4">
                  <p:embed/>
                </p:oleObj>
              </mc:Choice>
              <mc:Fallback>
                <p:oleObj name="Equation" r:id="rId4" imgW="635000" imgH="228600" progId="Equation.DSMT4">
                  <p:embed/>
                  <p:pic>
                    <p:nvPicPr>
                      <p:cNvPr id="0" name=""/>
                      <p:cNvPicPr>
                        <a:picLocks noChangeAspect="1" noChangeArrowheads="1"/>
                      </p:cNvPicPr>
                      <p:nvPr/>
                    </p:nvPicPr>
                    <p:blipFill>
                      <a:blip r:embed="rId5"/>
                      <a:srcRect/>
                      <a:stretch>
                        <a:fillRect/>
                      </a:stretch>
                    </p:blipFill>
                    <p:spPr bwMode="auto">
                      <a:xfrm>
                        <a:off x="533400" y="2305050"/>
                        <a:ext cx="957263" cy="3444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08941" name="Object 13"/>
          <p:cNvGraphicFramePr>
            <a:graphicFrameLocks noChangeAspect="1"/>
          </p:cNvGraphicFramePr>
          <p:nvPr>
            <p:extLst/>
          </p:nvPr>
        </p:nvGraphicFramePr>
        <p:xfrm>
          <a:off x="533400" y="2962275"/>
          <a:ext cx="784225" cy="365125"/>
        </p:xfrm>
        <a:graphic>
          <a:graphicData uri="http://schemas.openxmlformats.org/presentationml/2006/ole">
            <mc:AlternateContent xmlns:mc="http://schemas.openxmlformats.org/markup-compatibility/2006">
              <mc:Choice xmlns:v="urn:schemas-microsoft-com:vml" Requires="v">
                <p:oleObj spid="_x0000_s162537" name="Equation" r:id="rId6" imgW="520700" imgH="241300" progId="Equation.DSMT4">
                  <p:embed/>
                </p:oleObj>
              </mc:Choice>
              <mc:Fallback>
                <p:oleObj name="Equation" r:id="rId6" imgW="520700" imgH="241300" progId="Equation.DSMT4">
                  <p:embed/>
                  <p:pic>
                    <p:nvPicPr>
                      <p:cNvPr id="0" name=""/>
                      <p:cNvPicPr>
                        <a:picLocks noChangeAspect="1" noChangeArrowheads="1"/>
                      </p:cNvPicPr>
                      <p:nvPr/>
                    </p:nvPicPr>
                    <p:blipFill>
                      <a:blip r:embed="rId7"/>
                      <a:srcRect/>
                      <a:stretch>
                        <a:fillRect/>
                      </a:stretch>
                    </p:blipFill>
                    <p:spPr bwMode="auto">
                      <a:xfrm>
                        <a:off x="533400" y="2962275"/>
                        <a:ext cx="784225" cy="3651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08942" name="Object 14"/>
          <p:cNvGraphicFramePr>
            <a:graphicFrameLocks noChangeAspect="1"/>
          </p:cNvGraphicFramePr>
          <p:nvPr>
            <p:extLst/>
          </p:nvPr>
        </p:nvGraphicFramePr>
        <p:xfrm>
          <a:off x="473075" y="3617912"/>
          <a:ext cx="898525" cy="420688"/>
        </p:xfrm>
        <a:graphic>
          <a:graphicData uri="http://schemas.openxmlformats.org/presentationml/2006/ole">
            <mc:AlternateContent xmlns:mc="http://schemas.openxmlformats.org/markup-compatibility/2006">
              <mc:Choice xmlns:v="urn:schemas-microsoft-com:vml" Requires="v">
                <p:oleObj spid="_x0000_s162538" name="Equation" r:id="rId8" imgW="596900" imgH="279400" progId="Equation.DSMT4">
                  <p:embed/>
                </p:oleObj>
              </mc:Choice>
              <mc:Fallback>
                <p:oleObj name="Equation" r:id="rId8" imgW="596900" imgH="279400" progId="Equation.DSMT4">
                  <p:embed/>
                  <p:pic>
                    <p:nvPicPr>
                      <p:cNvPr id="0" name=""/>
                      <p:cNvPicPr>
                        <a:picLocks noChangeAspect="1" noChangeArrowheads="1"/>
                      </p:cNvPicPr>
                      <p:nvPr/>
                    </p:nvPicPr>
                    <p:blipFill>
                      <a:blip r:embed="rId9"/>
                      <a:srcRect/>
                      <a:stretch>
                        <a:fillRect/>
                      </a:stretch>
                    </p:blipFill>
                    <p:spPr bwMode="auto">
                      <a:xfrm>
                        <a:off x="473075" y="3617912"/>
                        <a:ext cx="898525" cy="4206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08943" name="Object 15"/>
          <p:cNvGraphicFramePr>
            <a:graphicFrameLocks noChangeAspect="1"/>
          </p:cNvGraphicFramePr>
          <p:nvPr>
            <p:extLst/>
          </p:nvPr>
        </p:nvGraphicFramePr>
        <p:xfrm>
          <a:off x="492125" y="4356100"/>
          <a:ext cx="803275" cy="363538"/>
        </p:xfrm>
        <a:graphic>
          <a:graphicData uri="http://schemas.openxmlformats.org/presentationml/2006/ole">
            <mc:AlternateContent xmlns:mc="http://schemas.openxmlformats.org/markup-compatibility/2006">
              <mc:Choice xmlns:v="urn:schemas-microsoft-com:vml" Requires="v">
                <p:oleObj spid="_x0000_s162539" name="Equation" r:id="rId10" imgW="533400" imgH="241300" progId="Equation.DSMT4">
                  <p:embed/>
                </p:oleObj>
              </mc:Choice>
              <mc:Fallback>
                <p:oleObj name="Equation" r:id="rId10" imgW="533400" imgH="241300" progId="Equation.DSMT4">
                  <p:embed/>
                  <p:pic>
                    <p:nvPicPr>
                      <p:cNvPr id="0" name=""/>
                      <p:cNvPicPr>
                        <a:picLocks noChangeAspect="1" noChangeArrowheads="1"/>
                      </p:cNvPicPr>
                      <p:nvPr/>
                    </p:nvPicPr>
                    <p:blipFill>
                      <a:blip r:embed="rId11"/>
                      <a:srcRect/>
                      <a:stretch>
                        <a:fillRect/>
                      </a:stretch>
                    </p:blipFill>
                    <p:spPr bwMode="auto">
                      <a:xfrm>
                        <a:off x="492125" y="4356100"/>
                        <a:ext cx="803275" cy="3635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08944" name="Object 16"/>
          <p:cNvGraphicFramePr>
            <a:graphicFrameLocks noChangeAspect="1"/>
          </p:cNvGraphicFramePr>
          <p:nvPr>
            <p:extLst/>
          </p:nvPr>
        </p:nvGraphicFramePr>
        <p:xfrm>
          <a:off x="457200" y="5073650"/>
          <a:ext cx="917575" cy="420688"/>
        </p:xfrm>
        <a:graphic>
          <a:graphicData uri="http://schemas.openxmlformats.org/presentationml/2006/ole">
            <mc:AlternateContent xmlns:mc="http://schemas.openxmlformats.org/markup-compatibility/2006">
              <mc:Choice xmlns:v="urn:schemas-microsoft-com:vml" Requires="v">
                <p:oleObj spid="_x0000_s162540" name="Equation" r:id="rId12" imgW="609600" imgH="279400" progId="Equation.DSMT4">
                  <p:embed/>
                </p:oleObj>
              </mc:Choice>
              <mc:Fallback>
                <p:oleObj name="Equation" r:id="rId12" imgW="609600" imgH="279400" progId="Equation.DSMT4">
                  <p:embed/>
                  <p:pic>
                    <p:nvPicPr>
                      <p:cNvPr id="0" name=""/>
                      <p:cNvPicPr>
                        <a:picLocks noChangeAspect="1" noChangeArrowheads="1"/>
                      </p:cNvPicPr>
                      <p:nvPr/>
                    </p:nvPicPr>
                    <p:blipFill>
                      <a:blip r:embed="rId13"/>
                      <a:srcRect/>
                      <a:stretch>
                        <a:fillRect/>
                      </a:stretch>
                    </p:blipFill>
                    <p:spPr bwMode="auto">
                      <a:xfrm>
                        <a:off x="457200" y="5073650"/>
                        <a:ext cx="917575" cy="4206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508945" name="Object 17"/>
          <p:cNvGraphicFramePr>
            <a:graphicFrameLocks noChangeAspect="1"/>
          </p:cNvGraphicFramePr>
          <p:nvPr>
            <p:extLst/>
          </p:nvPr>
        </p:nvGraphicFramePr>
        <p:xfrm>
          <a:off x="457200" y="5794375"/>
          <a:ext cx="496887" cy="306388"/>
        </p:xfrm>
        <a:graphic>
          <a:graphicData uri="http://schemas.openxmlformats.org/presentationml/2006/ole">
            <mc:AlternateContent xmlns:mc="http://schemas.openxmlformats.org/markup-compatibility/2006">
              <mc:Choice xmlns:v="urn:schemas-microsoft-com:vml" Requires="v">
                <p:oleObj spid="_x0000_s162541" name="Equation" r:id="rId14" imgW="330200" imgH="203200" progId="Equation.DSMT4">
                  <p:embed/>
                </p:oleObj>
              </mc:Choice>
              <mc:Fallback>
                <p:oleObj name="Equation" r:id="rId14" imgW="330200" imgH="203200" progId="Equation.DSMT4">
                  <p:embed/>
                  <p:pic>
                    <p:nvPicPr>
                      <p:cNvPr id="0" name=""/>
                      <p:cNvPicPr>
                        <a:picLocks noChangeAspect="1" noChangeArrowheads="1"/>
                      </p:cNvPicPr>
                      <p:nvPr/>
                    </p:nvPicPr>
                    <p:blipFill>
                      <a:blip r:embed="rId15"/>
                      <a:srcRect/>
                      <a:stretch>
                        <a:fillRect/>
                      </a:stretch>
                    </p:blipFill>
                    <p:spPr bwMode="auto">
                      <a:xfrm>
                        <a:off x="457200" y="5794375"/>
                        <a:ext cx="496887" cy="3063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6" name="Object 12"/>
          <p:cNvGraphicFramePr>
            <a:graphicFrameLocks noChangeAspect="1"/>
          </p:cNvGraphicFramePr>
          <p:nvPr>
            <p:extLst/>
          </p:nvPr>
        </p:nvGraphicFramePr>
        <p:xfrm>
          <a:off x="1422400" y="2133600"/>
          <a:ext cx="1397000" cy="688975"/>
        </p:xfrm>
        <a:graphic>
          <a:graphicData uri="http://schemas.openxmlformats.org/presentationml/2006/ole">
            <mc:AlternateContent xmlns:mc="http://schemas.openxmlformats.org/markup-compatibility/2006">
              <mc:Choice xmlns:v="urn:schemas-microsoft-com:vml" Requires="v">
                <p:oleObj spid="_x0000_s162542" name="Equation" r:id="rId16" imgW="927100" imgH="457200" progId="Equation.DSMT4">
                  <p:embed/>
                </p:oleObj>
              </mc:Choice>
              <mc:Fallback>
                <p:oleObj name="Equation" r:id="rId16" imgW="927100" imgH="457200" progId="Equation.DSMT4">
                  <p:embed/>
                  <p:pic>
                    <p:nvPicPr>
                      <p:cNvPr id="0" name=""/>
                      <p:cNvPicPr>
                        <a:picLocks noChangeAspect="1" noChangeArrowheads="1"/>
                      </p:cNvPicPr>
                      <p:nvPr/>
                    </p:nvPicPr>
                    <p:blipFill>
                      <a:blip r:embed="rId17"/>
                      <a:srcRect/>
                      <a:stretch>
                        <a:fillRect/>
                      </a:stretch>
                    </p:blipFill>
                    <p:spPr bwMode="auto">
                      <a:xfrm>
                        <a:off x="1422400" y="2133600"/>
                        <a:ext cx="1397000" cy="688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7" name="Object 13"/>
          <p:cNvGraphicFramePr>
            <a:graphicFrameLocks noChangeAspect="1"/>
          </p:cNvGraphicFramePr>
          <p:nvPr>
            <p:extLst/>
          </p:nvPr>
        </p:nvGraphicFramePr>
        <p:xfrm>
          <a:off x="1295400" y="2895600"/>
          <a:ext cx="2105025" cy="496888"/>
        </p:xfrm>
        <a:graphic>
          <a:graphicData uri="http://schemas.openxmlformats.org/presentationml/2006/ole">
            <mc:AlternateContent xmlns:mc="http://schemas.openxmlformats.org/markup-compatibility/2006">
              <mc:Choice xmlns:v="urn:schemas-microsoft-com:vml" Requires="v">
                <p:oleObj spid="_x0000_s162543" name="Equation" r:id="rId18" imgW="1397000" imgH="330200" progId="Equation.DSMT4">
                  <p:embed/>
                </p:oleObj>
              </mc:Choice>
              <mc:Fallback>
                <p:oleObj name="Equation" r:id="rId18" imgW="1397000" imgH="330200" progId="Equation.DSMT4">
                  <p:embed/>
                  <p:pic>
                    <p:nvPicPr>
                      <p:cNvPr id="0" name=""/>
                      <p:cNvPicPr>
                        <a:picLocks noChangeAspect="1" noChangeArrowheads="1"/>
                      </p:cNvPicPr>
                      <p:nvPr/>
                    </p:nvPicPr>
                    <p:blipFill>
                      <a:blip r:embed="rId19"/>
                      <a:srcRect/>
                      <a:stretch>
                        <a:fillRect/>
                      </a:stretch>
                    </p:blipFill>
                    <p:spPr bwMode="auto">
                      <a:xfrm>
                        <a:off x="1295400" y="2895600"/>
                        <a:ext cx="2105025" cy="4968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 name="Object 13"/>
          <p:cNvGraphicFramePr>
            <a:graphicFrameLocks noChangeAspect="1"/>
          </p:cNvGraphicFramePr>
          <p:nvPr>
            <p:extLst/>
          </p:nvPr>
        </p:nvGraphicFramePr>
        <p:xfrm>
          <a:off x="3429000" y="2819400"/>
          <a:ext cx="2103438" cy="650875"/>
        </p:xfrm>
        <a:graphic>
          <a:graphicData uri="http://schemas.openxmlformats.org/presentationml/2006/ole">
            <mc:AlternateContent xmlns:mc="http://schemas.openxmlformats.org/markup-compatibility/2006">
              <mc:Choice xmlns:v="urn:schemas-microsoft-com:vml" Requires="v">
                <p:oleObj spid="_x0000_s162544" name="Equation" r:id="rId20" imgW="1397000" imgH="431800" progId="Equation.DSMT4">
                  <p:embed/>
                </p:oleObj>
              </mc:Choice>
              <mc:Fallback>
                <p:oleObj name="Equation" r:id="rId20" imgW="1397000" imgH="431800" progId="Equation.DSMT4">
                  <p:embed/>
                  <p:pic>
                    <p:nvPicPr>
                      <p:cNvPr id="0" name=""/>
                      <p:cNvPicPr>
                        <a:picLocks noChangeAspect="1" noChangeArrowheads="1"/>
                      </p:cNvPicPr>
                      <p:nvPr/>
                    </p:nvPicPr>
                    <p:blipFill>
                      <a:blip r:embed="rId21"/>
                      <a:srcRect/>
                      <a:stretch>
                        <a:fillRect/>
                      </a:stretch>
                    </p:blipFill>
                    <p:spPr bwMode="auto">
                      <a:xfrm>
                        <a:off x="3429000" y="2819400"/>
                        <a:ext cx="2103438" cy="650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 name="Object 13"/>
          <p:cNvGraphicFramePr>
            <a:graphicFrameLocks noChangeAspect="1"/>
          </p:cNvGraphicFramePr>
          <p:nvPr>
            <p:extLst/>
          </p:nvPr>
        </p:nvGraphicFramePr>
        <p:xfrm>
          <a:off x="5541962" y="2819400"/>
          <a:ext cx="249238" cy="593725"/>
        </p:xfrm>
        <a:graphic>
          <a:graphicData uri="http://schemas.openxmlformats.org/presentationml/2006/ole">
            <mc:AlternateContent xmlns:mc="http://schemas.openxmlformats.org/markup-compatibility/2006">
              <mc:Choice xmlns:v="urn:schemas-microsoft-com:vml" Requires="v">
                <p:oleObj spid="_x0000_s162545" name="Equation" r:id="rId22" imgW="165100" imgH="393700" progId="Equation.DSMT4">
                  <p:embed/>
                </p:oleObj>
              </mc:Choice>
              <mc:Fallback>
                <p:oleObj name="Equation" r:id="rId22" imgW="165100" imgH="393700" progId="Equation.DSMT4">
                  <p:embed/>
                  <p:pic>
                    <p:nvPicPr>
                      <p:cNvPr id="0" name=""/>
                      <p:cNvPicPr>
                        <a:picLocks noChangeAspect="1" noChangeArrowheads="1"/>
                      </p:cNvPicPr>
                      <p:nvPr/>
                    </p:nvPicPr>
                    <p:blipFill>
                      <a:blip r:embed="rId23"/>
                      <a:srcRect/>
                      <a:stretch>
                        <a:fillRect/>
                      </a:stretch>
                    </p:blipFill>
                    <p:spPr bwMode="auto">
                      <a:xfrm>
                        <a:off x="5541962" y="2819400"/>
                        <a:ext cx="249238" cy="593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 name="Object 14"/>
          <p:cNvGraphicFramePr>
            <a:graphicFrameLocks noChangeAspect="1"/>
          </p:cNvGraphicFramePr>
          <p:nvPr>
            <p:extLst/>
          </p:nvPr>
        </p:nvGraphicFramePr>
        <p:xfrm>
          <a:off x="1371600" y="3505200"/>
          <a:ext cx="2198688" cy="650875"/>
        </p:xfrm>
        <a:graphic>
          <a:graphicData uri="http://schemas.openxmlformats.org/presentationml/2006/ole">
            <mc:AlternateContent xmlns:mc="http://schemas.openxmlformats.org/markup-compatibility/2006">
              <mc:Choice xmlns:v="urn:schemas-microsoft-com:vml" Requires="v">
                <p:oleObj spid="_x0000_s162546" name="Equation" r:id="rId24" imgW="1460500" imgH="431800" progId="Equation.DSMT4">
                  <p:embed/>
                </p:oleObj>
              </mc:Choice>
              <mc:Fallback>
                <p:oleObj name="Equation" r:id="rId24" imgW="1460500" imgH="431800" progId="Equation.DSMT4">
                  <p:embed/>
                  <p:pic>
                    <p:nvPicPr>
                      <p:cNvPr id="0" name=""/>
                      <p:cNvPicPr>
                        <a:picLocks noChangeAspect="1" noChangeArrowheads="1"/>
                      </p:cNvPicPr>
                      <p:nvPr/>
                    </p:nvPicPr>
                    <p:blipFill>
                      <a:blip r:embed="rId25"/>
                      <a:srcRect/>
                      <a:stretch>
                        <a:fillRect/>
                      </a:stretch>
                    </p:blipFill>
                    <p:spPr bwMode="auto">
                      <a:xfrm>
                        <a:off x="1371600" y="3505200"/>
                        <a:ext cx="2198688" cy="650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 name="Object 14"/>
          <p:cNvGraphicFramePr>
            <a:graphicFrameLocks noChangeAspect="1"/>
          </p:cNvGraphicFramePr>
          <p:nvPr>
            <p:extLst/>
          </p:nvPr>
        </p:nvGraphicFramePr>
        <p:xfrm>
          <a:off x="3578225" y="3657600"/>
          <a:ext cx="688975" cy="287338"/>
        </p:xfrm>
        <a:graphic>
          <a:graphicData uri="http://schemas.openxmlformats.org/presentationml/2006/ole">
            <mc:AlternateContent xmlns:mc="http://schemas.openxmlformats.org/markup-compatibility/2006">
              <mc:Choice xmlns:v="urn:schemas-microsoft-com:vml" Requires="v">
                <p:oleObj spid="_x0000_s162547" name="Equation" r:id="rId26" imgW="457200" imgH="190500" progId="Equation.DSMT4">
                  <p:embed/>
                </p:oleObj>
              </mc:Choice>
              <mc:Fallback>
                <p:oleObj name="Equation" r:id="rId26" imgW="457200" imgH="190500" progId="Equation.DSMT4">
                  <p:embed/>
                  <p:pic>
                    <p:nvPicPr>
                      <p:cNvPr id="0" name=""/>
                      <p:cNvPicPr>
                        <a:picLocks noChangeAspect="1" noChangeArrowheads="1"/>
                      </p:cNvPicPr>
                      <p:nvPr/>
                    </p:nvPicPr>
                    <p:blipFill>
                      <a:blip r:embed="rId27"/>
                      <a:srcRect/>
                      <a:stretch>
                        <a:fillRect/>
                      </a:stretch>
                    </p:blipFill>
                    <p:spPr bwMode="auto">
                      <a:xfrm>
                        <a:off x="3578225" y="3657600"/>
                        <a:ext cx="688975" cy="2873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5" name="Object 15"/>
          <p:cNvGraphicFramePr>
            <a:graphicFrameLocks noChangeAspect="1"/>
          </p:cNvGraphicFramePr>
          <p:nvPr>
            <p:extLst/>
          </p:nvPr>
        </p:nvGraphicFramePr>
        <p:xfrm>
          <a:off x="1277937" y="4191000"/>
          <a:ext cx="3827463" cy="688975"/>
        </p:xfrm>
        <a:graphic>
          <a:graphicData uri="http://schemas.openxmlformats.org/presentationml/2006/ole">
            <mc:AlternateContent xmlns:mc="http://schemas.openxmlformats.org/markup-compatibility/2006">
              <mc:Choice xmlns:v="urn:schemas-microsoft-com:vml" Requires="v">
                <p:oleObj spid="_x0000_s162548" name="Equation" r:id="rId28" imgW="2540000" imgH="457200" progId="Equation.DSMT4">
                  <p:embed/>
                </p:oleObj>
              </mc:Choice>
              <mc:Fallback>
                <p:oleObj name="Equation" r:id="rId28" imgW="2540000" imgH="457200" progId="Equation.DSMT4">
                  <p:embed/>
                  <p:pic>
                    <p:nvPicPr>
                      <p:cNvPr id="0" name=""/>
                      <p:cNvPicPr>
                        <a:picLocks noChangeAspect="1" noChangeArrowheads="1"/>
                      </p:cNvPicPr>
                      <p:nvPr/>
                    </p:nvPicPr>
                    <p:blipFill>
                      <a:blip r:embed="rId29"/>
                      <a:srcRect/>
                      <a:stretch>
                        <a:fillRect/>
                      </a:stretch>
                    </p:blipFill>
                    <p:spPr bwMode="auto">
                      <a:xfrm>
                        <a:off x="1277937" y="4191000"/>
                        <a:ext cx="3827463" cy="688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6" name="Object 15"/>
          <p:cNvGraphicFramePr>
            <a:graphicFrameLocks noChangeAspect="1"/>
          </p:cNvGraphicFramePr>
          <p:nvPr>
            <p:extLst/>
          </p:nvPr>
        </p:nvGraphicFramePr>
        <p:xfrm>
          <a:off x="5070475" y="4191000"/>
          <a:ext cx="3540125" cy="649288"/>
        </p:xfrm>
        <a:graphic>
          <a:graphicData uri="http://schemas.openxmlformats.org/presentationml/2006/ole">
            <mc:AlternateContent xmlns:mc="http://schemas.openxmlformats.org/markup-compatibility/2006">
              <mc:Choice xmlns:v="urn:schemas-microsoft-com:vml" Requires="v">
                <p:oleObj spid="_x0000_s162549" name="Equation" r:id="rId30" imgW="2349500" imgH="431800" progId="Equation.DSMT4">
                  <p:embed/>
                </p:oleObj>
              </mc:Choice>
              <mc:Fallback>
                <p:oleObj name="Equation" r:id="rId30" imgW="2349500" imgH="431800" progId="Equation.DSMT4">
                  <p:embed/>
                  <p:pic>
                    <p:nvPicPr>
                      <p:cNvPr id="0" name=""/>
                      <p:cNvPicPr>
                        <a:picLocks noChangeAspect="1" noChangeArrowheads="1"/>
                      </p:cNvPicPr>
                      <p:nvPr/>
                    </p:nvPicPr>
                    <p:blipFill>
                      <a:blip r:embed="rId31"/>
                      <a:srcRect/>
                      <a:stretch>
                        <a:fillRect/>
                      </a:stretch>
                    </p:blipFill>
                    <p:spPr bwMode="auto">
                      <a:xfrm>
                        <a:off x="5070475" y="4191000"/>
                        <a:ext cx="3540125" cy="6492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7" name="Object 15"/>
          <p:cNvGraphicFramePr>
            <a:graphicFrameLocks noChangeAspect="1"/>
          </p:cNvGraphicFramePr>
          <p:nvPr>
            <p:extLst/>
          </p:nvPr>
        </p:nvGraphicFramePr>
        <p:xfrm>
          <a:off x="8572500" y="4419600"/>
          <a:ext cx="190500" cy="228600"/>
        </p:xfrm>
        <a:graphic>
          <a:graphicData uri="http://schemas.openxmlformats.org/presentationml/2006/ole">
            <mc:AlternateContent xmlns:mc="http://schemas.openxmlformats.org/markup-compatibility/2006">
              <mc:Choice xmlns:v="urn:schemas-microsoft-com:vml" Requires="v">
                <p:oleObj spid="_x0000_s162550" name="Equation" r:id="rId32" imgW="127000" imgH="152400" progId="Equation.DSMT4">
                  <p:embed/>
                </p:oleObj>
              </mc:Choice>
              <mc:Fallback>
                <p:oleObj name="Equation" r:id="rId32" imgW="127000" imgH="152400" progId="Equation.DSMT4">
                  <p:embed/>
                  <p:pic>
                    <p:nvPicPr>
                      <p:cNvPr id="0" name=""/>
                      <p:cNvPicPr>
                        <a:picLocks noChangeAspect="1" noChangeArrowheads="1"/>
                      </p:cNvPicPr>
                      <p:nvPr/>
                    </p:nvPicPr>
                    <p:blipFill>
                      <a:blip r:embed="rId33"/>
                      <a:srcRect/>
                      <a:stretch>
                        <a:fillRect/>
                      </a:stretch>
                    </p:blipFill>
                    <p:spPr bwMode="auto">
                      <a:xfrm>
                        <a:off x="8572500" y="4419600"/>
                        <a:ext cx="190500" cy="228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8" name="Object 16"/>
          <p:cNvGraphicFramePr>
            <a:graphicFrameLocks noChangeAspect="1"/>
          </p:cNvGraphicFramePr>
          <p:nvPr>
            <p:extLst/>
          </p:nvPr>
        </p:nvGraphicFramePr>
        <p:xfrm>
          <a:off x="1371600" y="4953000"/>
          <a:ext cx="4017963" cy="688975"/>
        </p:xfrm>
        <a:graphic>
          <a:graphicData uri="http://schemas.openxmlformats.org/presentationml/2006/ole">
            <mc:AlternateContent xmlns:mc="http://schemas.openxmlformats.org/markup-compatibility/2006">
              <mc:Choice xmlns:v="urn:schemas-microsoft-com:vml" Requires="v">
                <p:oleObj spid="_x0000_s162551" name="Equation" r:id="rId34" imgW="2667000" imgH="457200" progId="Equation.DSMT4">
                  <p:embed/>
                </p:oleObj>
              </mc:Choice>
              <mc:Fallback>
                <p:oleObj name="Equation" r:id="rId34" imgW="2667000" imgH="457200" progId="Equation.DSMT4">
                  <p:embed/>
                  <p:pic>
                    <p:nvPicPr>
                      <p:cNvPr id="0" name=""/>
                      <p:cNvPicPr>
                        <a:picLocks noChangeAspect="1" noChangeArrowheads="1"/>
                      </p:cNvPicPr>
                      <p:nvPr/>
                    </p:nvPicPr>
                    <p:blipFill>
                      <a:blip r:embed="rId35"/>
                      <a:srcRect/>
                      <a:stretch>
                        <a:fillRect/>
                      </a:stretch>
                    </p:blipFill>
                    <p:spPr bwMode="auto">
                      <a:xfrm>
                        <a:off x="1371600" y="4953000"/>
                        <a:ext cx="4017963" cy="688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9" name="Object 16"/>
          <p:cNvGraphicFramePr>
            <a:graphicFrameLocks noChangeAspect="1"/>
          </p:cNvGraphicFramePr>
          <p:nvPr>
            <p:extLst/>
          </p:nvPr>
        </p:nvGraphicFramePr>
        <p:xfrm>
          <a:off x="5378450" y="4953000"/>
          <a:ext cx="2851150" cy="688975"/>
        </p:xfrm>
        <a:graphic>
          <a:graphicData uri="http://schemas.openxmlformats.org/presentationml/2006/ole">
            <mc:AlternateContent xmlns:mc="http://schemas.openxmlformats.org/markup-compatibility/2006">
              <mc:Choice xmlns:v="urn:schemas-microsoft-com:vml" Requires="v">
                <p:oleObj spid="_x0000_s162552" name="Equation" r:id="rId36" imgW="1892300" imgH="457200" progId="Equation.DSMT4">
                  <p:embed/>
                </p:oleObj>
              </mc:Choice>
              <mc:Fallback>
                <p:oleObj name="Equation" r:id="rId36" imgW="1892300" imgH="457200" progId="Equation.DSMT4">
                  <p:embed/>
                  <p:pic>
                    <p:nvPicPr>
                      <p:cNvPr id="0" name=""/>
                      <p:cNvPicPr>
                        <a:picLocks noChangeAspect="1" noChangeArrowheads="1"/>
                      </p:cNvPicPr>
                      <p:nvPr/>
                    </p:nvPicPr>
                    <p:blipFill>
                      <a:blip r:embed="rId37"/>
                      <a:srcRect/>
                      <a:stretch>
                        <a:fillRect/>
                      </a:stretch>
                    </p:blipFill>
                    <p:spPr bwMode="auto">
                      <a:xfrm>
                        <a:off x="5378450" y="4953000"/>
                        <a:ext cx="2851150" cy="688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0" name="Object 16"/>
          <p:cNvGraphicFramePr>
            <a:graphicFrameLocks noChangeAspect="1"/>
          </p:cNvGraphicFramePr>
          <p:nvPr>
            <p:extLst/>
          </p:nvPr>
        </p:nvGraphicFramePr>
        <p:xfrm>
          <a:off x="8226425" y="4953000"/>
          <a:ext cx="688975" cy="631825"/>
        </p:xfrm>
        <a:graphic>
          <a:graphicData uri="http://schemas.openxmlformats.org/presentationml/2006/ole">
            <mc:AlternateContent xmlns:mc="http://schemas.openxmlformats.org/markup-compatibility/2006">
              <mc:Choice xmlns:v="urn:schemas-microsoft-com:vml" Requires="v">
                <p:oleObj spid="_x0000_s162553" name="Equation" r:id="rId38" imgW="457200" imgH="419100" progId="Equation.DSMT4">
                  <p:embed/>
                </p:oleObj>
              </mc:Choice>
              <mc:Fallback>
                <p:oleObj name="Equation" r:id="rId38" imgW="457200" imgH="419100" progId="Equation.DSMT4">
                  <p:embed/>
                  <p:pic>
                    <p:nvPicPr>
                      <p:cNvPr id="0" name=""/>
                      <p:cNvPicPr>
                        <a:picLocks noChangeAspect="1" noChangeArrowheads="1"/>
                      </p:cNvPicPr>
                      <p:nvPr/>
                    </p:nvPicPr>
                    <p:blipFill>
                      <a:blip r:embed="rId39"/>
                      <a:srcRect/>
                      <a:stretch>
                        <a:fillRect/>
                      </a:stretch>
                    </p:blipFill>
                    <p:spPr bwMode="auto">
                      <a:xfrm>
                        <a:off x="8226425" y="4953000"/>
                        <a:ext cx="688975" cy="631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1" name="Object 17"/>
          <p:cNvGraphicFramePr>
            <a:graphicFrameLocks noChangeAspect="1"/>
          </p:cNvGraphicFramePr>
          <p:nvPr>
            <p:extLst/>
          </p:nvPr>
        </p:nvGraphicFramePr>
        <p:xfrm>
          <a:off x="914400" y="5641975"/>
          <a:ext cx="862013" cy="631825"/>
        </p:xfrm>
        <a:graphic>
          <a:graphicData uri="http://schemas.openxmlformats.org/presentationml/2006/ole">
            <mc:AlternateContent xmlns:mc="http://schemas.openxmlformats.org/markup-compatibility/2006">
              <mc:Choice xmlns:v="urn:schemas-microsoft-com:vml" Requires="v">
                <p:oleObj spid="_x0000_s162554" name="Equation" r:id="rId40" imgW="571500" imgH="419100" progId="Equation.DSMT4">
                  <p:embed/>
                </p:oleObj>
              </mc:Choice>
              <mc:Fallback>
                <p:oleObj name="Equation" r:id="rId40" imgW="571500" imgH="419100" progId="Equation.DSMT4">
                  <p:embed/>
                  <p:pic>
                    <p:nvPicPr>
                      <p:cNvPr id="0" name=""/>
                      <p:cNvPicPr>
                        <a:picLocks noChangeAspect="1" noChangeArrowheads="1"/>
                      </p:cNvPicPr>
                      <p:nvPr/>
                    </p:nvPicPr>
                    <p:blipFill>
                      <a:blip r:embed="rId41"/>
                      <a:srcRect/>
                      <a:stretch>
                        <a:fillRect/>
                      </a:stretch>
                    </p:blipFill>
                    <p:spPr bwMode="auto">
                      <a:xfrm>
                        <a:off x="914400" y="5641975"/>
                        <a:ext cx="862013" cy="631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2" name="Object 17"/>
          <p:cNvGraphicFramePr>
            <a:graphicFrameLocks noChangeAspect="1"/>
          </p:cNvGraphicFramePr>
          <p:nvPr>
            <p:extLst/>
          </p:nvPr>
        </p:nvGraphicFramePr>
        <p:xfrm>
          <a:off x="1752600" y="5562600"/>
          <a:ext cx="765175" cy="688975"/>
        </p:xfrm>
        <a:graphic>
          <a:graphicData uri="http://schemas.openxmlformats.org/presentationml/2006/ole">
            <mc:AlternateContent xmlns:mc="http://schemas.openxmlformats.org/markup-compatibility/2006">
              <mc:Choice xmlns:v="urn:schemas-microsoft-com:vml" Requires="v">
                <p:oleObj spid="_x0000_s162555" name="Equation" r:id="rId42" imgW="508000" imgH="457200" progId="Equation.DSMT4">
                  <p:embed/>
                </p:oleObj>
              </mc:Choice>
              <mc:Fallback>
                <p:oleObj name="Equation" r:id="rId42" imgW="508000" imgH="457200" progId="Equation.DSMT4">
                  <p:embed/>
                  <p:pic>
                    <p:nvPicPr>
                      <p:cNvPr id="0" name=""/>
                      <p:cNvPicPr>
                        <a:picLocks noChangeAspect="1" noChangeArrowheads="1"/>
                      </p:cNvPicPr>
                      <p:nvPr/>
                    </p:nvPicPr>
                    <p:blipFill>
                      <a:blip r:embed="rId43"/>
                      <a:srcRect/>
                      <a:stretch>
                        <a:fillRect/>
                      </a:stretch>
                    </p:blipFill>
                    <p:spPr bwMode="auto">
                      <a:xfrm>
                        <a:off x="1752600" y="5562600"/>
                        <a:ext cx="765175" cy="688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756771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46160</TotalTime>
  <Words>1722</Words>
  <Application>Microsoft Macintosh PowerPoint</Application>
  <PresentationFormat>On-screen Show (4:3)</PresentationFormat>
  <Paragraphs>268</Paragraphs>
  <Slides>23</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3" baseType="lpstr">
      <vt:lpstr>Arial Narrow</vt:lpstr>
      <vt:lpstr>Lucida Grande</vt:lpstr>
      <vt:lpstr>Monotype Corsiva</vt:lpstr>
      <vt:lpstr>ＭＳ Ｐゴシック</vt:lpstr>
      <vt:lpstr>Symbol</vt:lpstr>
      <vt:lpstr>Times New Roman</vt:lpstr>
      <vt:lpstr>Wingdings</vt:lpstr>
      <vt:lpstr>Arial</vt:lpstr>
      <vt:lpstr>phys1443-spring02</vt:lpstr>
      <vt:lpstr>Equation</vt:lpstr>
      <vt:lpstr>PHYS 3313 – Section 001 Lecture #20</vt:lpstr>
      <vt:lpstr>Announcements</vt:lpstr>
      <vt:lpstr>Reminder: Special project #6</vt:lpstr>
      <vt:lpstr>Infinite Square-Well Potential</vt:lpstr>
      <vt:lpstr>Quantization</vt:lpstr>
      <vt:lpstr>Quantized Energy</vt:lpstr>
      <vt:lpstr>How does this correspond to Classical Mech.?</vt:lpstr>
      <vt:lpstr>Expectation Values &amp; Operators</vt:lpstr>
      <vt:lpstr>Ex 6.8: Expectation values inside a box</vt:lpstr>
      <vt:lpstr>Ex 6.9: Proton Transition Energy</vt:lpstr>
      <vt:lpstr>Finite Square-Well Potential</vt:lpstr>
      <vt:lpstr>Finite Square-Well Solution</vt:lpstr>
      <vt:lpstr>Penetration Depth</vt:lpstr>
      <vt:lpstr>Three-Dimensional Infinite-Potential Well</vt:lpstr>
      <vt:lpstr>Ex 6.10: Expectation values inside a box</vt:lpstr>
      <vt:lpstr>Ex 6.10: Expectation values inside a box</vt:lpstr>
      <vt:lpstr>Degeneracy*</vt:lpstr>
      <vt:lpstr>The Simple Harmonic Oscillator</vt:lpstr>
      <vt:lpstr>Parabolic Potential Well</vt:lpstr>
      <vt:lpstr>Analysis of the Parabolic Potential Well</vt:lpstr>
      <vt:lpstr>Ex. 6.12: Harmonic Oscillator stuff</vt:lpstr>
      <vt:lpstr>Barriers and Tunneling</vt:lpstr>
      <vt:lpstr>Reflection and Transmission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943</cp:revision>
  <cp:lastPrinted>2013-08-26T21:25:15Z</cp:lastPrinted>
  <dcterms:created xsi:type="dcterms:W3CDTF">2012-08-27T21:13:02Z</dcterms:created>
  <dcterms:modified xsi:type="dcterms:W3CDTF">2017-04-17T15:54:10Z</dcterms:modified>
</cp:coreProperties>
</file>