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574" r:id="rId3"/>
    <p:sldId id="781" r:id="rId4"/>
    <p:sldId id="788" r:id="rId5"/>
    <p:sldId id="789" r:id="rId6"/>
    <p:sldId id="790" r:id="rId7"/>
    <p:sldId id="791" r:id="rId8"/>
    <p:sldId id="792" r:id="rId9"/>
    <p:sldId id="793" r:id="rId10"/>
    <p:sldId id="794" r:id="rId11"/>
    <p:sldId id="795" r:id="rId12"/>
    <p:sldId id="796" r:id="rId13"/>
    <p:sldId id="797" r:id="rId14"/>
    <p:sldId id="798" r:id="rId15"/>
    <p:sldId id="799" r:id="rId16"/>
    <p:sldId id="800" r:id="rId17"/>
    <p:sldId id="801" r:id="rId18"/>
    <p:sldId id="802" r:id="rId19"/>
    <p:sldId id="803" r:id="rId20"/>
    <p:sldId id="804" r:id="rId21"/>
    <p:sldId id="805" r:id="rId22"/>
    <p:sldId id="806" r:id="rId23"/>
    <p:sldId id="807" r:id="rId2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81CEEF"/>
    <a:srgbClr val="8EDBEF"/>
    <a:srgbClr val="7FC4D6"/>
    <a:srgbClr val="99FFCC"/>
    <a:srgbClr val="FFFFCC"/>
    <a:srgbClr val="CC6600"/>
    <a:srgbClr val="FF0066"/>
    <a:srgbClr val="CC00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2"/>
    <p:restoredTop sz="94660"/>
  </p:normalViewPr>
  <p:slideViewPr>
    <p:cSldViewPr>
      <p:cViewPr varScale="1">
        <p:scale>
          <a:sx n="101" d="100"/>
          <a:sy n="101" d="100"/>
        </p:scale>
        <p:origin x="140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0.emf"/><Relationship Id="rId2" Type="http://schemas.openxmlformats.org/officeDocument/2006/relationships/image" Target="../media/image8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4.emf"/><Relationship Id="rId4" Type="http://schemas.openxmlformats.org/officeDocument/2006/relationships/image" Target="../media/image85.emf"/><Relationship Id="rId5" Type="http://schemas.openxmlformats.org/officeDocument/2006/relationships/image" Target="../media/image86.emf"/><Relationship Id="rId6" Type="http://schemas.openxmlformats.org/officeDocument/2006/relationships/image" Target="../media/image87.emf"/><Relationship Id="rId7" Type="http://schemas.openxmlformats.org/officeDocument/2006/relationships/image" Target="../media/image88.emf"/><Relationship Id="rId8" Type="http://schemas.openxmlformats.org/officeDocument/2006/relationships/image" Target="../media/image89.emf"/><Relationship Id="rId9" Type="http://schemas.openxmlformats.org/officeDocument/2006/relationships/image" Target="../media/image90.emf"/><Relationship Id="rId10" Type="http://schemas.openxmlformats.org/officeDocument/2006/relationships/image" Target="../media/image91.emf"/><Relationship Id="rId1" Type="http://schemas.openxmlformats.org/officeDocument/2006/relationships/image" Target="../media/image82.emf"/><Relationship Id="rId2" Type="http://schemas.openxmlformats.org/officeDocument/2006/relationships/image" Target="../media/image8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4.emf"/><Relationship Id="rId4" Type="http://schemas.openxmlformats.org/officeDocument/2006/relationships/image" Target="../media/image95.emf"/><Relationship Id="rId5" Type="http://schemas.openxmlformats.org/officeDocument/2006/relationships/image" Target="../media/image96.emf"/><Relationship Id="rId6" Type="http://schemas.openxmlformats.org/officeDocument/2006/relationships/image" Target="../media/image97.emf"/><Relationship Id="rId7" Type="http://schemas.openxmlformats.org/officeDocument/2006/relationships/image" Target="../media/image98.emf"/><Relationship Id="rId8" Type="http://schemas.openxmlformats.org/officeDocument/2006/relationships/image" Target="../media/image99.emf"/><Relationship Id="rId9" Type="http://schemas.openxmlformats.org/officeDocument/2006/relationships/image" Target="../media/image100.emf"/><Relationship Id="rId1" Type="http://schemas.openxmlformats.org/officeDocument/2006/relationships/image" Target="../media/image92.emf"/><Relationship Id="rId2" Type="http://schemas.openxmlformats.org/officeDocument/2006/relationships/image" Target="../media/image9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4.emf"/><Relationship Id="rId4" Type="http://schemas.openxmlformats.org/officeDocument/2006/relationships/image" Target="../media/image105.emf"/><Relationship Id="rId5" Type="http://schemas.openxmlformats.org/officeDocument/2006/relationships/image" Target="../media/image106.emf"/><Relationship Id="rId6" Type="http://schemas.openxmlformats.org/officeDocument/2006/relationships/image" Target="../media/image107.emf"/><Relationship Id="rId7" Type="http://schemas.openxmlformats.org/officeDocument/2006/relationships/image" Target="../media/image108.emf"/><Relationship Id="rId8" Type="http://schemas.openxmlformats.org/officeDocument/2006/relationships/image" Target="../media/image109.emf"/><Relationship Id="rId9" Type="http://schemas.openxmlformats.org/officeDocument/2006/relationships/image" Target="../media/image110.emf"/><Relationship Id="rId10" Type="http://schemas.openxmlformats.org/officeDocument/2006/relationships/image" Target="../media/image111.emf"/><Relationship Id="rId11" Type="http://schemas.openxmlformats.org/officeDocument/2006/relationships/image" Target="../media/image112.emf"/><Relationship Id="rId1" Type="http://schemas.openxmlformats.org/officeDocument/2006/relationships/image" Target="../media/image102.emf"/><Relationship Id="rId2" Type="http://schemas.openxmlformats.org/officeDocument/2006/relationships/image" Target="../media/image10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15.emf"/><Relationship Id="rId4" Type="http://schemas.openxmlformats.org/officeDocument/2006/relationships/image" Target="../media/image116.emf"/><Relationship Id="rId5" Type="http://schemas.openxmlformats.org/officeDocument/2006/relationships/image" Target="../media/image117.emf"/><Relationship Id="rId6" Type="http://schemas.openxmlformats.org/officeDocument/2006/relationships/image" Target="../media/image118.emf"/><Relationship Id="rId7" Type="http://schemas.openxmlformats.org/officeDocument/2006/relationships/image" Target="../media/image119.emf"/><Relationship Id="rId8" Type="http://schemas.openxmlformats.org/officeDocument/2006/relationships/image" Target="../media/image120.emf"/><Relationship Id="rId1" Type="http://schemas.openxmlformats.org/officeDocument/2006/relationships/image" Target="../media/image113.emf"/><Relationship Id="rId2" Type="http://schemas.openxmlformats.org/officeDocument/2006/relationships/image" Target="../media/image1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5.emf"/><Relationship Id="rId2" Type="http://schemas.openxmlformats.org/officeDocument/2006/relationships/image" Target="../media/image126.emf"/><Relationship Id="rId3" Type="http://schemas.openxmlformats.org/officeDocument/2006/relationships/image" Target="../media/image12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2.emf"/><Relationship Id="rId4" Type="http://schemas.openxmlformats.org/officeDocument/2006/relationships/image" Target="../media/image133.emf"/><Relationship Id="rId5" Type="http://schemas.openxmlformats.org/officeDocument/2006/relationships/image" Target="../media/image134.emf"/><Relationship Id="rId6" Type="http://schemas.openxmlformats.org/officeDocument/2006/relationships/image" Target="../media/image135.emf"/><Relationship Id="rId1" Type="http://schemas.openxmlformats.org/officeDocument/2006/relationships/image" Target="../media/image130.emf"/><Relationship Id="rId2" Type="http://schemas.openxmlformats.org/officeDocument/2006/relationships/image" Target="../media/image13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6.emf"/><Relationship Id="rId2" Type="http://schemas.openxmlformats.org/officeDocument/2006/relationships/image" Target="../media/image137.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42.emf"/><Relationship Id="rId4" Type="http://schemas.openxmlformats.org/officeDocument/2006/relationships/image" Target="../media/image143.emf"/><Relationship Id="rId5" Type="http://schemas.openxmlformats.org/officeDocument/2006/relationships/image" Target="../media/image144.emf"/><Relationship Id="rId6" Type="http://schemas.openxmlformats.org/officeDocument/2006/relationships/image" Target="../media/image145.emf"/><Relationship Id="rId7" Type="http://schemas.openxmlformats.org/officeDocument/2006/relationships/image" Target="../media/image146.emf"/><Relationship Id="rId8" Type="http://schemas.openxmlformats.org/officeDocument/2006/relationships/image" Target="../media/image147.emf"/><Relationship Id="rId9" Type="http://schemas.openxmlformats.org/officeDocument/2006/relationships/image" Target="../media/image148.emf"/><Relationship Id="rId1" Type="http://schemas.openxmlformats.org/officeDocument/2006/relationships/image" Target="../media/image140.emf"/><Relationship Id="rId2" Type="http://schemas.openxmlformats.org/officeDocument/2006/relationships/image" Target="../media/image14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8" Type="http://schemas.openxmlformats.org/officeDocument/2006/relationships/image" Target="../media/image24.emf"/><Relationship Id="rId9" Type="http://schemas.openxmlformats.org/officeDocument/2006/relationships/image" Target="../media/image25.emf"/><Relationship Id="rId10" Type="http://schemas.openxmlformats.org/officeDocument/2006/relationships/image" Target="../media/image26.emf"/><Relationship Id="rId11" Type="http://schemas.openxmlformats.org/officeDocument/2006/relationships/image" Target="../media/image27.emf"/><Relationship Id="rId1" Type="http://schemas.openxmlformats.org/officeDocument/2006/relationships/image" Target="../media/image17.emf"/><Relationship Id="rId2"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1" Type="http://schemas.openxmlformats.org/officeDocument/2006/relationships/image" Target="../media/image29.emf"/><Relationship Id="rId2"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 Id="rId3"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9" Type="http://schemas.openxmlformats.org/officeDocument/2006/relationships/image" Target="../media/image46.emf"/><Relationship Id="rId20" Type="http://schemas.openxmlformats.org/officeDocument/2006/relationships/image" Target="../media/image57.emf"/><Relationship Id="rId10" Type="http://schemas.openxmlformats.org/officeDocument/2006/relationships/image" Target="../media/image47.emf"/><Relationship Id="rId11" Type="http://schemas.openxmlformats.org/officeDocument/2006/relationships/image" Target="../media/image48.emf"/><Relationship Id="rId12" Type="http://schemas.openxmlformats.org/officeDocument/2006/relationships/image" Target="../media/image49.emf"/><Relationship Id="rId13" Type="http://schemas.openxmlformats.org/officeDocument/2006/relationships/image" Target="../media/image50.emf"/><Relationship Id="rId14" Type="http://schemas.openxmlformats.org/officeDocument/2006/relationships/image" Target="../media/image51.emf"/><Relationship Id="rId15" Type="http://schemas.openxmlformats.org/officeDocument/2006/relationships/image" Target="../media/image52.emf"/><Relationship Id="rId16" Type="http://schemas.openxmlformats.org/officeDocument/2006/relationships/image" Target="../media/image53.emf"/><Relationship Id="rId17" Type="http://schemas.openxmlformats.org/officeDocument/2006/relationships/image" Target="../media/image54.emf"/><Relationship Id="rId18" Type="http://schemas.openxmlformats.org/officeDocument/2006/relationships/image" Target="../media/image55.emf"/><Relationship Id="rId19" Type="http://schemas.openxmlformats.org/officeDocument/2006/relationships/image" Target="../media/image56.emf"/><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7" Type="http://schemas.openxmlformats.org/officeDocument/2006/relationships/image" Target="../media/image44.emf"/><Relationship Id="rId8"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5" Type="http://schemas.openxmlformats.org/officeDocument/2006/relationships/image" Target="../media/image62.emf"/><Relationship Id="rId6" Type="http://schemas.openxmlformats.org/officeDocument/2006/relationships/image" Target="../media/image63.emf"/><Relationship Id="rId7" Type="http://schemas.openxmlformats.org/officeDocument/2006/relationships/image" Target="../media/image64.emf"/><Relationship Id="rId1" Type="http://schemas.openxmlformats.org/officeDocument/2006/relationships/image" Target="../media/image58.emf"/><Relationship Id="rId2" Type="http://schemas.openxmlformats.org/officeDocument/2006/relationships/image" Target="../media/image5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5" Type="http://schemas.openxmlformats.org/officeDocument/2006/relationships/image" Target="../media/image69.emf"/><Relationship Id="rId6" Type="http://schemas.openxmlformats.org/officeDocument/2006/relationships/image" Target="../media/image70.emf"/><Relationship Id="rId7" Type="http://schemas.openxmlformats.org/officeDocument/2006/relationships/image" Target="../media/image71.emf"/><Relationship Id="rId8" Type="http://schemas.openxmlformats.org/officeDocument/2006/relationships/image" Target="../media/image72.emf"/><Relationship Id="rId1" Type="http://schemas.openxmlformats.org/officeDocument/2006/relationships/image" Target="../media/image65.emf"/><Relationship Id="rId2" Type="http://schemas.openxmlformats.org/officeDocument/2006/relationships/image" Target="../media/image6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6.emf"/><Relationship Id="rId4" Type="http://schemas.openxmlformats.org/officeDocument/2006/relationships/image" Target="../media/image77.emf"/><Relationship Id="rId5" Type="http://schemas.openxmlformats.org/officeDocument/2006/relationships/image" Target="../media/image78.emf"/><Relationship Id="rId1" Type="http://schemas.openxmlformats.org/officeDocument/2006/relationships/image" Target="../media/image74.emf"/><Relationship Id="rId2" Type="http://schemas.openxmlformats.org/officeDocument/2006/relationships/image" Target="../media/image7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1</a:t>
            </a:fld>
            <a:endParaRPr lang="en-US"/>
          </a:p>
        </p:txBody>
      </p:sp>
    </p:spTree>
    <p:extLst>
      <p:ext uri="{BB962C8B-B14F-4D97-AF65-F5344CB8AC3E}">
        <p14:creationId xmlns:p14="http://schemas.microsoft.com/office/powerpoint/2010/main" val="97945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206416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6</a:t>
            </a:fld>
            <a:endParaRPr lang="en-US"/>
          </a:p>
        </p:txBody>
      </p:sp>
    </p:spTree>
    <p:extLst>
      <p:ext uri="{BB962C8B-B14F-4D97-AF65-F5344CB8AC3E}">
        <p14:creationId xmlns:p14="http://schemas.microsoft.com/office/powerpoint/2010/main" val="143180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9</a:t>
            </a:fld>
            <a:endParaRPr lang="en-US"/>
          </a:p>
        </p:txBody>
      </p:sp>
    </p:spTree>
    <p:extLst>
      <p:ext uri="{BB962C8B-B14F-4D97-AF65-F5344CB8AC3E}">
        <p14:creationId xmlns:p14="http://schemas.microsoft.com/office/powerpoint/2010/main" val="201032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478E05E0-8736-0F4D-A724-73FFBDAA481C}" type="slidenum">
              <a:rPr lang="en-US"/>
              <a:pPr/>
              <a:t>11</a:t>
            </a:fld>
            <a:endParaRPr lang="en-US"/>
          </a:p>
        </p:txBody>
      </p:sp>
    </p:spTree>
    <p:extLst>
      <p:ext uri="{BB962C8B-B14F-4D97-AF65-F5344CB8AC3E}">
        <p14:creationId xmlns:p14="http://schemas.microsoft.com/office/powerpoint/2010/main" val="198995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April 10, 2017</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0" y="6251094"/>
            <a:ext cx="512496" cy="45241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19609177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April 10,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mr-IN" smtClean="0"/>
              <a:t>PHYS 3313-001, Spring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48000" y="6251094"/>
            <a:ext cx="512496" cy="452417"/>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58.bin"/><Relationship Id="rId12" Type="http://schemas.openxmlformats.org/officeDocument/2006/relationships/image" Target="../media/image62.emf"/><Relationship Id="rId13" Type="http://schemas.openxmlformats.org/officeDocument/2006/relationships/oleObject" Target="../embeddings/oleObject59.bin"/><Relationship Id="rId14" Type="http://schemas.openxmlformats.org/officeDocument/2006/relationships/image" Target="../media/image63.emf"/><Relationship Id="rId15" Type="http://schemas.openxmlformats.org/officeDocument/2006/relationships/oleObject" Target="../embeddings/oleObject60.bin"/><Relationship Id="rId16" Type="http://schemas.openxmlformats.org/officeDocument/2006/relationships/image" Target="../media/image64.emf"/><Relationship Id="rId1" Type="http://schemas.openxmlformats.org/officeDocument/2006/relationships/vmlDrawing" Target="../drawings/vmlDrawing7.vml"/><Relationship Id="rId2" Type="http://schemas.openxmlformats.org/officeDocument/2006/relationships/slideLayout" Target="../slideLayouts/slideLayout13.xml"/><Relationship Id="rId3" Type="http://schemas.openxmlformats.org/officeDocument/2006/relationships/oleObject" Target="../embeddings/oleObject54.bin"/><Relationship Id="rId4" Type="http://schemas.openxmlformats.org/officeDocument/2006/relationships/image" Target="../media/image58.emf"/><Relationship Id="rId5" Type="http://schemas.openxmlformats.org/officeDocument/2006/relationships/oleObject" Target="../embeddings/oleObject55.bin"/><Relationship Id="rId6" Type="http://schemas.openxmlformats.org/officeDocument/2006/relationships/image" Target="../media/image59.emf"/><Relationship Id="rId7" Type="http://schemas.openxmlformats.org/officeDocument/2006/relationships/oleObject" Target="../embeddings/oleObject56.bin"/><Relationship Id="rId8" Type="http://schemas.openxmlformats.org/officeDocument/2006/relationships/image" Target="../media/image60.emf"/><Relationship Id="rId9" Type="http://schemas.openxmlformats.org/officeDocument/2006/relationships/oleObject" Target="../embeddings/oleObject57.bin"/><Relationship Id="rId10" Type="http://schemas.openxmlformats.org/officeDocument/2006/relationships/image" Target="../media/image61.e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63.bin"/><Relationship Id="rId20" Type="http://schemas.openxmlformats.org/officeDocument/2006/relationships/image" Target="../media/image72.emf"/><Relationship Id="rId10" Type="http://schemas.openxmlformats.org/officeDocument/2006/relationships/image" Target="../media/image67.emf"/><Relationship Id="rId11" Type="http://schemas.openxmlformats.org/officeDocument/2006/relationships/oleObject" Target="../embeddings/oleObject64.bin"/><Relationship Id="rId12" Type="http://schemas.openxmlformats.org/officeDocument/2006/relationships/image" Target="../media/image68.emf"/><Relationship Id="rId13" Type="http://schemas.openxmlformats.org/officeDocument/2006/relationships/oleObject" Target="../embeddings/oleObject65.bin"/><Relationship Id="rId14" Type="http://schemas.openxmlformats.org/officeDocument/2006/relationships/image" Target="../media/image69.emf"/><Relationship Id="rId15" Type="http://schemas.openxmlformats.org/officeDocument/2006/relationships/oleObject" Target="../embeddings/oleObject66.bin"/><Relationship Id="rId16" Type="http://schemas.openxmlformats.org/officeDocument/2006/relationships/image" Target="../media/image70.emf"/><Relationship Id="rId17" Type="http://schemas.openxmlformats.org/officeDocument/2006/relationships/oleObject" Target="../embeddings/oleObject67.bin"/><Relationship Id="rId18" Type="http://schemas.openxmlformats.org/officeDocument/2006/relationships/image" Target="../media/image71.emf"/><Relationship Id="rId19" Type="http://schemas.openxmlformats.org/officeDocument/2006/relationships/oleObject" Target="../embeddings/oleObject68.bin"/><Relationship Id="rId1" Type="http://schemas.openxmlformats.org/officeDocument/2006/relationships/vmlDrawing" Target="../drawings/vmlDrawing8.vml"/><Relationship Id="rId2" Type="http://schemas.openxmlformats.org/officeDocument/2006/relationships/slideLayout" Target="../slideLayouts/slideLayout13.xml"/><Relationship Id="rId3" Type="http://schemas.openxmlformats.org/officeDocument/2006/relationships/notesSlide" Target="../notesSlides/notesSlide5.xml"/><Relationship Id="rId4" Type="http://schemas.openxmlformats.org/officeDocument/2006/relationships/image" Target="../media/image73.jpeg"/><Relationship Id="rId5" Type="http://schemas.openxmlformats.org/officeDocument/2006/relationships/oleObject" Target="../embeddings/oleObject61.bin"/><Relationship Id="rId6" Type="http://schemas.openxmlformats.org/officeDocument/2006/relationships/image" Target="../media/image65.emf"/><Relationship Id="rId7" Type="http://schemas.openxmlformats.org/officeDocument/2006/relationships/oleObject" Target="../embeddings/oleObject62.bin"/><Relationship Id="rId8" Type="http://schemas.openxmlformats.org/officeDocument/2006/relationships/image" Target="../media/image66.emf"/></Relationships>
</file>

<file path=ppt/slides/_rels/slide12.xml.rels><?xml version="1.0" encoding="UTF-8" standalone="yes"?>
<Relationships xmlns="http://schemas.openxmlformats.org/package/2006/relationships"><Relationship Id="rId11" Type="http://schemas.openxmlformats.org/officeDocument/2006/relationships/image" Target="../media/image77.emf"/><Relationship Id="rId12" Type="http://schemas.openxmlformats.org/officeDocument/2006/relationships/oleObject" Target="../embeddings/oleObject73.bin"/><Relationship Id="rId13" Type="http://schemas.openxmlformats.org/officeDocument/2006/relationships/image" Target="../media/image78.emf"/><Relationship Id="rId1" Type="http://schemas.openxmlformats.org/officeDocument/2006/relationships/vmlDrawing" Target="../drawings/vmlDrawing9.vml"/><Relationship Id="rId2" Type="http://schemas.openxmlformats.org/officeDocument/2006/relationships/slideLayout" Target="../slideLayouts/slideLayout13.xml"/><Relationship Id="rId3" Type="http://schemas.openxmlformats.org/officeDocument/2006/relationships/image" Target="../media/image79.jpeg"/><Relationship Id="rId4" Type="http://schemas.openxmlformats.org/officeDocument/2006/relationships/oleObject" Target="../embeddings/oleObject69.bin"/><Relationship Id="rId5" Type="http://schemas.openxmlformats.org/officeDocument/2006/relationships/image" Target="../media/image74.emf"/><Relationship Id="rId6" Type="http://schemas.openxmlformats.org/officeDocument/2006/relationships/oleObject" Target="../embeddings/oleObject70.bin"/><Relationship Id="rId7" Type="http://schemas.openxmlformats.org/officeDocument/2006/relationships/image" Target="../media/image75.emf"/><Relationship Id="rId8" Type="http://schemas.openxmlformats.org/officeDocument/2006/relationships/oleObject" Target="../embeddings/oleObject71.bin"/><Relationship Id="rId9" Type="http://schemas.openxmlformats.org/officeDocument/2006/relationships/image" Target="../media/image76.emf"/><Relationship Id="rId10" Type="http://schemas.openxmlformats.org/officeDocument/2006/relationships/oleObject" Target="../embeddings/oleObject7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image" Target="../media/image80.emf"/><Relationship Id="rId5" Type="http://schemas.openxmlformats.org/officeDocument/2006/relationships/oleObject" Target="../embeddings/oleObject75.bin"/><Relationship Id="rId6" Type="http://schemas.openxmlformats.org/officeDocument/2006/relationships/image" Target="../media/image81.emf"/><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79.bin"/><Relationship Id="rId20" Type="http://schemas.openxmlformats.org/officeDocument/2006/relationships/image" Target="../media/image90.emf"/><Relationship Id="rId21" Type="http://schemas.openxmlformats.org/officeDocument/2006/relationships/oleObject" Target="../embeddings/oleObject85.bin"/><Relationship Id="rId22" Type="http://schemas.openxmlformats.org/officeDocument/2006/relationships/image" Target="../media/image91.emf"/><Relationship Id="rId10" Type="http://schemas.openxmlformats.org/officeDocument/2006/relationships/image" Target="../media/image85.emf"/><Relationship Id="rId11" Type="http://schemas.openxmlformats.org/officeDocument/2006/relationships/oleObject" Target="../embeddings/oleObject80.bin"/><Relationship Id="rId12" Type="http://schemas.openxmlformats.org/officeDocument/2006/relationships/image" Target="../media/image86.emf"/><Relationship Id="rId13" Type="http://schemas.openxmlformats.org/officeDocument/2006/relationships/oleObject" Target="../embeddings/oleObject81.bin"/><Relationship Id="rId14" Type="http://schemas.openxmlformats.org/officeDocument/2006/relationships/image" Target="../media/image87.emf"/><Relationship Id="rId15" Type="http://schemas.openxmlformats.org/officeDocument/2006/relationships/oleObject" Target="../embeddings/oleObject82.bin"/><Relationship Id="rId16" Type="http://schemas.openxmlformats.org/officeDocument/2006/relationships/image" Target="../media/image88.emf"/><Relationship Id="rId17" Type="http://schemas.openxmlformats.org/officeDocument/2006/relationships/oleObject" Target="../embeddings/oleObject83.bin"/><Relationship Id="rId18" Type="http://schemas.openxmlformats.org/officeDocument/2006/relationships/image" Target="../media/image89.emf"/><Relationship Id="rId19" Type="http://schemas.openxmlformats.org/officeDocument/2006/relationships/oleObject" Target="../embeddings/oleObject84.bin"/><Relationship Id="rId1" Type="http://schemas.openxmlformats.org/officeDocument/2006/relationships/vmlDrawing" Target="../drawings/vmlDrawing11.vml"/><Relationship Id="rId2" Type="http://schemas.openxmlformats.org/officeDocument/2006/relationships/slideLayout" Target="../slideLayouts/slideLayout13.xml"/><Relationship Id="rId3" Type="http://schemas.openxmlformats.org/officeDocument/2006/relationships/oleObject" Target="../embeddings/oleObject76.bin"/><Relationship Id="rId4" Type="http://schemas.openxmlformats.org/officeDocument/2006/relationships/image" Target="../media/image82.emf"/><Relationship Id="rId5" Type="http://schemas.openxmlformats.org/officeDocument/2006/relationships/oleObject" Target="../embeddings/oleObject77.bin"/><Relationship Id="rId6" Type="http://schemas.openxmlformats.org/officeDocument/2006/relationships/image" Target="../media/image83.emf"/><Relationship Id="rId7" Type="http://schemas.openxmlformats.org/officeDocument/2006/relationships/oleObject" Target="../embeddings/oleObject78.bin"/><Relationship Id="rId8" Type="http://schemas.openxmlformats.org/officeDocument/2006/relationships/image" Target="../media/image84.emf"/></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89.bin"/><Relationship Id="rId20" Type="http://schemas.openxmlformats.org/officeDocument/2006/relationships/image" Target="../media/image100.emf"/><Relationship Id="rId21" Type="http://schemas.openxmlformats.org/officeDocument/2006/relationships/image" Target="../media/image101.jpeg"/><Relationship Id="rId10" Type="http://schemas.openxmlformats.org/officeDocument/2006/relationships/image" Target="../media/image95.emf"/><Relationship Id="rId11" Type="http://schemas.openxmlformats.org/officeDocument/2006/relationships/oleObject" Target="../embeddings/oleObject90.bin"/><Relationship Id="rId12" Type="http://schemas.openxmlformats.org/officeDocument/2006/relationships/image" Target="../media/image96.emf"/><Relationship Id="rId13" Type="http://schemas.openxmlformats.org/officeDocument/2006/relationships/oleObject" Target="../embeddings/oleObject91.bin"/><Relationship Id="rId14" Type="http://schemas.openxmlformats.org/officeDocument/2006/relationships/image" Target="../media/image97.emf"/><Relationship Id="rId15" Type="http://schemas.openxmlformats.org/officeDocument/2006/relationships/oleObject" Target="../embeddings/oleObject92.bin"/><Relationship Id="rId16" Type="http://schemas.openxmlformats.org/officeDocument/2006/relationships/image" Target="../media/image98.emf"/><Relationship Id="rId17" Type="http://schemas.openxmlformats.org/officeDocument/2006/relationships/oleObject" Target="../embeddings/oleObject93.bin"/><Relationship Id="rId18" Type="http://schemas.openxmlformats.org/officeDocument/2006/relationships/image" Target="../media/image99.emf"/><Relationship Id="rId19" Type="http://schemas.openxmlformats.org/officeDocument/2006/relationships/oleObject" Target="../embeddings/oleObject94.bin"/><Relationship Id="rId1" Type="http://schemas.openxmlformats.org/officeDocument/2006/relationships/vmlDrawing" Target="../drawings/vmlDrawing12.vml"/><Relationship Id="rId2" Type="http://schemas.openxmlformats.org/officeDocument/2006/relationships/slideLayout" Target="../slideLayouts/slideLayout13.xml"/><Relationship Id="rId3" Type="http://schemas.openxmlformats.org/officeDocument/2006/relationships/oleObject" Target="../embeddings/oleObject86.bin"/><Relationship Id="rId4" Type="http://schemas.openxmlformats.org/officeDocument/2006/relationships/image" Target="../media/image92.emf"/><Relationship Id="rId5" Type="http://schemas.openxmlformats.org/officeDocument/2006/relationships/oleObject" Target="../embeddings/oleObject87.bin"/><Relationship Id="rId6" Type="http://schemas.openxmlformats.org/officeDocument/2006/relationships/image" Target="../media/image93.emf"/><Relationship Id="rId7" Type="http://schemas.openxmlformats.org/officeDocument/2006/relationships/oleObject" Target="../embeddings/oleObject88.bin"/><Relationship Id="rId8" Type="http://schemas.openxmlformats.org/officeDocument/2006/relationships/image" Target="../media/image94.emf"/></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98.bin"/><Relationship Id="rId20" Type="http://schemas.openxmlformats.org/officeDocument/2006/relationships/image" Target="../media/image110.emf"/><Relationship Id="rId21" Type="http://schemas.openxmlformats.org/officeDocument/2006/relationships/oleObject" Target="../embeddings/oleObject104.bin"/><Relationship Id="rId22" Type="http://schemas.openxmlformats.org/officeDocument/2006/relationships/image" Target="../media/image111.emf"/><Relationship Id="rId23" Type="http://schemas.openxmlformats.org/officeDocument/2006/relationships/oleObject" Target="../embeddings/oleObject105.bin"/><Relationship Id="rId24" Type="http://schemas.openxmlformats.org/officeDocument/2006/relationships/image" Target="../media/image112.emf"/><Relationship Id="rId10" Type="http://schemas.openxmlformats.org/officeDocument/2006/relationships/image" Target="../media/image105.emf"/><Relationship Id="rId11" Type="http://schemas.openxmlformats.org/officeDocument/2006/relationships/oleObject" Target="../embeddings/oleObject99.bin"/><Relationship Id="rId12" Type="http://schemas.openxmlformats.org/officeDocument/2006/relationships/image" Target="../media/image106.emf"/><Relationship Id="rId13" Type="http://schemas.openxmlformats.org/officeDocument/2006/relationships/oleObject" Target="../embeddings/oleObject100.bin"/><Relationship Id="rId14" Type="http://schemas.openxmlformats.org/officeDocument/2006/relationships/image" Target="../media/image107.emf"/><Relationship Id="rId15" Type="http://schemas.openxmlformats.org/officeDocument/2006/relationships/oleObject" Target="../embeddings/oleObject101.bin"/><Relationship Id="rId16" Type="http://schemas.openxmlformats.org/officeDocument/2006/relationships/image" Target="../media/image108.emf"/><Relationship Id="rId17" Type="http://schemas.openxmlformats.org/officeDocument/2006/relationships/oleObject" Target="../embeddings/oleObject102.bin"/><Relationship Id="rId18" Type="http://schemas.openxmlformats.org/officeDocument/2006/relationships/image" Target="../media/image109.emf"/><Relationship Id="rId19" Type="http://schemas.openxmlformats.org/officeDocument/2006/relationships/oleObject" Target="../embeddings/oleObject103.bin"/><Relationship Id="rId1" Type="http://schemas.openxmlformats.org/officeDocument/2006/relationships/vmlDrawing" Target="../drawings/vmlDrawing13.vml"/><Relationship Id="rId2" Type="http://schemas.openxmlformats.org/officeDocument/2006/relationships/slideLayout" Target="../slideLayouts/slideLayout13.xml"/><Relationship Id="rId3" Type="http://schemas.openxmlformats.org/officeDocument/2006/relationships/oleObject" Target="../embeddings/oleObject95.bin"/><Relationship Id="rId4" Type="http://schemas.openxmlformats.org/officeDocument/2006/relationships/image" Target="../media/image102.emf"/><Relationship Id="rId5" Type="http://schemas.openxmlformats.org/officeDocument/2006/relationships/oleObject" Target="../embeddings/oleObject96.bin"/><Relationship Id="rId6" Type="http://schemas.openxmlformats.org/officeDocument/2006/relationships/image" Target="../media/image103.emf"/><Relationship Id="rId7" Type="http://schemas.openxmlformats.org/officeDocument/2006/relationships/oleObject" Target="../embeddings/oleObject97.bin"/><Relationship Id="rId8" Type="http://schemas.openxmlformats.org/officeDocument/2006/relationships/image" Target="../media/image10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108.bin"/><Relationship Id="rId20" Type="http://schemas.openxmlformats.org/officeDocument/2006/relationships/image" Target="../media/image120.emf"/><Relationship Id="rId10" Type="http://schemas.openxmlformats.org/officeDocument/2006/relationships/image" Target="../media/image115.emf"/><Relationship Id="rId11" Type="http://schemas.openxmlformats.org/officeDocument/2006/relationships/oleObject" Target="../embeddings/oleObject109.bin"/><Relationship Id="rId12" Type="http://schemas.openxmlformats.org/officeDocument/2006/relationships/image" Target="../media/image116.emf"/><Relationship Id="rId13" Type="http://schemas.openxmlformats.org/officeDocument/2006/relationships/oleObject" Target="../embeddings/oleObject110.bin"/><Relationship Id="rId14" Type="http://schemas.openxmlformats.org/officeDocument/2006/relationships/image" Target="../media/image117.emf"/><Relationship Id="rId15" Type="http://schemas.openxmlformats.org/officeDocument/2006/relationships/oleObject" Target="../embeddings/oleObject111.bin"/><Relationship Id="rId16" Type="http://schemas.openxmlformats.org/officeDocument/2006/relationships/image" Target="../media/image118.emf"/><Relationship Id="rId17" Type="http://schemas.openxmlformats.org/officeDocument/2006/relationships/oleObject" Target="../embeddings/oleObject112.bin"/><Relationship Id="rId18" Type="http://schemas.openxmlformats.org/officeDocument/2006/relationships/image" Target="../media/image119.emf"/><Relationship Id="rId19" Type="http://schemas.openxmlformats.org/officeDocument/2006/relationships/oleObject" Target="../embeddings/oleObject113.bin"/><Relationship Id="rId1" Type="http://schemas.openxmlformats.org/officeDocument/2006/relationships/vmlDrawing" Target="../drawings/vmlDrawing14.vml"/><Relationship Id="rId2" Type="http://schemas.openxmlformats.org/officeDocument/2006/relationships/slideLayout" Target="../slideLayouts/slideLayout13.xml"/><Relationship Id="rId3" Type="http://schemas.openxmlformats.org/officeDocument/2006/relationships/image" Target="../media/image121.jpeg"/><Relationship Id="rId4" Type="http://schemas.openxmlformats.org/officeDocument/2006/relationships/image" Target="../media/image122.jpeg"/><Relationship Id="rId5" Type="http://schemas.openxmlformats.org/officeDocument/2006/relationships/oleObject" Target="../embeddings/oleObject106.bin"/><Relationship Id="rId6" Type="http://schemas.openxmlformats.org/officeDocument/2006/relationships/image" Target="../media/image113.emf"/><Relationship Id="rId7" Type="http://schemas.openxmlformats.org/officeDocument/2006/relationships/oleObject" Target="../embeddings/oleObject107.bin"/><Relationship Id="rId8" Type="http://schemas.openxmlformats.org/officeDocument/2006/relationships/image" Target="../media/image114.emf"/></Relationships>
</file>

<file path=ppt/slides/_rels/slide19.xml.rels><?xml version="1.0" encoding="UTF-8" standalone="yes"?>
<Relationships xmlns="http://schemas.openxmlformats.org/package/2006/relationships"><Relationship Id="rId3" Type="http://schemas.openxmlformats.org/officeDocument/2006/relationships/image" Target="../media/image124.jpeg"/><Relationship Id="rId4" Type="http://schemas.openxmlformats.org/officeDocument/2006/relationships/oleObject" Target="../embeddings/oleObject114.bin"/><Relationship Id="rId5" Type="http://schemas.openxmlformats.org/officeDocument/2006/relationships/image" Target="../media/image123.emf"/><Relationship Id="rId1" Type="http://schemas.openxmlformats.org/officeDocument/2006/relationships/vmlDrawing" Target="../drawings/vmlDrawing15.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8.jpeg"/><Relationship Id="rId4" Type="http://schemas.openxmlformats.org/officeDocument/2006/relationships/image" Target="../media/image129.jpeg"/><Relationship Id="rId5" Type="http://schemas.openxmlformats.org/officeDocument/2006/relationships/oleObject" Target="../embeddings/oleObject115.bin"/><Relationship Id="rId6" Type="http://schemas.openxmlformats.org/officeDocument/2006/relationships/image" Target="../media/image125.emf"/><Relationship Id="rId7" Type="http://schemas.openxmlformats.org/officeDocument/2006/relationships/oleObject" Target="../embeddings/oleObject116.bin"/><Relationship Id="rId8" Type="http://schemas.openxmlformats.org/officeDocument/2006/relationships/image" Target="../media/image126.emf"/><Relationship Id="rId9" Type="http://schemas.openxmlformats.org/officeDocument/2006/relationships/oleObject" Target="../embeddings/oleObject117.bin"/><Relationship Id="rId10" Type="http://schemas.openxmlformats.org/officeDocument/2006/relationships/image" Target="../media/image127.emf"/><Relationship Id="rId1" Type="http://schemas.openxmlformats.org/officeDocument/2006/relationships/vmlDrawing" Target="../drawings/vmlDrawing16.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22.bin"/><Relationship Id="rId12" Type="http://schemas.openxmlformats.org/officeDocument/2006/relationships/image" Target="../media/image134.emf"/><Relationship Id="rId13" Type="http://schemas.openxmlformats.org/officeDocument/2006/relationships/oleObject" Target="../embeddings/oleObject123.bin"/><Relationship Id="rId14" Type="http://schemas.openxmlformats.org/officeDocument/2006/relationships/image" Target="../media/image135.emf"/><Relationship Id="rId1" Type="http://schemas.openxmlformats.org/officeDocument/2006/relationships/vmlDrawing" Target="../drawings/vmlDrawing17.vml"/><Relationship Id="rId2" Type="http://schemas.openxmlformats.org/officeDocument/2006/relationships/slideLayout" Target="../slideLayouts/slideLayout13.xml"/><Relationship Id="rId3" Type="http://schemas.openxmlformats.org/officeDocument/2006/relationships/oleObject" Target="../embeddings/oleObject118.bin"/><Relationship Id="rId4" Type="http://schemas.openxmlformats.org/officeDocument/2006/relationships/image" Target="../media/image130.emf"/><Relationship Id="rId5" Type="http://schemas.openxmlformats.org/officeDocument/2006/relationships/oleObject" Target="../embeddings/oleObject119.bin"/><Relationship Id="rId6" Type="http://schemas.openxmlformats.org/officeDocument/2006/relationships/image" Target="../media/image131.emf"/><Relationship Id="rId7" Type="http://schemas.openxmlformats.org/officeDocument/2006/relationships/oleObject" Target="../embeddings/oleObject120.bin"/><Relationship Id="rId8" Type="http://schemas.openxmlformats.org/officeDocument/2006/relationships/image" Target="../media/image132.emf"/><Relationship Id="rId9" Type="http://schemas.openxmlformats.org/officeDocument/2006/relationships/oleObject" Target="../embeddings/oleObject121.bin"/><Relationship Id="rId10" Type="http://schemas.openxmlformats.org/officeDocument/2006/relationships/image" Target="../media/image133.emf"/></Relationships>
</file>

<file path=ppt/slides/_rels/slide22.xml.rels><?xml version="1.0" encoding="UTF-8" standalone="yes"?>
<Relationships xmlns="http://schemas.openxmlformats.org/package/2006/relationships"><Relationship Id="rId3" Type="http://schemas.openxmlformats.org/officeDocument/2006/relationships/image" Target="../media/image138.jpeg"/><Relationship Id="rId4" Type="http://schemas.openxmlformats.org/officeDocument/2006/relationships/image" Target="../media/image139.jpeg"/><Relationship Id="rId5" Type="http://schemas.openxmlformats.org/officeDocument/2006/relationships/oleObject" Target="../embeddings/oleObject124.bin"/><Relationship Id="rId6" Type="http://schemas.openxmlformats.org/officeDocument/2006/relationships/image" Target="../media/image136.emf"/><Relationship Id="rId7" Type="http://schemas.openxmlformats.org/officeDocument/2006/relationships/oleObject" Target="../embeddings/oleObject125.bin"/><Relationship Id="rId8" Type="http://schemas.openxmlformats.org/officeDocument/2006/relationships/image" Target="../media/image137.emf"/><Relationship Id="rId1" Type="http://schemas.openxmlformats.org/officeDocument/2006/relationships/vmlDrawing" Target="../drawings/vmlDrawing18.vml"/><Relationship Id="rId2"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9" Type="http://schemas.openxmlformats.org/officeDocument/2006/relationships/oleObject" Target="../embeddings/oleObject129.bin"/><Relationship Id="rId20" Type="http://schemas.openxmlformats.org/officeDocument/2006/relationships/image" Target="../media/image148.emf"/><Relationship Id="rId10" Type="http://schemas.openxmlformats.org/officeDocument/2006/relationships/image" Target="../media/image143.emf"/><Relationship Id="rId11" Type="http://schemas.openxmlformats.org/officeDocument/2006/relationships/oleObject" Target="../embeddings/oleObject130.bin"/><Relationship Id="rId12" Type="http://schemas.openxmlformats.org/officeDocument/2006/relationships/image" Target="../media/image144.emf"/><Relationship Id="rId13" Type="http://schemas.openxmlformats.org/officeDocument/2006/relationships/oleObject" Target="../embeddings/oleObject131.bin"/><Relationship Id="rId14" Type="http://schemas.openxmlformats.org/officeDocument/2006/relationships/image" Target="../media/image145.emf"/><Relationship Id="rId15" Type="http://schemas.openxmlformats.org/officeDocument/2006/relationships/oleObject" Target="../embeddings/oleObject132.bin"/><Relationship Id="rId16" Type="http://schemas.openxmlformats.org/officeDocument/2006/relationships/image" Target="../media/image146.emf"/><Relationship Id="rId17" Type="http://schemas.openxmlformats.org/officeDocument/2006/relationships/oleObject" Target="../embeddings/oleObject133.bin"/><Relationship Id="rId18" Type="http://schemas.openxmlformats.org/officeDocument/2006/relationships/image" Target="../media/image147.emf"/><Relationship Id="rId19" Type="http://schemas.openxmlformats.org/officeDocument/2006/relationships/oleObject" Target="../embeddings/oleObject134.bin"/><Relationship Id="rId1" Type="http://schemas.openxmlformats.org/officeDocument/2006/relationships/vmlDrawing" Target="../drawings/vmlDrawing19.vml"/><Relationship Id="rId2" Type="http://schemas.openxmlformats.org/officeDocument/2006/relationships/slideLayout" Target="../slideLayouts/slideLayout13.xml"/><Relationship Id="rId3" Type="http://schemas.openxmlformats.org/officeDocument/2006/relationships/oleObject" Target="../embeddings/oleObject126.bin"/><Relationship Id="rId4" Type="http://schemas.openxmlformats.org/officeDocument/2006/relationships/image" Target="../media/image140.emf"/><Relationship Id="rId5" Type="http://schemas.openxmlformats.org/officeDocument/2006/relationships/oleObject" Target="../embeddings/oleObject127.bin"/><Relationship Id="rId6" Type="http://schemas.openxmlformats.org/officeDocument/2006/relationships/image" Target="../media/image141.emf"/><Relationship Id="rId7" Type="http://schemas.openxmlformats.org/officeDocument/2006/relationships/oleObject" Target="../embeddings/oleObject128.bin"/><Relationship Id="rId8" Type="http://schemas.openxmlformats.org/officeDocument/2006/relationships/image" Target="../media/image14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 Type="http://schemas.openxmlformats.org/officeDocument/2006/relationships/image" Target="../media/image5.emf"/><Relationship Id="rId12" Type="http://schemas.openxmlformats.org/officeDocument/2006/relationships/oleObject" Target="../embeddings/oleObject5.bin"/><Relationship Id="rId13" Type="http://schemas.openxmlformats.org/officeDocument/2006/relationships/image" Target="../media/image6.emf"/><Relationship Id="rId14" Type="http://schemas.openxmlformats.org/officeDocument/2006/relationships/oleObject" Target="../embeddings/oleObject6.bin"/><Relationship Id="rId1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image" Target="../media/image8.jpeg"/><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8" Type="http://schemas.openxmlformats.org/officeDocument/2006/relationships/oleObject" Target="../embeddings/oleObject3.bin"/><Relationship Id="rId9" Type="http://schemas.openxmlformats.org/officeDocument/2006/relationships/image" Target="../media/image4.emf"/><Relationship Id="rId10"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image" Target="../media/image13.emf"/><Relationship Id="rId13" Type="http://schemas.openxmlformats.org/officeDocument/2006/relationships/oleObject" Target="../embeddings/oleObject12.bin"/><Relationship Id="rId14" Type="http://schemas.openxmlformats.org/officeDocument/2006/relationships/image" Target="../media/image14.emf"/><Relationship Id="rId15" Type="http://schemas.openxmlformats.org/officeDocument/2006/relationships/oleObject" Target="../embeddings/oleObject13.bin"/><Relationship Id="rId16" Type="http://schemas.openxmlformats.org/officeDocument/2006/relationships/image" Target="../media/image15.emf"/><Relationship Id="rId17" Type="http://schemas.openxmlformats.org/officeDocument/2006/relationships/oleObject" Target="../embeddings/oleObject14.bin"/><Relationship Id="rId18"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oleObject" Target="../embeddings/oleObject7.bin"/><Relationship Id="rId4" Type="http://schemas.openxmlformats.org/officeDocument/2006/relationships/image" Target="../media/image9.emf"/><Relationship Id="rId5" Type="http://schemas.openxmlformats.org/officeDocument/2006/relationships/oleObject" Target="../embeddings/oleObject8.bin"/><Relationship Id="rId6" Type="http://schemas.openxmlformats.org/officeDocument/2006/relationships/image" Target="../media/image10.emf"/><Relationship Id="rId7" Type="http://schemas.openxmlformats.org/officeDocument/2006/relationships/oleObject" Target="../embeddings/oleObject9.bin"/><Relationship Id="rId8" Type="http://schemas.openxmlformats.org/officeDocument/2006/relationships/image" Target="../media/image11.emf"/><Relationship Id="rId9" Type="http://schemas.openxmlformats.org/officeDocument/2006/relationships/oleObject" Target="../embeddings/oleObject10.bin"/><Relationship Id="rId10" Type="http://schemas.openxmlformats.org/officeDocument/2006/relationships/image" Target="../media/image12.emf"/></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17.bin"/><Relationship Id="rId20" Type="http://schemas.openxmlformats.org/officeDocument/2006/relationships/image" Target="../media/image24.emf"/><Relationship Id="rId21" Type="http://schemas.openxmlformats.org/officeDocument/2006/relationships/oleObject" Target="../embeddings/oleObject23.bin"/><Relationship Id="rId22" Type="http://schemas.openxmlformats.org/officeDocument/2006/relationships/image" Target="../media/image25.emf"/><Relationship Id="rId23" Type="http://schemas.openxmlformats.org/officeDocument/2006/relationships/oleObject" Target="../embeddings/oleObject24.bin"/><Relationship Id="rId24" Type="http://schemas.openxmlformats.org/officeDocument/2006/relationships/image" Target="../media/image26.emf"/><Relationship Id="rId25" Type="http://schemas.openxmlformats.org/officeDocument/2006/relationships/oleObject" Target="../embeddings/oleObject25.bin"/><Relationship Id="rId26" Type="http://schemas.openxmlformats.org/officeDocument/2006/relationships/image" Target="../media/image27.emf"/><Relationship Id="rId10" Type="http://schemas.openxmlformats.org/officeDocument/2006/relationships/image" Target="../media/image19.emf"/><Relationship Id="rId11" Type="http://schemas.openxmlformats.org/officeDocument/2006/relationships/oleObject" Target="../embeddings/oleObject18.bin"/><Relationship Id="rId12" Type="http://schemas.openxmlformats.org/officeDocument/2006/relationships/image" Target="../media/image20.emf"/><Relationship Id="rId13" Type="http://schemas.openxmlformats.org/officeDocument/2006/relationships/oleObject" Target="../embeddings/oleObject19.bin"/><Relationship Id="rId14" Type="http://schemas.openxmlformats.org/officeDocument/2006/relationships/image" Target="../media/image21.emf"/><Relationship Id="rId15" Type="http://schemas.openxmlformats.org/officeDocument/2006/relationships/oleObject" Target="../embeddings/oleObject20.bin"/><Relationship Id="rId16" Type="http://schemas.openxmlformats.org/officeDocument/2006/relationships/image" Target="../media/image22.emf"/><Relationship Id="rId17" Type="http://schemas.openxmlformats.org/officeDocument/2006/relationships/oleObject" Target="../embeddings/oleObject21.bin"/><Relationship Id="rId18" Type="http://schemas.openxmlformats.org/officeDocument/2006/relationships/image" Target="../media/image23.emf"/><Relationship Id="rId19" Type="http://schemas.openxmlformats.org/officeDocument/2006/relationships/oleObject" Target="../embeddings/oleObject22.bin"/><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notesSlide" Target="../notesSlides/notesSlide3.xml"/><Relationship Id="rId4" Type="http://schemas.openxmlformats.org/officeDocument/2006/relationships/image" Target="../media/image28.jpeg"/><Relationship Id="rId5" Type="http://schemas.openxmlformats.org/officeDocument/2006/relationships/oleObject" Target="../embeddings/oleObject15.bin"/><Relationship Id="rId6" Type="http://schemas.openxmlformats.org/officeDocument/2006/relationships/image" Target="../media/image17.emf"/><Relationship Id="rId7" Type="http://schemas.openxmlformats.org/officeDocument/2006/relationships/oleObject" Target="../embeddings/oleObject16.bin"/><Relationship Id="rId8" Type="http://schemas.openxmlformats.org/officeDocument/2006/relationships/image" Target="../media/image18.emf"/></Relationships>
</file>

<file path=ppt/slides/_rels/slide7.xml.rels><?xml version="1.0" encoding="UTF-8" standalone="yes"?>
<Relationships xmlns="http://schemas.openxmlformats.org/package/2006/relationships"><Relationship Id="rId11" Type="http://schemas.openxmlformats.org/officeDocument/2006/relationships/image" Target="../media/image32.emf"/><Relationship Id="rId12" Type="http://schemas.openxmlformats.org/officeDocument/2006/relationships/oleObject" Target="../embeddings/oleObject30.bin"/><Relationship Id="rId13" Type="http://schemas.openxmlformats.org/officeDocument/2006/relationships/image" Target="../media/image33.emf"/><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26.bin"/><Relationship Id="rId4" Type="http://schemas.openxmlformats.org/officeDocument/2006/relationships/image" Target="../media/image29.emf"/><Relationship Id="rId5" Type="http://schemas.openxmlformats.org/officeDocument/2006/relationships/oleObject" Target="../embeddings/oleObject27.bin"/><Relationship Id="rId6" Type="http://schemas.openxmlformats.org/officeDocument/2006/relationships/image" Target="../media/image30.emf"/><Relationship Id="rId7" Type="http://schemas.openxmlformats.org/officeDocument/2006/relationships/image" Target="../media/image34.png"/><Relationship Id="rId8" Type="http://schemas.openxmlformats.org/officeDocument/2006/relationships/oleObject" Target="../embeddings/oleObject28.bin"/><Relationship Id="rId9" Type="http://schemas.openxmlformats.org/officeDocument/2006/relationships/image" Target="../media/image31.emf"/><Relationship Id="rId10" Type="http://schemas.openxmlformats.org/officeDocument/2006/relationships/oleObject" Target="../embeddings/oleObject2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35.emf"/><Relationship Id="rId5" Type="http://schemas.openxmlformats.org/officeDocument/2006/relationships/oleObject" Target="../embeddings/oleObject32.bin"/><Relationship Id="rId6" Type="http://schemas.openxmlformats.org/officeDocument/2006/relationships/image" Target="../media/image36.emf"/><Relationship Id="rId7" Type="http://schemas.openxmlformats.org/officeDocument/2006/relationships/oleObject" Target="../embeddings/oleObject33.bin"/><Relationship Id="rId8" Type="http://schemas.openxmlformats.org/officeDocument/2006/relationships/image" Target="../media/image37.emf"/><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0" Type="http://schemas.openxmlformats.org/officeDocument/2006/relationships/oleObject" Target="../embeddings/oleObject42.bin"/><Relationship Id="rId21" Type="http://schemas.openxmlformats.org/officeDocument/2006/relationships/image" Target="../media/image46.emf"/><Relationship Id="rId22" Type="http://schemas.openxmlformats.org/officeDocument/2006/relationships/oleObject" Target="../embeddings/oleObject43.bin"/><Relationship Id="rId23" Type="http://schemas.openxmlformats.org/officeDocument/2006/relationships/image" Target="../media/image47.emf"/><Relationship Id="rId24" Type="http://schemas.openxmlformats.org/officeDocument/2006/relationships/oleObject" Target="../embeddings/oleObject44.bin"/><Relationship Id="rId25" Type="http://schemas.openxmlformats.org/officeDocument/2006/relationships/image" Target="../media/image48.emf"/><Relationship Id="rId26" Type="http://schemas.openxmlformats.org/officeDocument/2006/relationships/oleObject" Target="../embeddings/oleObject45.bin"/><Relationship Id="rId27" Type="http://schemas.openxmlformats.org/officeDocument/2006/relationships/image" Target="../media/image49.emf"/><Relationship Id="rId28" Type="http://schemas.openxmlformats.org/officeDocument/2006/relationships/oleObject" Target="../embeddings/oleObject46.bin"/><Relationship Id="rId29" Type="http://schemas.openxmlformats.org/officeDocument/2006/relationships/image" Target="../media/image50.emf"/><Relationship Id="rId1" Type="http://schemas.openxmlformats.org/officeDocument/2006/relationships/vmlDrawing" Target="../drawings/vmlDrawing6.vml"/><Relationship Id="rId2" Type="http://schemas.openxmlformats.org/officeDocument/2006/relationships/slideLayout" Target="../slideLayouts/slideLayout13.xml"/><Relationship Id="rId3" Type="http://schemas.openxmlformats.org/officeDocument/2006/relationships/notesSlide" Target="../notesSlides/notesSlide4.xml"/><Relationship Id="rId4" Type="http://schemas.openxmlformats.org/officeDocument/2006/relationships/oleObject" Target="../embeddings/oleObject34.bin"/><Relationship Id="rId5" Type="http://schemas.openxmlformats.org/officeDocument/2006/relationships/image" Target="../media/image38.emf"/><Relationship Id="rId30" Type="http://schemas.openxmlformats.org/officeDocument/2006/relationships/oleObject" Target="../embeddings/oleObject47.bin"/><Relationship Id="rId31" Type="http://schemas.openxmlformats.org/officeDocument/2006/relationships/image" Target="../media/image51.emf"/><Relationship Id="rId32" Type="http://schemas.openxmlformats.org/officeDocument/2006/relationships/oleObject" Target="../embeddings/oleObject48.bin"/><Relationship Id="rId9" Type="http://schemas.openxmlformats.org/officeDocument/2006/relationships/image" Target="../media/image40.emf"/><Relationship Id="rId6" Type="http://schemas.openxmlformats.org/officeDocument/2006/relationships/oleObject" Target="../embeddings/oleObject35.bin"/><Relationship Id="rId7" Type="http://schemas.openxmlformats.org/officeDocument/2006/relationships/image" Target="../media/image39.emf"/><Relationship Id="rId8" Type="http://schemas.openxmlformats.org/officeDocument/2006/relationships/oleObject" Target="../embeddings/oleObject36.bin"/><Relationship Id="rId33" Type="http://schemas.openxmlformats.org/officeDocument/2006/relationships/image" Target="../media/image52.emf"/><Relationship Id="rId34" Type="http://schemas.openxmlformats.org/officeDocument/2006/relationships/oleObject" Target="../embeddings/oleObject49.bin"/><Relationship Id="rId35" Type="http://schemas.openxmlformats.org/officeDocument/2006/relationships/image" Target="../media/image53.emf"/><Relationship Id="rId36" Type="http://schemas.openxmlformats.org/officeDocument/2006/relationships/oleObject" Target="../embeddings/oleObject50.bin"/><Relationship Id="rId10" Type="http://schemas.openxmlformats.org/officeDocument/2006/relationships/oleObject" Target="../embeddings/oleObject37.bin"/><Relationship Id="rId11" Type="http://schemas.openxmlformats.org/officeDocument/2006/relationships/image" Target="../media/image41.emf"/><Relationship Id="rId12" Type="http://schemas.openxmlformats.org/officeDocument/2006/relationships/oleObject" Target="../embeddings/oleObject38.bin"/><Relationship Id="rId13" Type="http://schemas.openxmlformats.org/officeDocument/2006/relationships/image" Target="../media/image42.emf"/><Relationship Id="rId14" Type="http://schemas.openxmlformats.org/officeDocument/2006/relationships/oleObject" Target="../embeddings/oleObject39.bin"/><Relationship Id="rId15" Type="http://schemas.openxmlformats.org/officeDocument/2006/relationships/image" Target="../media/image43.emf"/><Relationship Id="rId16" Type="http://schemas.openxmlformats.org/officeDocument/2006/relationships/oleObject" Target="../embeddings/oleObject40.bin"/><Relationship Id="rId17" Type="http://schemas.openxmlformats.org/officeDocument/2006/relationships/image" Target="../media/image44.emf"/><Relationship Id="rId18" Type="http://schemas.openxmlformats.org/officeDocument/2006/relationships/oleObject" Target="../embeddings/oleObject41.bin"/><Relationship Id="rId19" Type="http://schemas.openxmlformats.org/officeDocument/2006/relationships/image" Target="../media/image45.emf"/><Relationship Id="rId37" Type="http://schemas.openxmlformats.org/officeDocument/2006/relationships/image" Target="../media/image54.emf"/><Relationship Id="rId38" Type="http://schemas.openxmlformats.org/officeDocument/2006/relationships/oleObject" Target="../embeddings/oleObject51.bin"/><Relationship Id="rId39" Type="http://schemas.openxmlformats.org/officeDocument/2006/relationships/image" Target="../media/image55.emf"/><Relationship Id="rId40" Type="http://schemas.openxmlformats.org/officeDocument/2006/relationships/oleObject" Target="../embeddings/oleObject52.bin"/><Relationship Id="rId41" Type="http://schemas.openxmlformats.org/officeDocument/2006/relationships/image" Target="../media/image56.emf"/><Relationship Id="rId42" Type="http://schemas.openxmlformats.org/officeDocument/2006/relationships/oleObject" Target="../embeddings/oleObject53.bin"/><Relationship Id="rId43" Type="http://schemas.openxmlformats.org/officeDocument/2006/relationships/image" Target="../media/image57.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April 10, 2017</a:t>
            </a:r>
            <a:endParaRPr lang="en-US"/>
          </a:p>
        </p:txBody>
      </p:sp>
      <p:sp>
        <p:nvSpPr>
          <p:cNvPr id="7" name="Rectangle 5"/>
          <p:cNvSpPr>
            <a:spLocks noGrp="1" noChangeArrowheads="1"/>
          </p:cNvSpPr>
          <p:nvPr>
            <p:ph type="ftr" sz="quarter" idx="11"/>
          </p:nvPr>
        </p:nvSpPr>
        <p:spPr/>
        <p:txBody>
          <a:bodyPr/>
          <a:lstStyle/>
          <a:p>
            <a:pPr>
              <a:defRPr/>
            </a:pPr>
            <a:r>
              <a:rPr lang="mr-IN" smtClean="0"/>
              <a:t>PHYS 3313-001, Spring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228600"/>
            <a:ext cx="7772400" cy="1302603"/>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15223" y="1683603"/>
            <a:ext cx="280557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April 10, 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Amir </a:t>
            </a:r>
            <a:r>
              <a:rPr lang="en-US" dirty="0" err="1" smtClean="0">
                <a:solidFill>
                  <a:schemeClr val="accent2"/>
                </a:solidFill>
                <a:latin typeface="Monotype Corsiva" pitchFamily="-84" charset="0"/>
              </a:rPr>
              <a:t>Farbin</a:t>
            </a:r>
            <a:endParaRPr lang="en-US" b="1" dirty="0">
              <a:solidFill>
                <a:srgbClr val="FF0066"/>
              </a:solidFill>
              <a:latin typeface="Monotype Corsiva" pitchFamily="-84" charset="0"/>
            </a:endParaRPr>
          </a:p>
        </p:txBody>
      </p:sp>
      <p:sp>
        <p:nvSpPr>
          <p:cNvPr id="8" name="Rectangle 3"/>
          <p:cNvSpPr txBox="1">
            <a:spLocks noChangeArrowheads="1"/>
          </p:cNvSpPr>
          <p:nvPr/>
        </p:nvSpPr>
        <p:spPr bwMode="auto">
          <a:xfrm>
            <a:off x="1371600" y="2609983"/>
            <a:ext cx="68580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sz="2800" dirty="0" smtClean="0">
                <a:latin typeface="Arial Narrow" pitchFamily="-84" charset="0"/>
              </a:rPr>
              <a:t>Infinite </a:t>
            </a:r>
            <a:r>
              <a:rPr lang="en-US" sz="2800" dirty="0">
                <a:latin typeface="Arial Narrow" pitchFamily="-84" charset="0"/>
              </a:rPr>
              <a:t>Square-well </a:t>
            </a:r>
            <a:r>
              <a:rPr lang="en-US" sz="2800" dirty="0" smtClean="0">
                <a:latin typeface="Arial Narrow" pitchFamily="-84" charset="0"/>
              </a:rPr>
              <a:t>Potential</a:t>
            </a:r>
          </a:p>
          <a:p>
            <a:pPr marL="609600" indent="-609600" algn="l"/>
            <a:r>
              <a:rPr lang="en-US" sz="2800" dirty="0">
                <a:latin typeface="Arial Narrow" pitchFamily="-84" charset="0"/>
              </a:rPr>
              <a:t>Finite Square Well Potential</a:t>
            </a:r>
          </a:p>
          <a:p>
            <a:pPr marL="609600" indent="-609600" algn="l"/>
            <a:r>
              <a:rPr lang="en-US" sz="2800" dirty="0">
                <a:latin typeface="Arial Narrow" pitchFamily="-84" charset="0"/>
              </a:rPr>
              <a:t>Penetration Depth</a:t>
            </a:r>
          </a:p>
          <a:p>
            <a:pPr marL="609600" indent="-609600" algn="l"/>
            <a:r>
              <a:rPr lang="en-US" sz="2800" dirty="0">
                <a:latin typeface="Arial Narrow" pitchFamily="-84" charset="0"/>
              </a:rPr>
              <a:t>Degeneracy</a:t>
            </a:r>
          </a:p>
          <a:p>
            <a:pPr marL="609600" indent="-609600" algn="l"/>
            <a:r>
              <a:rPr lang="en-US" sz="2800" dirty="0">
                <a:latin typeface="Arial Narrow" pitchFamily="-84" charset="0"/>
              </a:rPr>
              <a:t>Simple </a:t>
            </a:r>
            <a:r>
              <a:rPr lang="en-US" sz="2800">
                <a:latin typeface="Arial Narrow" pitchFamily="-84" charset="0"/>
              </a:rPr>
              <a:t>Harmonic </a:t>
            </a:r>
            <a:r>
              <a:rPr lang="en-US" sz="2800" smtClean="0">
                <a:latin typeface="Arial Narrow" pitchFamily="-84" charset="0"/>
              </a:rPr>
              <a:t>Oscillator</a:t>
            </a:r>
            <a:endParaRPr lang="en-US" sz="2800" dirty="0">
              <a:latin typeface="Arial Narrow" pitchFamily="-84" charset="0"/>
            </a:endParaRPr>
          </a:p>
        </p:txBody>
      </p:sp>
      <p:sp>
        <p:nvSpPr>
          <p:cNvPr id="2" name="TextBox 1"/>
          <p:cNvSpPr txBox="1"/>
          <p:nvPr/>
        </p:nvSpPr>
        <p:spPr>
          <a:xfrm>
            <a:off x="8376745" y="4014952"/>
            <a:ext cx="184731" cy="461665"/>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914400"/>
          </a:xfrm>
        </p:spPr>
        <p:txBody>
          <a:bodyPr/>
          <a:lstStyle/>
          <a:p>
            <a:pPr marL="0" indent="0" eaLnBrk="1" hangingPunct="1">
              <a:spcBef>
                <a:spcPts val="0"/>
              </a:spcBef>
              <a:buNone/>
            </a:pPr>
            <a:r>
              <a:rPr lang="en-US" sz="2400" dirty="0" smtClean="0">
                <a:cs typeface="ＭＳ Ｐゴシック" pitchFamily="-84" charset="-128"/>
              </a:rPr>
              <a:t>A typical diameter of a nucleus is about 10</a:t>
            </a:r>
            <a:r>
              <a:rPr lang="en-US" sz="2400" baseline="30000" dirty="0" smtClean="0">
                <a:cs typeface="ＭＳ Ｐゴシック" pitchFamily="-84" charset="-128"/>
              </a:rPr>
              <a:t>-14</a:t>
            </a:r>
            <a:r>
              <a:rPr lang="en-US" sz="2400" dirty="0" smtClean="0">
                <a:cs typeface="ＭＳ Ｐゴシック" pitchFamily="-84" charset="-128"/>
              </a:rPr>
              <a:t>m. Use the infinite square-well potential to calculate the transition energy from the first excited state to the ground state for a proton confined to the nucleus.</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6.9: Proton Transition Energy</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April 10, 2017</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7" name="Footer Placeholder 6"/>
          <p:cNvSpPr>
            <a:spLocks noGrp="1"/>
          </p:cNvSpPr>
          <p:nvPr>
            <p:ph type="ftr" sz="quarter" idx="11"/>
          </p:nvPr>
        </p:nvSpPr>
        <p:spPr/>
        <p:txBody>
          <a:bodyPr/>
          <a:lstStyle/>
          <a:p>
            <a:pPr>
              <a:defRPr/>
            </a:pPr>
            <a:r>
              <a:rPr lang="mr-IN" smtClean="0"/>
              <a:t>PHYS 3313-001, Spring 2017                      Dr. Jaehoon Yu</a:t>
            </a:r>
            <a:endParaRPr lang="en-US"/>
          </a:p>
        </p:txBody>
      </p:sp>
      <p:sp>
        <p:nvSpPr>
          <p:cNvPr id="19" name="Rectangle 35"/>
          <p:cNvSpPr txBox="1">
            <a:spLocks noChangeArrowheads="1"/>
          </p:cNvSpPr>
          <p:nvPr/>
        </p:nvSpPr>
        <p:spPr bwMode="auto">
          <a:xfrm>
            <a:off x="304800" y="1828800"/>
            <a:ext cx="464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The energ</a:t>
            </a:r>
            <a:r>
              <a:rPr lang="en-US" sz="2800" kern="0" noProof="0" dirty="0" smtClean="0">
                <a:solidFill>
                  <a:schemeClr val="accent2"/>
                </a:solidFill>
                <a:latin typeface="+mn-lt"/>
                <a:ea typeface="ＭＳ Ｐゴシック" pitchFamily="-1" charset="-128"/>
                <a:cs typeface="ＭＳ Ｐゴシック" pitchFamily="-84" charset="-128"/>
              </a:rPr>
              <a:t>y </a:t>
            </a:r>
            <a:r>
              <a:rPr lang="en-US" sz="2800" kern="0" dirty="0" smtClean="0">
                <a:solidFill>
                  <a:schemeClr val="accent2"/>
                </a:solidFill>
                <a:latin typeface="+mn-lt"/>
                <a:ea typeface="ＭＳ Ｐゴシック" pitchFamily="-1" charset="-128"/>
                <a:cs typeface="ＭＳ Ｐゴシック" pitchFamily="-84" charset="-128"/>
              </a:rPr>
              <a:t>of the state </a:t>
            </a:r>
            <a:r>
              <a:rPr lang="en-US" sz="2800" kern="0" dirty="0" err="1" smtClean="0">
                <a:solidFill>
                  <a:schemeClr val="accent2"/>
                </a:solidFill>
                <a:latin typeface="+mn-lt"/>
                <a:ea typeface="ＭＳ Ｐゴシック" pitchFamily="-1" charset="-128"/>
                <a:cs typeface="ＭＳ Ｐゴシック" pitchFamily="-84" charset="-128"/>
              </a:rPr>
              <a:t>n</a:t>
            </a:r>
            <a:r>
              <a:rPr lang="en-US" sz="2800" kern="0" dirty="0" smtClean="0">
                <a:solidFill>
                  <a:schemeClr val="accent2"/>
                </a:solidFill>
                <a:latin typeface="+mn-lt"/>
                <a:ea typeface="ＭＳ Ｐゴシック" pitchFamily="-1" charset="-128"/>
                <a:cs typeface="ＭＳ Ｐゴシック" pitchFamily="-84" charset="-128"/>
              </a:rPr>
              <a:t> is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0" name="Rectangle 35"/>
          <p:cNvSpPr txBox="1">
            <a:spLocks noChangeArrowheads="1"/>
          </p:cNvSpPr>
          <p:nvPr/>
        </p:nvSpPr>
        <p:spPr bwMode="auto">
          <a:xfrm>
            <a:off x="4419600" y="25908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dirty="0" err="1" smtClean="0">
                <a:solidFill>
                  <a:schemeClr val="accent2"/>
                </a:solidFill>
                <a:latin typeface="+mn-lt"/>
                <a:ea typeface="ＭＳ Ｐゴシック" pitchFamily="-1" charset="-128"/>
                <a:cs typeface="ＭＳ Ｐゴシック" pitchFamily="-84" charset="-128"/>
              </a:rPr>
              <a:t>n</a:t>
            </a:r>
            <a:r>
              <a:rPr lang="en-US" sz="2800" kern="0" dirty="0" smtClean="0">
                <a:solidFill>
                  <a:schemeClr val="accent2"/>
                </a:solidFill>
                <a:latin typeface="+mn-lt"/>
                <a:ea typeface="ＭＳ Ｐゴシック" pitchFamily="-1" charset="-128"/>
                <a:cs typeface="ＭＳ Ｐゴシック" pitchFamily="-84" charset="-128"/>
              </a:rPr>
              <a:t>=1</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0440" name="Object 8"/>
          <p:cNvGraphicFramePr>
            <a:graphicFrameLocks noChangeAspect="1"/>
          </p:cNvGraphicFramePr>
          <p:nvPr>
            <p:extLst/>
          </p:nvPr>
        </p:nvGraphicFramePr>
        <p:xfrm>
          <a:off x="4051300" y="1682750"/>
          <a:ext cx="1873250" cy="908050"/>
        </p:xfrm>
        <a:graphic>
          <a:graphicData uri="http://schemas.openxmlformats.org/presentationml/2006/ole">
            <mc:AlternateContent xmlns:mc="http://schemas.openxmlformats.org/markup-compatibility/2006">
              <mc:Choice xmlns:v="urn:schemas-microsoft-com:vml" Requires="v">
                <p:oleObj spid="_x0000_s163044" name="Equation" r:id="rId3" imgW="863600" imgH="419100" progId="Equation.DSMT4">
                  <p:embed/>
                </p:oleObj>
              </mc:Choice>
              <mc:Fallback>
                <p:oleObj name="Equation" r:id="rId3" imgW="863600" imgH="419100" progId="Equation.DSMT4">
                  <p:embed/>
                  <p:pic>
                    <p:nvPicPr>
                      <p:cNvPr id="0" name=""/>
                      <p:cNvPicPr>
                        <a:picLocks noChangeAspect="1" noChangeArrowheads="1"/>
                      </p:cNvPicPr>
                      <p:nvPr/>
                    </p:nvPicPr>
                    <p:blipFill>
                      <a:blip r:embed="rId4"/>
                      <a:srcRect/>
                      <a:stretch>
                        <a:fillRect/>
                      </a:stretch>
                    </p:blipFill>
                    <p:spPr bwMode="auto">
                      <a:xfrm>
                        <a:off x="4051300" y="1682750"/>
                        <a:ext cx="1873250" cy="908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7" name="Rectangle 35"/>
          <p:cNvSpPr txBox="1">
            <a:spLocks noChangeArrowheads="1"/>
          </p:cNvSpPr>
          <p:nvPr/>
        </p:nvSpPr>
        <p:spPr bwMode="auto">
          <a:xfrm>
            <a:off x="304800" y="2590800"/>
            <a:ext cx="4267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 is </a:t>
            </a:r>
            <a:r>
              <a:rPr lang="en-US" sz="2800" kern="0" dirty="0" err="1" smtClean="0">
                <a:solidFill>
                  <a:schemeClr val="accent2"/>
                </a:solidFill>
                <a:latin typeface="+mn-lt"/>
                <a:ea typeface="ＭＳ Ｐゴシック" pitchFamily="-1" charset="-128"/>
                <a:cs typeface="ＭＳ Ｐゴシック" pitchFamily="-84" charset="-128"/>
              </a:rPr>
              <a:t>n</a:t>
            </a:r>
            <a:r>
              <a:rPr lang="en-US" sz="2800" kern="0" dirty="0" smtClean="0">
                <a:solidFill>
                  <a:schemeClr val="accent2"/>
                </a:solidFill>
                <a:latin typeface="+mn-lt"/>
                <a:ea typeface="ＭＳ Ｐゴシック" pitchFamily="-1" charset="-128"/>
                <a:cs typeface="ＭＳ Ｐゴシック" pitchFamily="-84" charset="-128"/>
              </a:rPr>
              <a:t> for the ground state?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0441" name="Object 9"/>
          <p:cNvGraphicFramePr>
            <a:graphicFrameLocks noChangeAspect="1"/>
          </p:cNvGraphicFramePr>
          <p:nvPr>
            <p:extLst/>
          </p:nvPr>
        </p:nvGraphicFramePr>
        <p:xfrm>
          <a:off x="544513" y="3124200"/>
          <a:ext cx="1449387" cy="747713"/>
        </p:xfrm>
        <a:graphic>
          <a:graphicData uri="http://schemas.openxmlformats.org/presentationml/2006/ole">
            <mc:AlternateContent xmlns:mc="http://schemas.openxmlformats.org/markup-compatibility/2006">
              <mc:Choice xmlns:v="urn:schemas-microsoft-com:vml" Requires="v">
                <p:oleObj spid="_x0000_s163045" name="Equation" r:id="rId5" imgW="812800" imgH="419100" progId="Equation.DSMT4">
                  <p:embed/>
                </p:oleObj>
              </mc:Choice>
              <mc:Fallback>
                <p:oleObj name="Equation" r:id="rId5" imgW="812800" imgH="419100" progId="Equation.DSMT4">
                  <p:embed/>
                  <p:pic>
                    <p:nvPicPr>
                      <p:cNvPr id="0" name=""/>
                      <p:cNvPicPr>
                        <a:picLocks noChangeAspect="1" noChangeArrowheads="1"/>
                      </p:cNvPicPr>
                      <p:nvPr/>
                    </p:nvPicPr>
                    <p:blipFill>
                      <a:blip r:embed="rId6"/>
                      <a:srcRect/>
                      <a:stretch>
                        <a:fillRect/>
                      </a:stretch>
                    </p:blipFill>
                    <p:spPr bwMode="auto">
                      <a:xfrm>
                        <a:off x="544513" y="3124200"/>
                        <a:ext cx="1449387" cy="7477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0442" name="Object 10"/>
          <p:cNvGraphicFramePr>
            <a:graphicFrameLocks noChangeAspect="1"/>
          </p:cNvGraphicFramePr>
          <p:nvPr>
            <p:extLst/>
          </p:nvPr>
        </p:nvGraphicFramePr>
        <p:xfrm>
          <a:off x="3168650" y="3124200"/>
          <a:ext cx="5776913" cy="906463"/>
        </p:xfrm>
        <a:graphic>
          <a:graphicData uri="http://schemas.openxmlformats.org/presentationml/2006/ole">
            <mc:AlternateContent xmlns:mc="http://schemas.openxmlformats.org/markup-compatibility/2006">
              <mc:Choice xmlns:v="urn:schemas-microsoft-com:vml" Requires="v">
                <p:oleObj spid="_x0000_s163046" name="Equation" r:id="rId7" imgW="3238500" imgH="508000" progId="Equation.DSMT4">
                  <p:embed/>
                </p:oleObj>
              </mc:Choice>
              <mc:Fallback>
                <p:oleObj name="Equation" r:id="rId7" imgW="3238500" imgH="508000" progId="Equation.DSMT4">
                  <p:embed/>
                  <p:pic>
                    <p:nvPicPr>
                      <p:cNvPr id="0" name=""/>
                      <p:cNvPicPr>
                        <a:picLocks noChangeAspect="1" noChangeArrowheads="1"/>
                      </p:cNvPicPr>
                      <p:nvPr/>
                    </p:nvPicPr>
                    <p:blipFill>
                      <a:blip r:embed="rId8"/>
                      <a:srcRect/>
                      <a:stretch>
                        <a:fillRect/>
                      </a:stretch>
                    </p:blipFill>
                    <p:spPr bwMode="auto">
                      <a:xfrm>
                        <a:off x="3168650" y="3124200"/>
                        <a:ext cx="5776913" cy="9064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0443" name="Object 11"/>
          <p:cNvGraphicFramePr>
            <a:graphicFrameLocks noChangeAspect="1"/>
          </p:cNvGraphicFramePr>
          <p:nvPr>
            <p:extLst/>
          </p:nvPr>
        </p:nvGraphicFramePr>
        <p:xfrm>
          <a:off x="685800" y="4511675"/>
          <a:ext cx="1766888" cy="746125"/>
        </p:xfrm>
        <a:graphic>
          <a:graphicData uri="http://schemas.openxmlformats.org/presentationml/2006/ole">
            <mc:AlternateContent xmlns:mc="http://schemas.openxmlformats.org/markup-compatibility/2006">
              <mc:Choice xmlns:v="urn:schemas-microsoft-com:vml" Requires="v">
                <p:oleObj spid="_x0000_s163047" name="Equation" r:id="rId9" imgW="990600" imgH="419100" progId="Equation.DSMT4">
                  <p:embed/>
                </p:oleObj>
              </mc:Choice>
              <mc:Fallback>
                <p:oleObj name="Equation" r:id="rId9" imgW="990600" imgH="419100" progId="Equation.DSMT4">
                  <p:embed/>
                  <p:pic>
                    <p:nvPicPr>
                      <p:cNvPr id="0" name=""/>
                      <p:cNvPicPr>
                        <a:picLocks noChangeAspect="1" noChangeArrowheads="1"/>
                      </p:cNvPicPr>
                      <p:nvPr/>
                    </p:nvPicPr>
                    <p:blipFill>
                      <a:blip r:embed="rId10"/>
                      <a:srcRect/>
                      <a:stretch>
                        <a:fillRect/>
                      </a:stretch>
                    </p:blipFill>
                    <p:spPr bwMode="auto">
                      <a:xfrm>
                        <a:off x="685800" y="4511675"/>
                        <a:ext cx="1766888" cy="7461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0444" name="Object 12"/>
          <p:cNvGraphicFramePr>
            <a:graphicFrameLocks noChangeAspect="1"/>
          </p:cNvGraphicFramePr>
          <p:nvPr>
            <p:extLst/>
          </p:nvPr>
        </p:nvGraphicFramePr>
        <p:xfrm>
          <a:off x="603250" y="5715000"/>
          <a:ext cx="2649538" cy="363538"/>
        </p:xfrm>
        <a:graphic>
          <a:graphicData uri="http://schemas.openxmlformats.org/presentationml/2006/ole">
            <mc:AlternateContent xmlns:mc="http://schemas.openxmlformats.org/markup-compatibility/2006">
              <mc:Choice xmlns:v="urn:schemas-microsoft-com:vml" Requires="v">
                <p:oleObj spid="_x0000_s163048" name="Equation" r:id="rId11" imgW="1485900" imgH="203200" progId="Equation.DSMT4">
                  <p:embed/>
                </p:oleObj>
              </mc:Choice>
              <mc:Fallback>
                <p:oleObj name="Equation" r:id="rId11" imgW="1485900" imgH="203200" progId="Equation.DSMT4">
                  <p:embed/>
                  <p:pic>
                    <p:nvPicPr>
                      <p:cNvPr id="0" name=""/>
                      <p:cNvPicPr>
                        <a:picLocks noChangeAspect="1" noChangeArrowheads="1"/>
                      </p:cNvPicPr>
                      <p:nvPr/>
                    </p:nvPicPr>
                    <p:blipFill>
                      <a:blip r:embed="rId12"/>
                      <a:srcRect/>
                      <a:stretch>
                        <a:fillRect/>
                      </a:stretch>
                    </p:blipFill>
                    <p:spPr bwMode="auto">
                      <a:xfrm>
                        <a:off x="603250" y="5715000"/>
                        <a:ext cx="2649538" cy="3635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2" name="Rectangle 35"/>
          <p:cNvSpPr txBox="1">
            <a:spLocks noChangeArrowheads="1"/>
          </p:cNvSpPr>
          <p:nvPr/>
        </p:nvSpPr>
        <p:spPr bwMode="auto">
          <a:xfrm>
            <a:off x="304800" y="3962400"/>
            <a:ext cx="4724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 is </a:t>
            </a:r>
            <a:r>
              <a:rPr lang="en-US" sz="2800" kern="0" dirty="0" err="1" smtClean="0">
                <a:solidFill>
                  <a:schemeClr val="accent2"/>
                </a:solidFill>
                <a:latin typeface="+mn-lt"/>
                <a:ea typeface="ＭＳ Ｐゴシック" pitchFamily="-1" charset="-128"/>
                <a:cs typeface="ＭＳ Ｐゴシック" pitchFamily="-84" charset="-128"/>
              </a:rPr>
              <a:t>n</a:t>
            </a:r>
            <a:r>
              <a:rPr lang="en-US" sz="2800" kern="0" dirty="0" smtClean="0">
                <a:solidFill>
                  <a:schemeClr val="accent2"/>
                </a:solidFill>
                <a:latin typeface="+mn-lt"/>
                <a:ea typeface="ＭＳ Ｐゴシック" pitchFamily="-1" charset="-128"/>
                <a:cs typeface="ＭＳ Ｐゴシック" pitchFamily="-84" charset="-128"/>
              </a:rPr>
              <a:t> for the 1</a:t>
            </a:r>
            <a:r>
              <a:rPr lang="en-US" sz="2800" kern="0" baseline="30000" dirty="0" smtClean="0">
                <a:solidFill>
                  <a:schemeClr val="accent2"/>
                </a:solidFill>
                <a:latin typeface="+mn-lt"/>
                <a:ea typeface="ＭＳ Ｐゴシック" pitchFamily="-1" charset="-128"/>
                <a:cs typeface="ＭＳ Ｐゴシック" pitchFamily="-84" charset="-128"/>
              </a:rPr>
              <a:t>st</a:t>
            </a:r>
            <a:r>
              <a:rPr lang="en-US" sz="2800" kern="0" dirty="0" smtClean="0">
                <a:solidFill>
                  <a:schemeClr val="accent2"/>
                </a:solidFill>
                <a:latin typeface="+mn-lt"/>
                <a:ea typeface="ＭＳ Ｐゴシック" pitchFamily="-1" charset="-128"/>
                <a:cs typeface="ＭＳ Ｐゴシック" pitchFamily="-84" charset="-128"/>
              </a:rPr>
              <a:t> excited state?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4876800" y="39624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dirty="0" smtClean="0">
                <a:solidFill>
                  <a:schemeClr val="accent2"/>
                </a:solidFill>
                <a:latin typeface="+mn-lt"/>
                <a:ea typeface="ＭＳ Ｐゴシック" pitchFamily="-1" charset="-128"/>
                <a:cs typeface="ＭＳ Ｐゴシック" pitchFamily="-84" charset="-128"/>
              </a:rPr>
              <a:t>n=2</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4" name="Rectangle 35"/>
          <p:cNvSpPr txBox="1">
            <a:spLocks noChangeArrowheads="1"/>
          </p:cNvSpPr>
          <p:nvPr/>
        </p:nvSpPr>
        <p:spPr bwMode="auto">
          <a:xfrm>
            <a:off x="457200" y="5181600"/>
            <a:ext cx="4724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So the proton transition energy is</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0446" name="Object 14"/>
          <p:cNvGraphicFramePr>
            <a:graphicFrameLocks noChangeAspect="1"/>
          </p:cNvGraphicFramePr>
          <p:nvPr>
            <p:extLst/>
          </p:nvPr>
        </p:nvGraphicFramePr>
        <p:xfrm>
          <a:off x="1958975" y="3124200"/>
          <a:ext cx="1154113" cy="747713"/>
        </p:xfrm>
        <a:graphic>
          <a:graphicData uri="http://schemas.openxmlformats.org/presentationml/2006/ole">
            <mc:AlternateContent xmlns:mc="http://schemas.openxmlformats.org/markup-compatibility/2006">
              <mc:Choice xmlns:v="urn:schemas-microsoft-com:vml" Requires="v">
                <p:oleObj spid="_x0000_s163049" name="Equation" r:id="rId13" imgW="647700" imgH="419100" progId="Equation.DSMT4">
                  <p:embed/>
                </p:oleObj>
              </mc:Choice>
              <mc:Fallback>
                <p:oleObj name="Equation" r:id="rId13" imgW="647700" imgH="419100" progId="Equation.DSMT4">
                  <p:embed/>
                  <p:pic>
                    <p:nvPicPr>
                      <p:cNvPr id="0" name=""/>
                      <p:cNvPicPr>
                        <a:picLocks noChangeAspect="1" noChangeArrowheads="1"/>
                      </p:cNvPicPr>
                      <p:nvPr/>
                    </p:nvPicPr>
                    <p:blipFill>
                      <a:blip r:embed="rId14"/>
                      <a:srcRect/>
                      <a:stretch>
                        <a:fillRect/>
                      </a:stretch>
                    </p:blipFill>
                    <p:spPr bwMode="auto">
                      <a:xfrm>
                        <a:off x="1958975" y="3124200"/>
                        <a:ext cx="1154113" cy="7477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 name="Object 11"/>
          <p:cNvGraphicFramePr>
            <a:graphicFrameLocks noChangeAspect="1"/>
          </p:cNvGraphicFramePr>
          <p:nvPr>
            <p:extLst/>
          </p:nvPr>
        </p:nvGraphicFramePr>
        <p:xfrm>
          <a:off x="2438400" y="4724400"/>
          <a:ext cx="973138" cy="271462"/>
        </p:xfrm>
        <a:graphic>
          <a:graphicData uri="http://schemas.openxmlformats.org/presentationml/2006/ole">
            <mc:AlternateContent xmlns:mc="http://schemas.openxmlformats.org/markup-compatibility/2006">
              <mc:Choice xmlns:v="urn:schemas-microsoft-com:vml" Requires="v">
                <p:oleObj spid="_x0000_s163050" name="Equation" r:id="rId15" imgW="546100" imgH="152400" progId="Equation.DSMT4">
                  <p:embed/>
                </p:oleObj>
              </mc:Choice>
              <mc:Fallback>
                <p:oleObj name="Equation" r:id="rId15" imgW="546100" imgH="152400" progId="Equation.DSMT4">
                  <p:embed/>
                  <p:pic>
                    <p:nvPicPr>
                      <p:cNvPr id="0" name=""/>
                      <p:cNvPicPr>
                        <a:picLocks noChangeAspect="1" noChangeArrowheads="1"/>
                      </p:cNvPicPr>
                      <p:nvPr/>
                    </p:nvPicPr>
                    <p:blipFill>
                      <a:blip r:embed="rId16"/>
                      <a:srcRect/>
                      <a:stretch>
                        <a:fillRect/>
                      </a:stretch>
                    </p:blipFill>
                    <p:spPr bwMode="auto">
                      <a:xfrm>
                        <a:off x="2438400" y="4724400"/>
                        <a:ext cx="973138" cy="271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4440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left)">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0440"/>
                                        </p:tgtEl>
                                        <p:attrNameLst>
                                          <p:attrName>style.visibility</p:attrName>
                                        </p:attrNameLst>
                                      </p:cBhvr>
                                      <p:to>
                                        <p:strVal val="visible"/>
                                      </p:to>
                                    </p:set>
                                    <p:animEffect transition="in" filter="wipe(left)">
                                      <p:cBhvr>
                                        <p:cTn id="17" dur="500"/>
                                        <p:tgtEl>
                                          <p:spTgt spid="530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ipe(left)">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0441"/>
                                        </p:tgtEl>
                                        <p:attrNameLst>
                                          <p:attrName>style.visibility</p:attrName>
                                        </p:attrNameLst>
                                      </p:cBhvr>
                                      <p:to>
                                        <p:strVal val="visible"/>
                                      </p:to>
                                    </p:set>
                                    <p:animEffect transition="in" filter="wipe(left)">
                                      <p:cBhvr>
                                        <p:cTn id="32" dur="500"/>
                                        <p:tgtEl>
                                          <p:spTgt spid="5304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0446"/>
                                        </p:tgtEl>
                                        <p:attrNameLst>
                                          <p:attrName>style.visibility</p:attrName>
                                        </p:attrNameLst>
                                      </p:cBhvr>
                                      <p:to>
                                        <p:strVal val="visible"/>
                                      </p:to>
                                    </p:set>
                                    <p:animEffect transition="in" filter="wipe(left)">
                                      <p:cBhvr>
                                        <p:cTn id="37" dur="500"/>
                                        <p:tgtEl>
                                          <p:spTgt spid="5304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30442"/>
                                        </p:tgtEl>
                                        <p:attrNameLst>
                                          <p:attrName>style.visibility</p:attrName>
                                        </p:attrNameLst>
                                      </p:cBhvr>
                                      <p:to>
                                        <p:strVal val="visible"/>
                                      </p:to>
                                    </p:set>
                                    <p:animEffect transition="in" filter="wipe(left)">
                                      <p:cBhvr>
                                        <p:cTn id="42" dur="500"/>
                                        <p:tgtEl>
                                          <p:spTgt spid="5304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wipe(left)">
                                      <p:cBhvr>
                                        <p:cTn id="52" dur="500"/>
                                        <p:tgtEl>
                                          <p:spTgt spid="2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30443"/>
                                        </p:tgtEl>
                                        <p:attrNameLst>
                                          <p:attrName>style.visibility</p:attrName>
                                        </p:attrNameLst>
                                      </p:cBhvr>
                                      <p:to>
                                        <p:strVal val="visible"/>
                                      </p:to>
                                    </p:set>
                                    <p:animEffect transition="in" filter="wipe(left)">
                                      <p:cBhvr>
                                        <p:cTn id="57" dur="500"/>
                                        <p:tgtEl>
                                          <p:spTgt spid="5304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4">
                                            <p:txEl>
                                              <p:pRg st="0" end="0"/>
                                            </p:txEl>
                                          </p:spTgt>
                                        </p:tgtEl>
                                        <p:attrNameLst>
                                          <p:attrName>style.visibility</p:attrName>
                                        </p:attrNameLst>
                                      </p:cBhvr>
                                      <p:to>
                                        <p:strVal val="visible"/>
                                      </p:to>
                                    </p:set>
                                    <p:animEffect transition="in" filter="wipe(left)">
                                      <p:cBhvr>
                                        <p:cTn id="67" dur="500"/>
                                        <p:tgtEl>
                                          <p:spTgt spid="2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30444"/>
                                        </p:tgtEl>
                                        <p:attrNameLst>
                                          <p:attrName>style.visibility</p:attrName>
                                        </p:attrNameLst>
                                      </p:cBhvr>
                                      <p:to>
                                        <p:strVal val="visible"/>
                                      </p:to>
                                    </p:set>
                                    <p:animEffect transition="in" filter="wipe(left)">
                                      <p:cBhvr>
                                        <p:cTn id="72" dur="500"/>
                                        <p:tgtEl>
                                          <p:spTgt spid="530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19" grpId="0" build="p"/>
      <p:bldP spid="20" grpId="0" build="p"/>
      <p:bldP spid="17" grpId="0" build="p"/>
      <p:bldP spid="22" grpId="0" build="p"/>
      <p:bldP spid="23" grpId="0" build="p"/>
      <p:bldP spid="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p:cNvPicPr>
          <p:nvPr/>
        </p:nvPicPr>
        <p:blipFill>
          <a:blip r:embed="rId4"/>
          <a:srcRect/>
          <a:stretch>
            <a:fillRect/>
          </a:stretch>
        </p:blipFill>
        <p:spPr bwMode="auto">
          <a:xfrm>
            <a:off x="1752600" y="4343400"/>
            <a:ext cx="2819400" cy="1905000"/>
          </a:xfrm>
          <a:prstGeom prst="rect">
            <a:avLst/>
          </a:prstGeom>
          <a:noFill/>
          <a:ln w="9525">
            <a:noFill/>
            <a:miter lim="800000"/>
            <a:headEnd/>
            <a:tailEnd/>
          </a:ln>
        </p:spPr>
      </p:pic>
      <p:sp>
        <p:nvSpPr>
          <p:cNvPr id="33794" name="Rectangle 2"/>
          <p:cNvSpPr>
            <a:spLocks noGrp="1" noChangeArrowheads="1"/>
          </p:cNvSpPr>
          <p:nvPr>
            <p:ph type="title"/>
          </p:nvPr>
        </p:nvSpPr>
        <p:spPr>
          <a:xfrm>
            <a:off x="457200" y="-76200"/>
            <a:ext cx="8229600" cy="914400"/>
          </a:xfrm>
        </p:spPr>
        <p:txBody>
          <a:bodyPr/>
          <a:lstStyle/>
          <a:p>
            <a:pPr eaLnBrk="1" hangingPunct="1"/>
            <a:r>
              <a:rPr lang="en-US" sz="4000" dirty="0" smtClean="0">
                <a:ea typeface="ＭＳ Ｐゴシック" pitchFamily="-84" charset="-128"/>
                <a:cs typeface="ＭＳ Ｐゴシック" pitchFamily="-84" charset="-128"/>
              </a:rPr>
              <a:t>Finite </a:t>
            </a:r>
            <a:r>
              <a:rPr lang="en-US" sz="4000" dirty="0">
                <a:ea typeface="ＭＳ Ｐゴシック" pitchFamily="-84" charset="-128"/>
                <a:cs typeface="ＭＳ Ｐゴシック" pitchFamily="-84" charset="-128"/>
              </a:rPr>
              <a:t>Square-Well Potential</a:t>
            </a:r>
          </a:p>
        </p:txBody>
      </p:sp>
      <p:sp>
        <p:nvSpPr>
          <p:cNvPr id="33795" name="Rectangle 4"/>
          <p:cNvSpPr>
            <a:spLocks noGrp="1" noChangeArrowheads="1"/>
          </p:cNvSpPr>
          <p:nvPr>
            <p:ph type="body" sz="half" idx="1"/>
          </p:nvPr>
        </p:nvSpPr>
        <p:spPr>
          <a:xfrm>
            <a:off x="457200" y="685800"/>
            <a:ext cx="8458200" cy="4497388"/>
          </a:xfrm>
        </p:spPr>
        <p:txBody>
          <a:bodyPr/>
          <a:lstStyle/>
          <a:p>
            <a:pPr eaLnBrk="1" hangingPunct="1"/>
            <a:r>
              <a:rPr lang="en-US" sz="2400" dirty="0">
                <a:ea typeface="ＭＳ Ｐゴシック" pitchFamily="-84" charset="-128"/>
                <a:cs typeface="ＭＳ Ｐゴシック" pitchFamily="-84" charset="-128"/>
              </a:rPr>
              <a:t>The finite square-well potential is</a:t>
            </a:r>
          </a:p>
          <a:p>
            <a:pPr eaLnBrk="1" hangingPunct="1"/>
            <a:endParaRPr lang="en-US" sz="2400" dirty="0">
              <a:ea typeface="ＭＳ Ｐゴシック" pitchFamily="-84" charset="-128"/>
              <a:cs typeface="ＭＳ Ｐゴシック" pitchFamily="-84" charset="-128"/>
            </a:endParaRPr>
          </a:p>
          <a:p>
            <a:pPr eaLnBrk="1" hangingPunct="1">
              <a:lnSpc>
                <a:spcPct val="130000"/>
              </a:lnSpc>
            </a:pPr>
            <a:r>
              <a:rPr lang="en-US" sz="2400" dirty="0">
                <a:ea typeface="ＭＳ Ｐゴシック" pitchFamily="-84" charset="-128"/>
                <a:cs typeface="ＭＳ Ｐゴシック" pitchFamily="-84" charset="-128"/>
              </a:rPr>
              <a:t>The Schrödinger equation outside the finite well in regions I and III is</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			 for regions I and III, or using</a:t>
            </a:r>
            <a:endParaRPr lang="en-US" sz="2400" dirty="0">
              <a:ea typeface="ＭＳ Ｐゴシック" pitchFamily="-84" charset="-128"/>
              <a:cs typeface="ＭＳ Ｐゴシック" pitchFamily="-84" charset="-128"/>
            </a:endParaRP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yields	    . The solution to this differential has exponentials of the form </a:t>
            </a:r>
            <a:r>
              <a:rPr lang="en-US" sz="2400" dirty="0" err="1">
                <a:ea typeface="ＭＳ Ｐゴシック" pitchFamily="-84" charset="-128"/>
                <a:cs typeface="ＭＳ Ｐゴシック" pitchFamily="-84" charset="-128"/>
              </a:rPr>
              <a:t>e</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baseline="30000" dirty="0">
                <a:ea typeface="ＭＳ Ｐゴシック" pitchFamily="-84" charset="-128"/>
                <a:cs typeface="ＭＳ Ｐゴシック" pitchFamily="-84" charset="-128"/>
              </a:rPr>
              <a:t> </a:t>
            </a:r>
            <a:r>
              <a:rPr lang="en-US" sz="2400" dirty="0">
                <a:ea typeface="ＭＳ Ｐゴシック" pitchFamily="-84" charset="-128"/>
                <a:cs typeface="ＭＳ Ｐゴシック" pitchFamily="-84" charset="-128"/>
              </a:rPr>
              <a:t>and </a:t>
            </a:r>
            <a:r>
              <a:rPr lang="en-US" sz="2400" dirty="0" err="1">
                <a:ea typeface="ＭＳ Ｐゴシック" pitchFamily="-84" charset="-128"/>
                <a:cs typeface="ＭＳ Ｐゴシック" pitchFamily="-84" charset="-128"/>
              </a:rPr>
              <a:t>e</a:t>
            </a:r>
            <a:r>
              <a:rPr lang="en-US" sz="2400" baseline="30000" dirty="0" err="1">
                <a:ea typeface="ＭＳ Ｐゴシック" pitchFamily="-84" charset="-128"/>
                <a:cs typeface="ＭＳ Ｐゴシック" pitchFamily="-84" charset="-128"/>
              </a:rPr>
              <a:t>-</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&gt; L, we reject the positive exponential and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&lt;</a:t>
            </a:r>
            <a:r>
              <a:rPr lang="en-US" sz="2400" dirty="0" smtClean="0">
                <a:ea typeface="ＭＳ Ｐゴシック" pitchFamily="-84" charset="-128"/>
                <a:cs typeface="ＭＳ Ｐゴシック" pitchFamily="-84" charset="-128"/>
              </a:rPr>
              <a:t> 0, </a:t>
            </a:r>
            <a:r>
              <a:rPr lang="en-US" sz="2400" dirty="0">
                <a:ea typeface="ＭＳ Ｐゴシック" pitchFamily="-84" charset="-128"/>
                <a:cs typeface="ＭＳ Ｐゴシック" pitchFamily="-84" charset="-128"/>
              </a:rPr>
              <a:t>we reject the negative exponential</a:t>
            </a:r>
            <a:r>
              <a:rPr lang="en-US" sz="2400" dirty="0" smtClean="0">
                <a:ea typeface="ＭＳ Ｐゴシック" pitchFamily="-84" charset="-128"/>
                <a:cs typeface="ＭＳ Ｐゴシック" pitchFamily="-84" charset="-128"/>
              </a:rPr>
              <a:t>.  Why?</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p>
        </p:txBody>
      </p:sp>
      <p:graphicFrame>
        <p:nvGraphicFramePr>
          <p:cNvPr id="33801" name="Object 2"/>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164100" name="Equation" r:id="rId5" imgW="101600" imgH="177800" progId="Equation.3">
                  <p:embed/>
                </p:oleObj>
              </mc:Choice>
              <mc:Fallback>
                <p:oleObj name="Equation" r:id="rId5" imgW="1016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802" name="Object 3"/>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164101" name="Equation" r:id="rId7" imgW="101600" imgH="177800" progId="Equation.DSMT4">
                  <p:embed/>
                </p:oleObj>
              </mc:Choice>
              <mc:Fallback>
                <p:oleObj name="Equation" r:id="rId7" imgW="101600" imgH="177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Date Placeholder 11"/>
          <p:cNvSpPr>
            <a:spLocks noGrp="1"/>
          </p:cNvSpPr>
          <p:nvPr>
            <p:ph type="dt" sz="half" idx="10"/>
          </p:nvPr>
        </p:nvSpPr>
        <p:spPr/>
        <p:txBody>
          <a:bodyPr/>
          <a:lstStyle/>
          <a:p>
            <a:pPr>
              <a:defRPr/>
            </a:pPr>
            <a:r>
              <a:rPr lang="en-US" smtClean="0"/>
              <a:t>Monday, April 10, 2017</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14" name="Footer Placeholder 13"/>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67974" name="Object 6"/>
          <p:cNvGraphicFramePr>
            <a:graphicFrameLocks noChangeAspect="1"/>
          </p:cNvGraphicFramePr>
          <p:nvPr>
            <p:extLst/>
          </p:nvPr>
        </p:nvGraphicFramePr>
        <p:xfrm>
          <a:off x="4743450" y="609600"/>
          <a:ext cx="2289175" cy="1066800"/>
        </p:xfrm>
        <a:graphic>
          <a:graphicData uri="http://schemas.openxmlformats.org/presentationml/2006/ole">
            <mc:AlternateContent xmlns:mc="http://schemas.openxmlformats.org/markup-compatibility/2006">
              <mc:Choice xmlns:v="urn:schemas-microsoft-com:vml" Requires="v">
                <p:oleObj spid="_x0000_s164102" name="Equation" r:id="rId9" imgW="1498600" imgH="698500" progId="Equation.DSMT4">
                  <p:embed/>
                </p:oleObj>
              </mc:Choice>
              <mc:Fallback>
                <p:oleObj name="Equation" r:id="rId9" imgW="1498600" imgH="698500" progId="Equation.DSMT4">
                  <p:embed/>
                  <p:pic>
                    <p:nvPicPr>
                      <p:cNvPr id="0" name=""/>
                      <p:cNvPicPr>
                        <a:picLocks noChangeAspect="1" noChangeArrowheads="1"/>
                      </p:cNvPicPr>
                      <p:nvPr/>
                    </p:nvPicPr>
                    <p:blipFill>
                      <a:blip r:embed="rId10"/>
                      <a:srcRect/>
                      <a:stretch>
                        <a:fillRect/>
                      </a:stretch>
                    </p:blipFill>
                    <p:spPr bwMode="auto">
                      <a:xfrm>
                        <a:off x="4743450" y="609600"/>
                        <a:ext cx="2289175" cy="1066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7975" name="Object 7"/>
          <p:cNvGraphicFramePr>
            <a:graphicFrameLocks noChangeAspect="1"/>
          </p:cNvGraphicFramePr>
          <p:nvPr>
            <p:extLst/>
          </p:nvPr>
        </p:nvGraphicFramePr>
        <p:xfrm>
          <a:off x="685800" y="2057400"/>
          <a:ext cx="2619375" cy="798513"/>
        </p:xfrm>
        <a:graphic>
          <a:graphicData uri="http://schemas.openxmlformats.org/presentationml/2006/ole">
            <mc:AlternateContent xmlns:mc="http://schemas.openxmlformats.org/markup-compatibility/2006">
              <mc:Choice xmlns:v="urn:schemas-microsoft-com:vml" Requires="v">
                <p:oleObj spid="_x0000_s164103" name="Equation" r:id="rId11" imgW="1460500" imgH="444500" progId="Equation.DSMT4">
                  <p:embed/>
                </p:oleObj>
              </mc:Choice>
              <mc:Fallback>
                <p:oleObj name="Equation" r:id="rId11" imgW="1460500" imgH="444500" progId="Equation.DSMT4">
                  <p:embed/>
                  <p:pic>
                    <p:nvPicPr>
                      <p:cNvPr id="0" name=""/>
                      <p:cNvPicPr>
                        <a:picLocks noChangeAspect="1" noChangeArrowheads="1"/>
                      </p:cNvPicPr>
                      <p:nvPr/>
                    </p:nvPicPr>
                    <p:blipFill>
                      <a:blip r:embed="rId12"/>
                      <a:srcRect/>
                      <a:stretch>
                        <a:fillRect/>
                      </a:stretch>
                    </p:blipFill>
                    <p:spPr bwMode="auto">
                      <a:xfrm>
                        <a:off x="685800" y="2057400"/>
                        <a:ext cx="2619375" cy="798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7976" name="Object 8"/>
          <p:cNvGraphicFramePr>
            <a:graphicFrameLocks noChangeAspect="1"/>
          </p:cNvGraphicFramePr>
          <p:nvPr>
            <p:extLst/>
          </p:nvPr>
        </p:nvGraphicFramePr>
        <p:xfrm>
          <a:off x="6488113" y="2286000"/>
          <a:ext cx="2324100" cy="433388"/>
        </p:xfrm>
        <a:graphic>
          <a:graphicData uri="http://schemas.openxmlformats.org/presentationml/2006/ole">
            <mc:AlternateContent xmlns:mc="http://schemas.openxmlformats.org/markup-compatibility/2006">
              <mc:Choice xmlns:v="urn:schemas-microsoft-com:vml" Requires="v">
                <p:oleObj spid="_x0000_s164104" name="Equation" r:id="rId13" imgW="1295400" imgH="241300" progId="Equation.DSMT4">
                  <p:embed/>
                </p:oleObj>
              </mc:Choice>
              <mc:Fallback>
                <p:oleObj name="Equation" r:id="rId13" imgW="1295400" imgH="241300" progId="Equation.DSMT4">
                  <p:embed/>
                  <p:pic>
                    <p:nvPicPr>
                      <p:cNvPr id="0" name=""/>
                      <p:cNvPicPr>
                        <a:picLocks noChangeAspect="1" noChangeArrowheads="1"/>
                      </p:cNvPicPr>
                      <p:nvPr/>
                    </p:nvPicPr>
                    <p:blipFill>
                      <a:blip r:embed="rId14"/>
                      <a:srcRect/>
                      <a:stretch>
                        <a:fillRect/>
                      </a:stretch>
                    </p:blipFill>
                    <p:spPr bwMode="auto">
                      <a:xfrm>
                        <a:off x="6488113" y="2286000"/>
                        <a:ext cx="2324100" cy="4333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7977" name="Object 9"/>
          <p:cNvGraphicFramePr>
            <a:graphicFrameLocks noChangeAspect="1"/>
          </p:cNvGraphicFramePr>
          <p:nvPr>
            <p:extLst/>
          </p:nvPr>
        </p:nvGraphicFramePr>
        <p:xfrm>
          <a:off x="1600200" y="2667000"/>
          <a:ext cx="1074738" cy="601663"/>
        </p:xfrm>
        <a:graphic>
          <a:graphicData uri="http://schemas.openxmlformats.org/presentationml/2006/ole">
            <mc:AlternateContent xmlns:mc="http://schemas.openxmlformats.org/markup-compatibility/2006">
              <mc:Choice xmlns:v="urn:schemas-microsoft-com:vml" Requires="v">
                <p:oleObj spid="_x0000_s164105" name="Equation" r:id="rId15" imgW="749300" imgH="419100" progId="Equation.DSMT4">
                  <p:embed/>
                </p:oleObj>
              </mc:Choice>
              <mc:Fallback>
                <p:oleObj name="Equation" r:id="rId15" imgW="749300" imgH="419100" progId="Equation.DSMT4">
                  <p:embed/>
                  <p:pic>
                    <p:nvPicPr>
                      <p:cNvPr id="0" name=""/>
                      <p:cNvPicPr>
                        <a:picLocks noChangeAspect="1" noChangeArrowheads="1"/>
                      </p:cNvPicPr>
                      <p:nvPr/>
                    </p:nvPicPr>
                    <p:blipFill>
                      <a:blip r:embed="rId16"/>
                      <a:srcRect/>
                      <a:stretch>
                        <a:fillRect/>
                      </a:stretch>
                    </p:blipFill>
                    <p:spPr bwMode="auto">
                      <a:xfrm>
                        <a:off x="1600200" y="2667000"/>
                        <a:ext cx="1074738" cy="601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7978" name="Object 10"/>
          <p:cNvGraphicFramePr>
            <a:graphicFrameLocks noChangeAspect="1"/>
          </p:cNvGraphicFramePr>
          <p:nvPr>
            <p:extLst/>
          </p:nvPr>
        </p:nvGraphicFramePr>
        <p:xfrm>
          <a:off x="5280025" y="4267200"/>
          <a:ext cx="3543300" cy="442913"/>
        </p:xfrm>
        <a:graphic>
          <a:graphicData uri="http://schemas.openxmlformats.org/presentationml/2006/ole">
            <mc:AlternateContent xmlns:mc="http://schemas.openxmlformats.org/markup-compatibility/2006">
              <mc:Choice xmlns:v="urn:schemas-microsoft-com:vml" Requires="v">
                <p:oleObj spid="_x0000_s164106" name="Equation" r:id="rId17" imgW="1930400" imgH="241300" progId="Equation.DSMT4">
                  <p:embed/>
                </p:oleObj>
              </mc:Choice>
              <mc:Fallback>
                <p:oleObj name="Equation" r:id="rId17" imgW="1930400" imgH="241300" progId="Equation.DSMT4">
                  <p:embed/>
                  <p:pic>
                    <p:nvPicPr>
                      <p:cNvPr id="0" name=""/>
                      <p:cNvPicPr>
                        <a:picLocks noChangeAspect="1" noChangeArrowheads="1"/>
                      </p:cNvPicPr>
                      <p:nvPr/>
                    </p:nvPicPr>
                    <p:blipFill>
                      <a:blip r:embed="rId18"/>
                      <a:srcRect/>
                      <a:stretch>
                        <a:fillRect/>
                      </a:stretch>
                    </p:blipFill>
                    <p:spPr bwMode="auto">
                      <a:xfrm>
                        <a:off x="5280025" y="4267200"/>
                        <a:ext cx="3543300" cy="442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7979" name="Object 11"/>
          <p:cNvGraphicFramePr>
            <a:graphicFrameLocks noChangeAspect="1"/>
          </p:cNvGraphicFramePr>
          <p:nvPr>
            <p:extLst/>
          </p:nvPr>
        </p:nvGraphicFramePr>
        <p:xfrm>
          <a:off x="5280025" y="4800600"/>
          <a:ext cx="3752850" cy="442913"/>
        </p:xfrm>
        <a:graphic>
          <a:graphicData uri="http://schemas.openxmlformats.org/presentationml/2006/ole">
            <mc:AlternateContent xmlns:mc="http://schemas.openxmlformats.org/markup-compatibility/2006">
              <mc:Choice xmlns:v="urn:schemas-microsoft-com:vml" Requires="v">
                <p:oleObj spid="_x0000_s164107" name="Equation" r:id="rId19" imgW="2044700" imgH="241300" progId="Equation.DSMT4">
                  <p:embed/>
                </p:oleObj>
              </mc:Choice>
              <mc:Fallback>
                <p:oleObj name="Equation" r:id="rId19" imgW="2044700" imgH="241300" progId="Equation.DSMT4">
                  <p:embed/>
                  <p:pic>
                    <p:nvPicPr>
                      <p:cNvPr id="0" name=""/>
                      <p:cNvPicPr>
                        <a:picLocks noChangeAspect="1" noChangeArrowheads="1"/>
                      </p:cNvPicPr>
                      <p:nvPr/>
                    </p:nvPicPr>
                    <p:blipFill>
                      <a:blip r:embed="rId20"/>
                      <a:srcRect/>
                      <a:stretch>
                        <a:fillRect/>
                      </a:stretch>
                    </p:blipFill>
                    <p:spPr bwMode="auto">
                      <a:xfrm>
                        <a:off x="5280025" y="4800600"/>
                        <a:ext cx="3752850" cy="442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5562600" y="5410200"/>
            <a:ext cx="3048000" cy="646331"/>
          </a:xfrm>
          <a:prstGeom prst="rect">
            <a:avLst/>
          </a:prstGeom>
          <a:noFill/>
        </p:spPr>
        <p:txBody>
          <a:bodyPr wrap="square" rtlCol="0">
            <a:spAutoFit/>
          </a:bodyPr>
          <a:lstStyle/>
          <a:p>
            <a:r>
              <a:rPr lang="en-US" sz="1800" dirty="0" smtClean="0">
                <a:solidFill>
                  <a:srgbClr val="3333CC"/>
                </a:solidFill>
                <a:latin typeface="Arial Narrow"/>
                <a:cs typeface="Arial Narrow"/>
              </a:rPr>
              <a:t>This is because the wave function should be 0 as x</a:t>
            </a:r>
            <a:r>
              <a:rPr lang="en-US" sz="1800" dirty="0" smtClean="0">
                <a:solidFill>
                  <a:srgbClr val="3333CC"/>
                </a:solidFill>
                <a:latin typeface="Arial Narrow"/>
                <a:cs typeface="Arial Narrow"/>
                <a:sym typeface="Wingdings"/>
              </a:rPr>
              <a:t>±infinity.</a:t>
            </a:r>
            <a:endParaRPr lang="en-US" sz="1800" dirty="0">
              <a:solidFill>
                <a:srgbClr val="3333CC"/>
              </a:solidFill>
              <a:latin typeface="Arial Narrow"/>
              <a:cs typeface="Arial Narrow"/>
            </a:endParaRPr>
          </a:p>
        </p:txBody>
      </p:sp>
    </p:spTree>
    <p:extLst>
      <p:ext uri="{BB962C8B-B14F-4D97-AF65-F5344CB8AC3E}">
        <p14:creationId xmlns:p14="http://schemas.microsoft.com/office/powerpoint/2010/main" val="1543234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7974"/>
                                        </p:tgtEl>
                                        <p:attrNameLst>
                                          <p:attrName>style.visibility</p:attrName>
                                        </p:attrNameLst>
                                      </p:cBhvr>
                                      <p:to>
                                        <p:strVal val="visible"/>
                                      </p:to>
                                    </p:set>
                                    <p:animEffect transition="in" filter="wipe(left)">
                                      <p:cBhvr>
                                        <p:cTn id="12" dur="500"/>
                                        <p:tgtEl>
                                          <p:spTgt spid="46797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3793"/>
                                        </p:tgtEl>
                                        <p:attrNameLst>
                                          <p:attrName>style.visibility</p:attrName>
                                        </p:attrNameLst>
                                      </p:cBhvr>
                                      <p:to>
                                        <p:strVal val="visible"/>
                                      </p:to>
                                    </p:set>
                                    <p:anim calcmode="lin" valueType="num">
                                      <p:cBhvr>
                                        <p:cTn id="17" dur="500" fill="hold"/>
                                        <p:tgtEl>
                                          <p:spTgt spid="33793"/>
                                        </p:tgtEl>
                                        <p:attrNameLst>
                                          <p:attrName>ppt_w</p:attrName>
                                        </p:attrNameLst>
                                      </p:cBhvr>
                                      <p:tavLst>
                                        <p:tav tm="0">
                                          <p:val>
                                            <p:fltVal val="0"/>
                                          </p:val>
                                        </p:tav>
                                        <p:tav tm="100000">
                                          <p:val>
                                            <p:strVal val="#ppt_w"/>
                                          </p:val>
                                        </p:tav>
                                      </p:tavLst>
                                    </p:anim>
                                    <p:anim calcmode="lin" valueType="num">
                                      <p:cBhvr>
                                        <p:cTn id="18" dur="500" fill="hold"/>
                                        <p:tgtEl>
                                          <p:spTgt spid="33793"/>
                                        </p:tgtEl>
                                        <p:attrNameLst>
                                          <p:attrName>ppt_h</p:attrName>
                                        </p:attrNameLst>
                                      </p:cBhvr>
                                      <p:tavLst>
                                        <p:tav tm="0">
                                          <p:val>
                                            <p:fltVal val="0"/>
                                          </p:val>
                                        </p:tav>
                                        <p:tav tm="100000">
                                          <p:val>
                                            <p:strVal val="#ppt_h"/>
                                          </p:val>
                                        </p:tav>
                                      </p:tavLst>
                                    </p:anim>
                                    <p:animEffect transition="in" filter="fade">
                                      <p:cBhvr>
                                        <p:cTn id="19" dur="500"/>
                                        <p:tgtEl>
                                          <p:spTgt spid="3379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3795">
                                            <p:txEl>
                                              <p:pRg st="2" end="2"/>
                                            </p:txEl>
                                          </p:spTgt>
                                        </p:tgtEl>
                                        <p:attrNameLst>
                                          <p:attrName>style.visibility</p:attrName>
                                        </p:attrNameLst>
                                      </p:cBhvr>
                                      <p:to>
                                        <p:strVal val="visible"/>
                                      </p:to>
                                    </p:set>
                                    <p:animEffect transition="in" filter="wipe(left)">
                                      <p:cBhvr>
                                        <p:cTn id="24" dur="500"/>
                                        <p:tgtEl>
                                          <p:spTgt spid="3379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67975"/>
                                        </p:tgtEl>
                                        <p:attrNameLst>
                                          <p:attrName>style.visibility</p:attrName>
                                        </p:attrNameLst>
                                      </p:cBhvr>
                                      <p:to>
                                        <p:strVal val="visible"/>
                                      </p:to>
                                    </p:set>
                                    <p:animEffect transition="in" filter="wipe(left)">
                                      <p:cBhvr>
                                        <p:cTn id="29" dur="500"/>
                                        <p:tgtEl>
                                          <p:spTgt spid="4679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3795">
                                            <p:txEl>
                                              <p:pRg st="3" end="3"/>
                                            </p:txEl>
                                          </p:spTgt>
                                        </p:tgtEl>
                                        <p:attrNameLst>
                                          <p:attrName>style.visibility</p:attrName>
                                        </p:attrNameLst>
                                      </p:cBhvr>
                                      <p:to>
                                        <p:strVal val="visible"/>
                                      </p:to>
                                    </p:set>
                                    <p:animEffect transition="in" filter="wipe(left)">
                                      <p:cBhvr>
                                        <p:cTn id="34" dur="500"/>
                                        <p:tgtEl>
                                          <p:spTgt spid="3379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67976"/>
                                        </p:tgtEl>
                                        <p:attrNameLst>
                                          <p:attrName>style.visibility</p:attrName>
                                        </p:attrNameLst>
                                      </p:cBhvr>
                                      <p:to>
                                        <p:strVal val="visible"/>
                                      </p:to>
                                    </p:set>
                                    <p:animEffect transition="in" filter="wipe(left)">
                                      <p:cBhvr>
                                        <p:cTn id="39" dur="500"/>
                                        <p:tgtEl>
                                          <p:spTgt spid="4679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3795">
                                            <p:txEl>
                                              <p:pRg st="4" end="4"/>
                                            </p:txEl>
                                          </p:spTgt>
                                        </p:tgtEl>
                                        <p:attrNameLst>
                                          <p:attrName>style.visibility</p:attrName>
                                        </p:attrNameLst>
                                      </p:cBhvr>
                                      <p:to>
                                        <p:strVal val="visible"/>
                                      </p:to>
                                    </p:set>
                                    <p:animEffect transition="in" filter="wipe(left)">
                                      <p:cBhvr>
                                        <p:cTn id="44" dur="500"/>
                                        <p:tgtEl>
                                          <p:spTgt spid="33795">
                                            <p:txEl>
                                              <p:pRg st="4" end="4"/>
                                            </p:txEl>
                                          </p:spTgt>
                                        </p:tgtEl>
                                      </p:cBhvr>
                                    </p:animEffect>
                                  </p:childTnLst>
                                </p:cTn>
                              </p:par>
                            </p:childTnLst>
                          </p:cTn>
                        </p:par>
                        <p:par>
                          <p:cTn id="45" fill="hold">
                            <p:stCondLst>
                              <p:cond delay="2800"/>
                            </p:stCondLst>
                            <p:childTnLst>
                              <p:par>
                                <p:cTn id="46" presetID="22" presetClass="entr" presetSubtype="8" fill="hold" nodeType="afterEffect">
                                  <p:stCondLst>
                                    <p:cond delay="0"/>
                                  </p:stCondLst>
                                  <p:childTnLst>
                                    <p:set>
                                      <p:cBhvr>
                                        <p:cTn id="47" dur="1" fill="hold">
                                          <p:stCondLst>
                                            <p:cond delay="0"/>
                                          </p:stCondLst>
                                        </p:cTn>
                                        <p:tgtEl>
                                          <p:spTgt spid="467977"/>
                                        </p:tgtEl>
                                        <p:attrNameLst>
                                          <p:attrName>style.visibility</p:attrName>
                                        </p:attrNameLst>
                                      </p:cBhvr>
                                      <p:to>
                                        <p:strVal val="visible"/>
                                      </p:to>
                                    </p:set>
                                    <p:animEffect transition="in" filter="wipe(left)">
                                      <p:cBhvr>
                                        <p:cTn id="48" dur="500"/>
                                        <p:tgtEl>
                                          <p:spTgt spid="46797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67978"/>
                                        </p:tgtEl>
                                        <p:attrNameLst>
                                          <p:attrName>style.visibility</p:attrName>
                                        </p:attrNameLst>
                                      </p:cBhvr>
                                      <p:to>
                                        <p:strVal val="visible"/>
                                      </p:to>
                                    </p:set>
                                    <p:animEffect transition="in" filter="wipe(left)">
                                      <p:cBhvr>
                                        <p:cTn id="53" dur="500"/>
                                        <p:tgtEl>
                                          <p:spTgt spid="46797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67979"/>
                                        </p:tgtEl>
                                        <p:attrNameLst>
                                          <p:attrName>style.visibility</p:attrName>
                                        </p:attrNameLst>
                                      </p:cBhvr>
                                      <p:to>
                                        <p:strVal val="visible"/>
                                      </p:to>
                                    </p:set>
                                    <p:animEffect transition="in" filter="wipe(left)">
                                      <p:cBhvr>
                                        <p:cTn id="58" dur="500"/>
                                        <p:tgtEl>
                                          <p:spTgt spid="46797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body" sz="half" idx="1"/>
          </p:nvPr>
        </p:nvSpPr>
        <p:spPr>
          <a:xfrm>
            <a:off x="457200" y="609600"/>
            <a:ext cx="8307388" cy="6019800"/>
          </a:xfrm>
        </p:spPr>
        <p:txBody>
          <a:bodyPr/>
          <a:lstStyle/>
          <a:p>
            <a:pPr eaLnBrk="1" hangingPunct="1">
              <a:lnSpc>
                <a:spcPct val="140000"/>
              </a:lnSpc>
            </a:pPr>
            <a:r>
              <a:rPr lang="en-US" sz="2000" dirty="0">
                <a:ea typeface="ＭＳ Ｐゴシック" pitchFamily="-84" charset="-128"/>
                <a:cs typeface="ＭＳ Ｐゴシック" pitchFamily="-84" charset="-128"/>
              </a:rPr>
              <a:t>Inside the square well, where the potential </a:t>
            </a:r>
            <a:r>
              <a:rPr lang="en-US" sz="2000" i="1" dirty="0">
                <a:ea typeface="ＭＳ Ｐゴシック" pitchFamily="-84" charset="-128"/>
                <a:cs typeface="ＭＳ Ｐゴシック" pitchFamily="-84" charset="-128"/>
              </a:rPr>
              <a:t>V</a:t>
            </a:r>
            <a:r>
              <a:rPr lang="en-US" sz="2000" dirty="0">
                <a:ea typeface="ＭＳ Ｐゴシック" pitchFamily="-84" charset="-128"/>
                <a:cs typeface="ＭＳ Ｐゴシック" pitchFamily="-84" charset="-128"/>
              </a:rPr>
              <a:t> is </a:t>
            </a:r>
            <a:r>
              <a:rPr lang="en-US" sz="2000" dirty="0" smtClean="0">
                <a:ea typeface="ＭＳ Ｐゴシック" pitchFamily="-84" charset="-128"/>
                <a:cs typeface="ＭＳ Ｐゴシック" pitchFamily="-84" charset="-128"/>
              </a:rPr>
              <a:t>zero and the particle is free, </a:t>
            </a:r>
            <a:r>
              <a:rPr lang="en-US" sz="2000" dirty="0">
                <a:ea typeface="ＭＳ Ｐゴシック" pitchFamily="-84" charset="-128"/>
                <a:cs typeface="ＭＳ Ｐゴシック" pitchFamily="-84" charset="-128"/>
              </a:rPr>
              <a:t>the wave equation becomes	</a:t>
            </a:r>
            <a:r>
              <a:rPr lang="en-US" sz="2000" dirty="0" smtClean="0">
                <a:ea typeface="ＭＳ Ｐゴシック" pitchFamily="-84" charset="-128"/>
                <a:cs typeface="ＭＳ Ｐゴシック" pitchFamily="-84" charset="-128"/>
              </a:rPr>
              <a:t>	          where </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Instead of a sinusoidal solution </a:t>
            </a:r>
            <a:r>
              <a:rPr lang="en-US" sz="2000" dirty="0" smtClean="0">
                <a:ea typeface="ＭＳ Ｐゴシック" pitchFamily="-84" charset="-128"/>
                <a:cs typeface="ＭＳ Ｐゴシック" pitchFamily="-84" charset="-128"/>
              </a:rPr>
              <a:t>we can write </a:t>
            </a:r>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boundary conditions require that</a:t>
            </a:r>
          </a:p>
          <a:p>
            <a:pPr eaLnBrk="1" hangingPunct="1"/>
            <a:endParaRPr lang="en-US" sz="2000" dirty="0">
              <a:ea typeface="ＭＳ Ｐゴシック" pitchFamily="-84" charset="-128"/>
              <a:cs typeface="ＭＳ Ｐゴシック" pitchFamily="-84" charset="-128"/>
            </a:endParaRPr>
          </a:p>
          <a:p>
            <a:pPr eaLnBrk="1" hangingPunct="1">
              <a:buFont typeface="Wingdings" pitchFamily="-84" charset="2"/>
              <a:buNone/>
            </a:pPr>
            <a:r>
              <a:rPr lang="en-US" sz="2000" dirty="0">
                <a:ea typeface="ＭＳ Ｐゴシック" pitchFamily="-84" charset="-128"/>
                <a:cs typeface="ＭＳ Ｐゴシック" pitchFamily="-84" charset="-128"/>
              </a:rPr>
              <a:t>	and the wave function must be smooth where the regions meet</a:t>
            </a:r>
            <a:r>
              <a:rPr lang="en-US" sz="2000" dirty="0" smtClean="0">
                <a:ea typeface="ＭＳ Ｐゴシック" pitchFamily="-84" charset="-128"/>
                <a:cs typeface="ＭＳ Ｐゴシック" pitchFamily="-84" charset="-128"/>
              </a:rPr>
              <a:t>.</a:t>
            </a:r>
          </a:p>
          <a:p>
            <a:pPr eaLnBrk="1" hangingPunct="1"/>
            <a:r>
              <a:rPr lang="en-US" sz="2000" dirty="0">
                <a:ea typeface="ＭＳ Ｐゴシック" pitchFamily="-84" charset="-128"/>
                <a:cs typeface="ＭＳ Ｐゴシック" pitchFamily="-84" charset="-128"/>
              </a:rPr>
              <a:t>Note that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wave function is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nonzero outside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of the box.</a:t>
            </a:r>
            <a:r>
              <a:rPr lang="en-US" sz="2000" dirty="0" smtClean="0">
                <a:ea typeface="ＭＳ Ｐゴシック" pitchFamily="-84" charset="-128"/>
                <a:cs typeface="ＭＳ Ｐゴシック" pitchFamily="-84" charset="-128"/>
              </a:rPr>
              <a:t> </a:t>
            </a:r>
          </a:p>
          <a:p>
            <a:pPr eaLnBrk="1" hangingPunct="1"/>
            <a:r>
              <a:rPr lang="en-US" sz="2000" dirty="0" smtClean="0">
                <a:ea typeface="ＭＳ Ｐゴシック" pitchFamily="-84" charset="-128"/>
                <a:cs typeface="ＭＳ Ｐゴシック" pitchFamily="-84" charset="-128"/>
              </a:rPr>
              <a:t>Non-zero at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boundary either..</a:t>
            </a:r>
          </a:p>
          <a:p>
            <a:pPr eaLnBrk="1" hangingPunct="1"/>
            <a:r>
              <a:rPr lang="en-US" sz="2000" dirty="0" smtClean="0">
                <a:ea typeface="ＭＳ Ｐゴシック" pitchFamily="-84" charset="-128"/>
                <a:cs typeface="ＭＳ Ｐゴシック" pitchFamily="-84" charset="-128"/>
              </a:rPr>
              <a:t>What would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energy look like?</a:t>
            </a:r>
          </a:p>
        </p:txBody>
      </p:sp>
      <p:sp>
        <p:nvSpPr>
          <p:cNvPr id="35842" name="Rectangle 7"/>
          <p:cNvSpPr>
            <a:spLocks noGrp="1" noChangeArrowheads="1"/>
          </p:cNvSpPr>
          <p:nvPr>
            <p:ph type="title"/>
          </p:nvPr>
        </p:nvSpPr>
        <p:spPr>
          <a:xfrm>
            <a:off x="457200" y="0"/>
            <a:ext cx="8229600" cy="865187"/>
          </a:xfrm>
        </p:spPr>
        <p:txBody>
          <a:bodyPr/>
          <a:lstStyle/>
          <a:p>
            <a:pPr eaLnBrk="1" hangingPunct="1"/>
            <a:r>
              <a:rPr lang="en-US" sz="4000" dirty="0">
                <a:ea typeface="ＭＳ Ｐゴシック" pitchFamily="-84" charset="-128"/>
                <a:cs typeface="ＭＳ Ｐゴシック" pitchFamily="-84" charset="-128"/>
              </a:rPr>
              <a:t>Finite Square-Well Solution</a:t>
            </a:r>
          </a:p>
        </p:txBody>
      </p:sp>
      <p:pic>
        <p:nvPicPr>
          <p:cNvPr id="35847" name="Picture 21" descr="0605"/>
          <p:cNvPicPr preferRelativeResize="0">
            <a:picLocks noChangeAspect="1" noChangeArrowheads="1"/>
          </p:cNvPicPr>
          <p:nvPr/>
        </p:nvPicPr>
        <p:blipFill>
          <a:blip r:embed="rId3"/>
          <a:srcRect b="10109"/>
          <a:stretch>
            <a:fillRect/>
          </a:stretch>
        </p:blipFill>
        <p:spPr bwMode="auto">
          <a:xfrm>
            <a:off x="3048000" y="3733800"/>
            <a:ext cx="5486400" cy="2630686"/>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April 10, 2017</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11" name="Footer Placeholder 10"/>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72066" name="Object 2"/>
          <p:cNvGraphicFramePr>
            <a:graphicFrameLocks noChangeAspect="1"/>
          </p:cNvGraphicFramePr>
          <p:nvPr>
            <p:extLst/>
          </p:nvPr>
        </p:nvGraphicFramePr>
        <p:xfrm>
          <a:off x="3241675" y="990600"/>
          <a:ext cx="1533525" cy="792163"/>
        </p:xfrm>
        <a:graphic>
          <a:graphicData uri="http://schemas.openxmlformats.org/presentationml/2006/ole">
            <mc:AlternateContent xmlns:mc="http://schemas.openxmlformats.org/markup-compatibility/2006">
              <mc:Choice xmlns:v="urn:schemas-microsoft-com:vml" Requires="v">
                <p:oleObj spid="_x0000_s165028" name="Equation" r:id="rId4" imgW="812800" imgH="419100" progId="Equation.DSMT4">
                  <p:embed/>
                </p:oleObj>
              </mc:Choice>
              <mc:Fallback>
                <p:oleObj name="Equation" r:id="rId4" imgW="812800" imgH="419100" progId="Equation.DSMT4">
                  <p:embed/>
                  <p:pic>
                    <p:nvPicPr>
                      <p:cNvPr id="0" name=""/>
                      <p:cNvPicPr>
                        <a:picLocks noChangeAspect="1" noChangeArrowheads="1"/>
                      </p:cNvPicPr>
                      <p:nvPr/>
                    </p:nvPicPr>
                    <p:blipFill>
                      <a:blip r:embed="rId5"/>
                      <a:srcRect/>
                      <a:stretch>
                        <a:fillRect/>
                      </a:stretch>
                    </p:blipFill>
                    <p:spPr bwMode="auto">
                      <a:xfrm>
                        <a:off x="3241675" y="990600"/>
                        <a:ext cx="1533525" cy="792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2067" name="Object 3"/>
          <p:cNvGraphicFramePr>
            <a:graphicFrameLocks noChangeAspect="1"/>
          </p:cNvGraphicFramePr>
          <p:nvPr>
            <p:extLst/>
          </p:nvPr>
        </p:nvGraphicFramePr>
        <p:xfrm>
          <a:off x="5410200" y="1104900"/>
          <a:ext cx="1597025" cy="495300"/>
        </p:xfrm>
        <a:graphic>
          <a:graphicData uri="http://schemas.openxmlformats.org/presentationml/2006/ole">
            <mc:AlternateContent xmlns:mc="http://schemas.openxmlformats.org/markup-compatibility/2006">
              <mc:Choice xmlns:v="urn:schemas-microsoft-com:vml" Requires="v">
                <p:oleObj spid="_x0000_s165029" name="Equation" r:id="rId6" imgW="901700" imgH="279400" progId="Equation.DSMT4">
                  <p:embed/>
                </p:oleObj>
              </mc:Choice>
              <mc:Fallback>
                <p:oleObj name="Equation" r:id="rId6" imgW="901700" imgH="279400" progId="Equation.DSMT4">
                  <p:embed/>
                  <p:pic>
                    <p:nvPicPr>
                      <p:cNvPr id="0" name=""/>
                      <p:cNvPicPr>
                        <a:picLocks noChangeAspect="1" noChangeArrowheads="1"/>
                      </p:cNvPicPr>
                      <p:nvPr/>
                    </p:nvPicPr>
                    <p:blipFill>
                      <a:blip r:embed="rId7"/>
                      <a:srcRect/>
                      <a:stretch>
                        <a:fillRect/>
                      </a:stretch>
                    </p:blipFill>
                    <p:spPr bwMode="auto">
                      <a:xfrm>
                        <a:off x="5410200" y="1104900"/>
                        <a:ext cx="1597025" cy="495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2068" name="Object 4"/>
          <p:cNvGraphicFramePr>
            <a:graphicFrameLocks noChangeAspect="1"/>
          </p:cNvGraphicFramePr>
          <p:nvPr>
            <p:extLst/>
          </p:nvPr>
        </p:nvGraphicFramePr>
        <p:xfrm>
          <a:off x="2251075" y="2209800"/>
          <a:ext cx="5649913" cy="533400"/>
        </p:xfrm>
        <a:graphic>
          <a:graphicData uri="http://schemas.openxmlformats.org/presentationml/2006/ole">
            <mc:AlternateContent xmlns:mc="http://schemas.openxmlformats.org/markup-compatibility/2006">
              <mc:Choice xmlns:v="urn:schemas-microsoft-com:vml" Requires="v">
                <p:oleObj spid="_x0000_s165030" name="Equation" r:id="rId8" imgW="2565400" imgH="241300" progId="Equation.DSMT4">
                  <p:embed/>
                </p:oleObj>
              </mc:Choice>
              <mc:Fallback>
                <p:oleObj name="Equation" r:id="rId8" imgW="2565400" imgH="241300" progId="Equation.DSMT4">
                  <p:embed/>
                  <p:pic>
                    <p:nvPicPr>
                      <p:cNvPr id="0" name=""/>
                      <p:cNvPicPr>
                        <a:picLocks noChangeAspect="1" noChangeArrowheads="1"/>
                      </p:cNvPicPr>
                      <p:nvPr/>
                    </p:nvPicPr>
                    <p:blipFill>
                      <a:blip r:embed="rId9"/>
                      <a:srcRect/>
                      <a:stretch>
                        <a:fillRect/>
                      </a:stretch>
                    </p:blipFill>
                    <p:spPr bwMode="auto">
                      <a:xfrm>
                        <a:off x="2251075" y="2209800"/>
                        <a:ext cx="5649913"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2069" name="Object 5"/>
          <p:cNvGraphicFramePr>
            <a:graphicFrameLocks noChangeAspect="1"/>
          </p:cNvGraphicFramePr>
          <p:nvPr>
            <p:extLst/>
          </p:nvPr>
        </p:nvGraphicFramePr>
        <p:xfrm>
          <a:off x="2249488" y="2971800"/>
          <a:ext cx="2370137" cy="457200"/>
        </p:xfrm>
        <a:graphic>
          <a:graphicData uri="http://schemas.openxmlformats.org/presentationml/2006/ole">
            <mc:AlternateContent xmlns:mc="http://schemas.openxmlformats.org/markup-compatibility/2006">
              <mc:Choice xmlns:v="urn:schemas-microsoft-com:vml" Requires="v">
                <p:oleObj spid="_x0000_s165031" name="Equation" r:id="rId10" imgW="1054100" imgH="203200" progId="Equation.DSMT4">
                  <p:embed/>
                </p:oleObj>
              </mc:Choice>
              <mc:Fallback>
                <p:oleObj name="Equation" r:id="rId10" imgW="1054100" imgH="203200" progId="Equation.DSMT4">
                  <p:embed/>
                  <p:pic>
                    <p:nvPicPr>
                      <p:cNvPr id="0" name=""/>
                      <p:cNvPicPr>
                        <a:picLocks noChangeAspect="1" noChangeArrowheads="1"/>
                      </p:cNvPicPr>
                      <p:nvPr/>
                    </p:nvPicPr>
                    <p:blipFill>
                      <a:blip r:embed="rId11"/>
                      <a:srcRect/>
                      <a:stretch>
                        <a:fillRect/>
                      </a:stretch>
                    </p:blipFill>
                    <p:spPr bwMode="auto">
                      <a:xfrm>
                        <a:off x="2249488" y="2971800"/>
                        <a:ext cx="2370137"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2072" name="Object 8"/>
          <p:cNvGraphicFramePr>
            <a:graphicFrameLocks noChangeAspect="1"/>
          </p:cNvGraphicFramePr>
          <p:nvPr>
            <p:extLst/>
          </p:nvPr>
        </p:nvGraphicFramePr>
        <p:xfrm>
          <a:off x="4648200" y="2971800"/>
          <a:ext cx="3255963" cy="457200"/>
        </p:xfrm>
        <a:graphic>
          <a:graphicData uri="http://schemas.openxmlformats.org/presentationml/2006/ole">
            <mc:AlternateContent xmlns:mc="http://schemas.openxmlformats.org/markup-compatibility/2006">
              <mc:Choice xmlns:v="urn:schemas-microsoft-com:vml" Requires="v">
                <p:oleObj spid="_x0000_s165032" name="Equation" r:id="rId12" imgW="1447800" imgH="203200" progId="Equation.DSMT4">
                  <p:embed/>
                </p:oleObj>
              </mc:Choice>
              <mc:Fallback>
                <p:oleObj name="Equation" r:id="rId12" imgW="1447800" imgH="203200" progId="Equation.DSMT4">
                  <p:embed/>
                  <p:pic>
                    <p:nvPicPr>
                      <p:cNvPr id="0" name=""/>
                      <p:cNvPicPr>
                        <a:picLocks noChangeAspect="1" noChangeArrowheads="1"/>
                      </p:cNvPicPr>
                      <p:nvPr/>
                    </p:nvPicPr>
                    <p:blipFill>
                      <a:blip r:embed="rId13"/>
                      <a:srcRect/>
                      <a:stretch>
                        <a:fillRect/>
                      </a:stretch>
                    </p:blipFill>
                    <p:spPr bwMode="auto">
                      <a:xfrm>
                        <a:off x="4648200" y="2971800"/>
                        <a:ext cx="3255963"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Rectangle 1"/>
          <p:cNvSpPr/>
          <p:nvPr/>
        </p:nvSpPr>
        <p:spPr bwMode="auto">
          <a:xfrm>
            <a:off x="2667000" y="3733800"/>
            <a:ext cx="2743200" cy="2362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7718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1">
                                            <p:txEl>
                                              <p:pRg st="0" end="0"/>
                                            </p:txEl>
                                          </p:spTgt>
                                        </p:tgtEl>
                                        <p:attrNameLst>
                                          <p:attrName>style.visibility</p:attrName>
                                        </p:attrNameLst>
                                      </p:cBhvr>
                                      <p:to>
                                        <p:strVal val="visible"/>
                                      </p:to>
                                    </p:set>
                                    <p:animEffect transition="in" filter="wipe(left)">
                                      <p:cBhvr>
                                        <p:cTn id="7" dur="500"/>
                                        <p:tgtEl>
                                          <p:spTgt spid="35841">
                                            <p:txEl>
                                              <p:pRg st="0" end="0"/>
                                            </p:txEl>
                                          </p:spTgt>
                                        </p:tgtEl>
                                      </p:cBhvr>
                                    </p:animEffect>
                                  </p:childTnLst>
                                </p:cTn>
                              </p:par>
                            </p:childTnLst>
                          </p:cTn>
                        </p:par>
                        <p:par>
                          <p:cTn id="8" fill="hold">
                            <p:stCondLst>
                              <p:cond delay="1600"/>
                            </p:stCondLst>
                            <p:childTnLst>
                              <p:par>
                                <p:cTn id="9" presetID="22" presetClass="entr" presetSubtype="8" fill="hold" nodeType="afterEffect">
                                  <p:stCondLst>
                                    <p:cond delay="0"/>
                                  </p:stCondLst>
                                  <p:childTnLst>
                                    <p:set>
                                      <p:cBhvr>
                                        <p:cTn id="10" dur="1" fill="hold">
                                          <p:stCondLst>
                                            <p:cond delay="0"/>
                                          </p:stCondLst>
                                        </p:cTn>
                                        <p:tgtEl>
                                          <p:spTgt spid="472066"/>
                                        </p:tgtEl>
                                        <p:attrNameLst>
                                          <p:attrName>style.visibility</p:attrName>
                                        </p:attrNameLst>
                                      </p:cBhvr>
                                      <p:to>
                                        <p:strVal val="visible"/>
                                      </p:to>
                                    </p:set>
                                    <p:animEffect transition="in" filter="wipe(left)">
                                      <p:cBhvr>
                                        <p:cTn id="11" dur="500"/>
                                        <p:tgtEl>
                                          <p:spTgt spid="472066"/>
                                        </p:tgtEl>
                                      </p:cBhvr>
                                    </p:animEffect>
                                  </p:childTnLst>
                                </p:cTn>
                              </p:par>
                            </p:childTnLst>
                          </p:cTn>
                        </p:par>
                        <p:par>
                          <p:cTn id="12" fill="hold">
                            <p:stCondLst>
                              <p:cond delay="2100"/>
                            </p:stCondLst>
                            <p:childTnLst>
                              <p:par>
                                <p:cTn id="13" presetID="22" presetClass="entr" presetSubtype="8" fill="hold" nodeType="afterEffect">
                                  <p:stCondLst>
                                    <p:cond delay="0"/>
                                  </p:stCondLst>
                                  <p:childTnLst>
                                    <p:set>
                                      <p:cBhvr>
                                        <p:cTn id="14" dur="1" fill="hold">
                                          <p:stCondLst>
                                            <p:cond delay="0"/>
                                          </p:stCondLst>
                                        </p:cTn>
                                        <p:tgtEl>
                                          <p:spTgt spid="472067"/>
                                        </p:tgtEl>
                                        <p:attrNameLst>
                                          <p:attrName>style.visibility</p:attrName>
                                        </p:attrNameLst>
                                      </p:cBhvr>
                                      <p:to>
                                        <p:strVal val="visible"/>
                                      </p:to>
                                    </p:set>
                                    <p:animEffect transition="in" filter="wipe(left)">
                                      <p:cBhvr>
                                        <p:cTn id="15" dur="500"/>
                                        <p:tgtEl>
                                          <p:spTgt spid="47206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5841">
                                            <p:txEl>
                                              <p:pRg st="2" end="2"/>
                                            </p:txEl>
                                          </p:spTgt>
                                        </p:tgtEl>
                                        <p:attrNameLst>
                                          <p:attrName>style.visibility</p:attrName>
                                        </p:attrNameLst>
                                      </p:cBhvr>
                                      <p:to>
                                        <p:strVal val="visible"/>
                                      </p:to>
                                    </p:set>
                                    <p:animEffect transition="in" filter="wipe(left)">
                                      <p:cBhvr>
                                        <p:cTn id="20" dur="500"/>
                                        <p:tgtEl>
                                          <p:spTgt spid="358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72068"/>
                                        </p:tgtEl>
                                        <p:attrNameLst>
                                          <p:attrName>style.visibility</p:attrName>
                                        </p:attrNameLst>
                                      </p:cBhvr>
                                      <p:to>
                                        <p:strVal val="visible"/>
                                      </p:to>
                                    </p:set>
                                    <p:animEffect transition="in" filter="wipe(left)">
                                      <p:cBhvr>
                                        <p:cTn id="25" dur="500"/>
                                        <p:tgtEl>
                                          <p:spTgt spid="47206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5841">
                                            <p:txEl>
                                              <p:pRg st="4" end="4"/>
                                            </p:txEl>
                                          </p:spTgt>
                                        </p:tgtEl>
                                        <p:attrNameLst>
                                          <p:attrName>style.visibility</p:attrName>
                                        </p:attrNameLst>
                                      </p:cBhvr>
                                      <p:to>
                                        <p:strVal val="visible"/>
                                      </p:to>
                                    </p:set>
                                    <p:animEffect transition="in" filter="wipe(left)">
                                      <p:cBhvr>
                                        <p:cTn id="30" dur="500"/>
                                        <p:tgtEl>
                                          <p:spTgt spid="3584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72069"/>
                                        </p:tgtEl>
                                        <p:attrNameLst>
                                          <p:attrName>style.visibility</p:attrName>
                                        </p:attrNameLst>
                                      </p:cBhvr>
                                      <p:to>
                                        <p:strVal val="visible"/>
                                      </p:to>
                                    </p:set>
                                    <p:animEffect transition="in" filter="wipe(left)">
                                      <p:cBhvr>
                                        <p:cTn id="35" dur="500"/>
                                        <p:tgtEl>
                                          <p:spTgt spid="47206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72072"/>
                                        </p:tgtEl>
                                        <p:attrNameLst>
                                          <p:attrName>style.visibility</p:attrName>
                                        </p:attrNameLst>
                                      </p:cBhvr>
                                      <p:to>
                                        <p:strVal val="visible"/>
                                      </p:to>
                                    </p:set>
                                    <p:animEffect transition="in" filter="wipe(left)">
                                      <p:cBhvr>
                                        <p:cTn id="40" dur="500"/>
                                        <p:tgtEl>
                                          <p:spTgt spid="47207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841">
                                            <p:txEl>
                                              <p:pRg st="6" end="6"/>
                                            </p:txEl>
                                          </p:spTgt>
                                        </p:tgtEl>
                                        <p:attrNameLst>
                                          <p:attrName>style.visibility</p:attrName>
                                        </p:attrNameLst>
                                      </p:cBhvr>
                                      <p:to>
                                        <p:strVal val="visible"/>
                                      </p:to>
                                    </p:set>
                                    <p:animEffect transition="in" filter="wipe(left)">
                                      <p:cBhvr>
                                        <p:cTn id="45" dur="500"/>
                                        <p:tgtEl>
                                          <p:spTgt spid="3584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35847"/>
                                        </p:tgtEl>
                                        <p:attrNameLst>
                                          <p:attrName>style.visibility</p:attrName>
                                        </p:attrNameLst>
                                      </p:cBhvr>
                                      <p:to>
                                        <p:strVal val="visible"/>
                                      </p:to>
                                    </p:set>
                                    <p:anim calcmode="lin" valueType="num">
                                      <p:cBhvr>
                                        <p:cTn id="50" dur="500" fill="hold"/>
                                        <p:tgtEl>
                                          <p:spTgt spid="35847"/>
                                        </p:tgtEl>
                                        <p:attrNameLst>
                                          <p:attrName>ppt_w</p:attrName>
                                        </p:attrNameLst>
                                      </p:cBhvr>
                                      <p:tavLst>
                                        <p:tav tm="0">
                                          <p:val>
                                            <p:fltVal val="0"/>
                                          </p:val>
                                        </p:tav>
                                        <p:tav tm="100000">
                                          <p:val>
                                            <p:strVal val="#ppt_w"/>
                                          </p:val>
                                        </p:tav>
                                      </p:tavLst>
                                    </p:anim>
                                    <p:anim calcmode="lin" valueType="num">
                                      <p:cBhvr>
                                        <p:cTn id="51" dur="500" fill="hold"/>
                                        <p:tgtEl>
                                          <p:spTgt spid="35847"/>
                                        </p:tgtEl>
                                        <p:attrNameLst>
                                          <p:attrName>ppt_h</p:attrName>
                                        </p:attrNameLst>
                                      </p:cBhvr>
                                      <p:tavLst>
                                        <p:tav tm="0">
                                          <p:val>
                                            <p:fltVal val="0"/>
                                          </p:val>
                                        </p:tav>
                                        <p:tav tm="100000">
                                          <p:val>
                                            <p:strVal val="#ppt_h"/>
                                          </p:val>
                                        </p:tav>
                                      </p:tavLst>
                                    </p:anim>
                                    <p:animEffect transition="in" filter="fade">
                                      <p:cBhvr>
                                        <p:cTn id="52" dur="500"/>
                                        <p:tgtEl>
                                          <p:spTgt spid="358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5841">
                                            <p:txEl>
                                              <p:pRg st="7" end="7"/>
                                            </p:txEl>
                                          </p:spTgt>
                                        </p:tgtEl>
                                        <p:attrNameLst>
                                          <p:attrName>style.visibility</p:attrName>
                                        </p:attrNameLst>
                                      </p:cBhvr>
                                      <p:to>
                                        <p:strVal val="visible"/>
                                      </p:to>
                                    </p:set>
                                    <p:animEffect transition="in" filter="wipe(left)">
                                      <p:cBhvr>
                                        <p:cTn id="57" dur="500"/>
                                        <p:tgtEl>
                                          <p:spTgt spid="3584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1" nodeType="clickEffect">
                                  <p:stCondLst>
                                    <p:cond delay="0"/>
                                  </p:stCondLst>
                                  <p:childTnLst>
                                    <p:set>
                                      <p:cBhvr>
                                        <p:cTn id="61" dur="1" fill="hold">
                                          <p:stCondLst>
                                            <p:cond delay="0"/>
                                          </p:stCondLst>
                                        </p:cTn>
                                        <p:tgtEl>
                                          <p:spTgt spid="35841">
                                            <p:txEl>
                                              <p:pRg st="8" end="8"/>
                                            </p:txEl>
                                          </p:spTgt>
                                        </p:tgtEl>
                                        <p:attrNameLst>
                                          <p:attrName>style.visibility</p:attrName>
                                        </p:attrNameLst>
                                      </p:cBhvr>
                                      <p:to>
                                        <p:strVal val="visible"/>
                                      </p:to>
                                    </p:set>
                                    <p:animEffect transition="in" filter="wipe(left)">
                                      <p:cBhvr>
                                        <p:cTn id="62" dur="500"/>
                                        <p:tgtEl>
                                          <p:spTgt spid="3584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1" nodeType="clickEffect">
                                  <p:stCondLst>
                                    <p:cond delay="0"/>
                                  </p:stCondLst>
                                  <p:childTnLst>
                                    <p:set>
                                      <p:cBhvr>
                                        <p:cTn id="66" dur="1" fill="hold">
                                          <p:stCondLst>
                                            <p:cond delay="0"/>
                                          </p:stCondLst>
                                        </p:cTn>
                                        <p:tgtEl>
                                          <p:spTgt spid="35841">
                                            <p:txEl>
                                              <p:pRg st="9" end="9"/>
                                            </p:txEl>
                                          </p:spTgt>
                                        </p:tgtEl>
                                        <p:attrNameLst>
                                          <p:attrName>style.visibility</p:attrName>
                                        </p:attrNameLst>
                                      </p:cBhvr>
                                      <p:to>
                                        <p:strVal val="visible"/>
                                      </p:to>
                                    </p:set>
                                    <p:animEffect transition="in" filter="wipe(left)">
                                      <p:cBhvr>
                                        <p:cTn id="67" dur="500"/>
                                        <p:tgtEl>
                                          <p:spTgt spid="35841">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grpId="0" nodeType="clickEffect">
                                  <p:stCondLst>
                                    <p:cond delay="0"/>
                                  </p:stCondLst>
                                  <p:childTnLst>
                                    <p:anim calcmode="lin" valueType="num">
                                      <p:cBhvr>
                                        <p:cTn id="71" dur="500"/>
                                        <p:tgtEl>
                                          <p:spTgt spid="2"/>
                                        </p:tgtEl>
                                        <p:attrNameLst>
                                          <p:attrName>ppt_w</p:attrName>
                                        </p:attrNameLst>
                                      </p:cBhvr>
                                      <p:tavLst>
                                        <p:tav tm="0">
                                          <p:val>
                                            <p:strVal val="ppt_w"/>
                                          </p:val>
                                        </p:tav>
                                        <p:tav tm="100000">
                                          <p:val>
                                            <p:fltVal val="0"/>
                                          </p:val>
                                        </p:tav>
                                      </p:tavLst>
                                    </p:anim>
                                    <p:anim calcmode="lin" valueType="num">
                                      <p:cBhvr>
                                        <p:cTn id="72" dur="500"/>
                                        <p:tgtEl>
                                          <p:spTgt spid="2"/>
                                        </p:tgtEl>
                                        <p:attrNameLst>
                                          <p:attrName>ppt_h</p:attrName>
                                        </p:attrNameLst>
                                      </p:cBhvr>
                                      <p:tavLst>
                                        <p:tav tm="0">
                                          <p:val>
                                            <p:strVal val="ppt_h"/>
                                          </p:val>
                                        </p:tav>
                                        <p:tav tm="100000">
                                          <p:val>
                                            <p:fltVal val="0"/>
                                          </p:val>
                                        </p:tav>
                                      </p:tavLst>
                                    </p:anim>
                                    <p:animEffect transition="out" filter="fade">
                                      <p:cBhvr>
                                        <p:cTn id="73" dur="500"/>
                                        <p:tgtEl>
                                          <p:spTgt spid="2"/>
                                        </p:tgtEl>
                                      </p:cBhvr>
                                    </p:animEffect>
                                    <p:set>
                                      <p:cBhvr>
                                        <p:cTn id="7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build="p"/>
      <p:bldP spid="35841" grpId="1" build="p"/>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76200"/>
            <a:ext cx="8229600" cy="865187"/>
          </a:xfrm>
        </p:spPr>
        <p:txBody>
          <a:bodyPr/>
          <a:lstStyle/>
          <a:p>
            <a:pPr eaLnBrk="1" hangingPunct="1"/>
            <a:r>
              <a:rPr lang="en-US" sz="4800" dirty="0">
                <a:ea typeface="ＭＳ Ｐゴシック" pitchFamily="-84" charset="-128"/>
                <a:cs typeface="ＭＳ Ｐゴシック" pitchFamily="-84" charset="-128"/>
              </a:rPr>
              <a:t>Penetration Depth</a:t>
            </a:r>
          </a:p>
        </p:txBody>
      </p:sp>
      <p:sp>
        <p:nvSpPr>
          <p:cNvPr id="36866" name="Rectangle 7"/>
          <p:cNvSpPr>
            <a:spLocks noGrp="1" noChangeArrowheads="1"/>
          </p:cNvSpPr>
          <p:nvPr>
            <p:ph type="body" sz="half" idx="1"/>
          </p:nvPr>
        </p:nvSpPr>
        <p:spPr>
          <a:xfrm>
            <a:off x="457200" y="912812"/>
            <a:ext cx="8383588" cy="4497388"/>
          </a:xfrm>
        </p:spPr>
        <p:txBody>
          <a:bodyPr/>
          <a:lstStyle/>
          <a:p>
            <a:pPr eaLnBrk="1" hangingPunct="1"/>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penetration depth is the distance outside the potential well where the probability significantly decreases. It is given by</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It should not be surprising to find that the penetration </a:t>
            </a:r>
            <a:r>
              <a:rPr lang="en-US" dirty="0" smtClean="0">
                <a:ea typeface="ＭＳ Ｐゴシック" pitchFamily="-84" charset="-128"/>
                <a:cs typeface="ＭＳ Ｐゴシック" pitchFamily="-84" charset="-128"/>
              </a:rPr>
              <a:t>distance that violates </a:t>
            </a:r>
            <a:r>
              <a:rPr lang="en-US" dirty="0">
                <a:ea typeface="ＭＳ Ｐゴシック" pitchFamily="-84" charset="-128"/>
                <a:cs typeface="ＭＳ Ｐゴシック" pitchFamily="-84" charset="-128"/>
              </a:rPr>
              <a:t>classical </a:t>
            </a:r>
            <a:r>
              <a:rPr lang="en-US" dirty="0" smtClean="0">
                <a:ea typeface="ＭＳ Ｐゴシック" pitchFamily="-84" charset="-128"/>
                <a:cs typeface="ＭＳ Ｐゴシック" pitchFamily="-84" charset="-128"/>
              </a:rPr>
              <a:t>physics </a:t>
            </a:r>
            <a:r>
              <a:rPr lang="en-US" dirty="0">
                <a:ea typeface="ＭＳ Ｐゴシック" pitchFamily="-84" charset="-128"/>
                <a:cs typeface="ＭＳ Ｐゴシック" pitchFamily="-84" charset="-128"/>
              </a:rPr>
              <a:t>is proportional to </a:t>
            </a:r>
            <a:r>
              <a:rPr lang="en-US" dirty="0" smtClean="0">
                <a:ea typeface="ＭＳ Ｐゴシック" pitchFamily="-84" charset="-128"/>
                <a:cs typeface="ＭＳ Ｐゴシック" pitchFamily="-84" charset="-128"/>
              </a:rPr>
              <a:t>Planck’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constant.</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April 10, 2017</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7" name="Footer Placeholder 6"/>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73090" name="Object 2"/>
          <p:cNvGraphicFramePr>
            <a:graphicFrameLocks noChangeAspect="1"/>
          </p:cNvGraphicFramePr>
          <p:nvPr>
            <p:extLst/>
          </p:nvPr>
        </p:nvGraphicFramePr>
        <p:xfrm>
          <a:off x="2057400" y="2590800"/>
          <a:ext cx="1441450" cy="931863"/>
        </p:xfrm>
        <a:graphic>
          <a:graphicData uri="http://schemas.openxmlformats.org/presentationml/2006/ole">
            <mc:AlternateContent xmlns:mc="http://schemas.openxmlformats.org/markup-compatibility/2006">
              <mc:Choice xmlns:v="urn:schemas-microsoft-com:vml" Requires="v">
                <p:oleObj spid="_x0000_s165956" name="Equation" r:id="rId3" imgW="609600" imgH="393700" progId="Equation.DSMT4">
                  <p:embed/>
                </p:oleObj>
              </mc:Choice>
              <mc:Fallback>
                <p:oleObj name="Equation" r:id="rId3" imgW="609600" imgH="393700" progId="Equation.DSMT4">
                  <p:embed/>
                  <p:pic>
                    <p:nvPicPr>
                      <p:cNvPr id="0" name=""/>
                      <p:cNvPicPr>
                        <a:picLocks noChangeAspect="1" noChangeArrowheads="1"/>
                      </p:cNvPicPr>
                      <p:nvPr/>
                    </p:nvPicPr>
                    <p:blipFill>
                      <a:blip r:embed="rId4"/>
                      <a:srcRect/>
                      <a:stretch>
                        <a:fillRect/>
                      </a:stretch>
                    </p:blipFill>
                    <p:spPr bwMode="auto">
                      <a:xfrm>
                        <a:off x="2057400" y="2590800"/>
                        <a:ext cx="1441450" cy="9318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3093" name="Object 5"/>
          <p:cNvGraphicFramePr>
            <a:graphicFrameLocks noChangeAspect="1"/>
          </p:cNvGraphicFramePr>
          <p:nvPr>
            <p:extLst/>
          </p:nvPr>
        </p:nvGraphicFramePr>
        <p:xfrm>
          <a:off x="3505200" y="2590800"/>
          <a:ext cx="2103437" cy="1143000"/>
        </p:xfrm>
        <a:graphic>
          <a:graphicData uri="http://schemas.openxmlformats.org/presentationml/2006/ole">
            <mc:AlternateContent xmlns:mc="http://schemas.openxmlformats.org/markup-compatibility/2006">
              <mc:Choice xmlns:v="urn:schemas-microsoft-com:vml" Requires="v">
                <p:oleObj spid="_x0000_s165957" name="Equation" r:id="rId5" imgW="889000" imgH="482600" progId="Equation.DSMT4">
                  <p:embed/>
                </p:oleObj>
              </mc:Choice>
              <mc:Fallback>
                <p:oleObj name="Equation" r:id="rId5" imgW="889000" imgH="482600" progId="Equation.DSMT4">
                  <p:embed/>
                  <p:pic>
                    <p:nvPicPr>
                      <p:cNvPr id="0" name=""/>
                      <p:cNvPicPr>
                        <a:picLocks noChangeAspect="1" noChangeArrowheads="1"/>
                      </p:cNvPicPr>
                      <p:nvPr/>
                    </p:nvPicPr>
                    <p:blipFill>
                      <a:blip r:embed="rId6"/>
                      <a:srcRect/>
                      <a:stretch>
                        <a:fillRect/>
                      </a:stretch>
                    </p:blipFill>
                    <p:spPr bwMode="auto">
                      <a:xfrm>
                        <a:off x="3505200" y="2590800"/>
                        <a:ext cx="2103437" cy="1143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7291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down)">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3090"/>
                                        </p:tgtEl>
                                        <p:attrNameLst>
                                          <p:attrName>style.visibility</p:attrName>
                                        </p:attrNameLst>
                                      </p:cBhvr>
                                      <p:to>
                                        <p:strVal val="visible"/>
                                      </p:to>
                                    </p:set>
                                    <p:animEffect transition="in" filter="wipe(left)">
                                      <p:cBhvr>
                                        <p:cTn id="12" dur="500"/>
                                        <p:tgtEl>
                                          <p:spTgt spid="4730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3093"/>
                                        </p:tgtEl>
                                        <p:attrNameLst>
                                          <p:attrName>style.visibility</p:attrName>
                                        </p:attrNameLst>
                                      </p:cBhvr>
                                      <p:to>
                                        <p:strVal val="visible"/>
                                      </p:to>
                                    </p:set>
                                    <p:animEffect transition="in" filter="wipe(left)">
                                      <p:cBhvr>
                                        <p:cTn id="17" dur="500"/>
                                        <p:tgtEl>
                                          <p:spTgt spid="4730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iterate type="wd">
                                    <p:tmPct val="10000"/>
                                  </p:iterate>
                                  <p:childTnLst>
                                    <p:set>
                                      <p:cBhvr>
                                        <p:cTn id="21" dur="1" fill="hold">
                                          <p:stCondLst>
                                            <p:cond delay="0"/>
                                          </p:stCondLst>
                                        </p:cTn>
                                        <p:tgtEl>
                                          <p:spTgt spid="36866">
                                            <p:txEl>
                                              <p:pRg st="3" end="3"/>
                                            </p:txEl>
                                          </p:spTgt>
                                        </p:tgtEl>
                                        <p:attrNameLst>
                                          <p:attrName>style.visibility</p:attrName>
                                        </p:attrNameLst>
                                      </p:cBhvr>
                                      <p:to>
                                        <p:strVal val="visible"/>
                                      </p:to>
                                    </p:set>
                                    <p:animEffect transition="in" filter="wipe(down)">
                                      <p:cBhvr>
                                        <p:cTn id="22" dur="500"/>
                                        <p:tgtEl>
                                          <p:spTgt spid="368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sz="half" idx="1"/>
          </p:nvPr>
        </p:nvSpPr>
        <p:spPr>
          <a:xfrm>
            <a:off x="457200" y="533400"/>
            <a:ext cx="8305800" cy="4878388"/>
          </a:xfrm>
        </p:spPr>
        <p:txBody>
          <a:bodyPr/>
          <a:lstStyle/>
          <a:p>
            <a:pPr eaLnBrk="1" hangingPunct="1">
              <a:lnSpc>
                <a:spcPct val="140000"/>
              </a:lnSpc>
            </a:pPr>
            <a:r>
              <a:rPr lang="en-US" sz="2400" dirty="0">
                <a:ea typeface="ＭＳ Ｐゴシック" pitchFamily="-84" charset="-128"/>
                <a:cs typeface="ＭＳ Ｐゴシック" pitchFamily="-84" charset="-128"/>
              </a:rPr>
              <a:t>The wave function must be a function of all three spatial coordinates. </a:t>
            </a:r>
            <a:endParaRPr lang="en-US" sz="2400" dirty="0" smtClean="0">
              <a:ea typeface="ＭＳ Ｐゴシック" pitchFamily="-84" charset="-128"/>
              <a:cs typeface="ＭＳ Ｐゴシック" pitchFamily="-84" charset="-128"/>
            </a:endParaRPr>
          </a:p>
          <a:p>
            <a:pPr eaLnBrk="1" hangingPunct="1">
              <a:lnSpc>
                <a:spcPct val="140000"/>
              </a:lnSpc>
            </a:pPr>
            <a:r>
              <a:rPr lang="en-US" sz="2400" dirty="0" smtClean="0">
                <a:ea typeface="ＭＳ Ｐゴシック" pitchFamily="-84" charset="-128"/>
                <a:cs typeface="ＭＳ Ｐゴシック" pitchFamily="-84" charset="-128"/>
              </a:rPr>
              <a:t>We </a:t>
            </a:r>
            <a:r>
              <a:rPr lang="en-US" sz="2400" dirty="0">
                <a:ea typeface="ＭＳ Ｐゴシック" pitchFamily="-84" charset="-128"/>
                <a:cs typeface="ＭＳ Ｐゴシック" pitchFamily="-84" charset="-128"/>
              </a:rPr>
              <a:t>begin with the conservation of energy</a:t>
            </a:r>
          </a:p>
          <a:p>
            <a:pPr eaLnBrk="1" hangingPunct="1"/>
            <a:r>
              <a:rPr lang="en-US" sz="2400" dirty="0">
                <a:ea typeface="ＭＳ Ｐゴシック" pitchFamily="-84" charset="-128"/>
                <a:cs typeface="ＭＳ Ｐゴシック" pitchFamily="-84" charset="-128"/>
              </a:rPr>
              <a:t>Multiply this by the wave function to get</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Now consider momentum as an operator acting on the wave function. In this case, the operator must act twice on each dimension. Given</a:t>
            </a:r>
            <a:r>
              <a:rPr lang="en-US" sz="2400" dirty="0" smtClean="0">
                <a:ea typeface="ＭＳ Ｐゴシック" pitchFamily="-84" charset="-128"/>
                <a:cs typeface="ＭＳ Ｐゴシック" pitchFamily="-84" charset="-128"/>
              </a:rPr>
              <a:t>:</a:t>
            </a:r>
          </a:p>
          <a:p>
            <a:pPr eaLnBrk="1" hangingPunct="1"/>
            <a:endParaRPr lang="en-US" sz="2400" dirty="0" smtClean="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three dimensional Schrödinger wave equation is</a:t>
            </a:r>
          </a:p>
          <a:p>
            <a:pPr eaLnBrk="1" hangingPunct="1"/>
            <a:endParaRPr lang="en-US" sz="2400" dirty="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solidFill>
                  <a:srgbClr val="FF0000"/>
                </a:solidFill>
                <a:ea typeface="ＭＳ Ｐゴシック" pitchFamily="-84" charset="-128"/>
                <a:cs typeface="ＭＳ Ｐゴシック" pitchFamily="-84" charset="-128"/>
              </a:rPr>
              <a:t>                </a:t>
            </a:r>
          </a:p>
        </p:txBody>
      </p:sp>
      <p:sp>
        <p:nvSpPr>
          <p:cNvPr id="37891" name="Rectangle 2"/>
          <p:cNvSpPr>
            <a:spLocks noGrp="1" noChangeArrowheads="1"/>
          </p:cNvSpPr>
          <p:nvPr>
            <p:ph type="title"/>
          </p:nvPr>
        </p:nvSpPr>
        <p:spPr>
          <a:xfrm>
            <a:off x="457200" y="1"/>
            <a:ext cx="8229600" cy="762000"/>
          </a:xfrm>
        </p:spPr>
        <p:txBody>
          <a:bodyPr/>
          <a:lstStyle/>
          <a:p>
            <a:pPr eaLnBrk="1" hangingPunct="1"/>
            <a:r>
              <a:rPr lang="en-US" sz="3600" dirty="0" smtClean="0">
                <a:ea typeface="ＭＳ Ｐゴシック" pitchFamily="-84" charset="-128"/>
                <a:cs typeface="ＭＳ Ｐゴシック" pitchFamily="-84" charset="-128"/>
              </a:rPr>
              <a:t>Three</a:t>
            </a:r>
            <a:r>
              <a:rPr lang="en-US" sz="3600" dirty="0">
                <a:ea typeface="ＭＳ Ｐゴシック" pitchFamily="-84" charset="-128"/>
                <a:cs typeface="ＭＳ Ｐゴシック" pitchFamily="-84" charset="-128"/>
              </a:rPr>
              <a:t>-Dimensional Infinite-Potential Well</a:t>
            </a:r>
          </a:p>
        </p:txBody>
      </p:sp>
      <p:sp>
        <p:nvSpPr>
          <p:cNvPr id="12" name="Date Placeholder 11"/>
          <p:cNvSpPr>
            <a:spLocks noGrp="1"/>
          </p:cNvSpPr>
          <p:nvPr>
            <p:ph type="dt" sz="half" idx="10"/>
          </p:nvPr>
        </p:nvSpPr>
        <p:spPr/>
        <p:txBody>
          <a:bodyPr/>
          <a:lstStyle/>
          <a:p>
            <a:pPr>
              <a:defRPr/>
            </a:pPr>
            <a:r>
              <a:rPr lang="en-US" smtClean="0"/>
              <a:t>Monday, April 10, 2017</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14" name="Footer Placeholder 13"/>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514050" name="Object 2"/>
          <p:cNvGraphicFramePr>
            <a:graphicFrameLocks noChangeAspect="1"/>
          </p:cNvGraphicFramePr>
          <p:nvPr>
            <p:extLst/>
          </p:nvPr>
        </p:nvGraphicFramePr>
        <p:xfrm>
          <a:off x="5715000" y="1379538"/>
          <a:ext cx="1393825" cy="269875"/>
        </p:xfrm>
        <a:graphic>
          <a:graphicData uri="http://schemas.openxmlformats.org/presentationml/2006/ole">
            <mc:AlternateContent xmlns:mc="http://schemas.openxmlformats.org/markup-compatibility/2006">
              <mc:Choice xmlns:v="urn:schemas-microsoft-com:vml" Requires="v">
                <p:oleObj spid="_x0000_s167236" name="Equation" r:id="rId3" imgW="787400" imgH="152400" progId="Equation.DSMT4">
                  <p:embed/>
                </p:oleObj>
              </mc:Choice>
              <mc:Fallback>
                <p:oleObj name="Equation" r:id="rId3" imgW="787400" imgH="152400" progId="Equation.DSMT4">
                  <p:embed/>
                  <p:pic>
                    <p:nvPicPr>
                      <p:cNvPr id="0" name=""/>
                      <p:cNvPicPr>
                        <a:picLocks noChangeAspect="1" noChangeArrowheads="1"/>
                      </p:cNvPicPr>
                      <p:nvPr/>
                    </p:nvPicPr>
                    <p:blipFill>
                      <a:blip r:embed="rId4"/>
                      <a:srcRect/>
                      <a:stretch>
                        <a:fillRect/>
                      </a:stretch>
                    </p:blipFill>
                    <p:spPr bwMode="auto">
                      <a:xfrm>
                        <a:off x="5715000" y="1379538"/>
                        <a:ext cx="1393825" cy="269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1" name="Object 3"/>
          <p:cNvGraphicFramePr>
            <a:graphicFrameLocks noChangeAspect="1"/>
          </p:cNvGraphicFramePr>
          <p:nvPr>
            <p:extLst/>
          </p:nvPr>
        </p:nvGraphicFramePr>
        <p:xfrm>
          <a:off x="2460625" y="2139950"/>
          <a:ext cx="2270125" cy="831850"/>
        </p:xfrm>
        <a:graphic>
          <a:graphicData uri="http://schemas.openxmlformats.org/presentationml/2006/ole">
            <mc:AlternateContent xmlns:mc="http://schemas.openxmlformats.org/markup-compatibility/2006">
              <mc:Choice xmlns:v="urn:schemas-microsoft-com:vml" Requires="v">
                <p:oleObj spid="_x0000_s167237" name="Equation" r:id="rId5" imgW="1282700" imgH="469900" progId="Equation.DSMT4">
                  <p:embed/>
                </p:oleObj>
              </mc:Choice>
              <mc:Fallback>
                <p:oleObj name="Equation" r:id="rId5" imgW="1282700" imgH="469900" progId="Equation.DSMT4">
                  <p:embed/>
                  <p:pic>
                    <p:nvPicPr>
                      <p:cNvPr id="0" name=""/>
                      <p:cNvPicPr>
                        <a:picLocks noChangeAspect="1" noChangeArrowheads="1"/>
                      </p:cNvPicPr>
                      <p:nvPr/>
                    </p:nvPicPr>
                    <p:blipFill>
                      <a:blip r:embed="rId6"/>
                      <a:srcRect/>
                      <a:stretch>
                        <a:fillRect/>
                      </a:stretch>
                    </p:blipFill>
                    <p:spPr bwMode="auto">
                      <a:xfrm>
                        <a:off x="2460625" y="2139950"/>
                        <a:ext cx="2270125" cy="831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2" name="Object 4"/>
          <p:cNvGraphicFramePr>
            <a:graphicFrameLocks noChangeAspect="1"/>
          </p:cNvGraphicFramePr>
          <p:nvPr>
            <p:extLst/>
          </p:nvPr>
        </p:nvGraphicFramePr>
        <p:xfrm>
          <a:off x="4757738" y="2154238"/>
          <a:ext cx="1327150" cy="741362"/>
        </p:xfrm>
        <a:graphic>
          <a:graphicData uri="http://schemas.openxmlformats.org/presentationml/2006/ole">
            <mc:AlternateContent xmlns:mc="http://schemas.openxmlformats.org/markup-compatibility/2006">
              <mc:Choice xmlns:v="urn:schemas-microsoft-com:vml" Requires="v">
                <p:oleObj spid="_x0000_s167238" name="Equation" r:id="rId7" imgW="749300" imgH="419100" progId="Equation.DSMT4">
                  <p:embed/>
                </p:oleObj>
              </mc:Choice>
              <mc:Fallback>
                <p:oleObj name="Equation" r:id="rId7" imgW="749300" imgH="419100" progId="Equation.DSMT4">
                  <p:embed/>
                  <p:pic>
                    <p:nvPicPr>
                      <p:cNvPr id="0" name=""/>
                      <p:cNvPicPr>
                        <a:picLocks noChangeAspect="1" noChangeArrowheads="1"/>
                      </p:cNvPicPr>
                      <p:nvPr/>
                    </p:nvPicPr>
                    <p:blipFill>
                      <a:blip r:embed="rId8"/>
                      <a:srcRect/>
                      <a:stretch>
                        <a:fillRect/>
                      </a:stretch>
                    </p:blipFill>
                    <p:spPr bwMode="auto">
                      <a:xfrm>
                        <a:off x="4757738" y="2154238"/>
                        <a:ext cx="1327150" cy="741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3" name="Object 5"/>
          <p:cNvGraphicFramePr>
            <a:graphicFrameLocks noChangeAspect="1"/>
          </p:cNvGraphicFramePr>
          <p:nvPr>
            <p:extLst/>
          </p:nvPr>
        </p:nvGraphicFramePr>
        <p:xfrm>
          <a:off x="1308100" y="3956050"/>
          <a:ext cx="1933575" cy="449263"/>
        </p:xfrm>
        <a:graphic>
          <a:graphicData uri="http://schemas.openxmlformats.org/presentationml/2006/ole">
            <mc:AlternateContent xmlns:mc="http://schemas.openxmlformats.org/markup-compatibility/2006">
              <mc:Choice xmlns:v="urn:schemas-microsoft-com:vml" Requires="v">
                <p:oleObj spid="_x0000_s167239" name="Equation" r:id="rId9" imgW="1092200" imgH="254000" progId="Equation.DSMT4">
                  <p:embed/>
                </p:oleObj>
              </mc:Choice>
              <mc:Fallback>
                <p:oleObj name="Equation" r:id="rId9" imgW="1092200" imgH="254000" progId="Equation.DSMT4">
                  <p:embed/>
                  <p:pic>
                    <p:nvPicPr>
                      <p:cNvPr id="0" name=""/>
                      <p:cNvPicPr>
                        <a:picLocks noChangeAspect="1" noChangeArrowheads="1"/>
                      </p:cNvPicPr>
                      <p:nvPr/>
                    </p:nvPicPr>
                    <p:blipFill>
                      <a:blip r:embed="rId10"/>
                      <a:srcRect/>
                      <a:stretch>
                        <a:fillRect/>
                      </a:stretch>
                    </p:blipFill>
                    <p:spPr bwMode="auto">
                      <a:xfrm>
                        <a:off x="1308100" y="3956050"/>
                        <a:ext cx="1933575" cy="4492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4" name="Object 6"/>
          <p:cNvGraphicFramePr>
            <a:graphicFrameLocks noChangeAspect="1"/>
          </p:cNvGraphicFramePr>
          <p:nvPr>
            <p:extLst/>
          </p:nvPr>
        </p:nvGraphicFramePr>
        <p:xfrm>
          <a:off x="860425" y="5181600"/>
          <a:ext cx="4205288" cy="828675"/>
        </p:xfrm>
        <a:graphic>
          <a:graphicData uri="http://schemas.openxmlformats.org/presentationml/2006/ole">
            <mc:AlternateContent xmlns:mc="http://schemas.openxmlformats.org/markup-compatibility/2006">
              <mc:Choice xmlns:v="urn:schemas-microsoft-com:vml" Requires="v">
                <p:oleObj spid="_x0000_s167240" name="Equation" r:id="rId11" imgW="2374900" imgH="469900" progId="Equation.DSMT4">
                  <p:embed/>
                </p:oleObj>
              </mc:Choice>
              <mc:Fallback>
                <p:oleObj name="Equation" r:id="rId11" imgW="2374900" imgH="469900" progId="Equation.DSMT4">
                  <p:embed/>
                  <p:pic>
                    <p:nvPicPr>
                      <p:cNvPr id="0" name=""/>
                      <p:cNvPicPr>
                        <a:picLocks noChangeAspect="1" noChangeArrowheads="1"/>
                      </p:cNvPicPr>
                      <p:nvPr/>
                    </p:nvPicPr>
                    <p:blipFill>
                      <a:blip r:embed="rId12"/>
                      <a:srcRect/>
                      <a:stretch>
                        <a:fillRect/>
                      </a:stretch>
                    </p:blipFill>
                    <p:spPr bwMode="auto">
                      <a:xfrm>
                        <a:off x="860425" y="5181600"/>
                        <a:ext cx="4205288" cy="828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5" name="Object 7"/>
          <p:cNvGraphicFramePr>
            <a:graphicFrameLocks noChangeAspect="1"/>
          </p:cNvGraphicFramePr>
          <p:nvPr>
            <p:extLst/>
          </p:nvPr>
        </p:nvGraphicFramePr>
        <p:xfrm>
          <a:off x="5345113" y="3810000"/>
          <a:ext cx="1597025" cy="741363"/>
        </p:xfrm>
        <a:graphic>
          <a:graphicData uri="http://schemas.openxmlformats.org/presentationml/2006/ole">
            <mc:AlternateContent xmlns:mc="http://schemas.openxmlformats.org/markup-compatibility/2006">
              <mc:Choice xmlns:v="urn:schemas-microsoft-com:vml" Requires="v">
                <p:oleObj spid="_x0000_s167241" name="Equation" r:id="rId13" imgW="901700" imgH="419100" progId="Equation.DSMT4">
                  <p:embed/>
                </p:oleObj>
              </mc:Choice>
              <mc:Fallback>
                <p:oleObj name="Equation" r:id="rId13" imgW="901700" imgH="419100" progId="Equation.DSMT4">
                  <p:embed/>
                  <p:pic>
                    <p:nvPicPr>
                      <p:cNvPr id="0" name=""/>
                      <p:cNvPicPr>
                        <a:picLocks noChangeAspect="1" noChangeArrowheads="1"/>
                      </p:cNvPicPr>
                      <p:nvPr/>
                    </p:nvPicPr>
                    <p:blipFill>
                      <a:blip r:embed="rId14"/>
                      <a:srcRect/>
                      <a:stretch>
                        <a:fillRect/>
                      </a:stretch>
                    </p:blipFill>
                    <p:spPr bwMode="auto">
                      <a:xfrm>
                        <a:off x="5345113" y="3810000"/>
                        <a:ext cx="1597025" cy="741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6" name="Object 8"/>
          <p:cNvGraphicFramePr>
            <a:graphicFrameLocks noChangeAspect="1"/>
          </p:cNvGraphicFramePr>
          <p:nvPr>
            <p:extLst/>
          </p:nvPr>
        </p:nvGraphicFramePr>
        <p:xfrm>
          <a:off x="7089775" y="3810000"/>
          <a:ext cx="1574800" cy="696913"/>
        </p:xfrm>
        <a:graphic>
          <a:graphicData uri="http://schemas.openxmlformats.org/presentationml/2006/ole">
            <mc:AlternateContent xmlns:mc="http://schemas.openxmlformats.org/markup-compatibility/2006">
              <mc:Choice xmlns:v="urn:schemas-microsoft-com:vml" Requires="v">
                <p:oleObj spid="_x0000_s167242" name="Equation" r:id="rId15" imgW="889000" imgH="393700" progId="Equation.DSMT4">
                  <p:embed/>
                </p:oleObj>
              </mc:Choice>
              <mc:Fallback>
                <p:oleObj name="Equation" r:id="rId15" imgW="889000" imgH="393700" progId="Equation.DSMT4">
                  <p:embed/>
                  <p:pic>
                    <p:nvPicPr>
                      <p:cNvPr id="0" name=""/>
                      <p:cNvPicPr>
                        <a:picLocks noChangeAspect="1" noChangeArrowheads="1"/>
                      </p:cNvPicPr>
                      <p:nvPr/>
                    </p:nvPicPr>
                    <p:blipFill>
                      <a:blip r:embed="rId16"/>
                      <a:srcRect/>
                      <a:stretch>
                        <a:fillRect/>
                      </a:stretch>
                    </p:blipFill>
                    <p:spPr bwMode="auto">
                      <a:xfrm>
                        <a:off x="7089775" y="3810000"/>
                        <a:ext cx="1574800" cy="696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7" name="Object 9"/>
          <p:cNvGraphicFramePr>
            <a:graphicFrameLocks noChangeAspect="1"/>
          </p:cNvGraphicFramePr>
          <p:nvPr>
            <p:extLst/>
          </p:nvPr>
        </p:nvGraphicFramePr>
        <p:xfrm>
          <a:off x="3592513" y="3852863"/>
          <a:ext cx="1597025" cy="695325"/>
        </p:xfrm>
        <a:graphic>
          <a:graphicData uri="http://schemas.openxmlformats.org/presentationml/2006/ole">
            <mc:AlternateContent xmlns:mc="http://schemas.openxmlformats.org/markup-compatibility/2006">
              <mc:Choice xmlns:v="urn:schemas-microsoft-com:vml" Requires="v">
                <p:oleObj spid="_x0000_s167243" name="Equation" r:id="rId17" imgW="901700" imgH="393700" progId="Equation.DSMT4">
                  <p:embed/>
                </p:oleObj>
              </mc:Choice>
              <mc:Fallback>
                <p:oleObj name="Equation" r:id="rId17" imgW="901700" imgH="393700" progId="Equation.DSMT4">
                  <p:embed/>
                  <p:pic>
                    <p:nvPicPr>
                      <p:cNvPr id="0" name=""/>
                      <p:cNvPicPr>
                        <a:picLocks noChangeAspect="1" noChangeArrowheads="1"/>
                      </p:cNvPicPr>
                      <p:nvPr/>
                    </p:nvPicPr>
                    <p:blipFill>
                      <a:blip r:embed="rId18"/>
                      <a:srcRect/>
                      <a:stretch>
                        <a:fillRect/>
                      </a:stretch>
                    </p:blipFill>
                    <p:spPr bwMode="auto">
                      <a:xfrm>
                        <a:off x="3592513" y="3852863"/>
                        <a:ext cx="1597025" cy="695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8" name="Object 10"/>
          <p:cNvGraphicFramePr>
            <a:graphicFrameLocks noChangeAspect="1"/>
          </p:cNvGraphicFramePr>
          <p:nvPr>
            <p:extLst/>
          </p:nvPr>
        </p:nvGraphicFramePr>
        <p:xfrm>
          <a:off x="6289675" y="5235575"/>
          <a:ext cx="2451100" cy="738188"/>
        </p:xfrm>
        <a:graphic>
          <a:graphicData uri="http://schemas.openxmlformats.org/presentationml/2006/ole">
            <mc:AlternateContent xmlns:mc="http://schemas.openxmlformats.org/markup-compatibility/2006">
              <mc:Choice xmlns:v="urn:schemas-microsoft-com:vml" Requires="v">
                <p:oleObj spid="_x0000_s167244" name="Equation" r:id="rId19" imgW="1384300" imgH="419100" progId="Equation.DSMT4">
                  <p:embed/>
                </p:oleObj>
              </mc:Choice>
              <mc:Fallback>
                <p:oleObj name="Equation" r:id="rId19" imgW="1384300" imgH="419100" progId="Equation.DSMT4">
                  <p:embed/>
                  <p:pic>
                    <p:nvPicPr>
                      <p:cNvPr id="0" name=""/>
                      <p:cNvPicPr>
                        <a:picLocks noChangeAspect="1" noChangeArrowheads="1"/>
                      </p:cNvPicPr>
                      <p:nvPr/>
                    </p:nvPicPr>
                    <p:blipFill>
                      <a:blip r:embed="rId20"/>
                      <a:srcRect/>
                      <a:stretch>
                        <a:fillRect/>
                      </a:stretch>
                    </p:blipFill>
                    <p:spPr bwMode="auto">
                      <a:xfrm>
                        <a:off x="6289675" y="5235575"/>
                        <a:ext cx="2451100" cy="738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 name="Right Arrow 23"/>
          <p:cNvSpPr/>
          <p:nvPr/>
        </p:nvSpPr>
        <p:spPr bwMode="auto">
          <a:xfrm>
            <a:off x="5181600" y="5257800"/>
            <a:ext cx="990600" cy="611386"/>
          </a:xfrm>
          <a:prstGeom prst="rightArrow">
            <a:avLst/>
          </a:prstGeom>
          <a:solidFill>
            <a:srgbClr val="FFFF00"/>
          </a:solid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Arial Narrow"/>
                <a:cs typeface="Arial Narrow"/>
              </a:rPr>
              <a:t>Rewrite</a:t>
            </a:r>
          </a:p>
        </p:txBody>
      </p:sp>
      <p:graphicFrame>
        <p:nvGraphicFramePr>
          <p:cNvPr id="17" name="Object 2"/>
          <p:cNvGraphicFramePr>
            <a:graphicFrameLocks noChangeAspect="1"/>
          </p:cNvGraphicFramePr>
          <p:nvPr>
            <p:extLst/>
          </p:nvPr>
        </p:nvGraphicFramePr>
        <p:xfrm>
          <a:off x="7102475" y="1143000"/>
          <a:ext cx="898525" cy="742950"/>
        </p:xfrm>
        <a:graphic>
          <a:graphicData uri="http://schemas.openxmlformats.org/presentationml/2006/ole">
            <mc:AlternateContent xmlns:mc="http://schemas.openxmlformats.org/markup-compatibility/2006">
              <mc:Choice xmlns:v="urn:schemas-microsoft-com:vml" Requires="v">
                <p:oleObj spid="_x0000_s167245" name="Equation" r:id="rId21" imgW="508000" imgH="419100" progId="Equation.DSMT4">
                  <p:embed/>
                </p:oleObj>
              </mc:Choice>
              <mc:Fallback>
                <p:oleObj name="Equation" r:id="rId21" imgW="508000" imgH="419100" progId="Equation.DSMT4">
                  <p:embed/>
                  <p:pic>
                    <p:nvPicPr>
                      <p:cNvPr id="0" name=""/>
                      <p:cNvPicPr>
                        <a:picLocks noChangeAspect="1" noChangeArrowheads="1"/>
                      </p:cNvPicPr>
                      <p:nvPr/>
                    </p:nvPicPr>
                    <p:blipFill>
                      <a:blip r:embed="rId22"/>
                      <a:srcRect/>
                      <a:stretch>
                        <a:fillRect/>
                      </a:stretch>
                    </p:blipFill>
                    <p:spPr bwMode="auto">
                      <a:xfrm>
                        <a:off x="7102475" y="1143000"/>
                        <a:ext cx="898525" cy="742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7247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89">
                                            <p:txEl>
                                              <p:pRg st="0" end="0"/>
                                            </p:txEl>
                                          </p:spTgt>
                                        </p:tgtEl>
                                        <p:attrNameLst>
                                          <p:attrName>style.visibility</p:attrName>
                                        </p:attrNameLst>
                                      </p:cBhvr>
                                      <p:to>
                                        <p:strVal val="visible"/>
                                      </p:to>
                                    </p:set>
                                    <p:animEffect transition="in" filter="wipe(left)">
                                      <p:cBhvr>
                                        <p:cTn id="7" dur="500"/>
                                        <p:tgtEl>
                                          <p:spTgt spid="378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889">
                                            <p:txEl>
                                              <p:pRg st="1" end="1"/>
                                            </p:txEl>
                                          </p:spTgt>
                                        </p:tgtEl>
                                        <p:attrNameLst>
                                          <p:attrName>style.visibility</p:attrName>
                                        </p:attrNameLst>
                                      </p:cBhvr>
                                      <p:to>
                                        <p:strVal val="visible"/>
                                      </p:to>
                                    </p:set>
                                    <p:animEffect transition="in" filter="wipe(left)">
                                      <p:cBhvr>
                                        <p:cTn id="12" dur="500"/>
                                        <p:tgtEl>
                                          <p:spTgt spid="378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4050"/>
                                        </p:tgtEl>
                                        <p:attrNameLst>
                                          <p:attrName>style.visibility</p:attrName>
                                        </p:attrNameLst>
                                      </p:cBhvr>
                                      <p:to>
                                        <p:strVal val="visible"/>
                                      </p:to>
                                    </p:set>
                                    <p:animEffect transition="in" filter="wipe(left)">
                                      <p:cBhvr>
                                        <p:cTn id="17" dur="500"/>
                                        <p:tgtEl>
                                          <p:spTgt spid="514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889">
                                            <p:txEl>
                                              <p:pRg st="2" end="2"/>
                                            </p:txEl>
                                          </p:spTgt>
                                        </p:tgtEl>
                                        <p:attrNameLst>
                                          <p:attrName>style.visibility</p:attrName>
                                        </p:attrNameLst>
                                      </p:cBhvr>
                                      <p:to>
                                        <p:strVal val="visible"/>
                                      </p:to>
                                    </p:set>
                                    <p:animEffect transition="in" filter="wipe(left)">
                                      <p:cBhvr>
                                        <p:cTn id="27" dur="500"/>
                                        <p:tgtEl>
                                          <p:spTgt spid="3788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4051"/>
                                        </p:tgtEl>
                                        <p:attrNameLst>
                                          <p:attrName>style.visibility</p:attrName>
                                        </p:attrNameLst>
                                      </p:cBhvr>
                                      <p:to>
                                        <p:strVal val="visible"/>
                                      </p:to>
                                    </p:set>
                                    <p:animEffect transition="in" filter="wipe(left)">
                                      <p:cBhvr>
                                        <p:cTn id="32" dur="500"/>
                                        <p:tgtEl>
                                          <p:spTgt spid="5140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14052"/>
                                        </p:tgtEl>
                                        <p:attrNameLst>
                                          <p:attrName>style.visibility</p:attrName>
                                        </p:attrNameLst>
                                      </p:cBhvr>
                                      <p:to>
                                        <p:strVal val="visible"/>
                                      </p:to>
                                    </p:set>
                                    <p:animEffect transition="in" filter="wipe(left)">
                                      <p:cBhvr>
                                        <p:cTn id="37" dur="500"/>
                                        <p:tgtEl>
                                          <p:spTgt spid="5140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7889">
                                            <p:txEl>
                                              <p:pRg st="5" end="5"/>
                                            </p:txEl>
                                          </p:spTgt>
                                        </p:tgtEl>
                                        <p:attrNameLst>
                                          <p:attrName>style.visibility</p:attrName>
                                        </p:attrNameLst>
                                      </p:cBhvr>
                                      <p:to>
                                        <p:strVal val="visible"/>
                                      </p:to>
                                    </p:set>
                                    <p:animEffect transition="in" filter="wipe(left)">
                                      <p:cBhvr>
                                        <p:cTn id="42" dur="500"/>
                                        <p:tgtEl>
                                          <p:spTgt spid="3788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14053"/>
                                        </p:tgtEl>
                                        <p:attrNameLst>
                                          <p:attrName>style.visibility</p:attrName>
                                        </p:attrNameLst>
                                      </p:cBhvr>
                                      <p:to>
                                        <p:strVal val="visible"/>
                                      </p:to>
                                    </p:set>
                                    <p:animEffect transition="in" filter="wipe(left)">
                                      <p:cBhvr>
                                        <p:cTn id="47" dur="500"/>
                                        <p:tgtEl>
                                          <p:spTgt spid="51405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14057"/>
                                        </p:tgtEl>
                                        <p:attrNameLst>
                                          <p:attrName>style.visibility</p:attrName>
                                        </p:attrNameLst>
                                      </p:cBhvr>
                                      <p:to>
                                        <p:strVal val="visible"/>
                                      </p:to>
                                    </p:set>
                                    <p:animEffect transition="in" filter="wipe(left)">
                                      <p:cBhvr>
                                        <p:cTn id="52" dur="500"/>
                                        <p:tgtEl>
                                          <p:spTgt spid="51405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14055"/>
                                        </p:tgtEl>
                                        <p:attrNameLst>
                                          <p:attrName>style.visibility</p:attrName>
                                        </p:attrNameLst>
                                      </p:cBhvr>
                                      <p:to>
                                        <p:strVal val="visible"/>
                                      </p:to>
                                    </p:set>
                                    <p:animEffect transition="in" filter="wipe(left)">
                                      <p:cBhvr>
                                        <p:cTn id="57" dur="500"/>
                                        <p:tgtEl>
                                          <p:spTgt spid="5140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14056"/>
                                        </p:tgtEl>
                                        <p:attrNameLst>
                                          <p:attrName>style.visibility</p:attrName>
                                        </p:attrNameLst>
                                      </p:cBhvr>
                                      <p:to>
                                        <p:strVal val="visible"/>
                                      </p:to>
                                    </p:set>
                                    <p:animEffect transition="in" filter="wipe(left)">
                                      <p:cBhvr>
                                        <p:cTn id="62" dur="500"/>
                                        <p:tgtEl>
                                          <p:spTgt spid="5140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7889">
                                            <p:txEl>
                                              <p:pRg st="8" end="8"/>
                                            </p:txEl>
                                          </p:spTgt>
                                        </p:tgtEl>
                                        <p:attrNameLst>
                                          <p:attrName>style.visibility</p:attrName>
                                        </p:attrNameLst>
                                      </p:cBhvr>
                                      <p:to>
                                        <p:strVal val="visible"/>
                                      </p:to>
                                    </p:set>
                                    <p:animEffect transition="in" filter="wipe(left)">
                                      <p:cBhvr>
                                        <p:cTn id="67" dur="500"/>
                                        <p:tgtEl>
                                          <p:spTgt spid="37889">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14054"/>
                                        </p:tgtEl>
                                        <p:attrNameLst>
                                          <p:attrName>style.visibility</p:attrName>
                                        </p:attrNameLst>
                                      </p:cBhvr>
                                      <p:to>
                                        <p:strVal val="visible"/>
                                      </p:to>
                                    </p:set>
                                    <p:animEffect transition="in" filter="wipe(left)">
                                      <p:cBhvr>
                                        <p:cTn id="72" dur="500"/>
                                        <p:tgtEl>
                                          <p:spTgt spid="5140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14058"/>
                                        </p:tgtEl>
                                        <p:attrNameLst>
                                          <p:attrName>style.visibility</p:attrName>
                                        </p:attrNameLst>
                                      </p:cBhvr>
                                      <p:to>
                                        <p:strVal val="visible"/>
                                      </p:to>
                                    </p:set>
                                    <p:animEffect transition="in" filter="wipe(left)">
                                      <p:cBhvr>
                                        <p:cTn id="82" dur="500"/>
                                        <p:tgtEl>
                                          <p:spTgt spid="514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build="p"/>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686800" cy="1371600"/>
          </a:xfrm>
        </p:spPr>
        <p:txBody>
          <a:bodyPr/>
          <a:lstStyle/>
          <a:p>
            <a:pPr marL="0" indent="0" algn="just"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x, y, and z axes, respectively, as shown in the figure.  The particle is constrained to be inside the box.  Find the wave functions and energies.  Then find the ground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April 10, 2017</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7" name="Footer Placeholder 6"/>
          <p:cNvSpPr>
            <a:spLocks noGrp="1"/>
          </p:cNvSpPr>
          <p:nvPr>
            <p:ph type="ftr" sz="quarter" idx="11"/>
          </p:nvPr>
        </p:nvSpPr>
        <p:spPr/>
        <p:txBody>
          <a:bodyPr/>
          <a:lstStyle/>
          <a:p>
            <a:pPr>
              <a:defRPr/>
            </a:pPr>
            <a:r>
              <a:rPr lang="mr-IN" smtClean="0"/>
              <a:t>PHYS 3313-001, Spring 2017                      Dr. Jaehoon Yu</a:t>
            </a:r>
            <a:endParaRPr lang="en-US"/>
          </a:p>
        </p:txBody>
      </p:sp>
      <p:sp>
        <p:nvSpPr>
          <p:cNvPr id="19" name="Rectangle 35"/>
          <p:cNvSpPr txBox="1">
            <a:spLocks noChangeArrowheads="1"/>
          </p:cNvSpPr>
          <p:nvPr/>
        </p:nvSpPr>
        <p:spPr bwMode="auto">
          <a:xfrm>
            <a:off x="228600" y="1905000"/>
            <a:ext cx="6096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 are the boundary conditions</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this situation?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nvPr>
        </p:nvGraphicFramePr>
        <p:xfrm>
          <a:off x="1012824" y="4191000"/>
          <a:ext cx="5053207" cy="515938"/>
        </p:xfrm>
        <a:graphic>
          <a:graphicData uri="http://schemas.openxmlformats.org/presentationml/2006/ole">
            <mc:AlternateContent xmlns:mc="http://schemas.openxmlformats.org/markup-compatibility/2006">
              <mc:Choice xmlns:v="urn:schemas-microsoft-com:vml" Requires="v">
                <p:oleObj spid="_x0000_s168228" name="Equation" r:id="rId3" imgW="2362200" imgH="241300" progId="Equation.DSMT4">
                  <p:embed/>
                </p:oleObj>
              </mc:Choice>
              <mc:Fallback>
                <p:oleObj name="Equation" r:id="rId3" imgW="2362200" imgH="241300" progId="Equation.DSMT4">
                  <p:embed/>
                  <p:pic>
                    <p:nvPicPr>
                      <p:cNvPr id="0" name=""/>
                      <p:cNvPicPr>
                        <a:picLocks noChangeAspect="1" noChangeArrowheads="1"/>
                      </p:cNvPicPr>
                      <p:nvPr/>
                    </p:nvPicPr>
                    <p:blipFill>
                      <a:blip r:embed="rId4"/>
                      <a:srcRect/>
                      <a:stretch>
                        <a:fillRect/>
                      </a:stretch>
                    </p:blipFill>
                    <p:spPr bwMode="auto">
                      <a:xfrm>
                        <a:off x="1012824" y="4191000"/>
                        <a:ext cx="5053207" cy="515938"/>
                      </a:xfrm>
                      <a:prstGeom prst="rect">
                        <a:avLst/>
                      </a:prstGeom>
                      <a:noFill/>
                    </p:spPr>
                  </p:pic>
                </p:oleObj>
              </mc:Fallback>
            </mc:AlternateContent>
          </a:graphicData>
        </a:graphic>
      </p:graphicFrame>
      <p:sp>
        <p:nvSpPr>
          <p:cNvPr id="16" name="Rectangle 35"/>
          <p:cNvSpPr txBox="1">
            <a:spLocks noChangeArrowheads="1"/>
          </p:cNvSpPr>
          <p:nvPr/>
        </p:nvSpPr>
        <p:spPr bwMode="auto">
          <a:xfrm>
            <a:off x="228600" y="2286000"/>
            <a:ext cx="8915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Particle</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is free, so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x</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y</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and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z</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wave functions are independent from each other!</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7" name="Rectangle 35"/>
          <p:cNvSpPr txBox="1">
            <a:spLocks noChangeArrowheads="1"/>
          </p:cNvSpPr>
          <p:nvPr/>
        </p:nvSpPr>
        <p:spPr bwMode="auto">
          <a:xfrm>
            <a:off x="228600" y="2743200"/>
            <a:ext cx="5029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Each </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wave function must be 0 at the wall!</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8" name="Rectangle 35"/>
          <p:cNvSpPr txBox="1">
            <a:spLocks noChangeArrowheads="1"/>
          </p:cNvSpPr>
          <p:nvPr/>
        </p:nvSpPr>
        <p:spPr bwMode="auto">
          <a:xfrm>
            <a:off x="5257800" y="2743200"/>
            <a:ext cx="381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Inside the </a:t>
            </a:r>
            <a:r>
              <a:rPr lang="en-US" kern="0" dirty="0" smtClean="0">
                <a:solidFill>
                  <a:schemeClr val="accent2"/>
                </a:solidFill>
                <a:latin typeface="+mn-lt"/>
                <a:ea typeface="ＭＳ Ｐゴシック" pitchFamily="-1" charset="-128"/>
                <a:cs typeface="Symbol" charset="2"/>
              </a:rPr>
              <a:t>box, potential V is 0.</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6" name="Object 8"/>
          <p:cNvGraphicFramePr>
            <a:graphicFrameLocks noChangeAspect="1"/>
          </p:cNvGraphicFramePr>
          <p:nvPr>
            <p:extLst/>
          </p:nvPr>
        </p:nvGraphicFramePr>
        <p:xfrm>
          <a:off x="1066800" y="3170238"/>
          <a:ext cx="2449513" cy="738187"/>
        </p:xfrm>
        <a:graphic>
          <a:graphicData uri="http://schemas.openxmlformats.org/presentationml/2006/ole">
            <mc:AlternateContent xmlns:mc="http://schemas.openxmlformats.org/markup-compatibility/2006">
              <mc:Choice xmlns:v="urn:schemas-microsoft-com:vml" Requires="v">
                <p:oleObj spid="_x0000_s168229" name="Equation" r:id="rId5" imgW="1384300" imgH="419100" progId="Equation.DSMT4">
                  <p:embed/>
                </p:oleObj>
              </mc:Choice>
              <mc:Fallback>
                <p:oleObj name="Equation" r:id="rId5" imgW="1384300" imgH="419100" progId="Equation.DSMT4">
                  <p:embed/>
                  <p:pic>
                    <p:nvPicPr>
                      <p:cNvPr id="0" name=""/>
                      <p:cNvPicPr>
                        <a:picLocks noChangeAspect="1" noChangeArrowheads="1"/>
                      </p:cNvPicPr>
                      <p:nvPr/>
                    </p:nvPicPr>
                    <p:blipFill>
                      <a:blip r:embed="rId6"/>
                      <a:srcRect/>
                      <a:stretch>
                        <a:fillRect/>
                      </a:stretch>
                    </p:blipFill>
                    <p:spPr bwMode="auto">
                      <a:xfrm>
                        <a:off x="1066800" y="3170238"/>
                        <a:ext cx="2449513" cy="738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2" name="Rectangle 35"/>
          <p:cNvSpPr txBox="1">
            <a:spLocks noChangeArrowheads="1"/>
          </p:cNvSpPr>
          <p:nvPr/>
        </p:nvSpPr>
        <p:spPr bwMode="auto">
          <a:xfrm>
            <a:off x="381000" y="3810000"/>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A reasonable solution is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7" name="Object 9"/>
          <p:cNvGraphicFramePr>
            <a:graphicFrameLocks noChangeAspect="1"/>
          </p:cNvGraphicFramePr>
          <p:nvPr>
            <p:extLst/>
          </p:nvPr>
        </p:nvGraphicFramePr>
        <p:xfrm>
          <a:off x="561975" y="5105400"/>
          <a:ext cx="2513013" cy="457200"/>
        </p:xfrm>
        <a:graphic>
          <a:graphicData uri="http://schemas.openxmlformats.org/presentationml/2006/ole">
            <mc:AlternateContent xmlns:mc="http://schemas.openxmlformats.org/markup-compatibility/2006">
              <mc:Choice xmlns:v="urn:schemas-microsoft-com:vml" Requires="v">
                <p:oleObj spid="_x0000_s168230" name="Equation" r:id="rId7" imgW="1117600" imgH="203200" progId="Equation.DSMT4">
                  <p:embed/>
                </p:oleObj>
              </mc:Choice>
              <mc:Fallback>
                <p:oleObj name="Equation" r:id="rId7" imgW="1117600" imgH="203200" progId="Equation.DSMT4">
                  <p:embed/>
                  <p:pic>
                    <p:nvPicPr>
                      <p:cNvPr id="0" name=""/>
                      <p:cNvPicPr>
                        <a:picLocks noChangeAspect="1" noChangeArrowheads="1"/>
                      </p:cNvPicPr>
                      <p:nvPr/>
                    </p:nvPicPr>
                    <p:blipFill>
                      <a:blip r:embed="rId8"/>
                      <a:srcRect/>
                      <a:stretch>
                        <a:fillRect/>
                      </a:stretch>
                    </p:blipFill>
                    <p:spPr bwMode="auto">
                      <a:xfrm>
                        <a:off x="561975" y="5105400"/>
                        <a:ext cx="2513013"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29418" name="Object 10"/>
          <p:cNvGraphicFramePr>
            <a:graphicFrameLocks noChangeAspect="1"/>
          </p:cNvGraphicFramePr>
          <p:nvPr>
            <p:extLst/>
          </p:nvPr>
        </p:nvGraphicFramePr>
        <p:xfrm>
          <a:off x="3124200" y="5105400"/>
          <a:ext cx="1855787" cy="457200"/>
        </p:xfrm>
        <a:graphic>
          <a:graphicData uri="http://schemas.openxmlformats.org/presentationml/2006/ole">
            <mc:AlternateContent xmlns:mc="http://schemas.openxmlformats.org/markup-compatibility/2006">
              <mc:Choice xmlns:v="urn:schemas-microsoft-com:vml" Requires="v">
                <p:oleObj spid="_x0000_s168231" name="Equation" r:id="rId9" imgW="825500" imgH="203200" progId="Equation.DSMT4">
                  <p:embed/>
                </p:oleObj>
              </mc:Choice>
              <mc:Fallback>
                <p:oleObj name="Equation" r:id="rId9" imgW="825500" imgH="203200" progId="Equation.DSMT4">
                  <p:embed/>
                  <p:pic>
                    <p:nvPicPr>
                      <p:cNvPr id="0" name=""/>
                      <p:cNvPicPr>
                        <a:picLocks noChangeAspect="1" noChangeArrowheads="1"/>
                      </p:cNvPicPr>
                      <p:nvPr/>
                    </p:nvPicPr>
                    <p:blipFill>
                      <a:blip r:embed="rId10"/>
                      <a:srcRect/>
                      <a:stretch>
                        <a:fillRect/>
                      </a:stretch>
                    </p:blipFill>
                    <p:spPr bwMode="auto">
                      <a:xfrm>
                        <a:off x="3124200" y="5105400"/>
                        <a:ext cx="1855787"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29419" name="Object 11"/>
          <p:cNvGraphicFramePr>
            <a:graphicFrameLocks noChangeAspect="1"/>
          </p:cNvGraphicFramePr>
          <p:nvPr>
            <p:extLst/>
          </p:nvPr>
        </p:nvGraphicFramePr>
        <p:xfrm>
          <a:off x="3438525" y="5553075"/>
          <a:ext cx="879475" cy="695325"/>
        </p:xfrm>
        <a:graphic>
          <a:graphicData uri="http://schemas.openxmlformats.org/presentationml/2006/ole">
            <mc:AlternateContent xmlns:mc="http://schemas.openxmlformats.org/markup-compatibility/2006">
              <mc:Choice xmlns:v="urn:schemas-microsoft-com:vml" Requires="v">
                <p:oleObj spid="_x0000_s168232" name="Equation" r:id="rId11" imgW="546100" imgH="431800" progId="Equation.DSMT4">
                  <p:embed/>
                </p:oleObj>
              </mc:Choice>
              <mc:Fallback>
                <p:oleObj name="Equation" r:id="rId11" imgW="546100" imgH="431800" progId="Equation.DSMT4">
                  <p:embed/>
                  <p:pic>
                    <p:nvPicPr>
                      <p:cNvPr id="0" name=""/>
                      <p:cNvPicPr>
                        <a:picLocks noChangeAspect="1" noChangeArrowheads="1"/>
                      </p:cNvPicPr>
                      <p:nvPr/>
                    </p:nvPicPr>
                    <p:blipFill>
                      <a:blip r:embed="rId12"/>
                      <a:srcRect/>
                      <a:stretch>
                        <a:fillRect/>
                      </a:stretch>
                    </p:blipFill>
                    <p:spPr bwMode="auto">
                      <a:xfrm>
                        <a:off x="3438525" y="5553075"/>
                        <a:ext cx="879475" cy="695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 name="Rectangle 35"/>
          <p:cNvSpPr txBox="1">
            <a:spLocks noChangeArrowheads="1"/>
          </p:cNvSpPr>
          <p:nvPr/>
        </p:nvSpPr>
        <p:spPr bwMode="auto">
          <a:xfrm>
            <a:off x="381000" y="46482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Using the boundary condition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5" name="Rectangle 35"/>
          <p:cNvSpPr txBox="1">
            <a:spLocks noChangeArrowheads="1"/>
          </p:cNvSpPr>
          <p:nvPr/>
        </p:nvSpPr>
        <p:spPr bwMode="auto">
          <a:xfrm>
            <a:off x="381000" y="56388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So the wave numbers are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20" name="Object 12"/>
          <p:cNvGraphicFramePr>
            <a:graphicFrameLocks noChangeAspect="1"/>
          </p:cNvGraphicFramePr>
          <p:nvPr>
            <p:extLst/>
          </p:nvPr>
        </p:nvGraphicFramePr>
        <p:xfrm>
          <a:off x="4622800" y="5562600"/>
          <a:ext cx="939800" cy="695325"/>
        </p:xfrm>
        <a:graphic>
          <a:graphicData uri="http://schemas.openxmlformats.org/presentationml/2006/ole">
            <mc:AlternateContent xmlns:mc="http://schemas.openxmlformats.org/markup-compatibility/2006">
              <mc:Choice xmlns:v="urn:schemas-microsoft-com:vml" Requires="v">
                <p:oleObj spid="_x0000_s168233" name="Equation" r:id="rId13" imgW="584200" imgH="431800" progId="Equation.DSMT4">
                  <p:embed/>
                </p:oleObj>
              </mc:Choice>
              <mc:Fallback>
                <p:oleObj name="Equation" r:id="rId13" imgW="584200" imgH="431800" progId="Equation.DSMT4">
                  <p:embed/>
                  <p:pic>
                    <p:nvPicPr>
                      <p:cNvPr id="0" name=""/>
                      <p:cNvPicPr>
                        <a:picLocks noChangeAspect="1" noChangeArrowheads="1"/>
                      </p:cNvPicPr>
                      <p:nvPr/>
                    </p:nvPicPr>
                    <p:blipFill>
                      <a:blip r:embed="rId14"/>
                      <a:srcRect/>
                      <a:stretch>
                        <a:fillRect/>
                      </a:stretch>
                    </p:blipFill>
                    <p:spPr bwMode="auto">
                      <a:xfrm>
                        <a:off x="4622800" y="5562600"/>
                        <a:ext cx="939800" cy="695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29421" name="Object 13"/>
          <p:cNvGraphicFramePr>
            <a:graphicFrameLocks noChangeAspect="1"/>
          </p:cNvGraphicFramePr>
          <p:nvPr>
            <p:extLst/>
          </p:nvPr>
        </p:nvGraphicFramePr>
        <p:xfrm>
          <a:off x="5927725" y="5562600"/>
          <a:ext cx="919163" cy="695325"/>
        </p:xfrm>
        <a:graphic>
          <a:graphicData uri="http://schemas.openxmlformats.org/presentationml/2006/ole">
            <mc:AlternateContent xmlns:mc="http://schemas.openxmlformats.org/markup-compatibility/2006">
              <mc:Choice xmlns:v="urn:schemas-microsoft-com:vml" Requires="v">
                <p:oleObj spid="_x0000_s168234" name="Equation" r:id="rId15" imgW="571500" imgH="431800" progId="Equation.DSMT4">
                  <p:embed/>
                </p:oleObj>
              </mc:Choice>
              <mc:Fallback>
                <p:oleObj name="Equation" r:id="rId15" imgW="571500" imgH="431800" progId="Equation.DSMT4">
                  <p:embed/>
                  <p:pic>
                    <p:nvPicPr>
                      <p:cNvPr id="0" name=""/>
                      <p:cNvPicPr>
                        <a:picLocks noChangeAspect="1" noChangeArrowheads="1"/>
                      </p:cNvPicPr>
                      <p:nvPr/>
                    </p:nvPicPr>
                    <p:blipFill>
                      <a:blip r:embed="rId16"/>
                      <a:srcRect/>
                      <a:stretch>
                        <a:fillRect/>
                      </a:stretch>
                    </p:blipFill>
                    <p:spPr bwMode="auto">
                      <a:xfrm>
                        <a:off x="5927725" y="5562600"/>
                        <a:ext cx="919163" cy="695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 name="Object 10"/>
          <p:cNvGraphicFramePr>
            <a:graphicFrameLocks noChangeAspect="1"/>
          </p:cNvGraphicFramePr>
          <p:nvPr>
            <p:extLst/>
          </p:nvPr>
        </p:nvGraphicFramePr>
        <p:xfrm>
          <a:off x="4975225" y="5105400"/>
          <a:ext cx="1654175" cy="457200"/>
        </p:xfrm>
        <a:graphic>
          <a:graphicData uri="http://schemas.openxmlformats.org/presentationml/2006/ole">
            <mc:AlternateContent xmlns:mc="http://schemas.openxmlformats.org/markup-compatibility/2006">
              <mc:Choice xmlns:v="urn:schemas-microsoft-com:vml" Requires="v">
                <p:oleObj spid="_x0000_s168235" name="Equation" r:id="rId17" imgW="736600" imgH="203200" progId="Equation.DSMT4">
                  <p:embed/>
                </p:oleObj>
              </mc:Choice>
              <mc:Fallback>
                <p:oleObj name="Equation" r:id="rId17" imgW="736600" imgH="203200" progId="Equation.DSMT4">
                  <p:embed/>
                  <p:pic>
                    <p:nvPicPr>
                      <p:cNvPr id="0" name=""/>
                      <p:cNvPicPr>
                        <a:picLocks noChangeAspect="1" noChangeArrowheads="1"/>
                      </p:cNvPicPr>
                      <p:nvPr/>
                    </p:nvPicPr>
                    <p:blipFill>
                      <a:blip r:embed="rId18"/>
                      <a:srcRect/>
                      <a:stretch>
                        <a:fillRect/>
                      </a:stretch>
                    </p:blipFill>
                    <p:spPr bwMode="auto">
                      <a:xfrm>
                        <a:off x="4975225" y="5105400"/>
                        <a:ext cx="1654175"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nvPr>
        </p:nvGraphicFramePr>
        <p:xfrm>
          <a:off x="3503613" y="3178175"/>
          <a:ext cx="2135187" cy="738188"/>
        </p:xfrm>
        <a:graphic>
          <a:graphicData uri="http://schemas.openxmlformats.org/presentationml/2006/ole">
            <mc:AlternateContent xmlns:mc="http://schemas.openxmlformats.org/markup-compatibility/2006">
              <mc:Choice xmlns:v="urn:schemas-microsoft-com:vml" Requires="v">
                <p:oleObj spid="_x0000_s168236" name="Equation" r:id="rId19" imgW="1206500" imgH="419100" progId="Equation.DSMT4">
                  <p:embed/>
                </p:oleObj>
              </mc:Choice>
              <mc:Fallback>
                <p:oleObj name="Equation" r:id="rId19" imgW="1206500" imgH="419100" progId="Equation.DSMT4">
                  <p:embed/>
                  <p:pic>
                    <p:nvPicPr>
                      <p:cNvPr id="0" name=""/>
                      <p:cNvPicPr>
                        <a:picLocks noChangeAspect="1" noChangeArrowheads="1"/>
                      </p:cNvPicPr>
                      <p:nvPr/>
                    </p:nvPicPr>
                    <p:blipFill>
                      <a:blip r:embed="rId20"/>
                      <a:srcRect/>
                      <a:stretch>
                        <a:fillRect/>
                      </a:stretch>
                    </p:blipFill>
                    <p:spPr bwMode="auto">
                      <a:xfrm>
                        <a:off x="3503613" y="3178175"/>
                        <a:ext cx="2135187" cy="738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26" name="Picture 1"/>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6654800" y="3276600"/>
            <a:ext cx="24130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297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wipe(left)">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wipe(left)">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wipe(left)">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29416"/>
                                        </p:tgtEl>
                                        <p:attrNameLst>
                                          <p:attrName>style.visibility</p:attrName>
                                        </p:attrNameLst>
                                      </p:cBhvr>
                                      <p:to>
                                        <p:strVal val="visible"/>
                                      </p:to>
                                    </p:set>
                                    <p:animEffect transition="in" filter="wipe(left)">
                                      <p:cBhvr>
                                        <p:cTn id="39" dur="500"/>
                                        <p:tgtEl>
                                          <p:spTgt spid="5294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wipe(left)">
                                      <p:cBhvr>
                                        <p:cTn id="49" dur="500"/>
                                        <p:tgtEl>
                                          <p:spTgt spid="2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08943"/>
                                        </p:tgtEl>
                                        <p:attrNameLst>
                                          <p:attrName>style.visibility</p:attrName>
                                        </p:attrNameLst>
                                      </p:cBhvr>
                                      <p:to>
                                        <p:strVal val="visible"/>
                                      </p:to>
                                    </p:set>
                                    <p:animEffect transition="in" filter="wipe(left)">
                                      <p:cBhvr>
                                        <p:cTn id="54" dur="500"/>
                                        <p:tgtEl>
                                          <p:spTgt spid="50894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wipe(left)">
                                      <p:cBhvr>
                                        <p:cTn id="59" dur="500"/>
                                        <p:tgtEl>
                                          <p:spTgt spid="2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529417"/>
                                        </p:tgtEl>
                                        <p:attrNameLst>
                                          <p:attrName>style.visibility</p:attrName>
                                        </p:attrNameLst>
                                      </p:cBhvr>
                                      <p:to>
                                        <p:strVal val="visible"/>
                                      </p:to>
                                    </p:set>
                                    <p:animEffect transition="in" filter="wipe(left)">
                                      <p:cBhvr>
                                        <p:cTn id="64" dur="500"/>
                                        <p:tgtEl>
                                          <p:spTgt spid="52941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29418"/>
                                        </p:tgtEl>
                                        <p:attrNameLst>
                                          <p:attrName>style.visibility</p:attrName>
                                        </p:attrNameLst>
                                      </p:cBhvr>
                                      <p:to>
                                        <p:strVal val="visible"/>
                                      </p:to>
                                    </p:set>
                                    <p:animEffect transition="in" filter="wipe(left)">
                                      <p:cBhvr>
                                        <p:cTn id="69" dur="500"/>
                                        <p:tgtEl>
                                          <p:spTgt spid="5294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5">
                                            <p:txEl>
                                              <p:pRg st="0" end="0"/>
                                            </p:txEl>
                                          </p:spTgt>
                                        </p:tgtEl>
                                        <p:attrNameLst>
                                          <p:attrName>style.visibility</p:attrName>
                                        </p:attrNameLst>
                                      </p:cBhvr>
                                      <p:to>
                                        <p:strVal val="visible"/>
                                      </p:to>
                                    </p:set>
                                    <p:animEffect transition="in" filter="wipe(left)">
                                      <p:cBhvr>
                                        <p:cTn id="79" dur="500"/>
                                        <p:tgtEl>
                                          <p:spTgt spid="25">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529419"/>
                                        </p:tgtEl>
                                        <p:attrNameLst>
                                          <p:attrName>style.visibility</p:attrName>
                                        </p:attrNameLst>
                                      </p:cBhvr>
                                      <p:to>
                                        <p:strVal val="visible"/>
                                      </p:to>
                                    </p:set>
                                    <p:animEffect transition="in" filter="wipe(left)">
                                      <p:cBhvr>
                                        <p:cTn id="84" dur="500"/>
                                        <p:tgtEl>
                                          <p:spTgt spid="52941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529420"/>
                                        </p:tgtEl>
                                        <p:attrNameLst>
                                          <p:attrName>style.visibility</p:attrName>
                                        </p:attrNameLst>
                                      </p:cBhvr>
                                      <p:to>
                                        <p:strVal val="visible"/>
                                      </p:to>
                                    </p:set>
                                    <p:animEffect transition="in" filter="wipe(left)">
                                      <p:cBhvr>
                                        <p:cTn id="89" dur="500"/>
                                        <p:tgtEl>
                                          <p:spTgt spid="52942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529421"/>
                                        </p:tgtEl>
                                        <p:attrNameLst>
                                          <p:attrName>style.visibility</p:attrName>
                                        </p:attrNameLst>
                                      </p:cBhvr>
                                      <p:to>
                                        <p:strVal val="visible"/>
                                      </p:to>
                                    </p:set>
                                    <p:animEffect transition="in" filter="wipe(left)">
                                      <p:cBhvr>
                                        <p:cTn id="94" dur="500"/>
                                        <p:tgtEl>
                                          <p:spTgt spid="529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19" grpId="0" build="p"/>
      <p:bldP spid="16" grpId="0" build="p"/>
      <p:bldP spid="17" grpId="0" build="p"/>
      <p:bldP spid="18" grpId="0" build="p"/>
      <p:bldP spid="22" grpId="0" build="p"/>
      <p:bldP spid="24" grpId="0" build="p"/>
      <p:bldP spid="2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686800" cy="1371600"/>
          </a:xfrm>
        </p:spPr>
        <p:txBody>
          <a:bodyPr/>
          <a:lstStyle/>
          <a:p>
            <a:pPr marL="0" indent="0"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x, y, and z axes, respectively, as shown </a:t>
            </a:r>
            <a:r>
              <a:rPr lang="en-US" sz="2000" smtClean="0">
                <a:cs typeface="ＭＳ Ｐゴシック" pitchFamily="-84" charset="-128"/>
              </a:rPr>
              <a:t>in figure.  </a:t>
            </a:r>
            <a:r>
              <a:rPr lang="en-US" sz="2000" dirty="0" smtClean="0">
                <a:cs typeface="ＭＳ Ｐゴシック" pitchFamily="-84" charset="-128"/>
              </a:rPr>
              <a:t>The particle is constrained to be inside the  box.  Find the wave functions and energies.  Then find the 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April 10, 2017</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16</a:t>
            </a:fld>
            <a:endParaRPr lang="en-US"/>
          </a:p>
        </p:txBody>
      </p:sp>
      <p:sp>
        <p:nvSpPr>
          <p:cNvPr id="7" name="Footer Placeholder 6"/>
          <p:cNvSpPr>
            <a:spLocks noGrp="1"/>
          </p:cNvSpPr>
          <p:nvPr>
            <p:ph type="ftr" sz="quarter" idx="11"/>
          </p:nvPr>
        </p:nvSpPr>
        <p:spPr/>
        <p:txBody>
          <a:bodyPr/>
          <a:lstStyle/>
          <a:p>
            <a:pPr>
              <a:defRPr/>
            </a:pPr>
            <a:r>
              <a:rPr lang="mr-IN" smtClean="0"/>
              <a:t>PHYS 3313-001, Spring 2017                      Dr. Jaehoon Yu</a:t>
            </a:r>
            <a:endParaRPr lang="en-US"/>
          </a:p>
        </p:txBody>
      </p:sp>
      <p:sp>
        <p:nvSpPr>
          <p:cNvPr id="19" name="Rectangle 35"/>
          <p:cNvSpPr txBox="1">
            <a:spLocks noChangeArrowheads="1"/>
          </p:cNvSpPr>
          <p:nvPr/>
        </p:nvSpPr>
        <p:spPr bwMode="auto">
          <a:xfrm>
            <a:off x="228600" y="1905000"/>
            <a:ext cx="784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The energy can be obtained through the </a:t>
            </a:r>
            <a:r>
              <a:rPr kumimoji="0" lang="en-US" b="0" i="0" u="none" strike="noStrike" kern="0" cap="none" spc="0" normalizeH="0" baseline="0" noProof="0" dirty="0" err="1" smtClean="0">
                <a:ln>
                  <a:noFill/>
                </a:ln>
                <a:solidFill>
                  <a:schemeClr val="accent2"/>
                </a:solidFill>
                <a:effectLst/>
                <a:uLnTx/>
                <a:uFillTx/>
                <a:latin typeface="+mn-lt"/>
                <a:ea typeface="ＭＳ Ｐゴシック" pitchFamily="-1" charset="-128"/>
                <a:cs typeface="ＭＳ Ｐゴシック" pitchFamily="-84" charset="-128"/>
              </a:rPr>
              <a:t>Schr</a:t>
            </a:r>
            <a:r>
              <a:rPr lang="en-US" sz="2800" dirty="0" err="1">
                <a:solidFill>
                  <a:srgbClr val="000090"/>
                </a:solidFill>
                <a:ea typeface="ＭＳ Ｐゴシック" pitchFamily="-84" charset="-128"/>
                <a:cs typeface="ＭＳ Ｐゴシック" pitchFamily="-84" charset="-128"/>
              </a:rPr>
              <a:t>ö</a:t>
            </a: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dinger equation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nvPr>
        </p:nvGraphicFramePr>
        <p:xfrm>
          <a:off x="442913" y="3235325"/>
          <a:ext cx="4106862" cy="650875"/>
        </p:xfrm>
        <a:graphic>
          <a:graphicData uri="http://schemas.openxmlformats.org/presentationml/2006/ole">
            <mc:AlternateContent xmlns:mc="http://schemas.openxmlformats.org/markup-compatibility/2006">
              <mc:Choice xmlns:v="urn:schemas-microsoft-com:vml" Requires="v">
                <p:oleObj spid="_x0000_s169316" name="Equation" r:id="rId3" imgW="2438400" imgH="393700" progId="Equation.DSMT4">
                  <p:embed/>
                </p:oleObj>
              </mc:Choice>
              <mc:Fallback>
                <p:oleObj name="Equation" r:id="rId3" imgW="2438400" imgH="393700" progId="Equation.DSMT4">
                  <p:embed/>
                  <p:pic>
                    <p:nvPicPr>
                      <p:cNvPr id="0" name=""/>
                      <p:cNvPicPr>
                        <a:picLocks noChangeAspect="1" noChangeArrowheads="1"/>
                      </p:cNvPicPr>
                      <p:nvPr/>
                    </p:nvPicPr>
                    <p:blipFill>
                      <a:blip r:embed="rId4"/>
                      <a:srcRect/>
                      <a:stretch>
                        <a:fillRect/>
                      </a:stretch>
                    </p:blipFill>
                    <p:spPr bwMode="auto">
                      <a:xfrm>
                        <a:off x="442913" y="3235325"/>
                        <a:ext cx="4106862"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29416" name="Object 8"/>
          <p:cNvGraphicFramePr>
            <a:graphicFrameLocks noChangeAspect="1"/>
          </p:cNvGraphicFramePr>
          <p:nvPr>
            <p:extLst/>
          </p:nvPr>
        </p:nvGraphicFramePr>
        <p:xfrm>
          <a:off x="1108075" y="2409825"/>
          <a:ext cx="1395413" cy="736600"/>
        </p:xfrm>
        <a:graphic>
          <a:graphicData uri="http://schemas.openxmlformats.org/presentationml/2006/ole">
            <mc:AlternateContent xmlns:mc="http://schemas.openxmlformats.org/markup-compatibility/2006">
              <mc:Choice xmlns:v="urn:schemas-microsoft-com:vml" Requires="v">
                <p:oleObj spid="_x0000_s169317" name="Equation" r:id="rId5" imgW="787400" imgH="419100" progId="Equation.DSMT4">
                  <p:embed/>
                </p:oleObj>
              </mc:Choice>
              <mc:Fallback>
                <p:oleObj name="Equation" r:id="rId5" imgW="787400" imgH="419100" progId="Equation.DSMT4">
                  <p:embed/>
                  <p:pic>
                    <p:nvPicPr>
                      <p:cNvPr id="0" name=""/>
                      <p:cNvPicPr>
                        <a:picLocks noChangeAspect="1" noChangeArrowheads="1"/>
                      </p:cNvPicPr>
                      <p:nvPr/>
                    </p:nvPicPr>
                    <p:blipFill>
                      <a:blip r:embed="rId6"/>
                      <a:srcRect/>
                      <a:stretch>
                        <a:fillRect/>
                      </a:stretch>
                    </p:blipFill>
                    <p:spPr bwMode="auto">
                      <a:xfrm>
                        <a:off x="1108075" y="2409825"/>
                        <a:ext cx="1395413" cy="736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0" name="Object 4"/>
          <p:cNvGraphicFramePr>
            <a:graphicFrameLocks noChangeAspect="1"/>
          </p:cNvGraphicFramePr>
          <p:nvPr>
            <p:extLst/>
          </p:nvPr>
        </p:nvGraphicFramePr>
        <p:xfrm>
          <a:off x="457200" y="3956050"/>
          <a:ext cx="4343400" cy="692150"/>
        </p:xfrm>
        <a:graphic>
          <a:graphicData uri="http://schemas.openxmlformats.org/presentationml/2006/ole">
            <mc:AlternateContent xmlns:mc="http://schemas.openxmlformats.org/markup-compatibility/2006">
              <mc:Choice xmlns:v="urn:schemas-microsoft-com:vml" Requires="v">
                <p:oleObj spid="_x0000_s169318" name="Equation" r:id="rId7" imgW="2578100" imgH="419100" progId="Equation.DSMT4">
                  <p:embed/>
                </p:oleObj>
              </mc:Choice>
              <mc:Fallback>
                <p:oleObj name="Equation" r:id="rId7" imgW="2578100" imgH="419100" progId="Equation.DSMT4">
                  <p:embed/>
                  <p:pic>
                    <p:nvPicPr>
                      <p:cNvPr id="0" name=""/>
                      <p:cNvPicPr>
                        <a:picLocks noChangeAspect="1" noChangeArrowheads="1"/>
                      </p:cNvPicPr>
                      <p:nvPr/>
                    </p:nvPicPr>
                    <p:blipFill>
                      <a:blip r:embed="rId8"/>
                      <a:srcRect/>
                      <a:stretch>
                        <a:fillRect/>
                      </a:stretch>
                    </p:blipFill>
                    <p:spPr bwMode="auto">
                      <a:xfrm>
                        <a:off x="457200" y="3956050"/>
                        <a:ext cx="4343400"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1" name="Object 5"/>
          <p:cNvGraphicFramePr>
            <a:graphicFrameLocks noChangeAspect="1"/>
          </p:cNvGraphicFramePr>
          <p:nvPr>
            <p:extLst/>
          </p:nvPr>
        </p:nvGraphicFramePr>
        <p:xfrm>
          <a:off x="381000" y="4724400"/>
          <a:ext cx="3016250" cy="776288"/>
        </p:xfrm>
        <a:graphic>
          <a:graphicData uri="http://schemas.openxmlformats.org/presentationml/2006/ole">
            <mc:AlternateContent xmlns:mc="http://schemas.openxmlformats.org/markup-compatibility/2006">
              <mc:Choice xmlns:v="urn:schemas-microsoft-com:vml" Requires="v">
                <p:oleObj spid="_x0000_s169319" name="Equation" r:id="rId9" imgW="1790700" imgH="469900" progId="Equation.DSMT4">
                  <p:embed/>
                </p:oleObj>
              </mc:Choice>
              <mc:Fallback>
                <p:oleObj name="Equation" r:id="rId9" imgW="1790700" imgH="469900" progId="Equation.DSMT4">
                  <p:embed/>
                  <p:pic>
                    <p:nvPicPr>
                      <p:cNvPr id="0" name=""/>
                      <p:cNvPicPr>
                        <a:picLocks noChangeAspect="1" noChangeArrowheads="1"/>
                      </p:cNvPicPr>
                      <p:nvPr/>
                    </p:nvPicPr>
                    <p:blipFill>
                      <a:blip r:embed="rId10"/>
                      <a:srcRect/>
                      <a:stretch>
                        <a:fillRect/>
                      </a:stretch>
                    </p:blipFill>
                    <p:spPr bwMode="auto">
                      <a:xfrm>
                        <a:off x="381000" y="4724400"/>
                        <a:ext cx="3016250" cy="776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2" name="Object 6"/>
          <p:cNvGraphicFramePr>
            <a:graphicFrameLocks noChangeAspect="1"/>
          </p:cNvGraphicFramePr>
          <p:nvPr>
            <p:extLst/>
          </p:nvPr>
        </p:nvGraphicFramePr>
        <p:xfrm>
          <a:off x="488950" y="5503863"/>
          <a:ext cx="2481263" cy="692150"/>
        </p:xfrm>
        <a:graphic>
          <a:graphicData uri="http://schemas.openxmlformats.org/presentationml/2006/ole">
            <mc:AlternateContent xmlns:mc="http://schemas.openxmlformats.org/markup-compatibility/2006">
              <mc:Choice xmlns:v="urn:schemas-microsoft-com:vml" Requires="v">
                <p:oleObj spid="_x0000_s169320" name="Equation" r:id="rId11" imgW="1473200" imgH="419100" progId="Equation.DSMT4">
                  <p:embed/>
                </p:oleObj>
              </mc:Choice>
              <mc:Fallback>
                <p:oleObj name="Equation" r:id="rId11" imgW="1473200" imgH="419100" progId="Equation.DSMT4">
                  <p:embed/>
                  <p:pic>
                    <p:nvPicPr>
                      <p:cNvPr id="0" name=""/>
                      <p:cNvPicPr>
                        <a:picLocks noChangeAspect="1" noChangeArrowheads="1"/>
                      </p:cNvPicPr>
                      <p:nvPr/>
                    </p:nvPicPr>
                    <p:blipFill>
                      <a:blip r:embed="rId12"/>
                      <a:srcRect/>
                      <a:stretch>
                        <a:fillRect/>
                      </a:stretch>
                    </p:blipFill>
                    <p:spPr bwMode="auto">
                      <a:xfrm>
                        <a:off x="488950" y="5503863"/>
                        <a:ext cx="2481263"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3" name="Object 7"/>
          <p:cNvGraphicFramePr>
            <a:graphicFrameLocks noChangeAspect="1"/>
          </p:cNvGraphicFramePr>
          <p:nvPr>
            <p:extLst/>
          </p:nvPr>
        </p:nvGraphicFramePr>
        <p:xfrm>
          <a:off x="2486025" y="2362200"/>
          <a:ext cx="3598863" cy="827088"/>
        </p:xfrm>
        <a:graphic>
          <a:graphicData uri="http://schemas.openxmlformats.org/presentationml/2006/ole">
            <mc:AlternateContent xmlns:mc="http://schemas.openxmlformats.org/markup-compatibility/2006">
              <mc:Choice xmlns:v="urn:schemas-microsoft-com:vml" Requires="v">
                <p:oleObj spid="_x0000_s169321" name="Equation" r:id="rId13" imgW="2032000" imgH="469900" progId="Equation.DSMT4">
                  <p:embed/>
                </p:oleObj>
              </mc:Choice>
              <mc:Fallback>
                <p:oleObj name="Equation" r:id="rId13" imgW="2032000" imgH="469900" progId="Equation.DSMT4">
                  <p:embed/>
                  <p:pic>
                    <p:nvPicPr>
                      <p:cNvPr id="0" name=""/>
                      <p:cNvPicPr>
                        <a:picLocks noChangeAspect="1" noChangeArrowheads="1"/>
                      </p:cNvPicPr>
                      <p:nvPr/>
                    </p:nvPicPr>
                    <p:blipFill>
                      <a:blip r:embed="rId14"/>
                      <a:srcRect/>
                      <a:stretch>
                        <a:fillRect/>
                      </a:stretch>
                    </p:blipFill>
                    <p:spPr bwMode="auto">
                      <a:xfrm>
                        <a:off x="2486025" y="2362200"/>
                        <a:ext cx="3598863" cy="827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4" name="Object 8"/>
          <p:cNvGraphicFramePr>
            <a:graphicFrameLocks noChangeAspect="1"/>
          </p:cNvGraphicFramePr>
          <p:nvPr>
            <p:extLst/>
          </p:nvPr>
        </p:nvGraphicFramePr>
        <p:xfrm>
          <a:off x="2998788" y="5495925"/>
          <a:ext cx="2247900" cy="776288"/>
        </p:xfrm>
        <a:graphic>
          <a:graphicData uri="http://schemas.openxmlformats.org/presentationml/2006/ole">
            <mc:AlternateContent xmlns:mc="http://schemas.openxmlformats.org/markup-compatibility/2006">
              <mc:Choice xmlns:v="urn:schemas-microsoft-com:vml" Requires="v">
                <p:oleObj spid="_x0000_s169322" name="Equation" r:id="rId15" imgW="1333500" imgH="469900" progId="Equation.DSMT4">
                  <p:embed/>
                </p:oleObj>
              </mc:Choice>
              <mc:Fallback>
                <p:oleObj name="Equation" r:id="rId15" imgW="1333500" imgH="469900" progId="Equation.DSMT4">
                  <p:embed/>
                  <p:pic>
                    <p:nvPicPr>
                      <p:cNvPr id="0" name=""/>
                      <p:cNvPicPr>
                        <a:picLocks noChangeAspect="1" noChangeArrowheads="1"/>
                      </p:cNvPicPr>
                      <p:nvPr/>
                    </p:nvPicPr>
                    <p:blipFill>
                      <a:blip r:embed="rId16"/>
                      <a:srcRect/>
                      <a:stretch>
                        <a:fillRect/>
                      </a:stretch>
                    </p:blipFill>
                    <p:spPr bwMode="auto">
                      <a:xfrm>
                        <a:off x="2998788" y="5495925"/>
                        <a:ext cx="2247900" cy="776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 name="Rectangle 35"/>
          <p:cNvSpPr txBox="1">
            <a:spLocks noChangeArrowheads="1"/>
          </p:cNvSpPr>
          <p:nvPr/>
        </p:nvSpPr>
        <p:spPr bwMode="auto">
          <a:xfrm>
            <a:off x="6096000" y="4876800"/>
            <a:ext cx="3048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is the ground state energy?</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1" name="Rectangle 35"/>
          <p:cNvSpPr txBox="1">
            <a:spLocks noChangeArrowheads="1"/>
          </p:cNvSpPr>
          <p:nvPr/>
        </p:nvSpPr>
        <p:spPr bwMode="auto">
          <a:xfrm>
            <a:off x="6096000" y="5562600"/>
            <a:ext cx="3048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When are the energies the same</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different combinations of </a:t>
            </a:r>
            <a:r>
              <a:rPr kumimoji="0" lang="en-US" sz="1800" b="0" i="0" u="none" strike="noStrike" kern="0" cap="none" spc="0" normalizeH="0" noProof="0" dirty="0" err="1"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err="1" smtClean="0">
                <a:ln>
                  <a:noFill/>
                </a:ln>
                <a:solidFill>
                  <a:schemeClr val="accent2"/>
                </a:solidFill>
                <a:effectLst/>
                <a:uLnTx/>
                <a:uFillTx/>
                <a:latin typeface="+mn-lt"/>
                <a:ea typeface="ＭＳ Ｐゴシック" pitchFamily="-1" charset="-128"/>
                <a:cs typeface="ＭＳ Ｐゴシック" pitchFamily="-84" charset="-128"/>
              </a:rPr>
              <a:t>i</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0" y="5181600"/>
            <a:ext cx="3276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E</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1,1,1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when 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2</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3</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=1, how much?</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1465" name="Object 9"/>
          <p:cNvGraphicFramePr>
            <a:graphicFrameLocks noChangeAspect="1"/>
          </p:cNvGraphicFramePr>
          <p:nvPr>
            <p:extLst/>
          </p:nvPr>
        </p:nvGraphicFramePr>
        <p:xfrm>
          <a:off x="3389313" y="4794250"/>
          <a:ext cx="2674937" cy="692150"/>
        </p:xfrm>
        <a:graphic>
          <a:graphicData uri="http://schemas.openxmlformats.org/presentationml/2006/ole">
            <mc:AlternateContent xmlns:mc="http://schemas.openxmlformats.org/markup-compatibility/2006">
              <mc:Choice xmlns:v="urn:schemas-microsoft-com:vml" Requires="v">
                <p:oleObj spid="_x0000_s169323" name="Equation" r:id="rId17" imgW="1587500" imgH="419100" progId="Equation.DSMT4">
                  <p:embed/>
                </p:oleObj>
              </mc:Choice>
              <mc:Fallback>
                <p:oleObj name="Equation" r:id="rId17" imgW="1587500" imgH="419100" progId="Equation.DSMT4">
                  <p:embed/>
                  <p:pic>
                    <p:nvPicPr>
                      <p:cNvPr id="0" name=""/>
                      <p:cNvPicPr>
                        <a:picLocks noChangeAspect="1" noChangeArrowheads="1"/>
                      </p:cNvPicPr>
                      <p:nvPr/>
                    </p:nvPicPr>
                    <p:blipFill>
                      <a:blip r:embed="rId18"/>
                      <a:srcRect/>
                      <a:stretch>
                        <a:fillRect/>
                      </a:stretch>
                    </p:blipFill>
                    <p:spPr bwMode="auto">
                      <a:xfrm>
                        <a:off x="3389313" y="4794250"/>
                        <a:ext cx="2674937"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6" name="Object 10"/>
          <p:cNvGraphicFramePr>
            <a:graphicFrameLocks noChangeAspect="1"/>
          </p:cNvGraphicFramePr>
          <p:nvPr>
            <p:extLst/>
          </p:nvPr>
        </p:nvGraphicFramePr>
        <p:xfrm>
          <a:off x="4592638" y="3352800"/>
          <a:ext cx="3016250" cy="400050"/>
        </p:xfrm>
        <a:graphic>
          <a:graphicData uri="http://schemas.openxmlformats.org/presentationml/2006/ole">
            <mc:AlternateContent xmlns:mc="http://schemas.openxmlformats.org/markup-compatibility/2006">
              <mc:Choice xmlns:v="urn:schemas-microsoft-com:vml" Requires="v">
                <p:oleObj spid="_x0000_s169324" name="Equation" r:id="rId19" imgW="1790700" imgH="241300" progId="Equation.DSMT4">
                  <p:embed/>
                </p:oleObj>
              </mc:Choice>
              <mc:Fallback>
                <p:oleObj name="Equation" r:id="rId19" imgW="1790700" imgH="241300" progId="Equation.DSMT4">
                  <p:embed/>
                  <p:pic>
                    <p:nvPicPr>
                      <p:cNvPr id="0" name=""/>
                      <p:cNvPicPr>
                        <a:picLocks noChangeAspect="1" noChangeArrowheads="1"/>
                      </p:cNvPicPr>
                      <p:nvPr/>
                    </p:nvPicPr>
                    <p:blipFill>
                      <a:blip r:embed="rId20"/>
                      <a:srcRect/>
                      <a:stretch>
                        <a:fillRect/>
                      </a:stretch>
                    </p:blipFill>
                    <p:spPr bwMode="auto">
                      <a:xfrm>
                        <a:off x="4592638" y="3352800"/>
                        <a:ext cx="3016250" cy="400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7" name="Object 11"/>
          <p:cNvGraphicFramePr>
            <a:graphicFrameLocks noChangeAspect="1"/>
          </p:cNvGraphicFramePr>
          <p:nvPr>
            <p:extLst/>
          </p:nvPr>
        </p:nvGraphicFramePr>
        <p:xfrm>
          <a:off x="4733925" y="4114800"/>
          <a:ext cx="3359150" cy="398463"/>
        </p:xfrm>
        <a:graphic>
          <a:graphicData uri="http://schemas.openxmlformats.org/presentationml/2006/ole">
            <mc:AlternateContent xmlns:mc="http://schemas.openxmlformats.org/markup-compatibility/2006">
              <mc:Choice xmlns:v="urn:schemas-microsoft-com:vml" Requires="v">
                <p:oleObj spid="_x0000_s169325" name="Equation" r:id="rId21" imgW="1993900" imgH="241300" progId="Equation.DSMT4">
                  <p:embed/>
                </p:oleObj>
              </mc:Choice>
              <mc:Fallback>
                <p:oleObj name="Equation" r:id="rId21" imgW="1993900" imgH="241300" progId="Equation.DSMT4">
                  <p:embed/>
                  <p:pic>
                    <p:nvPicPr>
                      <p:cNvPr id="0" name=""/>
                      <p:cNvPicPr>
                        <a:picLocks noChangeAspect="1" noChangeArrowheads="1"/>
                      </p:cNvPicPr>
                      <p:nvPr/>
                    </p:nvPicPr>
                    <p:blipFill>
                      <a:blip r:embed="rId22"/>
                      <a:srcRect/>
                      <a:stretch>
                        <a:fillRect/>
                      </a:stretch>
                    </p:blipFill>
                    <p:spPr bwMode="auto">
                      <a:xfrm>
                        <a:off x="4733925" y="4114800"/>
                        <a:ext cx="3359150" cy="3984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8" name="Object 12"/>
          <p:cNvGraphicFramePr>
            <a:graphicFrameLocks noChangeAspect="1"/>
          </p:cNvGraphicFramePr>
          <p:nvPr>
            <p:extLst/>
          </p:nvPr>
        </p:nvGraphicFramePr>
        <p:xfrm>
          <a:off x="8108950" y="4114800"/>
          <a:ext cx="642938" cy="377825"/>
        </p:xfrm>
        <a:graphic>
          <a:graphicData uri="http://schemas.openxmlformats.org/presentationml/2006/ole">
            <mc:AlternateContent xmlns:mc="http://schemas.openxmlformats.org/markup-compatibility/2006">
              <mc:Choice xmlns:v="urn:schemas-microsoft-com:vml" Requires="v">
                <p:oleObj spid="_x0000_s169326" name="Equation" r:id="rId23" imgW="381000" imgH="228600" progId="Equation.DSMT4">
                  <p:embed/>
                </p:oleObj>
              </mc:Choice>
              <mc:Fallback>
                <p:oleObj name="Equation" r:id="rId23" imgW="381000" imgH="228600" progId="Equation.DSMT4">
                  <p:embed/>
                  <p:pic>
                    <p:nvPicPr>
                      <p:cNvPr id="0" name=""/>
                      <p:cNvPicPr>
                        <a:picLocks noChangeAspect="1" noChangeArrowheads="1"/>
                      </p:cNvPicPr>
                      <p:nvPr/>
                    </p:nvPicPr>
                    <p:blipFill>
                      <a:blip r:embed="rId24"/>
                      <a:srcRect/>
                      <a:stretch>
                        <a:fillRect/>
                      </a:stretch>
                    </p:blipFill>
                    <p:spPr bwMode="auto">
                      <a:xfrm>
                        <a:off x="8108950" y="4114800"/>
                        <a:ext cx="642938" cy="377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09408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9416"/>
                                        </p:tgtEl>
                                        <p:attrNameLst>
                                          <p:attrName>style.visibility</p:attrName>
                                        </p:attrNameLst>
                                      </p:cBhvr>
                                      <p:to>
                                        <p:strVal val="visible"/>
                                      </p:to>
                                    </p:set>
                                    <p:animEffect transition="in" filter="wipe(left)">
                                      <p:cBhvr>
                                        <p:cTn id="12" dur="500"/>
                                        <p:tgtEl>
                                          <p:spTgt spid="5294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1463"/>
                                        </p:tgtEl>
                                        <p:attrNameLst>
                                          <p:attrName>style.visibility</p:attrName>
                                        </p:attrNameLst>
                                      </p:cBhvr>
                                      <p:to>
                                        <p:strVal val="visible"/>
                                      </p:to>
                                    </p:set>
                                    <p:animEffect transition="in" filter="wipe(left)">
                                      <p:cBhvr>
                                        <p:cTn id="17" dur="500"/>
                                        <p:tgtEl>
                                          <p:spTgt spid="5314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8943"/>
                                        </p:tgtEl>
                                        <p:attrNameLst>
                                          <p:attrName>style.visibility</p:attrName>
                                        </p:attrNameLst>
                                      </p:cBhvr>
                                      <p:to>
                                        <p:strVal val="visible"/>
                                      </p:to>
                                    </p:set>
                                    <p:animEffect transition="in" filter="wipe(left)">
                                      <p:cBhvr>
                                        <p:cTn id="22" dur="500"/>
                                        <p:tgtEl>
                                          <p:spTgt spid="5089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1466"/>
                                        </p:tgtEl>
                                        <p:attrNameLst>
                                          <p:attrName>style.visibility</p:attrName>
                                        </p:attrNameLst>
                                      </p:cBhvr>
                                      <p:to>
                                        <p:strVal val="visible"/>
                                      </p:to>
                                    </p:set>
                                    <p:animEffect transition="in" filter="wipe(left)">
                                      <p:cBhvr>
                                        <p:cTn id="27" dur="500"/>
                                        <p:tgtEl>
                                          <p:spTgt spid="5314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1460"/>
                                        </p:tgtEl>
                                        <p:attrNameLst>
                                          <p:attrName>style.visibility</p:attrName>
                                        </p:attrNameLst>
                                      </p:cBhvr>
                                      <p:to>
                                        <p:strVal val="visible"/>
                                      </p:to>
                                    </p:set>
                                    <p:animEffect transition="in" filter="wipe(left)">
                                      <p:cBhvr>
                                        <p:cTn id="32" dur="500"/>
                                        <p:tgtEl>
                                          <p:spTgt spid="5314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1467"/>
                                        </p:tgtEl>
                                        <p:attrNameLst>
                                          <p:attrName>style.visibility</p:attrName>
                                        </p:attrNameLst>
                                      </p:cBhvr>
                                      <p:to>
                                        <p:strVal val="visible"/>
                                      </p:to>
                                    </p:set>
                                    <p:animEffect transition="in" filter="wipe(left)">
                                      <p:cBhvr>
                                        <p:cTn id="37" dur="500"/>
                                        <p:tgtEl>
                                          <p:spTgt spid="5314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31468"/>
                                        </p:tgtEl>
                                        <p:attrNameLst>
                                          <p:attrName>style.visibility</p:attrName>
                                        </p:attrNameLst>
                                      </p:cBhvr>
                                      <p:to>
                                        <p:strVal val="visible"/>
                                      </p:to>
                                    </p:set>
                                    <p:animEffect transition="in" filter="wipe(left)">
                                      <p:cBhvr>
                                        <p:cTn id="42" dur="500"/>
                                        <p:tgtEl>
                                          <p:spTgt spid="53146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31461"/>
                                        </p:tgtEl>
                                        <p:attrNameLst>
                                          <p:attrName>style.visibility</p:attrName>
                                        </p:attrNameLst>
                                      </p:cBhvr>
                                      <p:to>
                                        <p:strVal val="visible"/>
                                      </p:to>
                                    </p:set>
                                    <p:animEffect transition="in" filter="wipe(left)">
                                      <p:cBhvr>
                                        <p:cTn id="47" dur="500"/>
                                        <p:tgtEl>
                                          <p:spTgt spid="5314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31465"/>
                                        </p:tgtEl>
                                        <p:attrNameLst>
                                          <p:attrName>style.visibility</p:attrName>
                                        </p:attrNameLst>
                                      </p:cBhvr>
                                      <p:to>
                                        <p:strVal val="visible"/>
                                      </p:to>
                                    </p:set>
                                    <p:animEffect transition="in" filter="wipe(left)">
                                      <p:cBhvr>
                                        <p:cTn id="52" dur="500"/>
                                        <p:tgtEl>
                                          <p:spTgt spid="53146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31462"/>
                                        </p:tgtEl>
                                        <p:attrNameLst>
                                          <p:attrName>style.visibility</p:attrName>
                                        </p:attrNameLst>
                                      </p:cBhvr>
                                      <p:to>
                                        <p:strVal val="visible"/>
                                      </p:to>
                                    </p:set>
                                    <p:animEffect transition="in" filter="wipe(left)">
                                      <p:cBhvr>
                                        <p:cTn id="57" dur="500"/>
                                        <p:tgtEl>
                                          <p:spTgt spid="53146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31464"/>
                                        </p:tgtEl>
                                        <p:attrNameLst>
                                          <p:attrName>style.visibility</p:attrName>
                                        </p:attrNameLst>
                                      </p:cBhvr>
                                      <p:to>
                                        <p:strVal val="visible"/>
                                      </p:to>
                                    </p:set>
                                    <p:animEffect transition="in" filter="wipe(left)">
                                      <p:cBhvr>
                                        <p:cTn id="62" dur="500"/>
                                        <p:tgtEl>
                                          <p:spTgt spid="5314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0">
                                            <p:txEl>
                                              <p:pRg st="0" end="0"/>
                                            </p:txEl>
                                          </p:spTgt>
                                        </p:tgtEl>
                                        <p:attrNameLst>
                                          <p:attrName>style.visibility</p:attrName>
                                        </p:attrNameLst>
                                      </p:cBhvr>
                                      <p:to>
                                        <p:strVal val="visible"/>
                                      </p:to>
                                    </p:set>
                                    <p:animEffect transition="in" filter="wipe(left)">
                                      <p:cBhvr>
                                        <p:cTn id="67" dur="500"/>
                                        <p:tgtEl>
                                          <p:spTgt spid="2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wipe(left)">
                                      <p:cBhvr>
                                        <p:cTn id="72" dur="500"/>
                                        <p:tgtEl>
                                          <p:spTgt spid="2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Effect transition="in" filter="wipe(left)">
                                      <p:cBhvr>
                                        <p:cTn id="7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21" grpId="0" build="p"/>
      <p:bldP spid="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49213"/>
            <a:ext cx="8226425" cy="1093787"/>
          </a:xfrm>
        </p:spPr>
        <p:txBody>
          <a:bodyPr/>
          <a:lstStyle/>
          <a:p>
            <a:pPr eaLnBrk="1" hangingPunct="1"/>
            <a:r>
              <a:rPr lang="en-US" sz="6000" dirty="0" smtClean="0">
                <a:ea typeface="ＭＳ Ｐゴシック" pitchFamily="-84" charset="-128"/>
                <a:cs typeface="ＭＳ Ｐゴシック" pitchFamily="-84" charset="-128"/>
              </a:rPr>
              <a:t>Degeneracy*</a:t>
            </a:r>
            <a:endParaRPr lang="en-US" sz="6000" dirty="0">
              <a:ea typeface="ＭＳ Ｐゴシック" pitchFamily="-84" charset="-128"/>
              <a:cs typeface="ＭＳ Ｐゴシック" pitchFamily="-84" charset="-128"/>
            </a:endParaRPr>
          </a:p>
        </p:txBody>
      </p:sp>
      <p:sp>
        <p:nvSpPr>
          <p:cNvPr id="38914" name="Rectangle 3"/>
          <p:cNvSpPr>
            <a:spLocks noGrp="1" noChangeArrowheads="1"/>
          </p:cNvSpPr>
          <p:nvPr>
            <p:ph type="body" sz="half" idx="1"/>
          </p:nvPr>
        </p:nvSpPr>
        <p:spPr>
          <a:xfrm>
            <a:off x="457200" y="1065212"/>
            <a:ext cx="8383588" cy="4497388"/>
          </a:xfrm>
        </p:spPr>
        <p:txBody>
          <a:bodyPr/>
          <a:lstStyle/>
          <a:p>
            <a:pPr eaLnBrk="1" hangingPunct="1"/>
            <a:r>
              <a:rPr lang="en-US" dirty="0">
                <a:ea typeface="ＭＳ Ｐゴシック" pitchFamily="-84" charset="-128"/>
                <a:cs typeface="ＭＳ Ｐゴシック" pitchFamily="-84" charset="-128"/>
              </a:rPr>
              <a:t>Analysis of the Schrödinger wave equation in three dimensions introduces three quantum numbers that quantize the energy.</a:t>
            </a:r>
            <a:r>
              <a:rPr lang="en-US" dirty="0" smtClean="0">
                <a:ea typeface="ＭＳ Ｐゴシック" pitchFamily="-84" charset="-128"/>
                <a:cs typeface="ＭＳ Ｐゴシック" pitchFamily="-84" charset="-128"/>
              </a:rPr>
              <a:t> </a:t>
            </a:r>
          </a:p>
          <a:p>
            <a:pPr eaLnBrk="1" hangingPunct="1"/>
            <a:r>
              <a:rPr lang="en-US" dirty="0">
                <a:ea typeface="ＭＳ Ｐゴシック" pitchFamily="-84" charset="-128"/>
                <a:cs typeface="ＭＳ Ｐゴシック" pitchFamily="-84" charset="-128"/>
              </a:rPr>
              <a:t>A quantum state is degenerate when there is more than one wave function for a given energy</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Degeneracy results from particular properties of the potential energy function that describes the system. A perturbation of the potential </a:t>
            </a:r>
            <a:r>
              <a:rPr lang="en-US" dirty="0" smtClean="0">
                <a:ea typeface="ＭＳ Ｐゴシック" pitchFamily="-84" charset="-128"/>
                <a:cs typeface="ＭＳ Ｐゴシック" pitchFamily="-84" charset="-128"/>
              </a:rPr>
              <a:t>energy, such as the spin under a B field, </a:t>
            </a:r>
            <a:r>
              <a:rPr lang="en-US" dirty="0">
                <a:ea typeface="ＭＳ Ｐゴシック" pitchFamily="-84" charset="-128"/>
                <a:cs typeface="ＭＳ Ｐゴシック" pitchFamily="-84" charset="-128"/>
              </a:rPr>
              <a:t>can remove the degeneracy.</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sz="4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April 10, 2017</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
        <p:nvSpPr>
          <p:cNvPr id="7" name="TextBox 6"/>
          <p:cNvSpPr txBox="1"/>
          <p:nvPr/>
        </p:nvSpPr>
        <p:spPr>
          <a:xfrm>
            <a:off x="1965359" y="5867400"/>
            <a:ext cx="4435441" cy="307777"/>
          </a:xfrm>
          <a:prstGeom prst="rect">
            <a:avLst/>
          </a:prstGeom>
          <a:solidFill>
            <a:srgbClr val="FFFFCC"/>
          </a:solidFill>
          <a:ln w="28575" cap="flat" cmpd="sng" algn="ctr">
            <a:solidFill>
              <a:srgbClr val="800000"/>
            </a:solidFill>
            <a:prstDash val="solid"/>
            <a:round/>
            <a:headEnd type="none" w="med" len="med"/>
            <a:tailEnd type="none" w="med" len="med"/>
          </a:ln>
        </p:spPr>
        <p:txBody>
          <a:bodyPr wrap="none" rtlCol="0">
            <a:spAutoFit/>
          </a:bodyPr>
          <a:lstStyle/>
          <a:p>
            <a:r>
              <a:rPr lang="en-US" sz="1400" b="1" dirty="0" smtClean="0">
                <a:solidFill>
                  <a:srgbClr val="800000"/>
                </a:solidFill>
                <a:latin typeface="Arial Narrow"/>
                <a:cs typeface="Arial Narrow"/>
              </a:rPr>
              <a:t>*</a:t>
            </a:r>
            <a:r>
              <a:rPr lang="en-US" sz="1400" b="1" dirty="0" err="1" smtClean="0">
                <a:solidFill>
                  <a:srgbClr val="800000"/>
                </a:solidFill>
                <a:latin typeface="Arial Narrow"/>
                <a:cs typeface="Arial Narrow"/>
              </a:rPr>
              <a:t>Mirriam-webster</a:t>
            </a:r>
            <a:r>
              <a:rPr lang="en-US" sz="1400" b="1" dirty="0" smtClean="0">
                <a:solidFill>
                  <a:srgbClr val="800000"/>
                </a:solidFill>
                <a:latin typeface="Arial Narrow"/>
                <a:cs typeface="Arial Narrow"/>
              </a:rPr>
              <a:t>: having two or more states or subdivisions</a:t>
            </a:r>
            <a:endParaRPr lang="en-US" sz="1400" b="1" dirty="0">
              <a:solidFill>
                <a:srgbClr val="800000"/>
              </a:solidFill>
              <a:latin typeface="Arial Narrow"/>
              <a:cs typeface="Arial Narrow"/>
            </a:endParaRPr>
          </a:p>
        </p:txBody>
      </p:sp>
    </p:spTree>
    <p:extLst>
      <p:ext uri="{BB962C8B-B14F-4D97-AF65-F5344CB8AC3E}">
        <p14:creationId xmlns:p14="http://schemas.microsoft.com/office/powerpoint/2010/main" val="805162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914">
                                            <p:txEl>
                                              <p:pRg st="0" end="0"/>
                                            </p:txEl>
                                          </p:spTgt>
                                        </p:tgtEl>
                                        <p:attrNameLst>
                                          <p:attrName>style.visibility</p:attrName>
                                        </p:attrNameLst>
                                      </p:cBhvr>
                                      <p:to>
                                        <p:strVal val="visible"/>
                                      </p:to>
                                    </p:set>
                                    <p:animEffect transition="in" filter="wipe(left)">
                                      <p:cBhvr>
                                        <p:cTn id="12" dur="500"/>
                                        <p:tgtEl>
                                          <p:spTgt spid="389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914">
                                            <p:txEl>
                                              <p:pRg st="1" end="1"/>
                                            </p:txEl>
                                          </p:spTgt>
                                        </p:tgtEl>
                                        <p:attrNameLst>
                                          <p:attrName>style.visibility</p:attrName>
                                        </p:attrNameLst>
                                      </p:cBhvr>
                                      <p:to>
                                        <p:strVal val="visible"/>
                                      </p:to>
                                    </p:set>
                                    <p:animEffect transition="in" filter="wipe(left)">
                                      <p:cBhvr>
                                        <p:cTn id="17" dur="500"/>
                                        <p:tgtEl>
                                          <p:spTgt spid="389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914">
                                            <p:txEl>
                                              <p:pRg st="2" end="2"/>
                                            </p:txEl>
                                          </p:spTgt>
                                        </p:tgtEl>
                                        <p:attrNameLst>
                                          <p:attrName>style.visibility</p:attrName>
                                        </p:attrNameLst>
                                      </p:cBhvr>
                                      <p:to>
                                        <p:strVal val="visible"/>
                                      </p:to>
                                    </p:set>
                                    <p:animEffect transition="in" filter="wipe(left)">
                                      <p:cBhvr>
                                        <p:cTn id="22" dur="500"/>
                                        <p:tgtEl>
                                          <p:spTgt spid="389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76199"/>
            <a:ext cx="8229600" cy="914400"/>
          </a:xfrm>
        </p:spPr>
        <p:txBody>
          <a:bodyPr/>
          <a:lstStyle/>
          <a:p>
            <a:pPr eaLnBrk="1" hangingPunct="1"/>
            <a:r>
              <a:rPr lang="en-US" dirty="0" smtClean="0">
                <a:ea typeface="ＭＳ Ｐゴシック" pitchFamily="-84" charset="-128"/>
                <a:cs typeface="ＭＳ Ｐゴシック" pitchFamily="-84" charset="-128"/>
              </a:rPr>
              <a:t>The Simple </a:t>
            </a:r>
            <a:r>
              <a:rPr lang="en-US" dirty="0">
                <a:ea typeface="ＭＳ Ｐゴシック" pitchFamily="-84" charset="-128"/>
                <a:cs typeface="ＭＳ Ｐゴシック" pitchFamily="-84" charset="-128"/>
              </a:rPr>
              <a:t>Harmonic Oscillator</a:t>
            </a:r>
          </a:p>
        </p:txBody>
      </p:sp>
      <p:sp>
        <p:nvSpPr>
          <p:cNvPr id="39938" name="Rectangle 3"/>
          <p:cNvSpPr>
            <a:spLocks noGrp="1" noChangeArrowheads="1"/>
          </p:cNvSpPr>
          <p:nvPr>
            <p:ph type="body" sz="half" idx="1"/>
          </p:nvPr>
        </p:nvSpPr>
        <p:spPr>
          <a:xfrm>
            <a:off x="533400" y="685800"/>
            <a:ext cx="8077200" cy="5334000"/>
          </a:xfrm>
        </p:spPr>
        <p:txBody>
          <a:bodyPr/>
          <a:lstStyle/>
          <a:p>
            <a:pPr eaLnBrk="1" hangingPunct="1">
              <a:lnSpc>
                <a:spcPct val="90000"/>
              </a:lnSpc>
            </a:pPr>
            <a:r>
              <a:rPr lang="en-US" sz="1800" dirty="0">
                <a:ea typeface="ＭＳ Ｐゴシック" pitchFamily="-84" charset="-128"/>
                <a:cs typeface="ＭＳ Ｐゴシック" pitchFamily="-84" charset="-128"/>
              </a:rPr>
              <a:t>Simple harmonic oscillators describe many physical situations: springs, diatomic molecules and atomic lattices.  </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r>
              <a:rPr lang="en-US" sz="1800" dirty="0">
                <a:ea typeface="ＭＳ Ｐゴシック" pitchFamily="-84" charset="-128"/>
                <a:cs typeface="ＭＳ Ｐゴシック" pitchFamily="-84" charset="-128"/>
              </a:rPr>
              <a:t>Consider the Taylor expansion of a potential function:</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T</a:t>
            </a:r>
            <a:r>
              <a:rPr lang="en-US" sz="1800" dirty="0" smtClean="0">
                <a:ea typeface="ＭＳ Ｐゴシック" pitchFamily="-84" charset="-128"/>
                <a:cs typeface="ＭＳ Ｐゴシック" pitchFamily="-84" charset="-128"/>
              </a:rPr>
              <a:t>he </a:t>
            </a:r>
            <a:r>
              <a:rPr lang="en-US" sz="1800" dirty="0">
                <a:ea typeface="ＭＳ Ｐゴシック" pitchFamily="-84" charset="-128"/>
                <a:cs typeface="ＭＳ Ｐゴシック" pitchFamily="-84" charset="-128"/>
              </a:rPr>
              <a:t>minimum potential </a:t>
            </a:r>
            <a:r>
              <a:rPr lang="en-US" sz="1800" dirty="0" smtClean="0">
                <a:ea typeface="ＭＳ Ｐゴシック" pitchFamily="-84" charset="-128"/>
                <a:cs typeface="ＭＳ Ｐゴシック" pitchFamily="-84" charset="-128"/>
              </a:rPr>
              <a:t>at x=x</a:t>
            </a:r>
            <a:r>
              <a:rPr lang="en-US" sz="1800" baseline="-25000" dirty="0" smtClean="0">
                <a:ea typeface="ＭＳ Ｐゴシック" pitchFamily="-84" charset="-128"/>
                <a:cs typeface="ＭＳ Ｐゴシック" pitchFamily="-84" charset="-128"/>
              </a:rPr>
              <a:t>0</a:t>
            </a:r>
            <a:r>
              <a:rPr lang="en-US" sz="1800" dirty="0" smtClean="0">
                <a:ea typeface="ＭＳ Ｐゴシック" pitchFamily="-84" charset="-128"/>
                <a:cs typeface="ＭＳ Ｐゴシック" pitchFamily="-84" charset="-128"/>
              </a:rPr>
              <a:t>, so </a:t>
            </a:r>
            <a:r>
              <a:rPr lang="en-US" sz="1800" dirty="0" err="1" smtClean="0">
                <a:ea typeface="ＭＳ Ｐゴシック" pitchFamily="-84" charset="-128"/>
                <a:cs typeface="ＭＳ Ｐゴシック" pitchFamily="-84" charset="-128"/>
              </a:rPr>
              <a:t>dV</a:t>
            </a:r>
            <a:r>
              <a:rPr lang="en-US" sz="1800" dirty="0" smtClean="0">
                <a:ea typeface="ＭＳ Ｐゴシック" pitchFamily="-84" charset="-128"/>
                <a:cs typeface="ＭＳ Ｐゴシック" pitchFamily="-84" charset="-128"/>
              </a:rPr>
              <a:t>/dx=0 and V</a:t>
            </a:r>
            <a:r>
              <a:rPr lang="en-US" sz="1800" baseline="-25000" dirty="0" smtClean="0">
                <a:ea typeface="ＭＳ Ｐゴシック" pitchFamily="-84" charset="-128"/>
                <a:cs typeface="ＭＳ Ｐゴシック" pitchFamily="-84" charset="-128"/>
              </a:rPr>
              <a:t>1</a:t>
            </a:r>
            <a:r>
              <a:rPr lang="en-US" sz="1800" dirty="0" smtClean="0">
                <a:ea typeface="ＭＳ Ｐゴシック" pitchFamily="-84" charset="-128"/>
                <a:cs typeface="ＭＳ Ｐゴシック" pitchFamily="-84" charset="-128"/>
              </a:rPr>
              <a:t>=0; and </a:t>
            </a:r>
            <a:r>
              <a:rPr lang="en-US" sz="1800" dirty="0">
                <a:ea typeface="ＭＳ Ｐゴシック" pitchFamily="-84" charset="-128"/>
                <a:cs typeface="ＭＳ Ｐゴシック" pitchFamily="-84" charset="-128"/>
              </a:rPr>
              <a:t>the </a:t>
            </a:r>
            <a:r>
              <a:rPr lang="en-US" sz="1800" dirty="0" smtClean="0">
                <a:ea typeface="ＭＳ Ｐゴシック" pitchFamily="-84" charset="-128"/>
                <a:cs typeface="ＭＳ Ｐゴシック" pitchFamily="-84" charset="-128"/>
              </a:rPr>
              <a:t>zero potential V</a:t>
            </a:r>
            <a:r>
              <a:rPr lang="en-US" sz="1800" baseline="-25000" dirty="0" smtClean="0">
                <a:ea typeface="ＭＳ Ｐゴシック" pitchFamily="-84" charset="-128"/>
                <a:cs typeface="ＭＳ Ｐゴシック" pitchFamily="-84" charset="-128"/>
              </a:rPr>
              <a:t>0</a:t>
            </a:r>
            <a:r>
              <a:rPr lang="en-US" sz="1800" dirty="0" smtClean="0">
                <a:ea typeface="ＭＳ Ｐゴシック" pitchFamily="-84" charset="-128"/>
                <a:cs typeface="ＭＳ Ｐゴシック" pitchFamily="-84" charset="-128"/>
              </a:rPr>
              <a:t>=0, </a:t>
            </a:r>
            <a:r>
              <a:rPr lang="en-US" sz="1800" dirty="0">
                <a:ea typeface="ＭＳ Ｐゴシック" pitchFamily="-84" charset="-128"/>
                <a:cs typeface="ＭＳ Ｐゴシック" pitchFamily="-84" charset="-128"/>
              </a:rPr>
              <a:t>we have</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Substituting this into the wave equation:</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a:t>
            </a:r>
            <a:endParaRPr lang="en-US" sz="1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smtClean="0">
                <a:ea typeface="ＭＳ Ｐゴシック" pitchFamily="-84" charset="-128"/>
                <a:cs typeface="ＭＳ Ｐゴシック" pitchFamily="-84" charset="-128"/>
              </a:rPr>
              <a:t>	Let 	            and  	 which yields		  .</a:t>
            </a:r>
            <a:endParaRPr lang="en-US" sz="1800" dirty="0">
              <a:ea typeface="ＭＳ Ｐゴシック" pitchFamily="-84" charset="-128"/>
              <a:cs typeface="ＭＳ Ｐゴシック" pitchFamily="-84" charset="-128"/>
            </a:endParaRPr>
          </a:p>
        </p:txBody>
      </p:sp>
      <p:pic>
        <p:nvPicPr>
          <p:cNvPr id="39945" name="Picture 1"/>
          <p:cNvPicPr>
            <a:picLocks/>
          </p:cNvPicPr>
          <p:nvPr/>
        </p:nvPicPr>
        <p:blipFill>
          <a:blip r:embed="rId3"/>
          <a:srcRect/>
          <a:stretch>
            <a:fillRect/>
          </a:stretch>
        </p:blipFill>
        <p:spPr bwMode="auto">
          <a:xfrm>
            <a:off x="609600" y="1295400"/>
            <a:ext cx="4800600" cy="2057400"/>
          </a:xfrm>
          <a:prstGeom prst="rect">
            <a:avLst/>
          </a:prstGeom>
          <a:noFill/>
          <a:ln w="9525">
            <a:noFill/>
            <a:miter lim="800000"/>
            <a:headEnd/>
            <a:tailEnd/>
          </a:ln>
        </p:spPr>
      </p:pic>
      <p:pic>
        <p:nvPicPr>
          <p:cNvPr id="39946" name="Picture 1"/>
          <p:cNvPicPr>
            <a:picLocks/>
          </p:cNvPicPr>
          <p:nvPr/>
        </p:nvPicPr>
        <p:blipFill>
          <a:blip r:embed="rId4"/>
          <a:srcRect/>
          <a:stretch>
            <a:fillRect/>
          </a:stretch>
        </p:blipFill>
        <p:spPr bwMode="auto">
          <a:xfrm>
            <a:off x="5791200" y="1371600"/>
            <a:ext cx="2667000" cy="2057400"/>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pPr>
              <a:defRPr/>
            </a:pPr>
            <a:r>
              <a:rPr lang="en-US" smtClean="0"/>
              <a:t>Monday, April 10, 2017</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18</a:t>
            </a:fld>
            <a:endParaRPr lang="en-US"/>
          </a:p>
        </p:txBody>
      </p:sp>
      <p:sp>
        <p:nvSpPr>
          <p:cNvPr id="14" name="Footer Placeholder 13"/>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516098" name="Object 2"/>
          <p:cNvGraphicFramePr>
            <a:graphicFrameLocks noChangeAspect="1"/>
          </p:cNvGraphicFramePr>
          <p:nvPr>
            <p:extLst/>
          </p:nvPr>
        </p:nvGraphicFramePr>
        <p:xfrm>
          <a:off x="1905001" y="3581400"/>
          <a:ext cx="3200400" cy="493055"/>
        </p:xfrm>
        <a:graphic>
          <a:graphicData uri="http://schemas.openxmlformats.org/presentationml/2006/ole">
            <mc:AlternateContent xmlns:mc="http://schemas.openxmlformats.org/markup-compatibility/2006">
              <mc:Choice xmlns:v="urn:schemas-microsoft-com:vml" Requires="v">
                <p:oleObj spid="_x0000_s1107" name="Equation" r:id="rId5" imgW="2552700" imgH="393700" progId="Equation.DSMT4">
                  <p:embed/>
                </p:oleObj>
              </mc:Choice>
              <mc:Fallback>
                <p:oleObj name="Equation" r:id="rId5" imgW="2552700" imgH="393700" progId="Equation.DSMT4">
                  <p:embed/>
                  <p:pic>
                    <p:nvPicPr>
                      <p:cNvPr id="0" name=""/>
                      <p:cNvPicPr>
                        <a:picLocks noChangeAspect="1" noChangeArrowheads="1"/>
                      </p:cNvPicPr>
                      <p:nvPr/>
                    </p:nvPicPr>
                    <p:blipFill>
                      <a:blip r:embed="rId6"/>
                      <a:srcRect/>
                      <a:stretch>
                        <a:fillRect/>
                      </a:stretch>
                    </p:blipFill>
                    <p:spPr bwMode="auto">
                      <a:xfrm>
                        <a:off x="1905001" y="3581400"/>
                        <a:ext cx="3200400" cy="493055"/>
                      </a:xfrm>
                      <a:prstGeom prst="rect">
                        <a:avLst/>
                      </a:prstGeom>
                      <a:noFill/>
                      <a:extLst/>
                    </p:spPr>
                  </p:pic>
                </p:oleObj>
              </mc:Fallback>
            </mc:AlternateContent>
          </a:graphicData>
        </a:graphic>
      </p:graphicFrame>
      <p:graphicFrame>
        <p:nvGraphicFramePr>
          <p:cNvPr id="516099" name="Object 3"/>
          <p:cNvGraphicFramePr>
            <a:graphicFrameLocks noChangeAspect="1"/>
          </p:cNvGraphicFramePr>
          <p:nvPr>
            <p:extLst/>
          </p:nvPr>
        </p:nvGraphicFramePr>
        <p:xfrm>
          <a:off x="4267200" y="4327525"/>
          <a:ext cx="1792287" cy="549275"/>
        </p:xfrm>
        <a:graphic>
          <a:graphicData uri="http://schemas.openxmlformats.org/presentationml/2006/ole">
            <mc:AlternateContent xmlns:mc="http://schemas.openxmlformats.org/markup-compatibility/2006">
              <mc:Choice xmlns:v="urn:schemas-microsoft-com:vml" Requires="v">
                <p:oleObj spid="_x0000_s1108" name="Equation" r:id="rId7" imgW="1282700" imgH="393700" progId="Equation.DSMT4">
                  <p:embed/>
                </p:oleObj>
              </mc:Choice>
              <mc:Fallback>
                <p:oleObj name="Equation" r:id="rId7" imgW="1282700" imgH="393700" progId="Equation.DSMT4">
                  <p:embed/>
                  <p:pic>
                    <p:nvPicPr>
                      <p:cNvPr id="0" name=""/>
                      <p:cNvPicPr>
                        <a:picLocks noChangeAspect="1" noChangeArrowheads="1"/>
                      </p:cNvPicPr>
                      <p:nvPr/>
                    </p:nvPicPr>
                    <p:blipFill>
                      <a:blip r:embed="rId8"/>
                      <a:srcRect/>
                      <a:stretch>
                        <a:fillRect/>
                      </a:stretch>
                    </p:blipFill>
                    <p:spPr bwMode="auto">
                      <a:xfrm>
                        <a:off x="4267200" y="4327525"/>
                        <a:ext cx="1792287" cy="549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0" name="Object 4"/>
          <p:cNvGraphicFramePr>
            <a:graphicFrameLocks noChangeAspect="1"/>
          </p:cNvGraphicFramePr>
          <p:nvPr>
            <p:extLst/>
          </p:nvPr>
        </p:nvGraphicFramePr>
        <p:xfrm>
          <a:off x="1722437" y="5105400"/>
          <a:ext cx="2544763" cy="688975"/>
        </p:xfrm>
        <a:graphic>
          <a:graphicData uri="http://schemas.openxmlformats.org/presentationml/2006/ole">
            <mc:AlternateContent xmlns:mc="http://schemas.openxmlformats.org/markup-compatibility/2006">
              <mc:Choice xmlns:v="urn:schemas-microsoft-com:vml" Requires="v">
                <p:oleObj spid="_x0000_s1109" name="Equation" r:id="rId9" imgW="1727200" imgH="469900" progId="Equation.DSMT4">
                  <p:embed/>
                </p:oleObj>
              </mc:Choice>
              <mc:Fallback>
                <p:oleObj name="Equation" r:id="rId9" imgW="1727200" imgH="469900" progId="Equation.DSMT4">
                  <p:embed/>
                  <p:pic>
                    <p:nvPicPr>
                      <p:cNvPr id="0" name=""/>
                      <p:cNvPicPr>
                        <a:picLocks noChangeAspect="1" noChangeArrowheads="1"/>
                      </p:cNvPicPr>
                      <p:nvPr/>
                    </p:nvPicPr>
                    <p:blipFill>
                      <a:blip r:embed="rId10"/>
                      <a:srcRect/>
                      <a:stretch>
                        <a:fillRect/>
                      </a:stretch>
                    </p:blipFill>
                    <p:spPr bwMode="auto">
                      <a:xfrm>
                        <a:off x="1722437" y="5105400"/>
                        <a:ext cx="2544763"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1" name="Object 5"/>
          <p:cNvGraphicFramePr>
            <a:graphicFrameLocks noChangeAspect="1"/>
          </p:cNvGraphicFramePr>
          <p:nvPr>
            <p:extLst/>
          </p:nvPr>
        </p:nvGraphicFramePr>
        <p:xfrm>
          <a:off x="1254125" y="5824537"/>
          <a:ext cx="879475" cy="576263"/>
        </p:xfrm>
        <a:graphic>
          <a:graphicData uri="http://schemas.openxmlformats.org/presentationml/2006/ole">
            <mc:AlternateContent xmlns:mc="http://schemas.openxmlformats.org/markup-compatibility/2006">
              <mc:Choice xmlns:v="urn:schemas-microsoft-com:vml" Requires="v">
                <p:oleObj spid="_x0000_s1110" name="Equation" r:id="rId11" imgW="596900" imgH="393700" progId="Equation.DSMT4">
                  <p:embed/>
                </p:oleObj>
              </mc:Choice>
              <mc:Fallback>
                <p:oleObj name="Equation" r:id="rId11" imgW="596900" imgH="393700" progId="Equation.DSMT4">
                  <p:embed/>
                  <p:pic>
                    <p:nvPicPr>
                      <p:cNvPr id="0" name=""/>
                      <p:cNvPicPr>
                        <a:picLocks noChangeAspect="1" noChangeArrowheads="1"/>
                      </p:cNvPicPr>
                      <p:nvPr/>
                    </p:nvPicPr>
                    <p:blipFill>
                      <a:blip r:embed="rId12"/>
                      <a:srcRect/>
                      <a:stretch>
                        <a:fillRect/>
                      </a:stretch>
                    </p:blipFill>
                    <p:spPr bwMode="auto">
                      <a:xfrm>
                        <a:off x="1254125" y="5824537"/>
                        <a:ext cx="879475"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2" name="Object 6"/>
          <p:cNvGraphicFramePr>
            <a:graphicFrameLocks noChangeAspect="1"/>
          </p:cNvGraphicFramePr>
          <p:nvPr>
            <p:extLst/>
          </p:nvPr>
        </p:nvGraphicFramePr>
        <p:xfrm>
          <a:off x="2522538" y="5822950"/>
          <a:ext cx="896937" cy="577850"/>
        </p:xfrm>
        <a:graphic>
          <a:graphicData uri="http://schemas.openxmlformats.org/presentationml/2006/ole">
            <mc:AlternateContent xmlns:mc="http://schemas.openxmlformats.org/markup-compatibility/2006">
              <mc:Choice xmlns:v="urn:schemas-microsoft-com:vml" Requires="v">
                <p:oleObj spid="_x0000_s1111" name="Equation" r:id="rId13" imgW="609600" imgH="393700" progId="Equation.DSMT4">
                  <p:embed/>
                </p:oleObj>
              </mc:Choice>
              <mc:Fallback>
                <p:oleObj name="Equation" r:id="rId13" imgW="609600" imgH="393700" progId="Equation.DSMT4">
                  <p:embed/>
                  <p:pic>
                    <p:nvPicPr>
                      <p:cNvPr id="0" name=""/>
                      <p:cNvPicPr>
                        <a:picLocks noChangeAspect="1" noChangeArrowheads="1"/>
                      </p:cNvPicPr>
                      <p:nvPr/>
                    </p:nvPicPr>
                    <p:blipFill>
                      <a:blip r:embed="rId14"/>
                      <a:srcRect/>
                      <a:stretch>
                        <a:fillRect/>
                      </a:stretch>
                    </p:blipFill>
                    <p:spPr bwMode="auto">
                      <a:xfrm>
                        <a:off x="2522538" y="5822950"/>
                        <a:ext cx="896937" cy="577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3" name="Object 7"/>
          <p:cNvGraphicFramePr>
            <a:graphicFrameLocks noChangeAspect="1"/>
          </p:cNvGraphicFramePr>
          <p:nvPr>
            <p:extLst/>
          </p:nvPr>
        </p:nvGraphicFramePr>
        <p:xfrm>
          <a:off x="4581525" y="5710237"/>
          <a:ext cx="1852613" cy="614363"/>
        </p:xfrm>
        <a:graphic>
          <a:graphicData uri="http://schemas.openxmlformats.org/presentationml/2006/ole">
            <mc:AlternateContent xmlns:mc="http://schemas.openxmlformats.org/markup-compatibility/2006">
              <mc:Choice xmlns:v="urn:schemas-microsoft-com:vml" Requires="v">
                <p:oleObj spid="_x0000_s1112" name="Equation" r:id="rId15" imgW="1257300" imgH="419100" progId="Equation.DSMT4">
                  <p:embed/>
                </p:oleObj>
              </mc:Choice>
              <mc:Fallback>
                <p:oleObj name="Equation" r:id="rId15" imgW="1257300" imgH="419100" progId="Equation.DSMT4">
                  <p:embed/>
                  <p:pic>
                    <p:nvPicPr>
                      <p:cNvPr id="0" name=""/>
                      <p:cNvPicPr>
                        <a:picLocks noChangeAspect="1" noChangeArrowheads="1"/>
                      </p:cNvPicPr>
                      <p:nvPr/>
                    </p:nvPicPr>
                    <p:blipFill>
                      <a:blip r:embed="rId16"/>
                      <a:srcRect/>
                      <a:stretch>
                        <a:fillRect/>
                      </a:stretch>
                    </p:blipFill>
                    <p:spPr bwMode="auto">
                      <a:xfrm>
                        <a:off x="4581525" y="5710237"/>
                        <a:ext cx="1852613" cy="614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5" name="Object 4"/>
          <p:cNvGraphicFramePr>
            <a:graphicFrameLocks noChangeAspect="1"/>
          </p:cNvGraphicFramePr>
          <p:nvPr>
            <p:extLst/>
          </p:nvPr>
        </p:nvGraphicFramePr>
        <p:xfrm>
          <a:off x="4267200" y="5105400"/>
          <a:ext cx="1889125" cy="688975"/>
        </p:xfrm>
        <a:graphic>
          <a:graphicData uri="http://schemas.openxmlformats.org/presentationml/2006/ole">
            <mc:AlternateContent xmlns:mc="http://schemas.openxmlformats.org/markup-compatibility/2006">
              <mc:Choice xmlns:v="urn:schemas-microsoft-com:vml" Requires="v">
                <p:oleObj spid="_x0000_s1113" name="Equation" r:id="rId17" imgW="1282700" imgH="469900" progId="Equation.DSMT4">
                  <p:embed/>
                </p:oleObj>
              </mc:Choice>
              <mc:Fallback>
                <p:oleObj name="Equation" r:id="rId17" imgW="1282700" imgH="469900" progId="Equation.DSMT4">
                  <p:embed/>
                  <p:pic>
                    <p:nvPicPr>
                      <p:cNvPr id="0" name=""/>
                      <p:cNvPicPr>
                        <a:picLocks noChangeAspect="1" noChangeArrowheads="1"/>
                      </p:cNvPicPr>
                      <p:nvPr/>
                    </p:nvPicPr>
                    <p:blipFill>
                      <a:blip r:embed="rId18"/>
                      <a:srcRect/>
                      <a:stretch>
                        <a:fillRect/>
                      </a:stretch>
                    </p:blipFill>
                    <p:spPr bwMode="auto">
                      <a:xfrm>
                        <a:off x="4267200" y="5105400"/>
                        <a:ext cx="1889125"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Rectangle 1"/>
          <p:cNvSpPr/>
          <p:nvPr/>
        </p:nvSpPr>
        <p:spPr bwMode="auto">
          <a:xfrm>
            <a:off x="3048000" y="990600"/>
            <a:ext cx="2590800" cy="2438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18" name="Object 3"/>
          <p:cNvGraphicFramePr>
            <a:graphicFrameLocks noChangeAspect="1"/>
          </p:cNvGraphicFramePr>
          <p:nvPr>
            <p:extLst/>
          </p:nvPr>
        </p:nvGraphicFramePr>
        <p:xfrm>
          <a:off x="2133600" y="2025650"/>
          <a:ext cx="1349375" cy="336550"/>
        </p:xfrm>
        <a:graphic>
          <a:graphicData uri="http://schemas.openxmlformats.org/presentationml/2006/ole">
            <mc:AlternateContent xmlns:mc="http://schemas.openxmlformats.org/markup-compatibility/2006">
              <mc:Choice xmlns:v="urn:schemas-microsoft-com:vml" Requires="v">
                <p:oleObj spid="_x0000_s1114" name="Equation" r:id="rId19" imgW="965200" imgH="241300" progId="Equation.DSMT4">
                  <p:embed/>
                </p:oleObj>
              </mc:Choice>
              <mc:Fallback>
                <p:oleObj name="Equation" r:id="rId19" imgW="965200" imgH="241300" progId="Equation.DSMT4">
                  <p:embed/>
                  <p:pic>
                    <p:nvPicPr>
                      <p:cNvPr id="0" name=""/>
                      <p:cNvPicPr>
                        <a:picLocks noChangeAspect="1" noChangeArrowheads="1"/>
                      </p:cNvPicPr>
                      <p:nvPr/>
                    </p:nvPicPr>
                    <p:blipFill>
                      <a:blip r:embed="rId20"/>
                      <a:srcRect/>
                      <a:stretch>
                        <a:fillRect/>
                      </a:stretch>
                    </p:blipFill>
                    <p:spPr bwMode="auto">
                      <a:xfrm>
                        <a:off x="2133600" y="2025650"/>
                        <a:ext cx="1349375" cy="336550"/>
                      </a:xfrm>
                      <a:prstGeom prst="rect">
                        <a:avLst/>
                      </a:prstGeom>
                      <a:solidFill>
                        <a:srgbClr val="FFFFFF"/>
                      </a:solidFill>
                      <a:extLst/>
                    </p:spPr>
                  </p:pic>
                </p:oleObj>
              </mc:Fallback>
            </mc:AlternateContent>
          </a:graphicData>
        </a:graphic>
      </p:graphicFrame>
    </p:spTree>
    <p:extLst>
      <p:ext uri="{BB962C8B-B14F-4D97-AF65-F5344CB8AC3E}">
        <p14:creationId xmlns:p14="http://schemas.microsoft.com/office/powerpoint/2010/main" val="712991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wipe(left)">
                                      <p:cBhvr>
                                        <p:cTn id="7" dur="5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945"/>
                                        </p:tgtEl>
                                        <p:attrNameLst>
                                          <p:attrName>style.visibility</p:attrName>
                                        </p:attrNameLst>
                                      </p:cBhvr>
                                      <p:to>
                                        <p:strVal val="visible"/>
                                      </p:to>
                                    </p:set>
                                    <p:anim calcmode="lin" valueType="num">
                                      <p:cBhvr>
                                        <p:cTn id="12" dur="500" fill="hold"/>
                                        <p:tgtEl>
                                          <p:spTgt spid="39945"/>
                                        </p:tgtEl>
                                        <p:attrNameLst>
                                          <p:attrName>ppt_w</p:attrName>
                                        </p:attrNameLst>
                                      </p:cBhvr>
                                      <p:tavLst>
                                        <p:tav tm="0">
                                          <p:val>
                                            <p:fltVal val="0"/>
                                          </p:val>
                                        </p:tav>
                                        <p:tav tm="100000">
                                          <p:val>
                                            <p:strVal val="#ppt_w"/>
                                          </p:val>
                                        </p:tav>
                                      </p:tavLst>
                                    </p:anim>
                                    <p:anim calcmode="lin" valueType="num">
                                      <p:cBhvr>
                                        <p:cTn id="13" dur="500" fill="hold"/>
                                        <p:tgtEl>
                                          <p:spTgt spid="39945"/>
                                        </p:tgtEl>
                                        <p:attrNameLst>
                                          <p:attrName>ppt_h</p:attrName>
                                        </p:attrNameLst>
                                      </p:cBhvr>
                                      <p:tavLst>
                                        <p:tav tm="0">
                                          <p:val>
                                            <p:fltVal val="0"/>
                                          </p:val>
                                        </p:tav>
                                        <p:tav tm="100000">
                                          <p:val>
                                            <p:strVal val="#ppt_h"/>
                                          </p:val>
                                        </p:tav>
                                      </p:tavLst>
                                    </p:anim>
                                    <p:animEffect transition="in" filter="fade">
                                      <p:cBhvr>
                                        <p:cTn id="14" dur="500"/>
                                        <p:tgtEl>
                                          <p:spTgt spid="3994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2"/>
                                        </p:tgtEl>
                                        <p:attrNameLst>
                                          <p:attrName>ppt_w</p:attrName>
                                        </p:attrNameLst>
                                      </p:cBhvr>
                                      <p:tavLst>
                                        <p:tav tm="0">
                                          <p:val>
                                            <p:strVal val="ppt_w"/>
                                          </p:val>
                                        </p:tav>
                                        <p:tav tm="100000">
                                          <p:val>
                                            <p:fltVal val="0"/>
                                          </p:val>
                                        </p:tav>
                                      </p:tavLst>
                                    </p:anim>
                                    <p:anim calcmode="lin" valueType="num">
                                      <p:cBhvr>
                                        <p:cTn id="23" dur="500"/>
                                        <p:tgtEl>
                                          <p:spTgt spid="2"/>
                                        </p:tgtEl>
                                        <p:attrNameLst>
                                          <p:attrName>ppt_h</p:attrName>
                                        </p:attrNameLst>
                                      </p:cBhvr>
                                      <p:tavLst>
                                        <p:tav tm="0">
                                          <p:val>
                                            <p:strVal val="ppt_h"/>
                                          </p:val>
                                        </p:tav>
                                        <p:tav tm="100000">
                                          <p:val>
                                            <p:fltVal val="0"/>
                                          </p:val>
                                        </p:tav>
                                      </p:tavLst>
                                    </p:anim>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39946"/>
                                        </p:tgtEl>
                                        <p:attrNameLst>
                                          <p:attrName>style.visibility</p:attrName>
                                        </p:attrNameLst>
                                      </p:cBhvr>
                                      <p:to>
                                        <p:strVal val="visible"/>
                                      </p:to>
                                    </p:set>
                                    <p:anim calcmode="lin" valueType="num">
                                      <p:cBhvr>
                                        <p:cTn id="30" dur="500" fill="hold"/>
                                        <p:tgtEl>
                                          <p:spTgt spid="39946"/>
                                        </p:tgtEl>
                                        <p:attrNameLst>
                                          <p:attrName>ppt_w</p:attrName>
                                        </p:attrNameLst>
                                      </p:cBhvr>
                                      <p:tavLst>
                                        <p:tav tm="0">
                                          <p:val>
                                            <p:fltVal val="0"/>
                                          </p:val>
                                        </p:tav>
                                        <p:tav tm="100000">
                                          <p:val>
                                            <p:strVal val="#ppt_w"/>
                                          </p:val>
                                        </p:tav>
                                      </p:tavLst>
                                    </p:anim>
                                    <p:anim calcmode="lin" valueType="num">
                                      <p:cBhvr>
                                        <p:cTn id="31" dur="500" fill="hold"/>
                                        <p:tgtEl>
                                          <p:spTgt spid="39946"/>
                                        </p:tgtEl>
                                        <p:attrNameLst>
                                          <p:attrName>ppt_h</p:attrName>
                                        </p:attrNameLst>
                                      </p:cBhvr>
                                      <p:tavLst>
                                        <p:tav tm="0">
                                          <p:val>
                                            <p:fltVal val="0"/>
                                          </p:val>
                                        </p:tav>
                                        <p:tav tm="100000">
                                          <p:val>
                                            <p:strVal val="#ppt_h"/>
                                          </p:val>
                                        </p:tav>
                                      </p:tavLst>
                                    </p:anim>
                                    <p:animEffect transition="in" filter="fade">
                                      <p:cBhvr>
                                        <p:cTn id="32" dur="500"/>
                                        <p:tgtEl>
                                          <p:spTgt spid="399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9938">
                                            <p:txEl>
                                              <p:pRg st="8" end="8"/>
                                            </p:txEl>
                                          </p:spTgt>
                                        </p:tgtEl>
                                        <p:attrNameLst>
                                          <p:attrName>style.visibility</p:attrName>
                                        </p:attrNameLst>
                                      </p:cBhvr>
                                      <p:to>
                                        <p:strVal val="visible"/>
                                      </p:to>
                                    </p:set>
                                    <p:animEffect transition="in" filter="wipe(left)">
                                      <p:cBhvr>
                                        <p:cTn id="37" dur="500"/>
                                        <p:tgtEl>
                                          <p:spTgt spid="3993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16098"/>
                                        </p:tgtEl>
                                        <p:attrNameLst>
                                          <p:attrName>style.visibility</p:attrName>
                                        </p:attrNameLst>
                                      </p:cBhvr>
                                      <p:to>
                                        <p:strVal val="visible"/>
                                      </p:to>
                                    </p:set>
                                    <p:animEffect transition="in" filter="wipe(left)">
                                      <p:cBhvr>
                                        <p:cTn id="42" dur="500"/>
                                        <p:tgtEl>
                                          <p:spTgt spid="51609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9938">
                                            <p:txEl>
                                              <p:pRg st="10" end="10"/>
                                            </p:txEl>
                                          </p:spTgt>
                                        </p:tgtEl>
                                        <p:attrNameLst>
                                          <p:attrName>style.visibility</p:attrName>
                                        </p:attrNameLst>
                                      </p:cBhvr>
                                      <p:to>
                                        <p:strVal val="visible"/>
                                      </p:to>
                                    </p:set>
                                    <p:animEffect transition="in" filter="wipe(left)">
                                      <p:cBhvr>
                                        <p:cTn id="47" dur="500"/>
                                        <p:tgtEl>
                                          <p:spTgt spid="3993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16099"/>
                                        </p:tgtEl>
                                        <p:attrNameLst>
                                          <p:attrName>style.visibility</p:attrName>
                                        </p:attrNameLst>
                                      </p:cBhvr>
                                      <p:to>
                                        <p:strVal val="visible"/>
                                      </p:to>
                                    </p:set>
                                    <p:animEffect transition="in" filter="wipe(left)">
                                      <p:cBhvr>
                                        <p:cTn id="52" dur="500"/>
                                        <p:tgtEl>
                                          <p:spTgt spid="51609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9938">
                                            <p:txEl>
                                              <p:pRg st="12" end="12"/>
                                            </p:txEl>
                                          </p:spTgt>
                                        </p:tgtEl>
                                        <p:attrNameLst>
                                          <p:attrName>style.visibility</p:attrName>
                                        </p:attrNameLst>
                                      </p:cBhvr>
                                      <p:to>
                                        <p:strVal val="visible"/>
                                      </p:to>
                                    </p:set>
                                    <p:animEffect transition="in" filter="wipe(left)">
                                      <p:cBhvr>
                                        <p:cTn id="57" dur="500"/>
                                        <p:tgtEl>
                                          <p:spTgt spid="39938">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16100"/>
                                        </p:tgtEl>
                                        <p:attrNameLst>
                                          <p:attrName>style.visibility</p:attrName>
                                        </p:attrNameLst>
                                      </p:cBhvr>
                                      <p:to>
                                        <p:strVal val="visible"/>
                                      </p:to>
                                    </p:set>
                                    <p:animEffect transition="in" filter="wipe(left)">
                                      <p:cBhvr>
                                        <p:cTn id="62" dur="500"/>
                                        <p:tgtEl>
                                          <p:spTgt spid="51610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9938">
                                            <p:txEl>
                                              <p:pRg st="16" end="16"/>
                                            </p:txEl>
                                          </p:spTgt>
                                        </p:tgtEl>
                                        <p:attrNameLst>
                                          <p:attrName>style.visibility</p:attrName>
                                        </p:attrNameLst>
                                      </p:cBhvr>
                                      <p:to>
                                        <p:strVal val="visible"/>
                                      </p:to>
                                    </p:set>
                                    <p:animEffect transition="in" filter="wipe(left)">
                                      <p:cBhvr>
                                        <p:cTn id="72" dur="500"/>
                                        <p:tgtEl>
                                          <p:spTgt spid="39938">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16101"/>
                                        </p:tgtEl>
                                        <p:attrNameLst>
                                          <p:attrName>style.visibility</p:attrName>
                                        </p:attrNameLst>
                                      </p:cBhvr>
                                      <p:to>
                                        <p:strVal val="visible"/>
                                      </p:to>
                                    </p:set>
                                    <p:animEffect transition="in" filter="wipe(left)">
                                      <p:cBhvr>
                                        <p:cTn id="77" dur="500"/>
                                        <p:tgtEl>
                                          <p:spTgt spid="51610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16102"/>
                                        </p:tgtEl>
                                        <p:attrNameLst>
                                          <p:attrName>style.visibility</p:attrName>
                                        </p:attrNameLst>
                                      </p:cBhvr>
                                      <p:to>
                                        <p:strVal val="visible"/>
                                      </p:to>
                                    </p:set>
                                    <p:animEffect transition="in" filter="wipe(left)">
                                      <p:cBhvr>
                                        <p:cTn id="82" dur="500"/>
                                        <p:tgtEl>
                                          <p:spTgt spid="51610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516103"/>
                                        </p:tgtEl>
                                        <p:attrNameLst>
                                          <p:attrName>style.visibility</p:attrName>
                                        </p:attrNameLst>
                                      </p:cBhvr>
                                      <p:to>
                                        <p:strVal val="visible"/>
                                      </p:to>
                                    </p:set>
                                    <p:animEffect transition="in" filter="wipe(left)">
                                      <p:cBhvr>
                                        <p:cTn id="87" dur="500"/>
                                        <p:tgtEl>
                                          <p:spTgt spid="516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76200"/>
            <a:ext cx="8229600" cy="941387"/>
          </a:xfrm>
        </p:spPr>
        <p:txBody>
          <a:bodyPr/>
          <a:lstStyle/>
          <a:p>
            <a:pPr eaLnBrk="1" hangingPunct="1"/>
            <a:r>
              <a:rPr lang="en-US" sz="4000" dirty="0">
                <a:ea typeface="ＭＳ Ｐゴシック" pitchFamily="-84" charset="-128"/>
                <a:cs typeface="ＭＳ Ｐゴシック" pitchFamily="-84" charset="-128"/>
              </a:rPr>
              <a:t>Parabolic Potential Well</a:t>
            </a:r>
          </a:p>
        </p:txBody>
      </p:sp>
      <p:sp>
        <p:nvSpPr>
          <p:cNvPr id="40962" name="Rectangle 3"/>
          <p:cNvSpPr>
            <a:spLocks noGrp="1" noChangeArrowheads="1"/>
          </p:cNvSpPr>
          <p:nvPr>
            <p:ph type="body" sz="half" idx="1"/>
          </p:nvPr>
        </p:nvSpPr>
        <p:spPr>
          <a:xfrm>
            <a:off x="457200" y="3810000"/>
            <a:ext cx="8383588" cy="2819400"/>
          </a:xfrm>
        </p:spPr>
        <p:txBody>
          <a:bodyPr/>
          <a:lstStyle/>
          <a:p>
            <a:pPr algn="just" eaLnBrk="1" hangingPunct="1"/>
            <a:r>
              <a:rPr lang="en-US" sz="2000" dirty="0">
                <a:ea typeface="ＭＳ Ｐゴシック" pitchFamily="-84" charset="-128"/>
                <a:cs typeface="ＭＳ Ｐゴシック" pitchFamily="-84" charset="-128"/>
              </a:rPr>
              <a:t>If the lowest energy level is zero, this violates the uncertainty principle.</a:t>
            </a:r>
          </a:p>
          <a:p>
            <a:pPr algn="just" eaLnBrk="1" hangingPunct="1"/>
            <a:r>
              <a:rPr lang="en-US" sz="2000" dirty="0">
                <a:ea typeface="ＭＳ Ｐゴシック" pitchFamily="-84" charset="-128"/>
                <a:cs typeface="ＭＳ Ｐゴシック" pitchFamily="-84" charset="-128"/>
              </a:rPr>
              <a:t>The wave function solutions are		         </a:t>
            </a:r>
            <a:r>
              <a:rPr lang="en-US" sz="2000" dirty="0" smtClean="0">
                <a:ea typeface="ＭＳ Ｐゴシック" pitchFamily="-84" charset="-128"/>
                <a:cs typeface="ＭＳ Ｐゴシック" pitchFamily="-84" charset="-128"/>
              </a:rPr>
              <a:t>   where </a:t>
            </a:r>
            <a:r>
              <a:rPr lang="en-US" sz="2000" i="1" dirty="0" err="1">
                <a:ea typeface="ＭＳ Ｐゴシック" pitchFamily="-84" charset="-128"/>
                <a:cs typeface="ＭＳ Ｐゴシック" pitchFamily="-84" charset="-128"/>
              </a:rPr>
              <a:t>H</a:t>
            </a:r>
            <a:r>
              <a:rPr lang="en-US" sz="2000" i="1" baseline="-25000" dirty="0" err="1">
                <a:ea typeface="ＭＳ Ｐゴシック" pitchFamily="-84" charset="-128"/>
                <a:cs typeface="ＭＳ Ｐゴシック" pitchFamily="-84" charset="-128"/>
              </a:rPr>
              <a:t>n</a:t>
            </a:r>
            <a:r>
              <a:rPr lang="en-US" sz="2000" dirty="0">
                <a:ea typeface="ＭＳ Ｐゴシック" pitchFamily="-84" charset="-128"/>
                <a:cs typeface="ＭＳ Ｐゴシック" pitchFamily="-84" charset="-128"/>
              </a:rPr>
              <a:t>(</a:t>
            </a:r>
            <a:r>
              <a:rPr lang="en-US" sz="2000" i="1" dirty="0">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are </a:t>
            </a:r>
            <a:r>
              <a:rPr lang="en-US" sz="2000" dirty="0" err="1">
                <a:ea typeface="ＭＳ Ｐゴシック" pitchFamily="-84" charset="-128"/>
                <a:cs typeface="ＭＳ Ｐゴシック" pitchFamily="-84" charset="-128"/>
              </a:rPr>
              <a:t>Hermite</a:t>
            </a:r>
            <a:r>
              <a:rPr lang="en-US" sz="2000" dirty="0">
                <a:ea typeface="ＭＳ Ｐゴシック" pitchFamily="-84" charset="-128"/>
                <a:cs typeface="ＭＳ Ｐゴシック" pitchFamily="-84" charset="-128"/>
              </a:rPr>
              <a:t> </a:t>
            </a:r>
            <a:r>
              <a:rPr lang="en-US" sz="2000" dirty="0" smtClean="0">
                <a:ea typeface="ＭＳ Ｐゴシック" pitchFamily="-84" charset="-128"/>
                <a:cs typeface="ＭＳ Ｐゴシック" pitchFamily="-84" charset="-128"/>
              </a:rPr>
              <a:t>polynomial function </a:t>
            </a:r>
            <a:r>
              <a:rPr lang="en-US" sz="2000" dirty="0">
                <a:ea typeface="ＭＳ Ｐゴシック" pitchFamily="-84" charset="-128"/>
                <a:cs typeface="ＭＳ Ｐゴシック" pitchFamily="-84" charset="-128"/>
              </a:rPr>
              <a:t>of order </a:t>
            </a:r>
            <a:r>
              <a:rPr lang="en-US" sz="2000" i="1" dirty="0">
                <a:ea typeface="ＭＳ Ｐゴシック" pitchFamily="-84" charset="-128"/>
                <a:cs typeface="ＭＳ Ｐゴシック" pitchFamily="-84" charset="-128"/>
              </a:rPr>
              <a:t>n</a:t>
            </a:r>
            <a:r>
              <a:rPr lang="en-US" sz="2000" dirty="0" smtClean="0">
                <a:ea typeface="ＭＳ Ｐゴシック" pitchFamily="-84" charset="-128"/>
                <a:cs typeface="ＭＳ Ｐゴシック" pitchFamily="-84" charset="-128"/>
              </a:rPr>
              <a:t>.</a:t>
            </a:r>
          </a:p>
          <a:p>
            <a:pPr algn="just" eaLnBrk="1" hangingPunct="1"/>
            <a:r>
              <a:rPr lang="en-US" sz="2000" dirty="0">
                <a:ea typeface="ＭＳ Ｐゴシック" pitchFamily="-84" charset="-128"/>
                <a:cs typeface="ＭＳ Ｐゴシック" pitchFamily="-84" charset="-128"/>
              </a:rPr>
              <a:t>In contrast to the particle in a box, where the oscillatory wave function is a sinusoidal curve, in this case the oscillatory behavior is due to the polynomial, which dominates at small </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The exponential tail is provided by the Gaussian function, which dominates at large </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a:t>
            </a:r>
          </a:p>
        </p:txBody>
      </p:sp>
      <p:pic>
        <p:nvPicPr>
          <p:cNvPr id="40963" name="Picture 17" descr="0609"/>
          <p:cNvPicPr preferRelativeResize="0">
            <a:picLocks noChangeAspect="1" noChangeArrowheads="1"/>
          </p:cNvPicPr>
          <p:nvPr/>
        </p:nvPicPr>
        <p:blipFill>
          <a:blip r:embed="rId3"/>
          <a:srcRect b="16310"/>
          <a:stretch>
            <a:fillRect/>
          </a:stretch>
        </p:blipFill>
        <p:spPr bwMode="auto">
          <a:xfrm>
            <a:off x="1143000" y="609600"/>
            <a:ext cx="7086600" cy="3127068"/>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April 10, 2017</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19</a:t>
            </a:fld>
            <a:endParaRPr lang="en-US"/>
          </a:p>
        </p:txBody>
      </p:sp>
      <p:sp>
        <p:nvSpPr>
          <p:cNvPr id="8" name="Footer Placeholder 7"/>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518146" name="Object 2"/>
          <p:cNvGraphicFramePr>
            <a:graphicFrameLocks noChangeAspect="1"/>
          </p:cNvGraphicFramePr>
          <p:nvPr>
            <p:extLst/>
          </p:nvPr>
        </p:nvGraphicFramePr>
        <p:xfrm>
          <a:off x="4228639" y="4114800"/>
          <a:ext cx="1943561" cy="457200"/>
        </p:xfrm>
        <a:graphic>
          <a:graphicData uri="http://schemas.openxmlformats.org/presentationml/2006/ole">
            <mc:AlternateContent xmlns:mc="http://schemas.openxmlformats.org/markup-compatibility/2006">
              <mc:Choice xmlns:v="urn:schemas-microsoft-com:vml" Requires="v">
                <p:oleObj spid="_x0000_s169997" name="Equation" r:id="rId4" imgW="1130300" imgH="266700" progId="Equation.DSMT4">
                  <p:embed/>
                </p:oleObj>
              </mc:Choice>
              <mc:Fallback>
                <p:oleObj name="Equation" r:id="rId4" imgW="1130300" imgH="266700" progId="Equation.DSMT4">
                  <p:embed/>
                  <p:pic>
                    <p:nvPicPr>
                      <p:cNvPr id="0" name=""/>
                      <p:cNvPicPr>
                        <a:picLocks noChangeAspect="1" noChangeArrowheads="1"/>
                      </p:cNvPicPr>
                      <p:nvPr/>
                    </p:nvPicPr>
                    <p:blipFill>
                      <a:blip r:embed="rId5"/>
                      <a:srcRect/>
                      <a:stretch>
                        <a:fillRect/>
                      </a:stretch>
                    </p:blipFill>
                    <p:spPr bwMode="auto">
                      <a:xfrm>
                        <a:off x="4228639" y="4114800"/>
                        <a:ext cx="1943561" cy="457200"/>
                      </a:xfrm>
                      <a:prstGeom prst="rect">
                        <a:avLst/>
                      </a:prstGeom>
                      <a:noFill/>
                      <a:extLst/>
                    </p:spPr>
                  </p:pic>
                </p:oleObj>
              </mc:Fallback>
            </mc:AlternateContent>
          </a:graphicData>
        </a:graphic>
      </p:graphicFrame>
    </p:spTree>
    <p:extLst>
      <p:ext uri="{BB962C8B-B14F-4D97-AF65-F5344CB8AC3E}">
        <p14:creationId xmlns:p14="http://schemas.microsoft.com/office/powerpoint/2010/main" val="282936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
                                          </p:val>
                                        </p:tav>
                                        <p:tav tm="100000">
                                          <p:val>
                                            <p:strVal val="#ppt_w"/>
                                          </p:val>
                                        </p:tav>
                                      </p:tavLst>
                                    </p:anim>
                                    <p:anim calcmode="lin" valueType="num">
                                      <p:cBhvr>
                                        <p:cTn id="8" dur="500" fill="hold"/>
                                        <p:tgtEl>
                                          <p:spTgt spid="40963"/>
                                        </p:tgtEl>
                                        <p:attrNameLst>
                                          <p:attrName>ppt_h</p:attrName>
                                        </p:attrNameLst>
                                      </p:cBhvr>
                                      <p:tavLst>
                                        <p:tav tm="0">
                                          <p:val>
                                            <p:fltVal val="0"/>
                                          </p:val>
                                        </p:tav>
                                        <p:tav tm="100000">
                                          <p:val>
                                            <p:strVal val="#ppt_h"/>
                                          </p:val>
                                        </p:tav>
                                      </p:tavLst>
                                    </p:anim>
                                    <p:animEffect transition="in" filter="fade">
                                      <p:cBhvr>
                                        <p:cTn id="9" dur="500"/>
                                        <p:tgtEl>
                                          <p:spTgt spid="4096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40962">
                                            <p:txEl>
                                              <p:pRg st="0" end="0"/>
                                            </p:txEl>
                                          </p:spTgt>
                                        </p:tgtEl>
                                        <p:attrNameLst>
                                          <p:attrName>style.visibility</p:attrName>
                                        </p:attrNameLst>
                                      </p:cBhvr>
                                      <p:to>
                                        <p:strVal val="visible"/>
                                      </p:to>
                                    </p:set>
                                    <p:animEffect transition="in" filter="wipe(left)">
                                      <p:cBhvr>
                                        <p:cTn id="14" dur="500"/>
                                        <p:tgtEl>
                                          <p:spTgt spid="4096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0962">
                                            <p:txEl>
                                              <p:pRg st="1" end="1"/>
                                            </p:txEl>
                                          </p:spTgt>
                                        </p:tgtEl>
                                        <p:attrNameLst>
                                          <p:attrName>style.visibility</p:attrName>
                                        </p:attrNameLst>
                                      </p:cBhvr>
                                      <p:to>
                                        <p:strVal val="visible"/>
                                      </p:to>
                                    </p:set>
                                    <p:animEffect transition="in" filter="wipe(left)">
                                      <p:cBhvr>
                                        <p:cTn id="19" dur="500"/>
                                        <p:tgtEl>
                                          <p:spTgt spid="40962">
                                            <p:txEl>
                                              <p:pRg st="1" end="1"/>
                                            </p:txEl>
                                          </p:spTgt>
                                        </p:tgtEl>
                                      </p:cBhvr>
                                    </p:animEffect>
                                  </p:childTnLst>
                                </p:cTn>
                              </p:par>
                            </p:childTnLst>
                          </p:cTn>
                        </p:par>
                        <p:par>
                          <p:cTn id="20" fill="hold">
                            <p:stCondLst>
                              <p:cond delay="1400"/>
                            </p:stCondLst>
                            <p:childTnLst>
                              <p:par>
                                <p:cTn id="21" presetID="22" presetClass="entr" presetSubtype="8" fill="hold" nodeType="afterEffect">
                                  <p:stCondLst>
                                    <p:cond delay="0"/>
                                  </p:stCondLst>
                                  <p:childTnLst>
                                    <p:set>
                                      <p:cBhvr>
                                        <p:cTn id="22" dur="1" fill="hold">
                                          <p:stCondLst>
                                            <p:cond delay="0"/>
                                          </p:stCondLst>
                                        </p:cTn>
                                        <p:tgtEl>
                                          <p:spTgt spid="518146"/>
                                        </p:tgtEl>
                                        <p:attrNameLst>
                                          <p:attrName>style.visibility</p:attrName>
                                        </p:attrNameLst>
                                      </p:cBhvr>
                                      <p:to>
                                        <p:strVal val="visible"/>
                                      </p:to>
                                    </p:set>
                                    <p:animEffect transition="in" filter="wipe(left)">
                                      <p:cBhvr>
                                        <p:cTn id="23" dur="500"/>
                                        <p:tgtEl>
                                          <p:spTgt spid="51814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40962">
                                            <p:txEl>
                                              <p:pRg st="2" end="2"/>
                                            </p:txEl>
                                          </p:spTgt>
                                        </p:tgtEl>
                                        <p:attrNameLst>
                                          <p:attrName>style.visibility</p:attrName>
                                        </p:attrNameLst>
                                      </p:cBhvr>
                                      <p:to>
                                        <p:strVal val="visible"/>
                                      </p:to>
                                    </p:set>
                                    <p:animEffect transition="in" filter="wipe(left)">
                                      <p:cBhvr>
                                        <p:cTn id="28" dur="500"/>
                                        <p:tgtEl>
                                          <p:spTgt spid="409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April 10, 2017</a:t>
            </a:r>
            <a:endParaRPr lang="en-US"/>
          </a:p>
        </p:txBody>
      </p:sp>
      <p:sp>
        <p:nvSpPr>
          <p:cNvPr id="5" name="Footer Placeholder 4"/>
          <p:cNvSpPr>
            <a:spLocks noGrp="1"/>
          </p:cNvSpPr>
          <p:nvPr>
            <p:ph type="ftr" sz="quarter" idx="11"/>
          </p:nvPr>
        </p:nvSpPr>
        <p:spPr/>
        <p:txBody>
          <a:bodyPr/>
          <a:lstStyle/>
          <a:p>
            <a:pPr>
              <a:defRPr/>
            </a:pPr>
            <a:r>
              <a:rPr lang="mr-IN" smtClean="0"/>
              <a:t>PHYS 3313-001, Spring 2017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838200" y="76200"/>
            <a:ext cx="7772400" cy="685800"/>
          </a:xfrm>
        </p:spPr>
        <p:txBody>
          <a:bodyPr/>
          <a:lstStyle/>
          <a:p>
            <a:pPr eaLnBrk="1" hangingPunct="1"/>
            <a:r>
              <a:rPr lang="en-US" sz="48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153400" cy="5562600"/>
          </a:xfrm>
        </p:spPr>
        <p:txBody>
          <a:bodyPr/>
          <a:lstStyle/>
          <a:p>
            <a:pPr eaLnBrk="1" hangingPunct="1"/>
            <a:r>
              <a:rPr lang="en-US" sz="2800" dirty="0" smtClean="0"/>
              <a:t>Reminder: Homework </a:t>
            </a:r>
            <a:r>
              <a:rPr lang="en-US" sz="2800" dirty="0"/>
              <a:t>#4</a:t>
            </a:r>
            <a:endParaRPr lang="en-US" sz="2400" dirty="0"/>
          </a:p>
          <a:p>
            <a:pPr lvl="1" eaLnBrk="1" hangingPunct="1"/>
            <a:r>
              <a:rPr lang="en-US" sz="2400" dirty="0"/>
              <a:t>End of chapter problems on CH5: 8, 10, 16, 24, 26, 36 and 47</a:t>
            </a:r>
          </a:p>
          <a:p>
            <a:pPr lvl="1" eaLnBrk="1" hangingPunct="1"/>
            <a:r>
              <a:rPr lang="en-US" sz="2400" dirty="0"/>
              <a:t>Due </a:t>
            </a:r>
            <a:r>
              <a:rPr lang="en-US" sz="2400" dirty="0" smtClean="0"/>
              <a:t>this Wednesday</a:t>
            </a:r>
            <a:r>
              <a:rPr lang="en-US" sz="2400" dirty="0"/>
              <a:t>, Apr. </a:t>
            </a:r>
            <a:r>
              <a:rPr lang="en-US" sz="2400" dirty="0" smtClean="0"/>
              <a:t>12</a:t>
            </a:r>
            <a:endParaRPr lang="en-US" sz="3200" dirty="0"/>
          </a:p>
          <a:p>
            <a:pPr eaLnBrk="1" hangingPunct="1"/>
            <a:r>
              <a:rPr lang="en-US" sz="2800" dirty="0"/>
              <a:t>Quiz 3 results</a:t>
            </a:r>
          </a:p>
          <a:p>
            <a:pPr lvl="1" eaLnBrk="1" hangingPunct="1"/>
            <a:r>
              <a:rPr lang="en-US" sz="2400" dirty="0"/>
              <a:t>Class average: </a:t>
            </a:r>
            <a:r>
              <a:rPr lang="en-US" sz="2400" dirty="0" smtClean="0"/>
              <a:t>25.1</a:t>
            </a:r>
            <a:endParaRPr lang="en-US" sz="2400" dirty="0"/>
          </a:p>
          <a:p>
            <a:pPr lvl="2" eaLnBrk="1" hangingPunct="1"/>
            <a:r>
              <a:rPr lang="en-US" sz="2000" dirty="0"/>
              <a:t>Equivalent to:  </a:t>
            </a:r>
            <a:r>
              <a:rPr lang="en-US" sz="2000" dirty="0" smtClean="0"/>
              <a:t>50.2/100</a:t>
            </a:r>
            <a:endParaRPr lang="en-US" sz="2000" dirty="0"/>
          </a:p>
          <a:p>
            <a:pPr lvl="2" eaLnBrk="1" hangingPunct="1"/>
            <a:r>
              <a:rPr lang="en-US" sz="2000" dirty="0"/>
              <a:t>Previous quizzes: </a:t>
            </a:r>
            <a:r>
              <a:rPr lang="en-US" sz="2000" dirty="0" smtClean="0"/>
              <a:t>21/100 </a:t>
            </a:r>
            <a:r>
              <a:rPr lang="en-US" sz="2000" dirty="0"/>
              <a:t>and </a:t>
            </a:r>
            <a:r>
              <a:rPr lang="en-US" sz="2000" dirty="0" smtClean="0"/>
              <a:t>57.6/100</a:t>
            </a:r>
            <a:endParaRPr lang="en-US" sz="2000" dirty="0"/>
          </a:p>
          <a:p>
            <a:pPr lvl="1" eaLnBrk="1" hangingPunct="1"/>
            <a:r>
              <a:rPr lang="en-US" sz="2400" dirty="0"/>
              <a:t>Top score</a:t>
            </a:r>
            <a:r>
              <a:rPr lang="en-US" sz="2400" dirty="0" smtClean="0"/>
              <a:t>:    47/50</a:t>
            </a:r>
            <a:endParaRPr lang="en-US" sz="2400" dirty="0"/>
          </a:p>
          <a:p>
            <a:pPr eaLnBrk="1" hangingPunct="1"/>
            <a:r>
              <a:rPr lang="en-US" sz="2800" dirty="0" smtClean="0"/>
              <a:t>Reminder: Quadruple extra credit</a:t>
            </a:r>
            <a:endParaRPr lang="en-US" dirty="0" smtClean="0"/>
          </a:p>
          <a:p>
            <a:pPr lvl="1" eaLnBrk="1" hangingPunct="1"/>
            <a:r>
              <a:rPr lang="en-US" sz="2400" dirty="0" smtClean="0"/>
              <a:t>Colloquium on April 19, 2017</a:t>
            </a:r>
          </a:p>
          <a:p>
            <a:pPr lvl="1" eaLnBrk="1" hangingPunct="1"/>
            <a:r>
              <a:rPr lang="en-US" sz="2400" dirty="0" smtClean="0"/>
              <a:t>Speaker: Dr. Nigel </a:t>
            </a:r>
            <a:r>
              <a:rPr lang="en-US" sz="2400" dirty="0" err="1" smtClean="0"/>
              <a:t>Lockyer</a:t>
            </a:r>
            <a:r>
              <a:rPr lang="en-US" sz="2400" dirty="0" smtClean="0"/>
              <a:t>, Director of </a:t>
            </a:r>
            <a:r>
              <a:rPr lang="en-US" sz="2400" dirty="0" err="1" smtClean="0"/>
              <a:t>Fermilab</a:t>
            </a:r>
            <a:endParaRPr lang="en-US" sz="2400" dirty="0" smtClean="0"/>
          </a:p>
          <a:p>
            <a:pPr lvl="1" eaLnBrk="1" hangingPunct="1"/>
            <a:r>
              <a:rPr lang="en-US" sz="2400" dirty="0" smtClean="0"/>
              <a:t>Make your arrangements to take advantage of this opportunity</a:t>
            </a:r>
            <a:endParaRPr lang="en-US" sz="2400" dirty="0"/>
          </a:p>
        </p:txBody>
      </p:sp>
    </p:spTree>
    <p:extLst>
      <p:ext uri="{BB962C8B-B14F-4D97-AF65-F5344CB8AC3E}">
        <p14:creationId xmlns:p14="http://schemas.microsoft.com/office/powerpoint/2010/main" val="1780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1"/>
            <a:ext cx="8229600" cy="762000"/>
          </a:xfrm>
        </p:spPr>
        <p:txBody>
          <a:bodyPr/>
          <a:lstStyle/>
          <a:p>
            <a:pPr eaLnBrk="1" hangingPunct="1"/>
            <a:r>
              <a:rPr lang="en-US" sz="4000" dirty="0">
                <a:ea typeface="ＭＳ Ｐゴシック" pitchFamily="-84" charset="-128"/>
                <a:cs typeface="ＭＳ Ｐゴシック" pitchFamily="-84" charset="-128"/>
              </a:rPr>
              <a:t>Analysis of the Parabolic Potential Well</a:t>
            </a:r>
          </a:p>
        </p:txBody>
      </p:sp>
      <p:sp>
        <p:nvSpPr>
          <p:cNvPr id="41986" name="Rectangle 3"/>
          <p:cNvSpPr>
            <a:spLocks noGrp="1" noChangeArrowheads="1"/>
          </p:cNvSpPr>
          <p:nvPr>
            <p:ph type="body" sz="half" idx="1"/>
          </p:nvPr>
        </p:nvSpPr>
        <p:spPr>
          <a:xfrm>
            <a:off x="3746500" y="2819400"/>
            <a:ext cx="5183188" cy="3505200"/>
          </a:xfrm>
        </p:spPr>
        <p:txBody>
          <a:bodyPr/>
          <a:lstStyle/>
          <a:p>
            <a:pPr eaLnBrk="1" hangingPunct="1"/>
            <a:r>
              <a:rPr lang="en-US" sz="1800" dirty="0">
                <a:ea typeface="ＭＳ Ｐゴシック" pitchFamily="-84" charset="-128"/>
                <a:cs typeface="ＭＳ Ｐゴシック" pitchFamily="-84" charset="-128"/>
              </a:rPr>
              <a:t>The energy levels are given by</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The zero point energy is called the Heisenberg limit:</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Classically, the probability of finding the mass is greatest at the ends of </a:t>
            </a:r>
            <a:r>
              <a:rPr lang="en-US" sz="1800" dirty="0" smtClean="0">
                <a:ea typeface="ＭＳ Ｐゴシック" pitchFamily="-84" charset="-128"/>
                <a:cs typeface="ＭＳ Ｐゴシック" pitchFamily="-84" charset="-128"/>
              </a:rPr>
              <a:t>motion’s range and </a:t>
            </a:r>
            <a:r>
              <a:rPr lang="en-US" sz="1800" dirty="0">
                <a:ea typeface="ＭＳ Ｐゴシック" pitchFamily="-84" charset="-128"/>
                <a:cs typeface="ＭＳ Ｐゴシック" pitchFamily="-84" charset="-128"/>
              </a:rPr>
              <a:t>smallest at the center (that is, proportional to the amount of time the mass spends at each position).</a:t>
            </a:r>
          </a:p>
          <a:p>
            <a:pPr eaLnBrk="1" hangingPunct="1"/>
            <a:r>
              <a:rPr lang="en-US" sz="1800" dirty="0">
                <a:ea typeface="ＭＳ Ｐゴシック" pitchFamily="-84" charset="-128"/>
                <a:cs typeface="ＭＳ Ｐゴシック" pitchFamily="-84" charset="-128"/>
              </a:rPr>
              <a:t>Contrary to the classical one, the largest probability for this lowest energy state is for the particle to be at the center.</a:t>
            </a:r>
          </a:p>
        </p:txBody>
      </p:sp>
      <p:pic>
        <p:nvPicPr>
          <p:cNvPr id="41989" name="Picture 1"/>
          <p:cNvPicPr>
            <a:picLocks/>
          </p:cNvPicPr>
          <p:nvPr/>
        </p:nvPicPr>
        <p:blipFill>
          <a:blip r:embed="rId3"/>
          <a:srcRect/>
          <a:stretch>
            <a:fillRect/>
          </a:stretch>
        </p:blipFill>
        <p:spPr bwMode="auto">
          <a:xfrm>
            <a:off x="228600" y="762000"/>
            <a:ext cx="3352800" cy="5715000"/>
          </a:xfrm>
          <a:prstGeom prst="rect">
            <a:avLst/>
          </a:prstGeom>
          <a:noFill/>
          <a:ln w="9525">
            <a:noFill/>
            <a:miter lim="800000"/>
            <a:headEnd/>
            <a:tailEnd/>
          </a:ln>
        </p:spPr>
      </p:pic>
      <p:pic>
        <p:nvPicPr>
          <p:cNvPr id="41990" name="Picture 1"/>
          <p:cNvPicPr>
            <a:picLocks/>
          </p:cNvPicPr>
          <p:nvPr/>
        </p:nvPicPr>
        <p:blipFill>
          <a:blip r:embed="rId4"/>
          <a:srcRect/>
          <a:stretch>
            <a:fillRect/>
          </a:stretch>
        </p:blipFill>
        <p:spPr bwMode="auto">
          <a:xfrm>
            <a:off x="3657600" y="914400"/>
            <a:ext cx="5181600" cy="18288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April 10, 2017</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20</a:t>
            </a:fld>
            <a:endParaRPr lang="en-US"/>
          </a:p>
        </p:txBody>
      </p:sp>
      <p:sp>
        <p:nvSpPr>
          <p:cNvPr id="10" name="Footer Placeholder 9"/>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519170" name="Object 2"/>
          <p:cNvGraphicFramePr>
            <a:graphicFrameLocks noChangeAspect="1"/>
          </p:cNvGraphicFramePr>
          <p:nvPr>
            <p:extLst/>
          </p:nvPr>
        </p:nvGraphicFramePr>
        <p:xfrm>
          <a:off x="5257800" y="3124200"/>
          <a:ext cx="1665287" cy="498475"/>
        </p:xfrm>
        <a:graphic>
          <a:graphicData uri="http://schemas.openxmlformats.org/presentationml/2006/ole">
            <mc:AlternateContent xmlns:mc="http://schemas.openxmlformats.org/markup-compatibility/2006">
              <mc:Choice xmlns:v="urn:schemas-microsoft-com:vml" Requires="v">
                <p:oleObj spid="_x0000_s171041" name="Equation" r:id="rId5" imgW="1435100" imgH="431800" progId="Equation.DSMT4">
                  <p:embed/>
                </p:oleObj>
              </mc:Choice>
              <mc:Fallback>
                <p:oleObj name="Equation" r:id="rId5" imgW="1435100" imgH="431800" progId="Equation.DSMT4">
                  <p:embed/>
                  <p:pic>
                    <p:nvPicPr>
                      <p:cNvPr id="0" name=""/>
                      <p:cNvPicPr>
                        <a:picLocks noChangeAspect="1" noChangeArrowheads="1"/>
                      </p:cNvPicPr>
                      <p:nvPr/>
                    </p:nvPicPr>
                    <p:blipFill>
                      <a:blip r:embed="rId6"/>
                      <a:srcRect/>
                      <a:stretch>
                        <a:fillRect/>
                      </a:stretch>
                    </p:blipFill>
                    <p:spPr bwMode="auto">
                      <a:xfrm>
                        <a:off x="5257800" y="3124200"/>
                        <a:ext cx="1665287"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9171" name="Object 3"/>
          <p:cNvGraphicFramePr>
            <a:graphicFrameLocks noChangeAspect="1"/>
          </p:cNvGraphicFramePr>
          <p:nvPr>
            <p:extLst/>
          </p:nvPr>
        </p:nvGraphicFramePr>
        <p:xfrm>
          <a:off x="5492750" y="3813175"/>
          <a:ext cx="781050" cy="454025"/>
        </p:xfrm>
        <a:graphic>
          <a:graphicData uri="http://schemas.openxmlformats.org/presentationml/2006/ole">
            <mc:AlternateContent xmlns:mc="http://schemas.openxmlformats.org/markup-compatibility/2006">
              <mc:Choice xmlns:v="urn:schemas-microsoft-com:vml" Requires="v">
                <p:oleObj spid="_x0000_s171042" name="Equation" r:id="rId7" imgW="673100" imgH="393700" progId="Equation.DSMT4">
                  <p:embed/>
                </p:oleObj>
              </mc:Choice>
              <mc:Fallback>
                <p:oleObj name="Equation" r:id="rId7" imgW="673100" imgH="393700" progId="Equation.DSMT4">
                  <p:embed/>
                  <p:pic>
                    <p:nvPicPr>
                      <p:cNvPr id="0" name=""/>
                      <p:cNvPicPr>
                        <a:picLocks noChangeAspect="1" noChangeArrowheads="1"/>
                      </p:cNvPicPr>
                      <p:nvPr/>
                    </p:nvPicPr>
                    <p:blipFill>
                      <a:blip r:embed="rId8"/>
                      <a:srcRect/>
                      <a:stretch>
                        <a:fillRect/>
                      </a:stretch>
                    </p:blipFill>
                    <p:spPr bwMode="auto">
                      <a:xfrm>
                        <a:off x="5492750" y="3813175"/>
                        <a:ext cx="781050" cy="454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nvPr>
        </p:nvGraphicFramePr>
        <p:xfrm>
          <a:off x="6918325" y="3124200"/>
          <a:ext cx="854075" cy="498475"/>
        </p:xfrm>
        <a:graphic>
          <a:graphicData uri="http://schemas.openxmlformats.org/presentationml/2006/ole">
            <mc:AlternateContent xmlns:mc="http://schemas.openxmlformats.org/markup-compatibility/2006">
              <mc:Choice xmlns:v="urn:schemas-microsoft-com:vml" Requires="v">
                <p:oleObj spid="_x0000_s171043" name="Equation" r:id="rId9" imgW="736600" imgH="431800" progId="Equation.DSMT4">
                  <p:embed/>
                </p:oleObj>
              </mc:Choice>
              <mc:Fallback>
                <p:oleObj name="Equation" r:id="rId9" imgW="736600" imgH="431800" progId="Equation.DSMT4">
                  <p:embed/>
                  <p:pic>
                    <p:nvPicPr>
                      <p:cNvPr id="0" name=""/>
                      <p:cNvPicPr>
                        <a:picLocks noChangeAspect="1" noChangeArrowheads="1"/>
                      </p:cNvPicPr>
                      <p:nvPr/>
                    </p:nvPicPr>
                    <p:blipFill>
                      <a:blip r:embed="rId10"/>
                      <a:srcRect/>
                      <a:stretch>
                        <a:fillRect/>
                      </a:stretch>
                    </p:blipFill>
                    <p:spPr bwMode="auto">
                      <a:xfrm>
                        <a:off x="6918325" y="3124200"/>
                        <a:ext cx="854075"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82473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up)">
                                      <p:cBhvr>
                                        <p:cTn id="7" dur="5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p:cTn id="12" dur="500" fill="hold"/>
                                        <p:tgtEl>
                                          <p:spTgt spid="41990"/>
                                        </p:tgtEl>
                                        <p:attrNameLst>
                                          <p:attrName>ppt_w</p:attrName>
                                        </p:attrNameLst>
                                      </p:cBhvr>
                                      <p:tavLst>
                                        <p:tav tm="0">
                                          <p:val>
                                            <p:fltVal val="0"/>
                                          </p:val>
                                        </p:tav>
                                        <p:tav tm="100000">
                                          <p:val>
                                            <p:strVal val="#ppt_w"/>
                                          </p:val>
                                        </p:tav>
                                      </p:tavLst>
                                    </p:anim>
                                    <p:anim calcmode="lin" valueType="num">
                                      <p:cBhvr>
                                        <p:cTn id="13" dur="500" fill="hold"/>
                                        <p:tgtEl>
                                          <p:spTgt spid="41990"/>
                                        </p:tgtEl>
                                        <p:attrNameLst>
                                          <p:attrName>ppt_h</p:attrName>
                                        </p:attrNameLst>
                                      </p:cBhvr>
                                      <p:tavLst>
                                        <p:tav tm="0">
                                          <p:val>
                                            <p:fltVal val="0"/>
                                          </p:val>
                                        </p:tav>
                                        <p:tav tm="100000">
                                          <p:val>
                                            <p:strVal val="#ppt_h"/>
                                          </p:val>
                                        </p:tav>
                                      </p:tavLst>
                                    </p:anim>
                                    <p:animEffect transition="in" filter="fade">
                                      <p:cBhvr>
                                        <p:cTn id="14" dur="500"/>
                                        <p:tgtEl>
                                          <p:spTgt spid="4199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1986">
                                            <p:txEl>
                                              <p:pRg st="0" end="0"/>
                                            </p:txEl>
                                          </p:spTgt>
                                        </p:tgtEl>
                                        <p:attrNameLst>
                                          <p:attrName>style.visibility</p:attrName>
                                        </p:attrNameLst>
                                      </p:cBhvr>
                                      <p:to>
                                        <p:strVal val="visible"/>
                                      </p:to>
                                    </p:set>
                                    <p:animEffect transition="in" filter="wipe(left)">
                                      <p:cBhvr>
                                        <p:cTn id="19" dur="500"/>
                                        <p:tgtEl>
                                          <p:spTgt spid="4198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19170"/>
                                        </p:tgtEl>
                                        <p:attrNameLst>
                                          <p:attrName>style.visibility</p:attrName>
                                        </p:attrNameLst>
                                      </p:cBhvr>
                                      <p:to>
                                        <p:strVal val="visible"/>
                                      </p:to>
                                    </p:set>
                                    <p:animEffect transition="in" filter="wipe(left)">
                                      <p:cBhvr>
                                        <p:cTn id="24" dur="500"/>
                                        <p:tgtEl>
                                          <p:spTgt spid="51917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1986">
                                            <p:txEl>
                                              <p:pRg st="2" end="2"/>
                                            </p:txEl>
                                          </p:spTgt>
                                        </p:tgtEl>
                                        <p:attrNameLst>
                                          <p:attrName>style.visibility</p:attrName>
                                        </p:attrNameLst>
                                      </p:cBhvr>
                                      <p:to>
                                        <p:strVal val="visible"/>
                                      </p:to>
                                    </p:set>
                                    <p:animEffect transition="in" filter="wipe(left)">
                                      <p:cBhvr>
                                        <p:cTn id="34" dur="500"/>
                                        <p:tgtEl>
                                          <p:spTgt spid="4198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19171"/>
                                        </p:tgtEl>
                                        <p:attrNameLst>
                                          <p:attrName>style.visibility</p:attrName>
                                        </p:attrNameLst>
                                      </p:cBhvr>
                                      <p:to>
                                        <p:strVal val="visible"/>
                                      </p:to>
                                    </p:set>
                                    <p:animEffect transition="in" filter="wipe(left)">
                                      <p:cBhvr>
                                        <p:cTn id="39" dur="500"/>
                                        <p:tgtEl>
                                          <p:spTgt spid="51917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41986">
                                            <p:txEl>
                                              <p:pRg st="4" end="4"/>
                                            </p:txEl>
                                          </p:spTgt>
                                        </p:tgtEl>
                                        <p:attrNameLst>
                                          <p:attrName>style.visibility</p:attrName>
                                        </p:attrNameLst>
                                      </p:cBhvr>
                                      <p:to>
                                        <p:strVal val="visible"/>
                                      </p:to>
                                    </p:set>
                                    <p:animEffect transition="in" filter="wipe(left)">
                                      <p:cBhvr>
                                        <p:cTn id="44" dur="500"/>
                                        <p:tgtEl>
                                          <p:spTgt spid="4198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41986">
                                            <p:txEl>
                                              <p:pRg st="5" end="5"/>
                                            </p:txEl>
                                          </p:spTgt>
                                        </p:tgtEl>
                                        <p:attrNameLst>
                                          <p:attrName>style.visibility</p:attrName>
                                        </p:attrNameLst>
                                      </p:cBhvr>
                                      <p:to>
                                        <p:strVal val="visible"/>
                                      </p:to>
                                    </p:set>
                                    <p:animEffect transition="in" filter="wipe(left)">
                                      <p:cBhvr>
                                        <p:cTn id="49" dur="500"/>
                                        <p:tgtEl>
                                          <p:spTgt spid="419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smtClean="0"/>
              <a:t>Ex. 6.12: Harmonic Oscillator stuff</a:t>
            </a:r>
            <a:endParaRPr lang="en-US" dirty="0"/>
          </a:p>
        </p:txBody>
      </p:sp>
      <p:sp>
        <p:nvSpPr>
          <p:cNvPr id="3" name="Text Placeholder 2"/>
          <p:cNvSpPr>
            <a:spLocks noGrp="1"/>
          </p:cNvSpPr>
          <p:nvPr>
            <p:ph type="body" sz="half" idx="1"/>
          </p:nvPr>
        </p:nvSpPr>
        <p:spPr>
          <a:xfrm>
            <a:off x="457200" y="762000"/>
            <a:ext cx="8229600" cy="1524000"/>
          </a:xfrm>
        </p:spPr>
        <p:txBody>
          <a:bodyPr/>
          <a:lstStyle/>
          <a:p>
            <a:pPr algn="just"/>
            <a:r>
              <a:rPr lang="en-US" dirty="0" smtClean="0"/>
              <a:t>Normalize the ground state wave function </a:t>
            </a:r>
            <a:r>
              <a:rPr lang="en-US" dirty="0" smtClean="0">
                <a:latin typeface="Symbol" charset="2"/>
                <a:cs typeface="Symbol" charset="2"/>
              </a:rPr>
              <a:t>ψ</a:t>
            </a:r>
            <a:r>
              <a:rPr lang="en-US" baseline="-25000" dirty="0" smtClean="0"/>
              <a:t>0</a:t>
            </a:r>
            <a:r>
              <a:rPr lang="en-US" dirty="0" smtClean="0"/>
              <a:t> for the simple harmonic oscillator and find the expectation values &lt;x&gt; and &lt;x</a:t>
            </a:r>
            <a:r>
              <a:rPr lang="en-US" baseline="30000" dirty="0" smtClean="0"/>
              <a:t>2</a:t>
            </a:r>
            <a:r>
              <a:rPr lang="en-US" dirty="0" smtClean="0"/>
              <a:t>&gt;.</a:t>
            </a:r>
            <a:endParaRPr lang="en-US" dirty="0"/>
          </a:p>
        </p:txBody>
      </p:sp>
      <p:sp>
        <p:nvSpPr>
          <p:cNvPr id="6" name="Date Placeholder 5"/>
          <p:cNvSpPr>
            <a:spLocks noGrp="1"/>
          </p:cNvSpPr>
          <p:nvPr>
            <p:ph type="dt" sz="half" idx="10"/>
          </p:nvPr>
        </p:nvSpPr>
        <p:spPr/>
        <p:txBody>
          <a:bodyPr/>
          <a:lstStyle/>
          <a:p>
            <a:pPr>
              <a:defRPr/>
            </a:pPr>
            <a:r>
              <a:rPr lang="en-US" smtClean="0"/>
              <a:t>Monday, April 10, 2017</a:t>
            </a:r>
            <a:endParaRPr lang="en-US"/>
          </a:p>
        </p:txBody>
      </p:sp>
      <p:sp>
        <p:nvSpPr>
          <p:cNvPr id="7" name="Footer Placeholder 6"/>
          <p:cNvSpPr>
            <a:spLocks noGrp="1"/>
          </p:cNvSpPr>
          <p:nvPr>
            <p:ph type="ftr" sz="quarter" idx="11"/>
          </p:nvPr>
        </p:nvSpPr>
        <p:spPr/>
        <p:txBody>
          <a:bodyPr/>
          <a:lstStyle/>
          <a:p>
            <a:pPr>
              <a:defRPr/>
            </a:pPr>
            <a:r>
              <a:rPr lang="mr-IN" smtClean="0"/>
              <a:t>PHYS 3313-001, Spring 2017                      Dr. Jaehoon Yu</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21</a:t>
            </a:fld>
            <a:endParaRPr lang="en-US"/>
          </a:p>
        </p:txBody>
      </p:sp>
      <p:graphicFrame>
        <p:nvGraphicFramePr>
          <p:cNvPr id="11" name="Object 2"/>
          <p:cNvGraphicFramePr>
            <a:graphicFrameLocks noChangeAspect="1"/>
          </p:cNvGraphicFramePr>
          <p:nvPr>
            <p:extLst/>
          </p:nvPr>
        </p:nvGraphicFramePr>
        <p:xfrm>
          <a:off x="533400" y="2684462"/>
          <a:ext cx="6191250" cy="771525"/>
        </p:xfrm>
        <a:graphic>
          <a:graphicData uri="http://schemas.openxmlformats.org/presentationml/2006/ole">
            <mc:AlternateContent xmlns:mc="http://schemas.openxmlformats.org/markup-compatibility/2006">
              <mc:Choice xmlns:v="urn:schemas-microsoft-com:vml" Requires="v">
                <p:oleObj spid="_x0000_s172095" name="Equation" r:id="rId3" imgW="3962400" imgH="495300" progId="Equation.DSMT4">
                  <p:embed/>
                </p:oleObj>
              </mc:Choice>
              <mc:Fallback>
                <p:oleObj name="Equation" r:id="rId3" imgW="3962400" imgH="495300" progId="Equation.DSMT4">
                  <p:embed/>
                  <p:pic>
                    <p:nvPicPr>
                      <p:cNvPr id="0" name=""/>
                      <p:cNvPicPr>
                        <a:picLocks noChangeAspect="1" noChangeArrowheads="1"/>
                      </p:cNvPicPr>
                      <p:nvPr/>
                    </p:nvPicPr>
                    <p:blipFill>
                      <a:blip r:embed="rId4"/>
                      <a:srcRect/>
                      <a:stretch>
                        <a:fillRect/>
                      </a:stretch>
                    </p:blipFill>
                    <p:spPr bwMode="auto">
                      <a:xfrm>
                        <a:off x="533400" y="2684462"/>
                        <a:ext cx="6191250" cy="771525"/>
                      </a:xfrm>
                      <a:prstGeom prst="rect">
                        <a:avLst/>
                      </a:prstGeom>
                      <a:noFill/>
                      <a:extLst/>
                    </p:spPr>
                  </p:pic>
                </p:oleObj>
              </mc:Fallback>
            </mc:AlternateContent>
          </a:graphicData>
        </a:graphic>
      </p:graphicFrame>
      <p:graphicFrame>
        <p:nvGraphicFramePr>
          <p:cNvPr id="12" name="Object 2"/>
          <p:cNvGraphicFramePr>
            <a:graphicFrameLocks noChangeAspect="1"/>
          </p:cNvGraphicFramePr>
          <p:nvPr>
            <p:extLst/>
          </p:nvPr>
        </p:nvGraphicFramePr>
        <p:xfrm>
          <a:off x="533400" y="3438524"/>
          <a:ext cx="6510337" cy="712788"/>
        </p:xfrm>
        <a:graphic>
          <a:graphicData uri="http://schemas.openxmlformats.org/presentationml/2006/ole">
            <mc:AlternateContent xmlns:mc="http://schemas.openxmlformats.org/markup-compatibility/2006">
              <mc:Choice xmlns:v="urn:schemas-microsoft-com:vml" Requires="v">
                <p:oleObj spid="_x0000_s172096" name="Equation" r:id="rId5" imgW="4165600" imgH="457200" progId="Equation.DSMT4">
                  <p:embed/>
                </p:oleObj>
              </mc:Choice>
              <mc:Fallback>
                <p:oleObj name="Equation" r:id="rId5" imgW="4165600" imgH="457200" progId="Equation.DSMT4">
                  <p:embed/>
                  <p:pic>
                    <p:nvPicPr>
                      <p:cNvPr id="0" name=""/>
                      <p:cNvPicPr>
                        <a:picLocks noChangeAspect="1" noChangeArrowheads="1"/>
                      </p:cNvPicPr>
                      <p:nvPr/>
                    </p:nvPicPr>
                    <p:blipFill>
                      <a:blip r:embed="rId6"/>
                      <a:srcRect/>
                      <a:stretch>
                        <a:fillRect/>
                      </a:stretch>
                    </p:blipFill>
                    <p:spPr bwMode="auto">
                      <a:xfrm>
                        <a:off x="533400" y="3438524"/>
                        <a:ext cx="6510337" cy="712788"/>
                      </a:xfrm>
                      <a:prstGeom prst="rect">
                        <a:avLst/>
                      </a:prstGeom>
                      <a:noFill/>
                      <a:extLst/>
                    </p:spPr>
                  </p:pic>
                </p:oleObj>
              </mc:Fallback>
            </mc:AlternateContent>
          </a:graphicData>
        </a:graphic>
      </p:graphicFrame>
      <p:graphicFrame>
        <p:nvGraphicFramePr>
          <p:cNvPr id="13" name="Object 2"/>
          <p:cNvGraphicFramePr>
            <a:graphicFrameLocks noChangeAspect="1"/>
          </p:cNvGraphicFramePr>
          <p:nvPr>
            <p:extLst/>
          </p:nvPr>
        </p:nvGraphicFramePr>
        <p:xfrm>
          <a:off x="533400" y="4133849"/>
          <a:ext cx="3989387" cy="692150"/>
        </p:xfrm>
        <a:graphic>
          <a:graphicData uri="http://schemas.openxmlformats.org/presentationml/2006/ole">
            <mc:AlternateContent xmlns:mc="http://schemas.openxmlformats.org/markup-compatibility/2006">
              <mc:Choice xmlns:v="urn:schemas-microsoft-com:vml" Requires="v">
                <p:oleObj spid="_x0000_s172097" name="Equation" r:id="rId7" imgW="2552700" imgH="444500" progId="Equation.DSMT4">
                  <p:embed/>
                </p:oleObj>
              </mc:Choice>
              <mc:Fallback>
                <p:oleObj name="Equation" r:id="rId7" imgW="2552700" imgH="444500" progId="Equation.DSMT4">
                  <p:embed/>
                  <p:pic>
                    <p:nvPicPr>
                      <p:cNvPr id="0" name=""/>
                      <p:cNvPicPr>
                        <a:picLocks noChangeAspect="1" noChangeArrowheads="1"/>
                      </p:cNvPicPr>
                      <p:nvPr/>
                    </p:nvPicPr>
                    <p:blipFill>
                      <a:blip r:embed="rId8"/>
                      <a:srcRect/>
                      <a:stretch>
                        <a:fillRect/>
                      </a:stretch>
                    </p:blipFill>
                    <p:spPr bwMode="auto">
                      <a:xfrm>
                        <a:off x="533400" y="4133849"/>
                        <a:ext cx="3989387" cy="692150"/>
                      </a:xfrm>
                      <a:prstGeom prst="rect">
                        <a:avLst/>
                      </a:prstGeom>
                      <a:noFill/>
                      <a:extLst/>
                    </p:spPr>
                  </p:pic>
                </p:oleObj>
              </mc:Fallback>
            </mc:AlternateContent>
          </a:graphicData>
        </a:graphic>
      </p:graphicFrame>
      <p:graphicFrame>
        <p:nvGraphicFramePr>
          <p:cNvPr id="14" name="Object 2"/>
          <p:cNvGraphicFramePr>
            <a:graphicFrameLocks noChangeAspect="1"/>
          </p:cNvGraphicFramePr>
          <p:nvPr>
            <p:extLst/>
          </p:nvPr>
        </p:nvGraphicFramePr>
        <p:xfrm>
          <a:off x="533400" y="4808536"/>
          <a:ext cx="8077200" cy="771525"/>
        </p:xfrm>
        <a:graphic>
          <a:graphicData uri="http://schemas.openxmlformats.org/presentationml/2006/ole">
            <mc:AlternateContent xmlns:mc="http://schemas.openxmlformats.org/markup-compatibility/2006">
              <mc:Choice xmlns:v="urn:schemas-microsoft-com:vml" Requires="v">
                <p:oleObj spid="_x0000_s172098" name="Equation" r:id="rId9" imgW="5168900" imgH="495300" progId="Equation.DSMT4">
                  <p:embed/>
                </p:oleObj>
              </mc:Choice>
              <mc:Fallback>
                <p:oleObj name="Equation" r:id="rId9" imgW="5168900" imgH="495300" progId="Equation.DSMT4">
                  <p:embed/>
                  <p:pic>
                    <p:nvPicPr>
                      <p:cNvPr id="0" name=""/>
                      <p:cNvPicPr>
                        <a:picLocks noChangeAspect="1" noChangeArrowheads="1"/>
                      </p:cNvPicPr>
                      <p:nvPr/>
                    </p:nvPicPr>
                    <p:blipFill>
                      <a:blip r:embed="rId10"/>
                      <a:srcRect/>
                      <a:stretch>
                        <a:fillRect/>
                      </a:stretch>
                    </p:blipFill>
                    <p:spPr bwMode="auto">
                      <a:xfrm>
                        <a:off x="533400" y="4808536"/>
                        <a:ext cx="8077200" cy="771525"/>
                      </a:xfrm>
                      <a:prstGeom prst="rect">
                        <a:avLst/>
                      </a:prstGeom>
                      <a:noFill/>
                      <a:extLst/>
                    </p:spPr>
                  </p:pic>
                </p:oleObj>
              </mc:Fallback>
            </mc:AlternateContent>
          </a:graphicData>
        </a:graphic>
      </p:graphicFrame>
      <p:graphicFrame>
        <p:nvGraphicFramePr>
          <p:cNvPr id="15" name="Object 2"/>
          <p:cNvGraphicFramePr>
            <a:graphicFrameLocks noChangeAspect="1"/>
          </p:cNvGraphicFramePr>
          <p:nvPr>
            <p:extLst/>
          </p:nvPr>
        </p:nvGraphicFramePr>
        <p:xfrm>
          <a:off x="533400" y="5562600"/>
          <a:ext cx="4227513" cy="633412"/>
        </p:xfrm>
        <a:graphic>
          <a:graphicData uri="http://schemas.openxmlformats.org/presentationml/2006/ole">
            <mc:AlternateContent xmlns:mc="http://schemas.openxmlformats.org/markup-compatibility/2006">
              <mc:Choice xmlns:v="urn:schemas-microsoft-com:vml" Requires="v">
                <p:oleObj spid="_x0000_s172099" name="Equation" r:id="rId11" imgW="2705100" imgH="406400" progId="Equation.DSMT4">
                  <p:embed/>
                </p:oleObj>
              </mc:Choice>
              <mc:Fallback>
                <p:oleObj name="Equation" r:id="rId11" imgW="2705100" imgH="406400" progId="Equation.DSMT4">
                  <p:embed/>
                  <p:pic>
                    <p:nvPicPr>
                      <p:cNvPr id="0" name=""/>
                      <p:cNvPicPr>
                        <a:picLocks noChangeAspect="1" noChangeArrowheads="1"/>
                      </p:cNvPicPr>
                      <p:nvPr/>
                    </p:nvPicPr>
                    <p:blipFill>
                      <a:blip r:embed="rId12"/>
                      <a:srcRect/>
                      <a:stretch>
                        <a:fillRect/>
                      </a:stretch>
                    </p:blipFill>
                    <p:spPr bwMode="auto">
                      <a:xfrm>
                        <a:off x="533400" y="5562600"/>
                        <a:ext cx="4227513" cy="633412"/>
                      </a:xfrm>
                      <a:prstGeom prst="rect">
                        <a:avLst/>
                      </a:prstGeom>
                      <a:noFill/>
                      <a:extLst/>
                    </p:spPr>
                  </p:pic>
                </p:oleObj>
              </mc:Fallback>
            </mc:AlternateContent>
          </a:graphicData>
        </a:graphic>
      </p:graphicFrame>
      <p:graphicFrame>
        <p:nvGraphicFramePr>
          <p:cNvPr id="16" name="Object 2"/>
          <p:cNvGraphicFramePr>
            <a:graphicFrameLocks noChangeAspect="1"/>
          </p:cNvGraphicFramePr>
          <p:nvPr>
            <p:extLst/>
          </p:nvPr>
        </p:nvGraphicFramePr>
        <p:xfrm>
          <a:off x="533400" y="2286000"/>
          <a:ext cx="5380037" cy="415925"/>
        </p:xfrm>
        <a:graphic>
          <a:graphicData uri="http://schemas.openxmlformats.org/presentationml/2006/ole">
            <mc:AlternateContent xmlns:mc="http://schemas.openxmlformats.org/markup-compatibility/2006">
              <mc:Choice xmlns:v="urn:schemas-microsoft-com:vml" Requires="v">
                <p:oleObj spid="_x0000_s172100" name="Equation" r:id="rId13" imgW="3441700" imgH="266700" progId="Equation.DSMT4">
                  <p:embed/>
                </p:oleObj>
              </mc:Choice>
              <mc:Fallback>
                <p:oleObj name="Equation" r:id="rId13" imgW="3441700" imgH="266700" progId="Equation.DSMT4">
                  <p:embed/>
                  <p:pic>
                    <p:nvPicPr>
                      <p:cNvPr id="0" name=""/>
                      <p:cNvPicPr>
                        <a:picLocks noChangeAspect="1" noChangeArrowheads="1"/>
                      </p:cNvPicPr>
                      <p:nvPr/>
                    </p:nvPicPr>
                    <p:blipFill>
                      <a:blip r:embed="rId14"/>
                      <a:srcRect/>
                      <a:stretch>
                        <a:fillRect/>
                      </a:stretch>
                    </p:blipFill>
                    <p:spPr bwMode="auto">
                      <a:xfrm>
                        <a:off x="533400" y="2286000"/>
                        <a:ext cx="5380037" cy="415925"/>
                      </a:xfrm>
                      <a:prstGeom prst="rect">
                        <a:avLst/>
                      </a:prstGeom>
                      <a:noFill/>
                      <a:extLst/>
                    </p:spPr>
                  </p:pic>
                </p:oleObj>
              </mc:Fallback>
            </mc:AlternateContent>
          </a:graphicData>
        </a:graphic>
      </p:graphicFrame>
    </p:spTree>
    <p:extLst>
      <p:ext uri="{BB962C8B-B14F-4D97-AF65-F5344CB8AC3E}">
        <p14:creationId xmlns:p14="http://schemas.microsoft.com/office/powerpoint/2010/main" val="1991525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0"/>
            <a:ext cx="8229600" cy="712787"/>
          </a:xfrm>
        </p:spPr>
        <p:txBody>
          <a:bodyPr/>
          <a:lstStyle/>
          <a:p>
            <a:pPr eaLnBrk="1" hangingPunct="1"/>
            <a:r>
              <a:rPr lang="en-US" sz="4000" dirty="0" smtClean="0">
                <a:ea typeface="ＭＳ Ｐゴシック" pitchFamily="-84" charset="-128"/>
                <a:cs typeface="ＭＳ Ｐゴシック" pitchFamily="-84" charset="-128"/>
              </a:rPr>
              <a:t>Barriers </a:t>
            </a:r>
            <a:r>
              <a:rPr lang="en-US" sz="4000" dirty="0">
                <a:ea typeface="ＭＳ Ｐゴシック" pitchFamily="-84" charset="-128"/>
                <a:cs typeface="ＭＳ Ｐゴシック" pitchFamily="-84" charset="-128"/>
              </a:rPr>
              <a:t>and Tunneling</a:t>
            </a:r>
          </a:p>
        </p:txBody>
      </p:sp>
      <p:sp>
        <p:nvSpPr>
          <p:cNvPr id="43010" name="Rectangle 3"/>
          <p:cNvSpPr>
            <a:spLocks noGrp="1" noChangeArrowheads="1"/>
          </p:cNvSpPr>
          <p:nvPr>
            <p:ph type="body" sz="half" idx="1"/>
          </p:nvPr>
        </p:nvSpPr>
        <p:spPr>
          <a:xfrm>
            <a:off x="457200" y="685800"/>
            <a:ext cx="8383588" cy="5029200"/>
          </a:xfrm>
        </p:spPr>
        <p:txBody>
          <a:bodyPr/>
          <a:lstStyle/>
          <a:p>
            <a:pPr eaLnBrk="1" hangingPunct="1"/>
            <a:r>
              <a:rPr lang="en-US" sz="2000" dirty="0">
                <a:ea typeface="ＭＳ Ｐゴシック" pitchFamily="-84" charset="-128"/>
                <a:cs typeface="ＭＳ Ｐゴシック" pitchFamily="-84" charset="-128"/>
              </a:rPr>
              <a:t>Consider a particle of energy </a:t>
            </a:r>
            <a:r>
              <a:rPr lang="en-US" sz="2000" i="1" dirty="0">
                <a:ea typeface="ＭＳ Ｐゴシック" pitchFamily="-84" charset="-128"/>
                <a:cs typeface="ＭＳ Ｐゴシック" pitchFamily="-84" charset="-128"/>
              </a:rPr>
              <a:t>E</a:t>
            </a:r>
            <a:r>
              <a:rPr lang="en-US" sz="2000" dirty="0">
                <a:ea typeface="ＭＳ Ｐゴシック" pitchFamily="-84" charset="-128"/>
                <a:cs typeface="ＭＳ Ｐゴシック" pitchFamily="-84" charset="-128"/>
              </a:rPr>
              <a:t> approaching a potential barrier of height </a:t>
            </a:r>
            <a:r>
              <a:rPr lang="en-US" sz="2000" i="1" dirty="0">
                <a:ea typeface="ＭＳ Ｐゴシック" pitchFamily="-84" charset="-128"/>
                <a:cs typeface="ＭＳ Ｐゴシック" pitchFamily="-84" charset="-128"/>
              </a:rPr>
              <a:t>V</a:t>
            </a:r>
            <a:r>
              <a:rPr lang="en-US" sz="2000" baseline="-25000" dirty="0">
                <a:ea typeface="ＭＳ Ｐゴシック" pitchFamily="-84" charset="-128"/>
                <a:cs typeface="ＭＳ Ｐゴシック" pitchFamily="-84" charset="-128"/>
              </a:rPr>
              <a:t>0 </a:t>
            </a:r>
            <a:r>
              <a:rPr lang="en-US" sz="2000" dirty="0">
                <a:ea typeface="ＭＳ Ｐゴシック" pitchFamily="-84" charset="-128"/>
                <a:cs typeface="ＭＳ Ｐゴシック" pitchFamily="-84" charset="-128"/>
              </a:rPr>
              <a:t>and the potential everywhere else is zero.</a:t>
            </a:r>
          </a:p>
          <a:p>
            <a:pPr eaLnBrk="1" hangingPunct="1"/>
            <a:r>
              <a:rPr lang="en-US" sz="2000" dirty="0">
                <a:ea typeface="ＭＳ Ｐゴシック" pitchFamily="-84" charset="-128"/>
                <a:cs typeface="ＭＳ Ｐゴシック" pitchFamily="-84" charset="-128"/>
              </a:rPr>
              <a:t>We will first consider the case when the energy is greater than the potential barrier.</a:t>
            </a:r>
          </a:p>
          <a:p>
            <a:pPr eaLnBrk="1" hangingPunct="1"/>
            <a:r>
              <a:rPr lang="en-US" sz="2000" dirty="0">
                <a:ea typeface="ＭＳ Ｐゴシック" pitchFamily="-84" charset="-128"/>
                <a:cs typeface="ＭＳ Ｐゴシック" pitchFamily="-84" charset="-128"/>
              </a:rPr>
              <a:t>In regions I and III the wave numbers are:</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 the barrier region we have</a:t>
            </a:r>
          </a:p>
        </p:txBody>
      </p:sp>
      <p:pic>
        <p:nvPicPr>
          <p:cNvPr id="43013" name="Picture 1"/>
          <p:cNvPicPr>
            <a:picLocks/>
          </p:cNvPicPr>
          <p:nvPr/>
        </p:nvPicPr>
        <p:blipFill>
          <a:blip r:embed="rId3"/>
          <a:srcRect/>
          <a:stretch>
            <a:fillRect/>
          </a:stretch>
        </p:blipFill>
        <p:spPr bwMode="auto">
          <a:xfrm>
            <a:off x="457200" y="3276600"/>
            <a:ext cx="3657600" cy="2819400"/>
          </a:xfrm>
          <a:prstGeom prst="rect">
            <a:avLst/>
          </a:prstGeom>
          <a:noFill/>
          <a:ln w="9525">
            <a:noFill/>
            <a:miter lim="800000"/>
            <a:headEnd/>
            <a:tailEnd/>
          </a:ln>
        </p:spPr>
      </p:pic>
      <p:pic>
        <p:nvPicPr>
          <p:cNvPr id="43014" name="Picture 1"/>
          <p:cNvPicPr>
            <a:picLocks/>
          </p:cNvPicPr>
          <p:nvPr/>
        </p:nvPicPr>
        <p:blipFill>
          <a:blip r:embed="rId4"/>
          <a:srcRect/>
          <a:stretch>
            <a:fillRect/>
          </a:stretch>
        </p:blipFill>
        <p:spPr bwMode="auto">
          <a:xfrm>
            <a:off x="4953000" y="3429000"/>
            <a:ext cx="3733800" cy="2667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April 10, 2017</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22</a:t>
            </a:fld>
            <a:endParaRPr lang="en-US"/>
          </a:p>
        </p:txBody>
      </p:sp>
      <p:sp>
        <p:nvSpPr>
          <p:cNvPr id="10" name="Footer Placeholder 9"/>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11" name="Object 3"/>
          <p:cNvGraphicFramePr>
            <a:graphicFrameLocks noChangeAspect="1"/>
          </p:cNvGraphicFramePr>
          <p:nvPr>
            <p:extLst/>
          </p:nvPr>
        </p:nvGraphicFramePr>
        <p:xfrm>
          <a:off x="4953000" y="1676400"/>
          <a:ext cx="1577975" cy="620713"/>
        </p:xfrm>
        <a:graphic>
          <a:graphicData uri="http://schemas.openxmlformats.org/presentationml/2006/ole">
            <mc:AlternateContent xmlns:mc="http://schemas.openxmlformats.org/markup-compatibility/2006">
              <mc:Choice xmlns:v="urn:schemas-microsoft-com:vml" Requires="v">
                <p:oleObj spid="_x0000_s173079" name="Equation" r:id="rId5" imgW="1092200" imgH="431800" progId="Equation.DSMT4">
                  <p:embed/>
                </p:oleObj>
              </mc:Choice>
              <mc:Fallback>
                <p:oleObj name="Equation" r:id="rId5" imgW="1092200" imgH="431800" progId="Equation.DSMT4">
                  <p:embed/>
                  <p:pic>
                    <p:nvPicPr>
                      <p:cNvPr id="0" name=""/>
                      <p:cNvPicPr>
                        <a:picLocks noChangeAspect="1" noChangeArrowheads="1"/>
                      </p:cNvPicPr>
                      <p:nvPr/>
                    </p:nvPicPr>
                    <p:blipFill>
                      <a:blip r:embed="rId6"/>
                      <a:srcRect/>
                      <a:stretch>
                        <a:fillRect/>
                      </a:stretch>
                    </p:blipFill>
                    <p:spPr bwMode="auto">
                      <a:xfrm>
                        <a:off x="4953000" y="1676400"/>
                        <a:ext cx="1577975" cy="620713"/>
                      </a:xfrm>
                      <a:prstGeom prst="rect">
                        <a:avLst/>
                      </a:prstGeom>
                      <a:noFill/>
                    </p:spPr>
                  </p:pic>
                </p:oleObj>
              </mc:Fallback>
            </mc:AlternateContent>
          </a:graphicData>
        </a:graphic>
      </p:graphicFrame>
      <p:graphicFrame>
        <p:nvGraphicFramePr>
          <p:cNvPr id="12" name="Object 3"/>
          <p:cNvGraphicFramePr>
            <a:graphicFrameLocks noChangeAspect="1"/>
          </p:cNvGraphicFramePr>
          <p:nvPr>
            <p:extLst/>
          </p:nvPr>
        </p:nvGraphicFramePr>
        <p:xfrm>
          <a:off x="3810000" y="2348224"/>
          <a:ext cx="3276600" cy="699776"/>
        </p:xfrm>
        <a:graphic>
          <a:graphicData uri="http://schemas.openxmlformats.org/presentationml/2006/ole">
            <mc:AlternateContent xmlns:mc="http://schemas.openxmlformats.org/markup-compatibility/2006">
              <mc:Choice xmlns:v="urn:schemas-microsoft-com:vml" Requires="v">
                <p:oleObj spid="_x0000_s173080" name="Equation" r:id="rId7" imgW="2184400" imgH="469900" progId="Equation.DSMT4">
                  <p:embed/>
                </p:oleObj>
              </mc:Choice>
              <mc:Fallback>
                <p:oleObj name="Equation" r:id="rId7" imgW="2184400" imgH="469900" progId="Equation.DSMT4">
                  <p:embed/>
                  <p:pic>
                    <p:nvPicPr>
                      <p:cNvPr id="0" name=""/>
                      <p:cNvPicPr>
                        <a:picLocks noChangeAspect="1" noChangeArrowheads="1"/>
                      </p:cNvPicPr>
                      <p:nvPr/>
                    </p:nvPicPr>
                    <p:blipFill>
                      <a:blip r:embed="rId8"/>
                      <a:srcRect/>
                      <a:stretch>
                        <a:fillRect/>
                      </a:stretch>
                    </p:blipFill>
                    <p:spPr bwMode="auto">
                      <a:xfrm>
                        <a:off x="3810000" y="2348224"/>
                        <a:ext cx="3276600" cy="699776"/>
                      </a:xfrm>
                      <a:prstGeom prst="rect">
                        <a:avLst/>
                      </a:prstGeom>
                      <a:noFill/>
                    </p:spPr>
                  </p:pic>
                </p:oleObj>
              </mc:Fallback>
            </mc:AlternateContent>
          </a:graphicData>
        </a:graphic>
      </p:graphicFrame>
    </p:spTree>
    <p:extLst>
      <p:ext uri="{BB962C8B-B14F-4D97-AF65-F5344CB8AC3E}">
        <p14:creationId xmlns:p14="http://schemas.microsoft.com/office/powerpoint/2010/main" val="888300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wipe(left)">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wipe(left)">
                                      <p:cBhvr>
                                        <p:cTn id="12" dur="500"/>
                                        <p:tgtEl>
                                          <p:spTgt spid="430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43010">
                                            <p:txEl>
                                              <p:pRg st="1" end="1"/>
                                            </p:txEl>
                                          </p:spTgt>
                                        </p:tgtEl>
                                        <p:attrNameLst>
                                          <p:attrName>style.visibility</p:attrName>
                                        </p:attrNameLst>
                                      </p:cBhvr>
                                      <p:to>
                                        <p:strVal val="visible"/>
                                      </p:to>
                                    </p:set>
                                    <p:animEffect transition="in" filter="wipe(left)">
                                      <p:cBhvr>
                                        <p:cTn id="17" dur="500"/>
                                        <p:tgtEl>
                                          <p:spTgt spid="430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014"/>
                                        </p:tgtEl>
                                        <p:attrNameLst>
                                          <p:attrName>style.visibility</p:attrName>
                                        </p:attrNameLst>
                                      </p:cBhvr>
                                      <p:to>
                                        <p:strVal val="visible"/>
                                      </p:to>
                                    </p:set>
                                    <p:animEffect transition="in" filter="wipe(left)">
                                      <p:cBhvr>
                                        <p:cTn id="22" dur="500"/>
                                        <p:tgtEl>
                                          <p:spTgt spid="430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43010">
                                            <p:txEl>
                                              <p:pRg st="2" end="2"/>
                                            </p:txEl>
                                          </p:spTgt>
                                        </p:tgtEl>
                                        <p:attrNameLst>
                                          <p:attrName>style.visibility</p:attrName>
                                        </p:attrNameLst>
                                      </p:cBhvr>
                                      <p:to>
                                        <p:strVal val="visible"/>
                                      </p:to>
                                    </p:set>
                                    <p:animEffect transition="in" filter="wipe(left)">
                                      <p:cBhvr>
                                        <p:cTn id="27" dur="500"/>
                                        <p:tgtEl>
                                          <p:spTgt spid="430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43010">
                                            <p:txEl>
                                              <p:pRg st="4" end="4"/>
                                            </p:txEl>
                                          </p:spTgt>
                                        </p:tgtEl>
                                        <p:attrNameLst>
                                          <p:attrName>style.visibility</p:attrName>
                                        </p:attrNameLst>
                                      </p:cBhvr>
                                      <p:to>
                                        <p:strVal val="visible"/>
                                      </p:to>
                                    </p:set>
                                    <p:animEffect transition="in" filter="wipe(left)">
                                      <p:cBhvr>
                                        <p:cTn id="37" dur="500"/>
                                        <p:tgtEl>
                                          <p:spTgt spid="430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76200"/>
            <a:ext cx="8229600" cy="560387"/>
          </a:xfrm>
        </p:spPr>
        <p:txBody>
          <a:bodyPr/>
          <a:lstStyle/>
          <a:p>
            <a:pPr eaLnBrk="1" hangingPunct="1"/>
            <a:r>
              <a:rPr lang="en-US" sz="4000" dirty="0">
                <a:ea typeface="ＭＳ Ｐゴシック" pitchFamily="-84" charset="-128"/>
                <a:cs typeface="ＭＳ Ｐゴシック" pitchFamily="-84" charset="-128"/>
              </a:rPr>
              <a:t>Reflection and Transmission</a:t>
            </a:r>
          </a:p>
        </p:txBody>
      </p:sp>
      <p:sp>
        <p:nvSpPr>
          <p:cNvPr id="45058" name="Rectangle 3"/>
          <p:cNvSpPr>
            <a:spLocks noGrp="1" noChangeArrowheads="1"/>
          </p:cNvSpPr>
          <p:nvPr>
            <p:ph type="body" sz="half" idx="1"/>
          </p:nvPr>
        </p:nvSpPr>
        <p:spPr>
          <a:xfrm>
            <a:off x="457200" y="685800"/>
            <a:ext cx="8458200" cy="5029200"/>
          </a:xfrm>
        </p:spPr>
        <p:txBody>
          <a:bodyPr/>
          <a:lstStyle/>
          <a:p>
            <a:pPr eaLnBrk="1" hangingPunct="1"/>
            <a:r>
              <a:rPr lang="en-US" sz="2000" dirty="0">
                <a:ea typeface="ＭＳ Ｐゴシック" pitchFamily="-84" charset="-128"/>
                <a:cs typeface="ＭＳ Ｐゴシック" pitchFamily="-84" charset="-128"/>
              </a:rPr>
              <a:t>The wave function will consist of an incident wave, a reflected wave, and a transmitted wave.</a:t>
            </a:r>
          </a:p>
          <a:p>
            <a:pPr eaLnBrk="1" hangingPunct="1"/>
            <a:r>
              <a:rPr lang="en-US" sz="2000" dirty="0">
                <a:ea typeface="ＭＳ Ｐゴシック" pitchFamily="-84" charset="-128"/>
                <a:cs typeface="ＭＳ Ｐゴシック" pitchFamily="-84" charset="-128"/>
              </a:rPr>
              <a:t>The potentials and the Schrödinger wave equation for the three regions are as follows:</a:t>
            </a: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corresponding solutions are:</a:t>
            </a:r>
          </a:p>
          <a:p>
            <a:pPr eaLnBrk="1" hangingPunct="1">
              <a:buFont typeface="Wingdings" pitchFamily="-84" charset="2"/>
              <a:buNone/>
            </a:pPr>
            <a:endParaRPr lang="en-US" sz="2000" dirty="0" smtClean="0">
              <a:ea typeface="ＭＳ Ｐゴシック" pitchFamily="-84" charset="-128"/>
              <a:cs typeface="ＭＳ Ｐゴシック" pitchFamily="-84" charset="-128"/>
            </a:endParaRPr>
          </a:p>
          <a:p>
            <a:pPr eaLnBrk="1" hangingPunct="1">
              <a:buFont typeface="Wingdings" pitchFamily="-84" charset="2"/>
              <a:buNone/>
            </a:pPr>
            <a:endParaRPr lang="en-US" sz="2000" dirty="0" smtClean="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As the wave moves from left to right, we can simplify the wave functions to:</a:t>
            </a:r>
          </a:p>
        </p:txBody>
      </p:sp>
      <p:sp>
        <p:nvSpPr>
          <p:cNvPr id="7" name="Date Placeholder 6"/>
          <p:cNvSpPr>
            <a:spLocks noGrp="1"/>
          </p:cNvSpPr>
          <p:nvPr>
            <p:ph type="dt" sz="half" idx="10"/>
          </p:nvPr>
        </p:nvSpPr>
        <p:spPr/>
        <p:txBody>
          <a:bodyPr/>
          <a:lstStyle/>
          <a:p>
            <a:pPr>
              <a:defRPr/>
            </a:pPr>
            <a:r>
              <a:rPr lang="en-US" smtClean="0"/>
              <a:t>Monday, April 10, 2017</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23</a:t>
            </a:fld>
            <a:endParaRPr lang="en-US"/>
          </a:p>
        </p:txBody>
      </p:sp>
      <p:sp>
        <p:nvSpPr>
          <p:cNvPr id="9" name="Footer Placeholder 8"/>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10" name="Object 10"/>
          <p:cNvGraphicFramePr>
            <a:graphicFrameLocks noChangeAspect="1"/>
          </p:cNvGraphicFramePr>
          <p:nvPr>
            <p:extLst/>
          </p:nvPr>
        </p:nvGraphicFramePr>
        <p:xfrm>
          <a:off x="3200400" y="1773238"/>
          <a:ext cx="4271962" cy="512762"/>
        </p:xfrm>
        <a:graphic>
          <a:graphicData uri="http://schemas.openxmlformats.org/presentationml/2006/ole">
            <mc:AlternateContent xmlns:mc="http://schemas.openxmlformats.org/markup-compatibility/2006">
              <mc:Choice xmlns:v="urn:schemas-microsoft-com:vml" Requires="v">
                <p:oleObj spid="_x0000_s174173" name="Equation" r:id="rId3" imgW="3467100" imgH="419100" progId="Equation.DSMT4">
                  <p:embed/>
                </p:oleObj>
              </mc:Choice>
              <mc:Fallback>
                <p:oleObj name="Equation" r:id="rId3" imgW="3467100" imgH="419100" progId="Equation.DSMT4">
                  <p:embed/>
                  <p:pic>
                    <p:nvPicPr>
                      <p:cNvPr id="0" name=""/>
                      <p:cNvPicPr>
                        <a:picLocks noChangeAspect="1" noChangeArrowheads="1"/>
                      </p:cNvPicPr>
                      <p:nvPr/>
                    </p:nvPicPr>
                    <p:blipFill>
                      <a:blip r:embed="rId4"/>
                      <a:srcRect/>
                      <a:stretch>
                        <a:fillRect/>
                      </a:stretch>
                    </p:blipFill>
                    <p:spPr bwMode="auto">
                      <a:xfrm>
                        <a:off x="3200400" y="1773238"/>
                        <a:ext cx="4271962" cy="512762"/>
                      </a:xfrm>
                      <a:prstGeom prst="rect">
                        <a:avLst/>
                      </a:prstGeom>
                      <a:noFill/>
                      <a:extLst/>
                    </p:spPr>
                  </p:pic>
                </p:oleObj>
              </mc:Fallback>
            </mc:AlternateContent>
          </a:graphicData>
        </a:graphic>
      </p:graphicFrame>
      <p:graphicFrame>
        <p:nvGraphicFramePr>
          <p:cNvPr id="11" name="Object 10"/>
          <p:cNvGraphicFramePr>
            <a:graphicFrameLocks noChangeAspect="1"/>
          </p:cNvGraphicFramePr>
          <p:nvPr>
            <p:extLst/>
          </p:nvPr>
        </p:nvGraphicFramePr>
        <p:xfrm>
          <a:off x="4416425" y="3390900"/>
          <a:ext cx="3736975" cy="342900"/>
        </p:xfrm>
        <a:graphic>
          <a:graphicData uri="http://schemas.openxmlformats.org/presentationml/2006/ole">
            <mc:AlternateContent xmlns:mc="http://schemas.openxmlformats.org/markup-compatibility/2006">
              <mc:Choice xmlns:v="urn:schemas-microsoft-com:vml" Requires="v">
                <p:oleObj spid="_x0000_s174174" name="Equation" r:id="rId5" imgW="2603500" imgH="241300" progId="Equation.DSMT4">
                  <p:embed/>
                </p:oleObj>
              </mc:Choice>
              <mc:Fallback>
                <p:oleObj name="Equation" r:id="rId5" imgW="2603500" imgH="241300" progId="Equation.DSMT4">
                  <p:embed/>
                  <p:pic>
                    <p:nvPicPr>
                      <p:cNvPr id="0" name=""/>
                      <p:cNvPicPr>
                        <a:picLocks noChangeAspect="1" noChangeArrowheads="1"/>
                      </p:cNvPicPr>
                      <p:nvPr/>
                    </p:nvPicPr>
                    <p:blipFill>
                      <a:blip r:embed="rId6"/>
                      <a:srcRect/>
                      <a:stretch>
                        <a:fillRect/>
                      </a:stretch>
                    </p:blipFill>
                    <p:spPr bwMode="auto">
                      <a:xfrm>
                        <a:off x="4416425" y="3390900"/>
                        <a:ext cx="3736975" cy="342900"/>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nvPr>
        </p:nvGraphicFramePr>
        <p:xfrm>
          <a:off x="4267200" y="5029200"/>
          <a:ext cx="4113212" cy="373062"/>
        </p:xfrm>
        <a:graphic>
          <a:graphicData uri="http://schemas.openxmlformats.org/presentationml/2006/ole">
            <mc:AlternateContent xmlns:mc="http://schemas.openxmlformats.org/markup-compatibility/2006">
              <mc:Choice xmlns:v="urn:schemas-microsoft-com:vml" Requires="v">
                <p:oleObj spid="_x0000_s174175" name="Equation" r:id="rId7" imgW="2501900" imgH="228600" progId="Equation.DSMT4">
                  <p:embed/>
                </p:oleObj>
              </mc:Choice>
              <mc:Fallback>
                <p:oleObj name="Equation" r:id="rId7" imgW="2501900" imgH="228600" progId="Equation.DSMT4">
                  <p:embed/>
                  <p:pic>
                    <p:nvPicPr>
                      <p:cNvPr id="0" name=""/>
                      <p:cNvPicPr>
                        <a:picLocks noChangeAspect="1" noChangeArrowheads="1"/>
                      </p:cNvPicPr>
                      <p:nvPr/>
                    </p:nvPicPr>
                    <p:blipFill>
                      <a:blip r:embed="rId8"/>
                      <a:srcRect/>
                      <a:stretch>
                        <a:fillRect/>
                      </a:stretch>
                    </p:blipFill>
                    <p:spPr bwMode="auto">
                      <a:xfrm>
                        <a:off x="4267200" y="5029200"/>
                        <a:ext cx="4113212" cy="373062"/>
                      </a:xfrm>
                      <a:prstGeom prst="rect">
                        <a:avLst/>
                      </a:prstGeom>
                      <a:noFill/>
                      <a:extLst/>
                    </p:spPr>
                  </p:pic>
                </p:oleObj>
              </mc:Fallback>
            </mc:AlternateContent>
          </a:graphicData>
        </a:graphic>
      </p:graphicFrame>
      <p:graphicFrame>
        <p:nvGraphicFramePr>
          <p:cNvPr id="13" name="Object 10"/>
          <p:cNvGraphicFramePr>
            <a:graphicFrameLocks noChangeAspect="1"/>
          </p:cNvGraphicFramePr>
          <p:nvPr>
            <p:extLst/>
          </p:nvPr>
        </p:nvGraphicFramePr>
        <p:xfrm>
          <a:off x="3227388" y="2362200"/>
          <a:ext cx="4849812" cy="512762"/>
        </p:xfrm>
        <a:graphic>
          <a:graphicData uri="http://schemas.openxmlformats.org/presentationml/2006/ole">
            <mc:AlternateContent xmlns:mc="http://schemas.openxmlformats.org/markup-compatibility/2006">
              <mc:Choice xmlns:v="urn:schemas-microsoft-com:vml" Requires="v">
                <p:oleObj spid="_x0000_s174176" name="Equation" r:id="rId9" imgW="3937000" imgH="419100" progId="Equation.DSMT4">
                  <p:embed/>
                </p:oleObj>
              </mc:Choice>
              <mc:Fallback>
                <p:oleObj name="Equation" r:id="rId9" imgW="3937000" imgH="419100" progId="Equation.DSMT4">
                  <p:embed/>
                  <p:pic>
                    <p:nvPicPr>
                      <p:cNvPr id="0" name=""/>
                      <p:cNvPicPr>
                        <a:picLocks noChangeAspect="1" noChangeArrowheads="1"/>
                      </p:cNvPicPr>
                      <p:nvPr/>
                    </p:nvPicPr>
                    <p:blipFill>
                      <a:blip r:embed="rId10"/>
                      <a:srcRect/>
                      <a:stretch>
                        <a:fillRect/>
                      </a:stretch>
                    </p:blipFill>
                    <p:spPr bwMode="auto">
                      <a:xfrm>
                        <a:off x="3227388" y="2362200"/>
                        <a:ext cx="4849812" cy="512762"/>
                      </a:xfrm>
                      <a:prstGeom prst="rect">
                        <a:avLst/>
                      </a:prstGeom>
                      <a:noFill/>
                      <a:extLst/>
                    </p:spPr>
                  </p:pic>
                </p:oleObj>
              </mc:Fallback>
            </mc:AlternateContent>
          </a:graphicData>
        </a:graphic>
      </p:graphicFrame>
      <p:graphicFrame>
        <p:nvGraphicFramePr>
          <p:cNvPr id="14" name="Object 10"/>
          <p:cNvGraphicFramePr>
            <a:graphicFrameLocks noChangeAspect="1"/>
          </p:cNvGraphicFramePr>
          <p:nvPr>
            <p:extLst/>
          </p:nvPr>
        </p:nvGraphicFramePr>
        <p:xfrm>
          <a:off x="3252788" y="2840038"/>
          <a:ext cx="4443412" cy="512762"/>
        </p:xfrm>
        <a:graphic>
          <a:graphicData uri="http://schemas.openxmlformats.org/presentationml/2006/ole">
            <mc:AlternateContent xmlns:mc="http://schemas.openxmlformats.org/markup-compatibility/2006">
              <mc:Choice xmlns:v="urn:schemas-microsoft-com:vml" Requires="v">
                <p:oleObj spid="_x0000_s174177" name="Equation" r:id="rId11" imgW="3606800" imgH="419100" progId="Equation.DSMT4">
                  <p:embed/>
                </p:oleObj>
              </mc:Choice>
              <mc:Fallback>
                <p:oleObj name="Equation" r:id="rId11" imgW="3606800" imgH="419100" progId="Equation.DSMT4">
                  <p:embed/>
                  <p:pic>
                    <p:nvPicPr>
                      <p:cNvPr id="0" name=""/>
                      <p:cNvPicPr>
                        <a:picLocks noChangeAspect="1" noChangeArrowheads="1"/>
                      </p:cNvPicPr>
                      <p:nvPr/>
                    </p:nvPicPr>
                    <p:blipFill>
                      <a:blip r:embed="rId12"/>
                      <a:srcRect/>
                      <a:stretch>
                        <a:fillRect/>
                      </a:stretch>
                    </p:blipFill>
                    <p:spPr bwMode="auto">
                      <a:xfrm>
                        <a:off x="3252788" y="2840038"/>
                        <a:ext cx="4443412" cy="512762"/>
                      </a:xfrm>
                      <a:prstGeom prst="rect">
                        <a:avLst/>
                      </a:prstGeom>
                      <a:noFill/>
                      <a:extLst/>
                    </p:spPr>
                  </p:pic>
                </p:oleObj>
              </mc:Fallback>
            </mc:AlternateContent>
          </a:graphicData>
        </a:graphic>
      </p:graphicFrame>
      <p:graphicFrame>
        <p:nvGraphicFramePr>
          <p:cNvPr id="15" name="Object 14"/>
          <p:cNvGraphicFramePr>
            <a:graphicFrameLocks noChangeAspect="1"/>
          </p:cNvGraphicFramePr>
          <p:nvPr>
            <p:extLst/>
          </p:nvPr>
        </p:nvGraphicFramePr>
        <p:xfrm>
          <a:off x="4419600" y="3771900"/>
          <a:ext cx="3846513" cy="342900"/>
        </p:xfrm>
        <a:graphic>
          <a:graphicData uri="http://schemas.openxmlformats.org/presentationml/2006/ole">
            <mc:AlternateContent xmlns:mc="http://schemas.openxmlformats.org/markup-compatibility/2006">
              <mc:Choice xmlns:v="urn:schemas-microsoft-com:vml" Requires="v">
                <p:oleObj spid="_x0000_s174178" name="Equation" r:id="rId13" imgW="2679700" imgH="241300" progId="Equation.DSMT4">
                  <p:embed/>
                </p:oleObj>
              </mc:Choice>
              <mc:Fallback>
                <p:oleObj name="Equation" r:id="rId13" imgW="2679700" imgH="241300" progId="Equation.DSMT4">
                  <p:embed/>
                  <p:pic>
                    <p:nvPicPr>
                      <p:cNvPr id="0" name=""/>
                      <p:cNvPicPr>
                        <a:picLocks noChangeAspect="1" noChangeArrowheads="1"/>
                      </p:cNvPicPr>
                      <p:nvPr/>
                    </p:nvPicPr>
                    <p:blipFill>
                      <a:blip r:embed="rId14"/>
                      <a:srcRect/>
                      <a:stretch>
                        <a:fillRect/>
                      </a:stretch>
                    </p:blipFill>
                    <p:spPr bwMode="auto">
                      <a:xfrm>
                        <a:off x="4419600" y="3771900"/>
                        <a:ext cx="3846513" cy="342900"/>
                      </a:xfrm>
                      <a:prstGeom prst="rect">
                        <a:avLst/>
                      </a:prstGeom>
                      <a:noFill/>
                      <a:extLst/>
                    </p:spPr>
                  </p:pic>
                </p:oleObj>
              </mc:Fallback>
            </mc:AlternateContent>
          </a:graphicData>
        </a:graphic>
      </p:graphicFrame>
      <p:graphicFrame>
        <p:nvGraphicFramePr>
          <p:cNvPr id="16" name="Object 15"/>
          <p:cNvGraphicFramePr>
            <a:graphicFrameLocks noChangeAspect="1"/>
          </p:cNvGraphicFramePr>
          <p:nvPr>
            <p:extLst/>
          </p:nvPr>
        </p:nvGraphicFramePr>
        <p:xfrm>
          <a:off x="4483100" y="4151313"/>
          <a:ext cx="3808413" cy="344487"/>
        </p:xfrm>
        <a:graphic>
          <a:graphicData uri="http://schemas.openxmlformats.org/presentationml/2006/ole">
            <mc:AlternateContent xmlns:mc="http://schemas.openxmlformats.org/markup-compatibility/2006">
              <mc:Choice xmlns:v="urn:schemas-microsoft-com:vml" Requires="v">
                <p:oleObj spid="_x0000_s174179" name="Equation" r:id="rId15" imgW="2654300" imgH="241300" progId="Equation.DSMT4">
                  <p:embed/>
                </p:oleObj>
              </mc:Choice>
              <mc:Fallback>
                <p:oleObj name="Equation" r:id="rId15" imgW="2654300" imgH="241300" progId="Equation.DSMT4">
                  <p:embed/>
                  <p:pic>
                    <p:nvPicPr>
                      <p:cNvPr id="0" name=""/>
                      <p:cNvPicPr>
                        <a:picLocks noChangeAspect="1" noChangeArrowheads="1"/>
                      </p:cNvPicPr>
                      <p:nvPr/>
                    </p:nvPicPr>
                    <p:blipFill>
                      <a:blip r:embed="rId16"/>
                      <a:srcRect/>
                      <a:stretch>
                        <a:fillRect/>
                      </a:stretch>
                    </p:blipFill>
                    <p:spPr bwMode="auto">
                      <a:xfrm>
                        <a:off x="4483100" y="4151313"/>
                        <a:ext cx="3808413" cy="344487"/>
                      </a:xfrm>
                      <a:prstGeom prst="rect">
                        <a:avLst/>
                      </a:prstGeom>
                      <a:noFill/>
                      <a:extLst/>
                    </p:spPr>
                  </p:pic>
                </p:oleObj>
              </mc:Fallback>
            </mc:AlternateContent>
          </a:graphicData>
        </a:graphic>
      </p:graphicFrame>
      <p:graphicFrame>
        <p:nvGraphicFramePr>
          <p:cNvPr id="17" name="Object 16"/>
          <p:cNvGraphicFramePr>
            <a:graphicFrameLocks noChangeAspect="1"/>
          </p:cNvGraphicFramePr>
          <p:nvPr>
            <p:extLst/>
          </p:nvPr>
        </p:nvGraphicFramePr>
        <p:xfrm>
          <a:off x="4267200" y="5418138"/>
          <a:ext cx="4216400" cy="373062"/>
        </p:xfrm>
        <a:graphic>
          <a:graphicData uri="http://schemas.openxmlformats.org/presentationml/2006/ole">
            <mc:AlternateContent xmlns:mc="http://schemas.openxmlformats.org/markup-compatibility/2006">
              <mc:Choice xmlns:v="urn:schemas-microsoft-com:vml" Requires="v">
                <p:oleObj spid="_x0000_s174180" name="Equation" r:id="rId17" imgW="2565400" imgH="228600" progId="Equation.DSMT4">
                  <p:embed/>
                </p:oleObj>
              </mc:Choice>
              <mc:Fallback>
                <p:oleObj name="Equation" r:id="rId17" imgW="2565400" imgH="228600" progId="Equation.DSMT4">
                  <p:embed/>
                  <p:pic>
                    <p:nvPicPr>
                      <p:cNvPr id="0" name=""/>
                      <p:cNvPicPr>
                        <a:picLocks noChangeAspect="1" noChangeArrowheads="1"/>
                      </p:cNvPicPr>
                      <p:nvPr/>
                    </p:nvPicPr>
                    <p:blipFill>
                      <a:blip r:embed="rId18"/>
                      <a:srcRect/>
                      <a:stretch>
                        <a:fillRect/>
                      </a:stretch>
                    </p:blipFill>
                    <p:spPr bwMode="auto">
                      <a:xfrm>
                        <a:off x="4267200" y="5418138"/>
                        <a:ext cx="4216400" cy="373062"/>
                      </a:xfrm>
                      <a:prstGeom prst="rect">
                        <a:avLst/>
                      </a:prstGeom>
                      <a:noFill/>
                      <a:extLst/>
                    </p:spPr>
                  </p:pic>
                </p:oleObj>
              </mc:Fallback>
            </mc:AlternateContent>
          </a:graphicData>
        </a:graphic>
      </p:graphicFrame>
      <p:graphicFrame>
        <p:nvGraphicFramePr>
          <p:cNvPr id="18" name="Object 17"/>
          <p:cNvGraphicFramePr>
            <a:graphicFrameLocks noChangeAspect="1"/>
          </p:cNvGraphicFramePr>
          <p:nvPr>
            <p:extLst/>
          </p:nvPr>
        </p:nvGraphicFramePr>
        <p:xfrm>
          <a:off x="4308475" y="5799138"/>
          <a:ext cx="4448175" cy="373062"/>
        </p:xfrm>
        <a:graphic>
          <a:graphicData uri="http://schemas.openxmlformats.org/presentationml/2006/ole">
            <mc:AlternateContent xmlns:mc="http://schemas.openxmlformats.org/markup-compatibility/2006">
              <mc:Choice xmlns:v="urn:schemas-microsoft-com:vml" Requires="v">
                <p:oleObj spid="_x0000_s174181" name="Equation" r:id="rId19" imgW="2705100" imgH="228600" progId="Equation.DSMT4">
                  <p:embed/>
                </p:oleObj>
              </mc:Choice>
              <mc:Fallback>
                <p:oleObj name="Equation" r:id="rId19" imgW="2705100" imgH="228600" progId="Equation.DSMT4">
                  <p:embed/>
                  <p:pic>
                    <p:nvPicPr>
                      <p:cNvPr id="0" name=""/>
                      <p:cNvPicPr>
                        <a:picLocks noChangeAspect="1" noChangeArrowheads="1"/>
                      </p:cNvPicPr>
                      <p:nvPr/>
                    </p:nvPicPr>
                    <p:blipFill>
                      <a:blip r:embed="rId20"/>
                      <a:srcRect/>
                      <a:stretch>
                        <a:fillRect/>
                      </a:stretch>
                    </p:blipFill>
                    <p:spPr bwMode="auto">
                      <a:xfrm>
                        <a:off x="4308475" y="5799138"/>
                        <a:ext cx="4448175" cy="373062"/>
                      </a:xfrm>
                      <a:prstGeom prst="rect">
                        <a:avLst/>
                      </a:prstGeom>
                      <a:noFill/>
                      <a:extLst/>
                    </p:spPr>
                  </p:pic>
                </p:oleObj>
              </mc:Fallback>
            </mc:AlternateContent>
          </a:graphicData>
        </a:graphic>
      </p:graphicFrame>
    </p:spTree>
    <p:extLst>
      <p:ext uri="{BB962C8B-B14F-4D97-AF65-F5344CB8AC3E}">
        <p14:creationId xmlns:p14="http://schemas.microsoft.com/office/powerpoint/2010/main" val="366660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wipe(left)">
                                      <p:cBhvr>
                                        <p:cTn id="7" dur="500"/>
                                        <p:tgtEl>
                                          <p:spTgt spid="45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wipe(left)">
                                      <p:cBhvr>
                                        <p:cTn id="12" dur="500"/>
                                        <p:tgtEl>
                                          <p:spTgt spid="45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5058">
                                            <p:txEl>
                                              <p:pRg st="6" end="6"/>
                                            </p:txEl>
                                          </p:spTgt>
                                        </p:tgtEl>
                                        <p:attrNameLst>
                                          <p:attrName>style.visibility</p:attrName>
                                        </p:attrNameLst>
                                      </p:cBhvr>
                                      <p:to>
                                        <p:strVal val="visible"/>
                                      </p:to>
                                    </p:set>
                                    <p:animEffect transition="in" filter="wipe(left)">
                                      <p:cBhvr>
                                        <p:cTn id="32" dur="500"/>
                                        <p:tgtEl>
                                          <p:spTgt spid="450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5058">
                                            <p:txEl>
                                              <p:pRg st="9" end="9"/>
                                            </p:txEl>
                                          </p:spTgt>
                                        </p:tgtEl>
                                        <p:attrNameLst>
                                          <p:attrName>style.visibility</p:attrName>
                                        </p:attrNameLst>
                                      </p:cBhvr>
                                      <p:to>
                                        <p:strVal val="visible"/>
                                      </p:to>
                                    </p:set>
                                    <p:animEffect transition="in" filter="wipe(left)">
                                      <p:cBhvr>
                                        <p:cTn id="52" dur="500"/>
                                        <p:tgtEl>
                                          <p:spTgt spid="4505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112713"/>
            <a:ext cx="8226425" cy="636587"/>
          </a:xfrm>
        </p:spPr>
        <p:txBody>
          <a:bodyPr/>
          <a:lstStyle/>
          <a:p>
            <a:pPr eaLnBrk="1" hangingPunct="1"/>
            <a:r>
              <a:rPr lang="en-US" sz="4800" dirty="0" smtClean="0">
                <a:ea typeface="ＭＳ Ｐゴシック" pitchFamily="-84" charset="-128"/>
                <a:cs typeface="ＭＳ Ｐゴシック" pitchFamily="-84" charset="-128"/>
              </a:rPr>
              <a:t>Reminder: Special project #6</a:t>
            </a:r>
            <a:endParaRPr lang="en-US" sz="4800" dirty="0">
              <a:ea typeface="ＭＳ Ｐゴシック" pitchFamily="-84" charset="-128"/>
              <a:cs typeface="ＭＳ Ｐゴシック" pitchFamily="-84" charset="-128"/>
            </a:endParaRPr>
          </a:p>
        </p:txBody>
      </p:sp>
      <p:sp>
        <p:nvSpPr>
          <p:cNvPr id="18434" name="Rectangle 3"/>
          <p:cNvSpPr>
            <a:spLocks noGrp="1" noChangeArrowheads="1"/>
          </p:cNvSpPr>
          <p:nvPr>
            <p:ph type="subTitle" idx="1"/>
          </p:nvPr>
        </p:nvSpPr>
        <p:spPr>
          <a:xfrm>
            <a:off x="457200" y="762000"/>
            <a:ext cx="8305800" cy="5410200"/>
          </a:xfrm>
        </p:spPr>
        <p:txBody>
          <a:bodyPr/>
          <a:lstStyle/>
          <a:p>
            <a:pPr marL="571500" indent="-571500" algn="l" eaLnBrk="1" hangingPunct="1"/>
            <a:r>
              <a:rPr lang="en-US" sz="3600" dirty="0" smtClean="0">
                <a:ea typeface="ＭＳ Ｐゴシック" pitchFamily="-84" charset="-128"/>
                <a:cs typeface="ＭＳ Ｐゴシック" pitchFamily="-84" charset="-128"/>
              </a:rPr>
              <a:t>Show that the Schrodinger equation becomes Newton’s second law in the classical limit.  (15 points)</a:t>
            </a:r>
          </a:p>
          <a:p>
            <a:pPr marL="571500" indent="-571500" algn="l" eaLnBrk="1" hangingPunct="1"/>
            <a:r>
              <a:rPr lang="en-US" sz="3600" dirty="0" smtClean="0">
                <a:ea typeface="ＭＳ Ｐゴシック" pitchFamily="-84" charset="-128"/>
                <a:cs typeface="ＭＳ Ｐゴシック" pitchFamily="-84" charset="-128"/>
              </a:rPr>
              <a:t>Deadline Monday, Apr. 17, 2017</a:t>
            </a:r>
          </a:p>
          <a:p>
            <a:pPr marL="571500" indent="-571500" algn="l" eaLnBrk="1" hangingPunct="1"/>
            <a:r>
              <a:rPr lang="en-US" sz="3600" dirty="0" smtClean="0">
                <a:ea typeface="ＭＳ Ｐゴシック" pitchFamily="-84" charset="-128"/>
                <a:cs typeface="ＭＳ Ｐゴシック" pitchFamily="-84" charset="-128"/>
              </a:rPr>
              <a:t>You MUST have your own answers!</a:t>
            </a:r>
          </a:p>
          <a:p>
            <a:pPr marL="571500" indent="-571500" algn="l" eaLnBrk="1" hangingPunct="1"/>
            <a:endParaRPr lang="en-US" sz="36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April 10, 2017</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3</a:t>
            </a:fld>
            <a:endParaRPr lang="en-US"/>
          </a:p>
        </p:txBody>
      </p:sp>
      <p:sp>
        <p:nvSpPr>
          <p:cNvPr id="9" name="Footer Placeholder 8"/>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1352278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wipe(left)">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wipe(left)">
                                      <p:cBhvr>
                                        <p:cTn id="17" dur="500"/>
                                        <p:tgtEl>
                                          <p:spTgt spid="18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p:cNvPicPr>
          <p:nvPr/>
        </p:nvPicPr>
        <p:blipFill>
          <a:blip r:embed="rId3"/>
          <a:srcRect/>
          <a:stretch>
            <a:fillRect/>
          </a:stretch>
        </p:blipFill>
        <p:spPr bwMode="auto">
          <a:xfrm>
            <a:off x="7543800" y="1524000"/>
            <a:ext cx="1524000" cy="2057400"/>
          </a:xfrm>
          <a:prstGeom prst="rect">
            <a:avLst/>
          </a:prstGeom>
          <a:noFill/>
          <a:ln w="9525">
            <a:noFill/>
            <a:miter lim="800000"/>
            <a:headEnd/>
            <a:tailEnd/>
          </a:ln>
        </p:spPr>
      </p:pic>
      <p:sp>
        <p:nvSpPr>
          <p:cNvPr id="30721" name="Rectangle 2"/>
          <p:cNvSpPr>
            <a:spLocks noGrp="1" noChangeArrowheads="1"/>
          </p:cNvSpPr>
          <p:nvPr>
            <p:ph type="title"/>
          </p:nvPr>
        </p:nvSpPr>
        <p:spPr>
          <a:xfrm>
            <a:off x="457200" y="0"/>
            <a:ext cx="8229600" cy="636587"/>
          </a:xfrm>
        </p:spPr>
        <p:txBody>
          <a:bodyPr/>
          <a:lstStyle/>
          <a:p>
            <a:pPr eaLnBrk="1" hangingPunct="1"/>
            <a:r>
              <a:rPr lang="en-US" sz="4800" b="1" dirty="0" smtClean="0">
                <a:ea typeface="ＭＳ Ｐゴシック" pitchFamily="-84" charset="-128"/>
                <a:cs typeface="ＭＳ Ｐゴシック" pitchFamily="-84" charset="-128"/>
              </a:rPr>
              <a:t>Infinite </a:t>
            </a:r>
            <a:r>
              <a:rPr lang="en-US" sz="4800" b="1" dirty="0">
                <a:ea typeface="ＭＳ Ｐゴシック" pitchFamily="-84" charset="-128"/>
                <a:cs typeface="ＭＳ Ｐゴシック" pitchFamily="-84" charset="-128"/>
              </a:rPr>
              <a:t>Square-Well Potential</a:t>
            </a:r>
          </a:p>
        </p:txBody>
      </p:sp>
      <p:sp>
        <p:nvSpPr>
          <p:cNvPr id="30722" name="Rectangle 3"/>
          <p:cNvSpPr>
            <a:spLocks noGrp="1" noChangeArrowheads="1"/>
          </p:cNvSpPr>
          <p:nvPr>
            <p:ph type="body" sz="half" idx="1"/>
          </p:nvPr>
        </p:nvSpPr>
        <p:spPr>
          <a:xfrm>
            <a:off x="228600" y="609600"/>
            <a:ext cx="8231188" cy="4725988"/>
          </a:xfrm>
        </p:spPr>
        <p:txBody>
          <a:bodyPr/>
          <a:lstStyle/>
          <a:p>
            <a:pPr eaLnBrk="1" hangingPunct="1">
              <a:spcBef>
                <a:spcPct val="0"/>
              </a:spcBef>
            </a:pPr>
            <a:r>
              <a:rPr lang="en-US" sz="2800" dirty="0">
                <a:ea typeface="ＭＳ Ｐゴシック" pitchFamily="-84" charset="-128"/>
                <a:cs typeface="ＭＳ Ｐゴシック" pitchFamily="-84" charset="-128"/>
              </a:rPr>
              <a:t>The simplest such system is that of a particle trapped in a box with infinitely hard walls that the particle cannot penetrate. This potential is called an infinite square well and is given by</a:t>
            </a:r>
          </a:p>
          <a:p>
            <a:pPr eaLnBrk="1" hangingPunct="1">
              <a:spcBef>
                <a:spcPct val="0"/>
              </a:spcBef>
            </a:pPr>
            <a:endParaRPr lang="en-US" sz="2800" dirty="0" smtClean="0">
              <a:ea typeface="ＭＳ Ｐゴシック" pitchFamily="-84" charset="-128"/>
              <a:cs typeface="ＭＳ Ｐゴシック" pitchFamily="-84" charset="-128"/>
            </a:endParaRPr>
          </a:p>
          <a:p>
            <a:pPr eaLnBrk="1" hangingPunct="1">
              <a:spcBef>
                <a:spcPct val="0"/>
              </a:spcBef>
              <a:buNone/>
            </a:pPr>
            <a:endParaRPr lang="en-US" sz="2800" dirty="0" smtClean="0">
              <a:ea typeface="ＭＳ Ｐゴシック" pitchFamily="-84" charset="-128"/>
              <a:cs typeface="ＭＳ Ｐゴシック" pitchFamily="-84" charset="-128"/>
            </a:endParaRPr>
          </a:p>
          <a:p>
            <a:pPr eaLnBrk="1" hangingPunct="1">
              <a:spcBef>
                <a:spcPct val="0"/>
              </a:spcBef>
            </a:pPr>
            <a:r>
              <a:rPr lang="en-US" sz="2800" dirty="0" smtClean="0">
                <a:ea typeface="ＭＳ Ｐゴシック" pitchFamily="-84" charset="-128"/>
                <a:cs typeface="ＭＳ Ｐゴシック" pitchFamily="-84" charset="-128"/>
              </a:rPr>
              <a:t>The </a:t>
            </a:r>
            <a:r>
              <a:rPr lang="en-US" sz="2800" dirty="0">
                <a:ea typeface="ＭＳ Ｐゴシック" pitchFamily="-84" charset="-128"/>
                <a:cs typeface="ＭＳ Ｐゴシック" pitchFamily="-84" charset="-128"/>
              </a:rPr>
              <a:t>wave function must be zero where the potential is infinite</a:t>
            </a:r>
            <a:r>
              <a:rPr lang="en-US" sz="2800" dirty="0" smtClean="0">
                <a:ea typeface="ＭＳ Ｐゴシック" pitchFamily="-84" charset="-128"/>
                <a:cs typeface="ＭＳ Ｐゴシック" pitchFamily="-84" charset="-128"/>
              </a:rPr>
              <a:t>.</a:t>
            </a:r>
          </a:p>
          <a:p>
            <a:pPr eaLnBrk="1" hangingPunct="1">
              <a:spcBef>
                <a:spcPct val="0"/>
              </a:spcBef>
            </a:pPr>
            <a:r>
              <a:rPr lang="en-US" sz="2800" dirty="0">
                <a:ea typeface="ＭＳ Ｐゴシック" pitchFamily="-84" charset="-128"/>
                <a:cs typeface="ＭＳ Ｐゴシック" pitchFamily="-84" charset="-128"/>
              </a:rPr>
              <a:t>Where the potential is zero inside the box, the </a:t>
            </a:r>
            <a:r>
              <a:rPr lang="en-US" sz="2800" dirty="0" smtClean="0">
                <a:ea typeface="ＭＳ Ｐゴシック" pitchFamily="-84" charset="-128"/>
                <a:cs typeface="ＭＳ Ｐゴシック" pitchFamily="-84" charset="-128"/>
              </a:rPr>
              <a:t>time independent Schrödinger wave equation                                            becomes</a:t>
            </a:r>
            <a:r>
              <a:rPr lang="en-US" sz="2800" dirty="0">
                <a:ea typeface="ＭＳ Ｐゴシック" pitchFamily="-84" charset="-128"/>
                <a:cs typeface="ＭＳ Ｐゴシック" pitchFamily="-84" charset="-128"/>
              </a:rPr>
              <a:t>			        </a:t>
            </a:r>
            <a:r>
              <a:rPr lang="en-US" sz="2800" dirty="0" smtClean="0">
                <a:ea typeface="ＭＳ Ｐゴシック" pitchFamily="-84" charset="-128"/>
                <a:cs typeface="ＭＳ Ｐゴシック" pitchFamily="-84" charset="-128"/>
              </a:rPr>
              <a:t> 	     where</a:t>
            </a:r>
            <a:r>
              <a:rPr lang="en-US" sz="2800" dirty="0">
                <a:ea typeface="ＭＳ Ｐゴシック" pitchFamily="-84" charset="-128"/>
                <a:cs typeface="ＭＳ Ｐゴシック" pitchFamily="-84" charset="-128"/>
              </a:rPr>
              <a:t>	</a:t>
            </a:r>
            <a:r>
              <a:rPr lang="en-US" sz="2800" dirty="0" smtClean="0">
                <a:ea typeface="ＭＳ Ｐゴシック" pitchFamily="-84" charset="-128"/>
                <a:cs typeface="ＭＳ Ｐゴシック" pitchFamily="-84" charset="-128"/>
              </a:rPr>
              <a:t>               .</a:t>
            </a:r>
          </a:p>
          <a:p>
            <a:pPr eaLnBrk="1" hangingPunct="1">
              <a:spcBef>
                <a:spcPct val="0"/>
              </a:spcBef>
            </a:pPr>
            <a:endParaRPr lang="en-US" sz="2800" dirty="0" smtClean="0">
              <a:ea typeface="ＭＳ Ｐゴシック" pitchFamily="-84" charset="-128"/>
              <a:cs typeface="ＭＳ Ｐゴシック" pitchFamily="-84" charset="-128"/>
            </a:endParaRPr>
          </a:p>
          <a:p>
            <a:pPr eaLnBrk="1" hangingPunct="1">
              <a:spcBef>
                <a:spcPct val="0"/>
              </a:spcBef>
            </a:pPr>
            <a:r>
              <a:rPr lang="en-US" sz="2800" dirty="0" smtClean="0">
                <a:ea typeface="ＭＳ Ｐゴシック" pitchFamily="-84" charset="-128"/>
                <a:cs typeface="ＭＳ Ｐゴシック" pitchFamily="-84" charset="-128"/>
              </a:rPr>
              <a:t>The </a:t>
            </a:r>
            <a:r>
              <a:rPr lang="en-US" sz="2800" dirty="0">
                <a:ea typeface="ＭＳ Ｐゴシック" pitchFamily="-84" charset="-128"/>
                <a:cs typeface="ＭＳ Ｐゴシック" pitchFamily="-84" charset="-128"/>
              </a:rPr>
              <a:t>general solution </a:t>
            </a:r>
            <a:r>
              <a:rPr lang="en-US" sz="2800" dirty="0" smtClean="0">
                <a:ea typeface="ＭＳ Ｐゴシック" pitchFamily="-84" charset="-128"/>
                <a:cs typeface="ＭＳ Ｐゴシック" pitchFamily="-84" charset="-128"/>
              </a:rPr>
              <a:t>is                 	</a:t>
            </a:r>
            <a:r>
              <a:rPr lang="en-US" sz="2800" dirty="0">
                <a:ea typeface="ＭＳ Ｐゴシック" pitchFamily="-84" charset="-128"/>
                <a:cs typeface="ＭＳ Ｐゴシック" pitchFamily="-84" charset="-128"/>
              </a:rPr>
              <a:t>		.				</a:t>
            </a:r>
          </a:p>
        </p:txBody>
      </p:sp>
      <p:sp>
        <p:nvSpPr>
          <p:cNvPr id="8" name="Date Placeholder 7"/>
          <p:cNvSpPr>
            <a:spLocks noGrp="1"/>
          </p:cNvSpPr>
          <p:nvPr>
            <p:ph type="dt" sz="half" idx="10"/>
          </p:nvPr>
        </p:nvSpPr>
        <p:spPr/>
        <p:txBody>
          <a:bodyPr/>
          <a:lstStyle/>
          <a:p>
            <a:pPr>
              <a:defRPr/>
            </a:pPr>
            <a:r>
              <a:rPr lang="en-US" smtClean="0"/>
              <a:t>Monday, April 10, 2017</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4</a:t>
            </a:fld>
            <a:endParaRPr lang="en-US" dirty="0"/>
          </a:p>
        </p:txBody>
      </p:sp>
      <p:sp>
        <p:nvSpPr>
          <p:cNvPr id="10" name="Footer Placeholder 9"/>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65922" name="Object 2"/>
          <p:cNvGraphicFramePr>
            <a:graphicFrameLocks noChangeAspect="1"/>
          </p:cNvGraphicFramePr>
          <p:nvPr>
            <p:extLst/>
          </p:nvPr>
        </p:nvGraphicFramePr>
        <p:xfrm>
          <a:off x="3151188" y="2057400"/>
          <a:ext cx="3546475" cy="1041400"/>
        </p:xfrm>
        <a:graphic>
          <a:graphicData uri="http://schemas.openxmlformats.org/presentationml/2006/ole">
            <mc:AlternateContent xmlns:mc="http://schemas.openxmlformats.org/markup-compatibility/2006">
              <mc:Choice xmlns:v="urn:schemas-microsoft-com:vml" Requires="v">
                <p:oleObj spid="_x0000_s156868" name="Equation" r:id="rId4" imgW="1600200" imgH="469900" progId="Equation.DSMT4">
                  <p:embed/>
                </p:oleObj>
              </mc:Choice>
              <mc:Fallback>
                <p:oleObj name="Equation" r:id="rId4" imgW="1600200" imgH="469900" progId="Equation.DSMT4">
                  <p:embed/>
                  <p:pic>
                    <p:nvPicPr>
                      <p:cNvPr id="0" name=""/>
                      <p:cNvPicPr>
                        <a:picLocks noChangeAspect="1" noChangeArrowheads="1"/>
                      </p:cNvPicPr>
                      <p:nvPr/>
                    </p:nvPicPr>
                    <p:blipFill>
                      <a:blip r:embed="rId5"/>
                      <a:srcRect/>
                      <a:stretch>
                        <a:fillRect/>
                      </a:stretch>
                    </p:blipFill>
                    <p:spPr bwMode="auto">
                      <a:xfrm>
                        <a:off x="3151188" y="2057400"/>
                        <a:ext cx="3546475" cy="1041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5923" name="Object 3"/>
          <p:cNvGraphicFramePr>
            <a:graphicFrameLocks noChangeAspect="1"/>
          </p:cNvGraphicFramePr>
          <p:nvPr>
            <p:extLst/>
          </p:nvPr>
        </p:nvGraphicFramePr>
        <p:xfrm>
          <a:off x="2133600" y="4895850"/>
          <a:ext cx="1819275" cy="742950"/>
        </p:xfrm>
        <a:graphic>
          <a:graphicData uri="http://schemas.openxmlformats.org/presentationml/2006/ole">
            <mc:AlternateContent xmlns:mc="http://schemas.openxmlformats.org/markup-compatibility/2006">
              <mc:Choice xmlns:v="urn:schemas-microsoft-com:vml" Requires="v">
                <p:oleObj spid="_x0000_s156869" name="Equation" r:id="rId6" imgW="1028700" imgH="419100" progId="Equation.DSMT4">
                  <p:embed/>
                </p:oleObj>
              </mc:Choice>
              <mc:Fallback>
                <p:oleObj name="Equation" r:id="rId6" imgW="1028700" imgH="419100" progId="Equation.DSMT4">
                  <p:embed/>
                  <p:pic>
                    <p:nvPicPr>
                      <p:cNvPr id="0" name=""/>
                      <p:cNvPicPr>
                        <a:picLocks noChangeAspect="1" noChangeArrowheads="1"/>
                      </p:cNvPicPr>
                      <p:nvPr/>
                    </p:nvPicPr>
                    <p:blipFill>
                      <a:blip r:embed="rId7"/>
                      <a:srcRect/>
                      <a:stretch>
                        <a:fillRect/>
                      </a:stretch>
                    </p:blipFill>
                    <p:spPr bwMode="auto">
                      <a:xfrm>
                        <a:off x="2133600" y="4895850"/>
                        <a:ext cx="1819275" cy="742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5924" name="Object 4"/>
          <p:cNvGraphicFramePr>
            <a:graphicFrameLocks noChangeAspect="1"/>
          </p:cNvGraphicFramePr>
          <p:nvPr>
            <p:extLst/>
          </p:nvPr>
        </p:nvGraphicFramePr>
        <p:xfrm>
          <a:off x="6248400" y="4991100"/>
          <a:ext cx="1597025" cy="495300"/>
        </p:xfrm>
        <a:graphic>
          <a:graphicData uri="http://schemas.openxmlformats.org/presentationml/2006/ole">
            <mc:AlternateContent xmlns:mc="http://schemas.openxmlformats.org/markup-compatibility/2006">
              <mc:Choice xmlns:v="urn:schemas-microsoft-com:vml" Requires="v">
                <p:oleObj spid="_x0000_s156870" name="Equation" r:id="rId8" imgW="901700" imgH="279400" progId="Equation.DSMT4">
                  <p:embed/>
                </p:oleObj>
              </mc:Choice>
              <mc:Fallback>
                <p:oleObj name="Equation" r:id="rId8" imgW="901700" imgH="279400" progId="Equation.DSMT4">
                  <p:embed/>
                  <p:pic>
                    <p:nvPicPr>
                      <p:cNvPr id="0" name=""/>
                      <p:cNvPicPr>
                        <a:picLocks noChangeAspect="1" noChangeArrowheads="1"/>
                      </p:cNvPicPr>
                      <p:nvPr/>
                    </p:nvPicPr>
                    <p:blipFill>
                      <a:blip r:embed="rId9"/>
                      <a:srcRect/>
                      <a:stretch>
                        <a:fillRect/>
                      </a:stretch>
                    </p:blipFill>
                    <p:spPr bwMode="auto">
                      <a:xfrm>
                        <a:off x="6248400" y="4991100"/>
                        <a:ext cx="1597025" cy="495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5925" name="Object 5"/>
          <p:cNvGraphicFramePr>
            <a:graphicFrameLocks noChangeAspect="1"/>
          </p:cNvGraphicFramePr>
          <p:nvPr>
            <p:extLst/>
          </p:nvPr>
        </p:nvGraphicFramePr>
        <p:xfrm>
          <a:off x="3886200" y="5715000"/>
          <a:ext cx="3675063" cy="533400"/>
        </p:xfrm>
        <a:graphic>
          <a:graphicData uri="http://schemas.openxmlformats.org/presentationml/2006/ole">
            <mc:AlternateContent xmlns:mc="http://schemas.openxmlformats.org/markup-compatibility/2006">
              <mc:Choice xmlns:v="urn:schemas-microsoft-com:vml" Requires="v">
                <p:oleObj spid="_x0000_s156871" name="Equation" r:id="rId10" imgW="1574800" imgH="228600" progId="Equation.DSMT4">
                  <p:embed/>
                </p:oleObj>
              </mc:Choice>
              <mc:Fallback>
                <p:oleObj name="Equation" r:id="rId10" imgW="1574800" imgH="228600" progId="Equation.DSMT4">
                  <p:embed/>
                  <p:pic>
                    <p:nvPicPr>
                      <p:cNvPr id="0" name=""/>
                      <p:cNvPicPr>
                        <a:picLocks noChangeAspect="1" noChangeArrowheads="1"/>
                      </p:cNvPicPr>
                      <p:nvPr/>
                    </p:nvPicPr>
                    <p:blipFill>
                      <a:blip r:embed="rId11"/>
                      <a:srcRect/>
                      <a:stretch>
                        <a:fillRect/>
                      </a:stretch>
                    </p:blipFill>
                    <p:spPr bwMode="auto">
                      <a:xfrm>
                        <a:off x="3886200" y="5715000"/>
                        <a:ext cx="3675063"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5928" name="Object 8"/>
          <p:cNvGraphicFramePr>
            <a:graphicFrameLocks noChangeAspect="1"/>
          </p:cNvGraphicFramePr>
          <p:nvPr>
            <p:extLst/>
          </p:nvPr>
        </p:nvGraphicFramePr>
        <p:xfrm>
          <a:off x="4130675" y="5029200"/>
          <a:ext cx="898525" cy="404812"/>
        </p:xfrm>
        <a:graphic>
          <a:graphicData uri="http://schemas.openxmlformats.org/presentationml/2006/ole">
            <mc:AlternateContent xmlns:mc="http://schemas.openxmlformats.org/markup-compatibility/2006">
              <mc:Choice xmlns:v="urn:schemas-microsoft-com:vml" Requires="v">
                <p:oleObj spid="_x0000_s156872" name="Equation" r:id="rId12" imgW="508000" imgH="228600" progId="Equation.DSMT4">
                  <p:embed/>
                </p:oleObj>
              </mc:Choice>
              <mc:Fallback>
                <p:oleObj name="Equation" r:id="rId12" imgW="508000" imgH="228600" progId="Equation.DSMT4">
                  <p:embed/>
                  <p:pic>
                    <p:nvPicPr>
                      <p:cNvPr id="0" name=""/>
                      <p:cNvPicPr>
                        <a:picLocks noChangeAspect="1" noChangeArrowheads="1"/>
                      </p:cNvPicPr>
                      <p:nvPr/>
                    </p:nvPicPr>
                    <p:blipFill>
                      <a:blip r:embed="rId13"/>
                      <a:srcRect/>
                      <a:stretch>
                        <a:fillRect/>
                      </a:stretch>
                    </p:blipFill>
                    <p:spPr bwMode="auto">
                      <a:xfrm>
                        <a:off x="4130675" y="5029200"/>
                        <a:ext cx="898525" cy="4048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extLst/>
          </p:nvPr>
        </p:nvGraphicFramePr>
        <p:xfrm>
          <a:off x="5943600" y="4444122"/>
          <a:ext cx="3066360" cy="585078"/>
        </p:xfrm>
        <a:graphic>
          <a:graphicData uri="http://schemas.openxmlformats.org/presentationml/2006/ole">
            <mc:AlternateContent xmlns:mc="http://schemas.openxmlformats.org/markup-compatibility/2006">
              <mc:Choice xmlns:v="urn:schemas-microsoft-com:vml" Requires="v">
                <p:oleObj spid="_x0000_s156873" name="Equation" r:id="rId14" imgW="2197100" imgH="419100" progId="Equation.DSMT4">
                  <p:embed/>
                </p:oleObj>
              </mc:Choice>
              <mc:Fallback>
                <p:oleObj name="Equation" r:id="rId14" imgW="2197100" imgH="419100" progId="Equation.DSMT4">
                  <p:embed/>
                  <p:pic>
                    <p:nvPicPr>
                      <p:cNvPr id="0" name=""/>
                      <p:cNvPicPr>
                        <a:picLocks noChangeAspect="1" noChangeArrowheads="1"/>
                      </p:cNvPicPr>
                      <p:nvPr/>
                    </p:nvPicPr>
                    <p:blipFill>
                      <a:blip r:embed="rId15"/>
                      <a:srcRect/>
                      <a:stretch>
                        <a:fillRect/>
                      </a:stretch>
                    </p:blipFill>
                    <p:spPr bwMode="auto">
                      <a:xfrm>
                        <a:off x="5943600" y="4444122"/>
                        <a:ext cx="3066360" cy="585078"/>
                      </a:xfrm>
                      <a:prstGeom prst="rect">
                        <a:avLst/>
                      </a:prstGeom>
                      <a:noFill/>
                      <a:extLst/>
                    </p:spPr>
                  </p:pic>
                </p:oleObj>
              </mc:Fallback>
            </mc:AlternateContent>
          </a:graphicData>
        </a:graphic>
      </p:graphicFrame>
    </p:spTree>
    <p:extLst>
      <p:ext uri="{BB962C8B-B14F-4D97-AF65-F5344CB8AC3E}">
        <p14:creationId xmlns:p14="http://schemas.microsoft.com/office/powerpoint/2010/main" val="741891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wipe(left)">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5922"/>
                                        </p:tgtEl>
                                        <p:attrNameLst>
                                          <p:attrName>style.visibility</p:attrName>
                                        </p:attrNameLst>
                                      </p:cBhvr>
                                      <p:to>
                                        <p:strVal val="visible"/>
                                      </p:to>
                                    </p:set>
                                    <p:animEffect transition="in" filter="wipe(left)">
                                      <p:cBhvr>
                                        <p:cTn id="12" dur="500"/>
                                        <p:tgtEl>
                                          <p:spTgt spid="4659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722">
                                            <p:txEl>
                                              <p:pRg st="3" end="3"/>
                                            </p:txEl>
                                          </p:spTgt>
                                        </p:tgtEl>
                                        <p:attrNameLst>
                                          <p:attrName>style.visibility</p:attrName>
                                        </p:attrNameLst>
                                      </p:cBhvr>
                                      <p:to>
                                        <p:strVal val="visible"/>
                                      </p:to>
                                    </p:set>
                                    <p:animEffect transition="in" filter="wipe(left)">
                                      <p:cBhvr>
                                        <p:cTn id="22" dur="500"/>
                                        <p:tgtEl>
                                          <p:spTgt spid="307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722">
                                            <p:txEl>
                                              <p:pRg st="4" end="4"/>
                                            </p:txEl>
                                          </p:spTgt>
                                        </p:tgtEl>
                                        <p:attrNameLst>
                                          <p:attrName>style.visibility</p:attrName>
                                        </p:attrNameLst>
                                      </p:cBhvr>
                                      <p:to>
                                        <p:strVal val="visible"/>
                                      </p:to>
                                    </p:set>
                                    <p:animEffect transition="in" filter="wipe(left)">
                                      <p:cBhvr>
                                        <p:cTn id="27" dur="500"/>
                                        <p:tgtEl>
                                          <p:spTgt spid="307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5923"/>
                                        </p:tgtEl>
                                        <p:attrNameLst>
                                          <p:attrName>style.visibility</p:attrName>
                                        </p:attrNameLst>
                                      </p:cBhvr>
                                      <p:to>
                                        <p:strVal val="visible"/>
                                      </p:to>
                                    </p:set>
                                    <p:animEffect transition="in" filter="wipe(left)">
                                      <p:cBhvr>
                                        <p:cTn id="37" dur="500"/>
                                        <p:tgtEl>
                                          <p:spTgt spid="4659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5928"/>
                                        </p:tgtEl>
                                        <p:attrNameLst>
                                          <p:attrName>style.visibility</p:attrName>
                                        </p:attrNameLst>
                                      </p:cBhvr>
                                      <p:to>
                                        <p:strVal val="visible"/>
                                      </p:to>
                                    </p:set>
                                    <p:animEffect transition="in" filter="wipe(left)">
                                      <p:cBhvr>
                                        <p:cTn id="42" dur="500"/>
                                        <p:tgtEl>
                                          <p:spTgt spid="4659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65924"/>
                                        </p:tgtEl>
                                        <p:attrNameLst>
                                          <p:attrName>style.visibility</p:attrName>
                                        </p:attrNameLst>
                                      </p:cBhvr>
                                      <p:to>
                                        <p:strVal val="visible"/>
                                      </p:to>
                                    </p:set>
                                    <p:animEffect transition="in" filter="wipe(left)">
                                      <p:cBhvr>
                                        <p:cTn id="47" dur="500"/>
                                        <p:tgtEl>
                                          <p:spTgt spid="4659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0722">
                                            <p:txEl>
                                              <p:pRg st="6" end="6"/>
                                            </p:txEl>
                                          </p:spTgt>
                                        </p:tgtEl>
                                        <p:attrNameLst>
                                          <p:attrName>style.visibility</p:attrName>
                                        </p:attrNameLst>
                                      </p:cBhvr>
                                      <p:to>
                                        <p:strVal val="visible"/>
                                      </p:to>
                                    </p:set>
                                    <p:animEffect transition="in" filter="wipe(left)">
                                      <p:cBhvr>
                                        <p:cTn id="52" dur="500"/>
                                        <p:tgtEl>
                                          <p:spTgt spid="30722">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65925"/>
                                        </p:tgtEl>
                                        <p:attrNameLst>
                                          <p:attrName>style.visibility</p:attrName>
                                        </p:attrNameLst>
                                      </p:cBhvr>
                                      <p:to>
                                        <p:strVal val="visible"/>
                                      </p:to>
                                    </p:set>
                                    <p:animEffect transition="in" filter="wipe(left)">
                                      <p:cBhvr>
                                        <p:cTn id="57" dur="500"/>
                                        <p:tgtEl>
                                          <p:spTgt spid="465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0"/>
            <a:ext cx="8229600" cy="636587"/>
          </a:xfrm>
        </p:spPr>
        <p:txBody>
          <a:bodyPr/>
          <a:lstStyle/>
          <a:p>
            <a:pPr algn="ctr" eaLnBrk="1" hangingPunct="1"/>
            <a:r>
              <a:rPr lang="en-US" sz="4800" b="1" dirty="0">
                <a:ea typeface="ＭＳ Ｐゴシック" pitchFamily="-84" charset="-128"/>
                <a:cs typeface="ＭＳ Ｐゴシック" pitchFamily="-84" charset="-128"/>
              </a:rPr>
              <a:t>Quantization</a:t>
            </a:r>
          </a:p>
        </p:txBody>
      </p:sp>
      <p:sp>
        <p:nvSpPr>
          <p:cNvPr id="31746" name="Rectangle 4"/>
          <p:cNvSpPr>
            <a:spLocks noGrp="1" noChangeArrowheads="1"/>
          </p:cNvSpPr>
          <p:nvPr>
            <p:ph type="body" sz="half" idx="1"/>
          </p:nvPr>
        </p:nvSpPr>
        <p:spPr>
          <a:xfrm>
            <a:off x="457200" y="533400"/>
            <a:ext cx="8307388" cy="5257800"/>
          </a:xfrm>
          <a:noFill/>
        </p:spPr>
        <p:txBody>
          <a:bodyPr/>
          <a:lstStyle/>
          <a:p>
            <a:pPr algn="just" eaLnBrk="1" hangingPunct="1"/>
            <a:r>
              <a:rPr lang="en-US" sz="2400" dirty="0" smtClean="0">
                <a:ea typeface="ＭＳ Ｐゴシック" pitchFamily="-84" charset="-128"/>
                <a:cs typeface="ＭＳ Ｐゴシック" pitchFamily="-84" charset="-128"/>
              </a:rPr>
              <a:t>Since the wave function must be continuous, the boundary </a:t>
            </a:r>
            <a:r>
              <a:rPr lang="en-US" sz="2400" dirty="0">
                <a:ea typeface="ＭＳ Ｐゴシック" pitchFamily="-84" charset="-128"/>
                <a:cs typeface="ＭＳ Ｐゴシック" pitchFamily="-84" charset="-128"/>
              </a:rPr>
              <a:t>conditions of the potential dictate that the wave function must be zero at </a:t>
            </a:r>
            <a:r>
              <a:rPr lang="en-US" sz="2400" i="1" dirty="0">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 0 and </a:t>
            </a:r>
            <a:r>
              <a:rPr lang="en-US" sz="2400" i="1" dirty="0">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 </a:t>
            </a:r>
            <a:r>
              <a:rPr lang="en-US" sz="2400" i="1" dirty="0">
                <a:ea typeface="ＭＳ Ｐゴシック" pitchFamily="-84" charset="-128"/>
                <a:cs typeface="ＭＳ Ｐゴシック" pitchFamily="-84" charset="-128"/>
              </a:rPr>
              <a:t>L</a:t>
            </a: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These yield </a:t>
            </a:r>
            <a:r>
              <a:rPr lang="en-US" sz="2400" dirty="0">
                <a:ea typeface="ＭＳ Ｐゴシック" pitchFamily="-84" charset="-128"/>
                <a:cs typeface="ＭＳ Ｐゴシック" pitchFamily="-84" charset="-128"/>
              </a:rPr>
              <a:t>valid solutions </a:t>
            </a:r>
            <a:r>
              <a:rPr lang="en-US" sz="2400" dirty="0" smtClean="0">
                <a:ea typeface="ＭＳ Ｐゴシック" pitchFamily="-84" charset="-128"/>
                <a:cs typeface="ＭＳ Ｐゴシック" pitchFamily="-84" charset="-128"/>
              </a:rPr>
              <a:t>for B=0, and for </a:t>
            </a:r>
            <a:r>
              <a:rPr lang="en-US" sz="2400" b="1" dirty="0">
                <a:solidFill>
                  <a:srgbClr val="FF0000"/>
                </a:solidFill>
                <a:ea typeface="ＭＳ Ｐゴシック" pitchFamily="-84" charset="-128"/>
                <a:cs typeface="ＭＳ Ｐゴシック" pitchFamily="-84" charset="-128"/>
              </a:rPr>
              <a:t>integer values </a:t>
            </a:r>
            <a:r>
              <a:rPr lang="en-US" sz="2400" dirty="0">
                <a:ea typeface="ＭＳ Ｐゴシック" pitchFamily="-84" charset="-128"/>
                <a:cs typeface="ＭＳ Ｐゴシック" pitchFamily="-84" charset="-128"/>
              </a:rPr>
              <a:t>of </a:t>
            </a:r>
            <a:r>
              <a:rPr lang="en-US" sz="2400" i="1" dirty="0">
                <a:ea typeface="ＭＳ Ｐゴシック" pitchFamily="-84" charset="-128"/>
                <a:cs typeface="ＭＳ Ｐゴシック" pitchFamily="-84" charset="-128"/>
              </a:rPr>
              <a:t>n</a:t>
            </a:r>
            <a:r>
              <a:rPr lang="en-US" sz="2400" dirty="0">
                <a:ea typeface="ＭＳ Ｐゴシック" pitchFamily="-84" charset="-128"/>
                <a:cs typeface="ＭＳ Ｐゴシック" pitchFamily="-84" charset="-128"/>
              </a:rPr>
              <a:t> such that </a:t>
            </a:r>
            <a:r>
              <a:rPr lang="en-US" sz="2400" i="1" dirty="0" err="1">
                <a:ea typeface="ＭＳ Ｐゴシック" pitchFamily="-84" charset="-128"/>
                <a:cs typeface="ＭＳ Ｐゴシック" pitchFamily="-84" charset="-128"/>
              </a:rPr>
              <a:t>kL</a:t>
            </a:r>
            <a:r>
              <a:rPr lang="en-US" sz="2400" dirty="0">
                <a:ea typeface="ＭＳ Ｐゴシック" pitchFamily="-84" charset="-128"/>
                <a:cs typeface="ＭＳ Ｐゴシック" pitchFamily="-84" charset="-128"/>
              </a:rPr>
              <a:t> = </a:t>
            </a:r>
            <a:r>
              <a:rPr lang="en-US" sz="2400" i="1" dirty="0" smtClean="0">
                <a:ea typeface="ＭＳ Ｐゴシック" pitchFamily="-84" charset="-128"/>
                <a:cs typeface="ＭＳ Ｐゴシック" pitchFamily="-84" charset="-128"/>
              </a:rPr>
              <a:t>n</a:t>
            </a:r>
            <a:r>
              <a:rPr lang="el-GR" sz="2400" i="1" dirty="0" smtClean="0">
                <a:latin typeface="Symbol" charset="2"/>
                <a:ea typeface="Arial" pitchFamily="-84" charset="0"/>
                <a:cs typeface="Symbol" charset="2"/>
              </a:rPr>
              <a:t>π</a:t>
            </a:r>
            <a:r>
              <a:rPr lang="en-US" sz="2400" dirty="0" smtClean="0">
                <a:ea typeface="Arial" pitchFamily="-84" charset="0"/>
                <a:cs typeface="Arial" pitchFamily="-84" charset="0"/>
              </a:rPr>
              <a:t> </a:t>
            </a:r>
            <a:r>
              <a:rPr lang="en-US" sz="2400" dirty="0" err="1" smtClean="0">
                <a:ea typeface="Arial" pitchFamily="-84" charset="0"/>
                <a:cs typeface="Arial" pitchFamily="-84" charset="0"/>
                <a:sym typeface="Wingdings"/>
              </a:rPr>
              <a:t></a:t>
            </a:r>
            <a:r>
              <a:rPr lang="en-US" sz="2400" dirty="0" smtClean="0">
                <a:ea typeface="Arial" pitchFamily="-84" charset="0"/>
                <a:cs typeface="Arial" pitchFamily="-84" charset="0"/>
                <a:sym typeface="Wingdings"/>
              </a:rPr>
              <a:t> </a:t>
            </a:r>
            <a:r>
              <a:rPr lang="en-US" sz="2400" dirty="0" err="1" smtClean="0">
                <a:ea typeface="Arial" pitchFamily="-84" charset="0"/>
                <a:cs typeface="Arial" pitchFamily="-84" charset="0"/>
                <a:sym typeface="Wingdings"/>
              </a:rPr>
              <a:t>k</a:t>
            </a:r>
            <a:r>
              <a:rPr lang="en-US" sz="2400" dirty="0" smtClean="0">
                <a:ea typeface="Arial" pitchFamily="-84" charset="0"/>
                <a:cs typeface="Arial" pitchFamily="-84" charset="0"/>
                <a:sym typeface="Wingdings"/>
              </a:rPr>
              <a:t>=</a:t>
            </a:r>
            <a:r>
              <a:rPr lang="en-US" sz="2400" dirty="0" err="1" smtClean="0">
                <a:ea typeface="Arial" pitchFamily="-84" charset="0"/>
                <a:cs typeface="Arial" pitchFamily="-84" charset="0"/>
                <a:sym typeface="Wingdings"/>
              </a:rPr>
              <a:t>n</a:t>
            </a:r>
            <a:r>
              <a:rPr lang="en-US" sz="2400" dirty="0" err="1" smtClean="0">
                <a:latin typeface="Symbol" charset="2"/>
                <a:ea typeface="Arial" pitchFamily="-84" charset="0"/>
                <a:cs typeface="Symbol" charset="2"/>
                <a:sym typeface="Wingdings"/>
              </a:rPr>
              <a:t>π</a:t>
            </a:r>
            <a:r>
              <a:rPr lang="en-US" sz="2400" dirty="0" smtClean="0">
                <a:ea typeface="Arial" pitchFamily="-84" charset="0"/>
                <a:cs typeface="Arial" pitchFamily="-84" charset="0"/>
                <a:sym typeface="Wingdings"/>
              </a:rPr>
              <a:t>/L</a:t>
            </a:r>
            <a:endParaRPr lang="en-US" sz="2400" dirty="0" smtClean="0">
              <a:ea typeface="ＭＳ Ｐゴシック" pitchFamily="-84" charset="-128"/>
              <a:cs typeface="ＭＳ Ｐゴシック" pitchFamily="-84" charset="-128"/>
            </a:endParaRPr>
          </a:p>
          <a:p>
            <a:pPr algn="just" eaLnBrk="1" hangingPunct="1"/>
            <a:r>
              <a:rPr lang="en-US" sz="2400" dirty="0">
                <a:ea typeface="ＭＳ Ｐゴシック" pitchFamily="-84" charset="-128"/>
                <a:cs typeface="ＭＳ Ｐゴシック" pitchFamily="-84" charset="-128"/>
              </a:rPr>
              <a:t>The wave function </a:t>
            </a:r>
            <a:r>
              <a:rPr lang="en-US" sz="2400" dirty="0" smtClean="0">
                <a:ea typeface="ＭＳ Ｐゴシック" pitchFamily="-84" charset="-128"/>
                <a:cs typeface="ＭＳ Ｐゴシック" pitchFamily="-84" charset="-128"/>
              </a:rPr>
              <a:t>now becomes</a:t>
            </a:r>
            <a:endParaRPr lang="en-US" sz="2400" dirty="0">
              <a:ea typeface="ＭＳ Ｐゴシック" pitchFamily="-84" charset="-128"/>
              <a:cs typeface="ＭＳ Ｐゴシック" pitchFamily="-84" charset="-128"/>
            </a:endParaRPr>
          </a:p>
          <a:p>
            <a:pPr algn="just" eaLnBrk="1" hangingPunct="1"/>
            <a:endParaRPr lang="en-US" sz="2400" dirty="0">
              <a:ea typeface="ＭＳ Ｐゴシック" pitchFamily="-84" charset="-128"/>
              <a:cs typeface="ＭＳ Ｐゴシック" pitchFamily="-84" charset="-128"/>
            </a:endParaRPr>
          </a:p>
          <a:p>
            <a:pPr algn="just" eaLnBrk="1" hangingPunct="1"/>
            <a:r>
              <a:rPr lang="en-US" sz="2400" dirty="0">
                <a:ea typeface="ＭＳ Ｐゴシック" pitchFamily="-84" charset="-128"/>
                <a:cs typeface="ＭＳ Ｐゴシック" pitchFamily="-84" charset="-128"/>
              </a:rPr>
              <a:t>We normalize the wave function</a:t>
            </a:r>
          </a:p>
          <a:p>
            <a:pPr algn="just" eaLnBrk="1" hangingPunct="1"/>
            <a:endParaRPr lang="en-US" sz="2400" dirty="0">
              <a:ea typeface="ＭＳ Ｐゴシック" pitchFamily="-84" charset="-128"/>
              <a:cs typeface="ＭＳ Ｐゴシック" pitchFamily="-84" charset="-128"/>
            </a:endParaRPr>
          </a:p>
          <a:p>
            <a:pPr algn="just" eaLnBrk="1" hangingPunct="1"/>
            <a:endParaRPr lang="en-US" sz="2400" dirty="0">
              <a:ea typeface="ＭＳ Ｐゴシック" pitchFamily="-84" charset="-128"/>
              <a:cs typeface="ＭＳ Ｐゴシック" pitchFamily="-84" charset="-128"/>
            </a:endParaRPr>
          </a:p>
          <a:p>
            <a:pPr algn="just" eaLnBrk="1" hangingPunct="1"/>
            <a:r>
              <a:rPr lang="en-US" sz="2400" dirty="0">
                <a:ea typeface="ＭＳ Ｐゴシック" pitchFamily="-84" charset="-128"/>
                <a:cs typeface="ＭＳ Ｐゴシック" pitchFamily="-84" charset="-128"/>
              </a:rPr>
              <a:t>The normalized wave function becomes</a:t>
            </a:r>
          </a:p>
          <a:p>
            <a:pPr algn="just" eaLnBrk="1" hangingPunct="1"/>
            <a:endParaRPr lang="en-US" sz="2400" dirty="0" smtClean="0">
              <a:ea typeface="ＭＳ Ｐゴシック" pitchFamily="-84" charset="-128"/>
              <a:cs typeface="ＭＳ Ｐゴシック" pitchFamily="-84" charset="-128"/>
            </a:endParaRPr>
          </a:p>
          <a:p>
            <a:pPr algn="just" eaLnBrk="1" hangingPunct="1">
              <a:buNone/>
            </a:pPr>
            <a:endParaRPr lang="en-US" sz="2400" dirty="0" smtClean="0">
              <a:ea typeface="ＭＳ Ｐゴシック" pitchFamily="-84" charset="-128"/>
              <a:cs typeface="ＭＳ Ｐゴシック" pitchFamily="-84" charset="-128"/>
            </a:endParaRPr>
          </a:p>
          <a:p>
            <a:pPr algn="just" eaLnBrk="1" hangingPunct="1"/>
            <a:r>
              <a:rPr lang="en-US" sz="2400" dirty="0">
                <a:ea typeface="ＭＳ Ｐゴシック" pitchFamily="-84" charset="-128"/>
                <a:cs typeface="ＭＳ Ｐゴシック" pitchFamily="-84" charset="-128"/>
              </a:rPr>
              <a:t>These functions are identical to those obtained for a vibrating string with fixed ends.</a:t>
            </a:r>
          </a:p>
        </p:txBody>
      </p:sp>
      <p:sp>
        <p:nvSpPr>
          <p:cNvPr id="8" name="Date Placeholder 7"/>
          <p:cNvSpPr>
            <a:spLocks noGrp="1"/>
          </p:cNvSpPr>
          <p:nvPr>
            <p:ph type="dt" sz="half" idx="10"/>
          </p:nvPr>
        </p:nvSpPr>
        <p:spPr/>
        <p:txBody>
          <a:bodyPr/>
          <a:lstStyle/>
          <a:p>
            <a:pPr>
              <a:defRPr/>
            </a:pPr>
            <a:r>
              <a:rPr lang="en-US" smtClean="0"/>
              <a:t>Monday, April 10, 2017</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5</a:t>
            </a:fld>
            <a:endParaRPr lang="en-US"/>
          </a:p>
        </p:txBody>
      </p:sp>
      <p:sp>
        <p:nvSpPr>
          <p:cNvPr id="10" name="Footer Placeholder 9"/>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66946" name="Object 2"/>
          <p:cNvGraphicFramePr>
            <a:graphicFrameLocks noChangeAspect="1"/>
          </p:cNvGraphicFramePr>
          <p:nvPr>
            <p:extLst>
              <p:ext uri="{D42A27DB-BD31-4B8C-83A1-F6EECF244321}">
                <p14:modId xmlns:p14="http://schemas.microsoft.com/office/powerpoint/2010/main" val="291609895"/>
              </p:ext>
            </p:extLst>
          </p:nvPr>
        </p:nvGraphicFramePr>
        <p:xfrm>
          <a:off x="4648200" y="2074863"/>
          <a:ext cx="1327150" cy="568325"/>
        </p:xfrm>
        <a:graphic>
          <a:graphicData uri="http://schemas.openxmlformats.org/presentationml/2006/ole">
            <mc:AlternateContent xmlns:mc="http://schemas.openxmlformats.org/markup-compatibility/2006">
              <mc:Choice xmlns:v="urn:schemas-microsoft-com:vml" Requires="v">
                <p:oleObj spid="_x0000_s157956" name="Equation" r:id="rId3" imgW="533400" imgH="228600" progId="Equation.DSMT4">
                  <p:embed/>
                </p:oleObj>
              </mc:Choice>
              <mc:Fallback>
                <p:oleObj name="Equation" r:id="rId3" imgW="533400" imgH="228600" progId="Equation.DSMT4">
                  <p:embed/>
                  <p:pic>
                    <p:nvPicPr>
                      <p:cNvPr id="0" name=""/>
                      <p:cNvPicPr>
                        <a:picLocks noChangeAspect="1" noChangeArrowheads="1"/>
                      </p:cNvPicPr>
                      <p:nvPr/>
                    </p:nvPicPr>
                    <p:blipFill>
                      <a:blip r:embed="rId4"/>
                      <a:srcRect/>
                      <a:stretch>
                        <a:fillRect/>
                      </a:stretch>
                    </p:blipFill>
                    <p:spPr bwMode="auto">
                      <a:xfrm>
                        <a:off x="4648200" y="2074863"/>
                        <a:ext cx="1327150" cy="568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6947" name="Object 3"/>
          <p:cNvGraphicFramePr>
            <a:graphicFrameLocks noChangeAspect="1"/>
          </p:cNvGraphicFramePr>
          <p:nvPr>
            <p:extLst/>
          </p:nvPr>
        </p:nvGraphicFramePr>
        <p:xfrm>
          <a:off x="4648200" y="2860675"/>
          <a:ext cx="2360613" cy="568325"/>
        </p:xfrm>
        <a:graphic>
          <a:graphicData uri="http://schemas.openxmlformats.org/presentationml/2006/ole">
            <mc:AlternateContent xmlns:mc="http://schemas.openxmlformats.org/markup-compatibility/2006">
              <mc:Choice xmlns:v="urn:schemas-microsoft-com:vml" Requires="v">
                <p:oleObj spid="_x0000_s157957" name="Equation" r:id="rId5" imgW="1371600" imgH="330200" progId="Equation.DSMT4">
                  <p:embed/>
                </p:oleObj>
              </mc:Choice>
              <mc:Fallback>
                <p:oleObj name="Equation" r:id="rId5" imgW="1371600" imgH="330200" progId="Equation.DSMT4">
                  <p:embed/>
                  <p:pic>
                    <p:nvPicPr>
                      <p:cNvPr id="0" name=""/>
                      <p:cNvPicPr>
                        <a:picLocks noChangeAspect="1" noChangeArrowheads="1"/>
                      </p:cNvPicPr>
                      <p:nvPr/>
                    </p:nvPicPr>
                    <p:blipFill>
                      <a:blip r:embed="rId6"/>
                      <a:srcRect/>
                      <a:stretch>
                        <a:fillRect/>
                      </a:stretch>
                    </p:blipFill>
                    <p:spPr bwMode="auto">
                      <a:xfrm>
                        <a:off x="4648200" y="2860675"/>
                        <a:ext cx="2360613" cy="568325"/>
                      </a:xfrm>
                      <a:prstGeom prst="rect">
                        <a:avLst/>
                      </a:prstGeom>
                      <a:noFill/>
                      <a:extLst/>
                    </p:spPr>
                  </p:pic>
                </p:oleObj>
              </mc:Fallback>
            </mc:AlternateContent>
          </a:graphicData>
        </a:graphic>
      </p:graphicFrame>
      <p:graphicFrame>
        <p:nvGraphicFramePr>
          <p:cNvPr id="466948" name="Object 4"/>
          <p:cNvGraphicFramePr>
            <a:graphicFrameLocks noChangeAspect="1"/>
          </p:cNvGraphicFramePr>
          <p:nvPr>
            <p:extLst/>
          </p:nvPr>
        </p:nvGraphicFramePr>
        <p:xfrm>
          <a:off x="2819400" y="4914900"/>
          <a:ext cx="1155700" cy="495300"/>
        </p:xfrm>
        <a:graphic>
          <a:graphicData uri="http://schemas.openxmlformats.org/presentationml/2006/ole">
            <mc:AlternateContent xmlns:mc="http://schemas.openxmlformats.org/markup-compatibility/2006">
              <mc:Choice xmlns:v="urn:schemas-microsoft-com:vml" Requires="v">
                <p:oleObj spid="_x0000_s157958" name="Equation" r:id="rId7" imgW="533400" imgH="228600" progId="Equation.DSMT4">
                  <p:embed/>
                </p:oleObj>
              </mc:Choice>
              <mc:Fallback>
                <p:oleObj name="Equation" r:id="rId7" imgW="533400" imgH="228600" progId="Equation.DSMT4">
                  <p:embed/>
                  <p:pic>
                    <p:nvPicPr>
                      <p:cNvPr id="0" name=""/>
                      <p:cNvPicPr>
                        <a:picLocks noChangeAspect="1" noChangeArrowheads="1"/>
                      </p:cNvPicPr>
                      <p:nvPr/>
                    </p:nvPicPr>
                    <p:blipFill>
                      <a:blip r:embed="rId8"/>
                      <a:srcRect/>
                      <a:stretch>
                        <a:fillRect/>
                      </a:stretch>
                    </p:blipFill>
                    <p:spPr bwMode="auto">
                      <a:xfrm>
                        <a:off x="2819400" y="4914900"/>
                        <a:ext cx="1155700" cy="495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6949" name="Object 5"/>
          <p:cNvGraphicFramePr>
            <a:graphicFrameLocks noChangeAspect="1"/>
          </p:cNvGraphicFramePr>
          <p:nvPr>
            <p:extLst/>
          </p:nvPr>
        </p:nvGraphicFramePr>
        <p:xfrm>
          <a:off x="1143000" y="3352800"/>
          <a:ext cx="3230562" cy="1008063"/>
        </p:xfrm>
        <a:graphic>
          <a:graphicData uri="http://schemas.openxmlformats.org/presentationml/2006/ole">
            <mc:AlternateContent xmlns:mc="http://schemas.openxmlformats.org/markup-compatibility/2006">
              <mc:Choice xmlns:v="urn:schemas-microsoft-com:vml" Requires="v">
                <p:oleObj spid="_x0000_s157959" name="Equation" r:id="rId9" imgW="1384300" imgH="431800" progId="Equation.DSMT4">
                  <p:embed/>
                </p:oleObj>
              </mc:Choice>
              <mc:Fallback>
                <p:oleObj name="Equation" r:id="rId9" imgW="1384300" imgH="431800" progId="Equation.DSMT4">
                  <p:embed/>
                  <p:pic>
                    <p:nvPicPr>
                      <p:cNvPr id="0" name=""/>
                      <p:cNvPicPr>
                        <a:picLocks noChangeAspect="1" noChangeArrowheads="1"/>
                      </p:cNvPicPr>
                      <p:nvPr/>
                    </p:nvPicPr>
                    <p:blipFill>
                      <a:blip r:embed="rId10"/>
                      <a:srcRect/>
                      <a:stretch>
                        <a:fillRect/>
                      </a:stretch>
                    </p:blipFill>
                    <p:spPr bwMode="auto">
                      <a:xfrm>
                        <a:off x="1143000" y="3352800"/>
                        <a:ext cx="3230562" cy="1008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529822811"/>
              </p:ext>
            </p:extLst>
          </p:nvPr>
        </p:nvGraphicFramePr>
        <p:xfrm>
          <a:off x="5889625" y="1822450"/>
          <a:ext cx="1958975" cy="1073150"/>
        </p:xfrm>
        <a:graphic>
          <a:graphicData uri="http://schemas.openxmlformats.org/presentationml/2006/ole">
            <mc:AlternateContent xmlns:mc="http://schemas.openxmlformats.org/markup-compatibility/2006">
              <mc:Choice xmlns:v="urn:schemas-microsoft-com:vml" Requires="v">
                <p:oleObj spid="_x0000_s157960" name="Equation" r:id="rId11" imgW="787400" imgH="431800" progId="Equation.DSMT4">
                  <p:embed/>
                </p:oleObj>
              </mc:Choice>
              <mc:Fallback>
                <p:oleObj name="Equation" r:id="rId11" imgW="787400" imgH="431800" progId="Equation.DSMT4">
                  <p:embed/>
                  <p:pic>
                    <p:nvPicPr>
                      <p:cNvPr id="0" name=""/>
                      <p:cNvPicPr>
                        <a:picLocks noChangeAspect="1" noChangeArrowheads="1"/>
                      </p:cNvPicPr>
                      <p:nvPr/>
                    </p:nvPicPr>
                    <p:blipFill>
                      <a:blip r:embed="rId12"/>
                      <a:srcRect/>
                      <a:stretch>
                        <a:fillRect/>
                      </a:stretch>
                    </p:blipFill>
                    <p:spPr bwMode="auto">
                      <a:xfrm>
                        <a:off x="5889625" y="1822450"/>
                        <a:ext cx="1958975" cy="1073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nvPr>
        </p:nvGraphicFramePr>
        <p:xfrm>
          <a:off x="4038600" y="4724400"/>
          <a:ext cx="1981200" cy="990600"/>
        </p:xfrm>
        <a:graphic>
          <a:graphicData uri="http://schemas.openxmlformats.org/presentationml/2006/ole">
            <mc:AlternateContent xmlns:mc="http://schemas.openxmlformats.org/markup-compatibility/2006">
              <mc:Choice xmlns:v="urn:schemas-microsoft-com:vml" Requires="v">
                <p:oleObj spid="_x0000_s157961" name="Equation" r:id="rId13" imgW="914400" imgH="457200" progId="Equation.DSMT4">
                  <p:embed/>
                </p:oleObj>
              </mc:Choice>
              <mc:Fallback>
                <p:oleObj name="Equation" r:id="rId13" imgW="914400" imgH="457200" progId="Equation.DSMT4">
                  <p:embed/>
                  <p:pic>
                    <p:nvPicPr>
                      <p:cNvPr id="0" name=""/>
                      <p:cNvPicPr>
                        <a:picLocks noChangeAspect="1" noChangeArrowheads="1"/>
                      </p:cNvPicPr>
                      <p:nvPr/>
                    </p:nvPicPr>
                    <p:blipFill>
                      <a:blip r:embed="rId14"/>
                      <a:srcRect/>
                      <a:stretch>
                        <a:fillRect/>
                      </a:stretch>
                    </p:blipFill>
                    <p:spPr bwMode="auto">
                      <a:xfrm>
                        <a:off x="4038600" y="4724400"/>
                        <a:ext cx="1981200" cy="990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nvPr>
        </p:nvGraphicFramePr>
        <p:xfrm>
          <a:off x="4384675" y="3352800"/>
          <a:ext cx="3082925" cy="1008063"/>
        </p:xfrm>
        <a:graphic>
          <a:graphicData uri="http://schemas.openxmlformats.org/presentationml/2006/ole">
            <mc:AlternateContent xmlns:mc="http://schemas.openxmlformats.org/markup-compatibility/2006">
              <mc:Choice xmlns:v="urn:schemas-microsoft-com:vml" Requires="v">
                <p:oleObj spid="_x0000_s157962" name="Equation" r:id="rId15" imgW="1320800" imgH="431800" progId="Equation.DSMT4">
                  <p:embed/>
                </p:oleObj>
              </mc:Choice>
              <mc:Fallback>
                <p:oleObj name="Equation" r:id="rId15" imgW="1320800" imgH="431800" progId="Equation.DSMT4">
                  <p:embed/>
                  <p:pic>
                    <p:nvPicPr>
                      <p:cNvPr id="0" name=""/>
                      <p:cNvPicPr>
                        <a:picLocks noChangeAspect="1" noChangeArrowheads="1"/>
                      </p:cNvPicPr>
                      <p:nvPr/>
                    </p:nvPicPr>
                    <p:blipFill>
                      <a:blip r:embed="rId16"/>
                      <a:srcRect/>
                      <a:stretch>
                        <a:fillRect/>
                      </a:stretch>
                    </p:blipFill>
                    <p:spPr bwMode="auto">
                      <a:xfrm>
                        <a:off x="4384675" y="3352800"/>
                        <a:ext cx="3082925" cy="1008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extLst/>
          </p:nvPr>
        </p:nvGraphicFramePr>
        <p:xfrm>
          <a:off x="7543800" y="3657600"/>
          <a:ext cx="236537" cy="355600"/>
        </p:xfrm>
        <a:graphic>
          <a:graphicData uri="http://schemas.openxmlformats.org/presentationml/2006/ole">
            <mc:AlternateContent xmlns:mc="http://schemas.openxmlformats.org/markup-compatibility/2006">
              <mc:Choice xmlns:v="urn:schemas-microsoft-com:vml" Requires="v">
                <p:oleObj spid="_x0000_s157963" name="Equation" r:id="rId17" imgW="101600" imgH="152400" progId="Equation.DSMT4">
                  <p:embed/>
                </p:oleObj>
              </mc:Choice>
              <mc:Fallback>
                <p:oleObj name="Equation" r:id="rId17" imgW="101600" imgH="152400" progId="Equation.DSMT4">
                  <p:embed/>
                  <p:pic>
                    <p:nvPicPr>
                      <p:cNvPr id="0" name=""/>
                      <p:cNvPicPr>
                        <a:picLocks noChangeAspect="1" noChangeArrowheads="1"/>
                      </p:cNvPicPr>
                      <p:nvPr/>
                    </p:nvPicPr>
                    <p:blipFill>
                      <a:blip r:embed="rId18"/>
                      <a:srcRect/>
                      <a:stretch>
                        <a:fillRect/>
                      </a:stretch>
                    </p:blipFill>
                    <p:spPr bwMode="auto">
                      <a:xfrm>
                        <a:off x="7543800" y="3657600"/>
                        <a:ext cx="236537" cy="355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1747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wipe(left)">
                                      <p:cBhvr>
                                        <p:cTn id="7" dur="5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wipe(left)">
                                      <p:cBhvr>
                                        <p:cTn id="12" dur="500"/>
                                        <p:tgtEl>
                                          <p:spTgt spid="31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6946"/>
                                        </p:tgtEl>
                                        <p:attrNameLst>
                                          <p:attrName>style.visibility</p:attrName>
                                        </p:attrNameLst>
                                      </p:cBhvr>
                                      <p:to>
                                        <p:strVal val="visible"/>
                                      </p:to>
                                    </p:set>
                                    <p:animEffect transition="in" filter="wipe(left)">
                                      <p:cBhvr>
                                        <p:cTn id="17" dur="500"/>
                                        <p:tgtEl>
                                          <p:spTgt spid="4669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746">
                                            <p:txEl>
                                              <p:pRg st="3" end="3"/>
                                            </p:txEl>
                                          </p:spTgt>
                                        </p:tgtEl>
                                        <p:attrNameLst>
                                          <p:attrName>style.visibility</p:attrName>
                                        </p:attrNameLst>
                                      </p:cBhvr>
                                      <p:to>
                                        <p:strVal val="visible"/>
                                      </p:to>
                                    </p:set>
                                    <p:animEffect transition="in" filter="wipe(left)">
                                      <p:cBhvr>
                                        <p:cTn id="27" dur="500"/>
                                        <p:tgtEl>
                                          <p:spTgt spid="317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6947"/>
                                        </p:tgtEl>
                                        <p:attrNameLst>
                                          <p:attrName>style.visibility</p:attrName>
                                        </p:attrNameLst>
                                      </p:cBhvr>
                                      <p:to>
                                        <p:strVal val="visible"/>
                                      </p:to>
                                    </p:set>
                                    <p:animEffect transition="in" filter="wipe(left)">
                                      <p:cBhvr>
                                        <p:cTn id="32" dur="500"/>
                                        <p:tgtEl>
                                          <p:spTgt spid="4669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6949"/>
                                        </p:tgtEl>
                                        <p:attrNameLst>
                                          <p:attrName>style.visibility</p:attrName>
                                        </p:attrNameLst>
                                      </p:cBhvr>
                                      <p:to>
                                        <p:strVal val="visible"/>
                                      </p:to>
                                    </p:set>
                                    <p:animEffect transition="in" filter="wipe(left)">
                                      <p:cBhvr>
                                        <p:cTn id="37" dur="500"/>
                                        <p:tgtEl>
                                          <p:spTgt spid="4669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1746">
                                            <p:txEl>
                                              <p:pRg st="6" end="6"/>
                                            </p:txEl>
                                          </p:spTgt>
                                        </p:tgtEl>
                                        <p:attrNameLst>
                                          <p:attrName>style.visibility</p:attrName>
                                        </p:attrNameLst>
                                      </p:cBhvr>
                                      <p:to>
                                        <p:strVal val="visible"/>
                                      </p:to>
                                    </p:set>
                                    <p:animEffect transition="in" filter="wipe(left)">
                                      <p:cBhvr>
                                        <p:cTn id="52" dur="500"/>
                                        <p:tgtEl>
                                          <p:spTgt spid="31746">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66948"/>
                                        </p:tgtEl>
                                        <p:attrNameLst>
                                          <p:attrName>style.visibility</p:attrName>
                                        </p:attrNameLst>
                                      </p:cBhvr>
                                      <p:to>
                                        <p:strVal val="visible"/>
                                      </p:to>
                                    </p:set>
                                    <p:animEffect transition="in" filter="wipe(left)">
                                      <p:cBhvr>
                                        <p:cTn id="57" dur="500"/>
                                        <p:tgtEl>
                                          <p:spTgt spid="4669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1746">
                                            <p:txEl>
                                              <p:pRg st="9" end="9"/>
                                            </p:txEl>
                                          </p:spTgt>
                                        </p:tgtEl>
                                        <p:attrNameLst>
                                          <p:attrName>style.visibility</p:attrName>
                                        </p:attrNameLst>
                                      </p:cBhvr>
                                      <p:to>
                                        <p:strVal val="visible"/>
                                      </p:to>
                                    </p:set>
                                    <p:animEffect transition="in" filter="wipe(left)">
                                      <p:cBhvr>
                                        <p:cTn id="67" dur="500"/>
                                        <p:tgtEl>
                                          <p:spTgt spid="317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1"/>
            <a:ext cx="8229600" cy="838200"/>
          </a:xfrm>
        </p:spPr>
        <p:txBody>
          <a:bodyPr/>
          <a:lstStyle/>
          <a:p>
            <a:pPr algn="ctr" eaLnBrk="1" hangingPunct="1"/>
            <a:r>
              <a:rPr lang="en-US" dirty="0">
                <a:ea typeface="ＭＳ Ｐゴシック" pitchFamily="-84" charset="-128"/>
                <a:cs typeface="ＭＳ Ｐゴシック" pitchFamily="-84" charset="-128"/>
              </a:rPr>
              <a:t>Quantized Energy</a:t>
            </a:r>
          </a:p>
        </p:txBody>
      </p:sp>
      <p:sp>
        <p:nvSpPr>
          <p:cNvPr id="32770" name="Rectangle 5"/>
          <p:cNvSpPr>
            <a:spLocks noGrp="1" noChangeArrowheads="1"/>
          </p:cNvSpPr>
          <p:nvPr>
            <p:ph type="body" sz="half" idx="1"/>
          </p:nvPr>
        </p:nvSpPr>
        <p:spPr>
          <a:xfrm>
            <a:off x="304800" y="609600"/>
            <a:ext cx="8382000" cy="4497388"/>
          </a:xfrm>
          <a:noFill/>
        </p:spPr>
        <p:txBody>
          <a:bodyPr/>
          <a:lstStyle/>
          <a:p>
            <a:pPr algn="just" eaLnBrk="1" hangingPunct="1"/>
            <a:r>
              <a:rPr lang="en-US" sz="2800" dirty="0">
                <a:ea typeface="ＭＳ Ｐゴシック" pitchFamily="-84" charset="-128"/>
                <a:cs typeface="ＭＳ Ｐゴシック" pitchFamily="-84" charset="-128"/>
              </a:rPr>
              <a:t>The quantized wave number now becomes</a:t>
            </a:r>
          </a:p>
          <a:p>
            <a:pPr algn="just" eaLnBrk="1" hangingPunct="1"/>
            <a:r>
              <a:rPr lang="en-US" sz="2800" dirty="0">
                <a:ea typeface="ＭＳ Ｐゴシック" pitchFamily="-84" charset="-128"/>
                <a:cs typeface="ＭＳ Ｐゴシック" pitchFamily="-84" charset="-128"/>
              </a:rPr>
              <a:t>Solving for the energy yields</a:t>
            </a:r>
          </a:p>
          <a:p>
            <a:pPr algn="just" eaLnBrk="1" hangingPunct="1"/>
            <a:endParaRPr lang="en-US" sz="2800" dirty="0">
              <a:ea typeface="ＭＳ Ｐゴシック" pitchFamily="-84" charset="-128"/>
              <a:cs typeface="ＭＳ Ｐゴシック" pitchFamily="-84" charset="-128"/>
            </a:endParaRPr>
          </a:p>
          <a:p>
            <a:pPr algn="just" eaLnBrk="1" hangingPunct="1">
              <a:buFont typeface="Wingdings" pitchFamily="-84" charset="2"/>
              <a:buNone/>
            </a:pPr>
            <a:endParaRPr lang="en-US" sz="2800" dirty="0">
              <a:ea typeface="ＭＳ Ｐゴシック" pitchFamily="-84" charset="-128"/>
              <a:cs typeface="ＭＳ Ｐゴシック" pitchFamily="-84" charset="-128"/>
            </a:endParaRPr>
          </a:p>
          <a:p>
            <a:pPr algn="just" eaLnBrk="1" hangingPunct="1"/>
            <a:r>
              <a:rPr lang="en-US" sz="2800" dirty="0">
                <a:ea typeface="ＭＳ Ｐゴシック" pitchFamily="-84" charset="-128"/>
                <a:cs typeface="ＭＳ Ｐゴシック" pitchFamily="-84" charset="-128"/>
              </a:rPr>
              <a:t>Note that the energy depends on the integer values of </a:t>
            </a:r>
            <a:r>
              <a:rPr lang="en-US" sz="2800" i="1" dirty="0" err="1">
                <a:ea typeface="ＭＳ Ｐゴシック" pitchFamily="-84" charset="-128"/>
                <a:cs typeface="ＭＳ Ｐゴシック" pitchFamily="-84" charset="-128"/>
              </a:rPr>
              <a:t>n</a:t>
            </a:r>
            <a:r>
              <a:rPr lang="en-US" sz="2800" dirty="0">
                <a:ea typeface="ＭＳ Ｐゴシック" pitchFamily="-84" charset="-128"/>
                <a:cs typeface="ＭＳ Ｐゴシック" pitchFamily="-84" charset="-128"/>
              </a:rPr>
              <a:t>. Hence the energy is quantized and nonzero. </a:t>
            </a:r>
          </a:p>
          <a:p>
            <a:pPr algn="just" eaLnBrk="1" hangingPunct="1"/>
            <a:r>
              <a:rPr lang="en-US" sz="2800" dirty="0">
                <a:ea typeface="ＭＳ Ｐゴシック" pitchFamily="-84" charset="-128"/>
                <a:cs typeface="ＭＳ Ｐゴシック" pitchFamily="-84" charset="-128"/>
              </a:rPr>
              <a:t>The special case of </a:t>
            </a:r>
            <a:r>
              <a:rPr lang="en-US" sz="2800" i="1" dirty="0" err="1">
                <a:ea typeface="ＭＳ Ｐゴシック" pitchFamily="-84" charset="-128"/>
                <a:cs typeface="ＭＳ Ｐゴシック" pitchFamily="-84" charset="-128"/>
              </a:rPr>
              <a:t>n</a:t>
            </a:r>
            <a:r>
              <a:rPr lang="en-US" sz="2800" dirty="0">
                <a:ea typeface="ＭＳ Ｐゴシック" pitchFamily="-84" charset="-128"/>
                <a:cs typeface="ＭＳ Ｐゴシック" pitchFamily="-84" charset="-128"/>
              </a:rPr>
              <a:t> = 1 is called the </a:t>
            </a:r>
            <a:r>
              <a:rPr lang="en-US" sz="2800" b="1" u="sng" dirty="0">
                <a:solidFill>
                  <a:srgbClr val="800000"/>
                </a:solidFill>
                <a:ea typeface="ＭＳ Ｐゴシック" pitchFamily="-84" charset="-128"/>
                <a:cs typeface="ＭＳ Ｐゴシック" pitchFamily="-84" charset="-128"/>
              </a:rPr>
              <a:t>ground state energy</a:t>
            </a:r>
            <a:r>
              <a:rPr lang="en-US" sz="2800" dirty="0">
                <a:ea typeface="ＭＳ Ｐゴシック" pitchFamily="-84" charset="-128"/>
                <a:cs typeface="ＭＳ Ｐゴシック" pitchFamily="-84" charset="-128"/>
              </a:rPr>
              <a:t>.</a:t>
            </a:r>
          </a:p>
        </p:txBody>
      </p:sp>
      <p:pic>
        <p:nvPicPr>
          <p:cNvPr id="32774" name="Picture 1"/>
          <p:cNvPicPr>
            <a:picLocks/>
          </p:cNvPicPr>
          <p:nvPr/>
        </p:nvPicPr>
        <p:blipFill>
          <a:blip r:embed="rId4"/>
          <a:srcRect/>
          <a:stretch>
            <a:fillRect/>
          </a:stretch>
        </p:blipFill>
        <p:spPr bwMode="auto">
          <a:xfrm>
            <a:off x="1295400" y="4191000"/>
            <a:ext cx="5334000" cy="24384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April 10, 2017</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10" name="Footer Placeholder 9"/>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68994" name="Object 2"/>
          <p:cNvGraphicFramePr>
            <a:graphicFrameLocks noChangeAspect="1"/>
          </p:cNvGraphicFramePr>
          <p:nvPr>
            <p:extLst/>
          </p:nvPr>
        </p:nvGraphicFramePr>
        <p:xfrm>
          <a:off x="6411913" y="581025"/>
          <a:ext cx="1603375" cy="741363"/>
        </p:xfrm>
        <a:graphic>
          <a:graphicData uri="http://schemas.openxmlformats.org/presentationml/2006/ole">
            <mc:AlternateContent xmlns:mc="http://schemas.openxmlformats.org/markup-compatibility/2006">
              <mc:Choice xmlns:v="urn:schemas-microsoft-com:vml" Requires="v">
                <p:oleObj spid="_x0000_s159076" name="Equation" r:id="rId5" imgW="850900" imgH="393700" progId="Equation.DSMT4">
                  <p:embed/>
                </p:oleObj>
              </mc:Choice>
              <mc:Fallback>
                <p:oleObj name="Equation" r:id="rId5" imgW="850900" imgH="393700" progId="Equation.DSMT4">
                  <p:embed/>
                  <p:pic>
                    <p:nvPicPr>
                      <p:cNvPr id="0" name=""/>
                      <p:cNvPicPr>
                        <a:picLocks noChangeAspect="1" noChangeArrowheads="1"/>
                      </p:cNvPicPr>
                      <p:nvPr/>
                    </p:nvPicPr>
                    <p:blipFill>
                      <a:blip r:embed="rId6"/>
                      <a:srcRect/>
                      <a:stretch>
                        <a:fillRect/>
                      </a:stretch>
                    </p:blipFill>
                    <p:spPr bwMode="auto">
                      <a:xfrm>
                        <a:off x="6411913" y="581025"/>
                        <a:ext cx="1603375" cy="741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8995" name="Object 3"/>
          <p:cNvGraphicFramePr>
            <a:graphicFrameLocks noChangeAspect="1"/>
          </p:cNvGraphicFramePr>
          <p:nvPr>
            <p:extLst/>
          </p:nvPr>
        </p:nvGraphicFramePr>
        <p:xfrm>
          <a:off x="1341437" y="1981200"/>
          <a:ext cx="715963" cy="439737"/>
        </p:xfrm>
        <a:graphic>
          <a:graphicData uri="http://schemas.openxmlformats.org/presentationml/2006/ole">
            <mc:AlternateContent xmlns:mc="http://schemas.openxmlformats.org/markup-compatibility/2006">
              <mc:Choice xmlns:v="urn:schemas-microsoft-com:vml" Requires="v">
                <p:oleObj spid="_x0000_s159077" name="Equation" r:id="rId7" imgW="330200" imgH="203200" progId="Equation.DSMT4">
                  <p:embed/>
                </p:oleObj>
              </mc:Choice>
              <mc:Fallback>
                <p:oleObj name="Equation" r:id="rId7" imgW="330200" imgH="203200" progId="Equation.DSMT4">
                  <p:embed/>
                  <p:pic>
                    <p:nvPicPr>
                      <p:cNvPr id="0" name=""/>
                      <p:cNvPicPr>
                        <a:picLocks noChangeAspect="1" noChangeArrowheads="1"/>
                      </p:cNvPicPr>
                      <p:nvPr/>
                    </p:nvPicPr>
                    <p:blipFill>
                      <a:blip r:embed="rId8"/>
                      <a:srcRect/>
                      <a:stretch>
                        <a:fillRect/>
                      </a:stretch>
                    </p:blipFill>
                    <p:spPr bwMode="auto">
                      <a:xfrm>
                        <a:off x="1341437" y="1981200"/>
                        <a:ext cx="715963" cy="439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8996" name="Object 4"/>
          <p:cNvGraphicFramePr>
            <a:graphicFrameLocks noChangeAspect="1"/>
          </p:cNvGraphicFramePr>
          <p:nvPr>
            <p:extLst/>
          </p:nvPr>
        </p:nvGraphicFramePr>
        <p:xfrm>
          <a:off x="7086600" y="5638560"/>
          <a:ext cx="1143000" cy="686040"/>
        </p:xfrm>
        <a:graphic>
          <a:graphicData uri="http://schemas.openxmlformats.org/presentationml/2006/ole">
            <mc:AlternateContent xmlns:mc="http://schemas.openxmlformats.org/markup-compatibility/2006">
              <mc:Choice xmlns:v="urn:schemas-microsoft-com:vml" Requires="v">
                <p:oleObj spid="_x0000_s159078" name="Equation" r:id="rId9" imgW="698500" imgH="419100" progId="Equation.DSMT4">
                  <p:embed/>
                </p:oleObj>
              </mc:Choice>
              <mc:Fallback>
                <p:oleObj name="Equation" r:id="rId9" imgW="698500" imgH="419100" progId="Equation.DSMT4">
                  <p:embed/>
                  <p:pic>
                    <p:nvPicPr>
                      <p:cNvPr id="0" name=""/>
                      <p:cNvPicPr>
                        <a:picLocks noChangeAspect="1" noChangeArrowheads="1"/>
                      </p:cNvPicPr>
                      <p:nvPr/>
                    </p:nvPicPr>
                    <p:blipFill>
                      <a:blip r:embed="rId10"/>
                      <a:srcRect/>
                      <a:stretch>
                        <a:fillRect/>
                      </a:stretch>
                    </p:blipFill>
                    <p:spPr bwMode="auto">
                      <a:xfrm>
                        <a:off x="7086600" y="5638560"/>
                        <a:ext cx="1143000" cy="68604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Rectangle 13"/>
          <p:cNvSpPr/>
          <p:nvPr/>
        </p:nvSpPr>
        <p:spPr bwMode="auto">
          <a:xfrm>
            <a:off x="1219200" y="4114800"/>
            <a:ext cx="1752600" cy="2286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2895600" y="4038600"/>
            <a:ext cx="1752600" cy="2286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4876800" y="4038600"/>
            <a:ext cx="1752600" cy="2286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468997" name="Object 5"/>
          <p:cNvGraphicFramePr>
            <a:graphicFrameLocks noChangeAspect="1"/>
          </p:cNvGraphicFramePr>
          <p:nvPr>
            <p:extLst/>
          </p:nvPr>
        </p:nvGraphicFramePr>
        <p:xfrm>
          <a:off x="7086600" y="4953000"/>
          <a:ext cx="1249362" cy="685800"/>
        </p:xfrm>
        <a:graphic>
          <a:graphicData uri="http://schemas.openxmlformats.org/presentationml/2006/ole">
            <mc:AlternateContent xmlns:mc="http://schemas.openxmlformats.org/markup-compatibility/2006">
              <mc:Choice xmlns:v="urn:schemas-microsoft-com:vml" Requires="v">
                <p:oleObj spid="_x0000_s159079" name="Equation" r:id="rId11" imgW="762000" imgH="419100" progId="Equation.DSMT4">
                  <p:embed/>
                </p:oleObj>
              </mc:Choice>
              <mc:Fallback>
                <p:oleObj name="Equation" r:id="rId11" imgW="762000" imgH="419100" progId="Equation.DSMT4">
                  <p:embed/>
                  <p:pic>
                    <p:nvPicPr>
                      <p:cNvPr id="0" name=""/>
                      <p:cNvPicPr>
                        <a:picLocks noChangeAspect="1" noChangeArrowheads="1"/>
                      </p:cNvPicPr>
                      <p:nvPr/>
                    </p:nvPicPr>
                    <p:blipFill>
                      <a:blip r:embed="rId12"/>
                      <a:srcRect/>
                      <a:stretch>
                        <a:fillRect/>
                      </a:stretch>
                    </p:blipFill>
                    <p:spPr bwMode="auto">
                      <a:xfrm>
                        <a:off x="7086600" y="4953000"/>
                        <a:ext cx="1249362"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8998" name="Object 6"/>
          <p:cNvGraphicFramePr>
            <a:graphicFrameLocks noChangeAspect="1"/>
          </p:cNvGraphicFramePr>
          <p:nvPr>
            <p:extLst/>
          </p:nvPr>
        </p:nvGraphicFramePr>
        <p:xfrm>
          <a:off x="7086600" y="4191000"/>
          <a:ext cx="1227138" cy="685800"/>
        </p:xfrm>
        <a:graphic>
          <a:graphicData uri="http://schemas.openxmlformats.org/presentationml/2006/ole">
            <mc:AlternateContent xmlns:mc="http://schemas.openxmlformats.org/markup-compatibility/2006">
              <mc:Choice xmlns:v="urn:schemas-microsoft-com:vml" Requires="v">
                <p:oleObj spid="_x0000_s159080" name="Equation" r:id="rId13" imgW="749300" imgH="419100" progId="Equation.DSMT4">
                  <p:embed/>
                </p:oleObj>
              </mc:Choice>
              <mc:Fallback>
                <p:oleObj name="Equation" r:id="rId13" imgW="749300" imgH="419100" progId="Equation.DSMT4">
                  <p:embed/>
                  <p:pic>
                    <p:nvPicPr>
                      <p:cNvPr id="0" name=""/>
                      <p:cNvPicPr>
                        <a:picLocks noChangeAspect="1" noChangeArrowheads="1"/>
                      </p:cNvPicPr>
                      <p:nvPr/>
                    </p:nvPicPr>
                    <p:blipFill>
                      <a:blip r:embed="rId14"/>
                      <a:srcRect/>
                      <a:stretch>
                        <a:fillRect/>
                      </a:stretch>
                    </p:blipFill>
                    <p:spPr bwMode="auto">
                      <a:xfrm>
                        <a:off x="7086600" y="4191000"/>
                        <a:ext cx="1227138"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9001" name="Object 9"/>
          <p:cNvGraphicFramePr>
            <a:graphicFrameLocks noChangeAspect="1"/>
          </p:cNvGraphicFramePr>
          <p:nvPr>
            <p:extLst/>
          </p:nvPr>
        </p:nvGraphicFramePr>
        <p:xfrm>
          <a:off x="7986713" y="544513"/>
          <a:ext cx="1004887" cy="814387"/>
        </p:xfrm>
        <a:graphic>
          <a:graphicData uri="http://schemas.openxmlformats.org/presentationml/2006/ole">
            <mc:AlternateContent xmlns:mc="http://schemas.openxmlformats.org/markup-compatibility/2006">
              <mc:Choice xmlns:v="urn:schemas-microsoft-com:vml" Requires="v">
                <p:oleObj spid="_x0000_s159081" name="Equation" r:id="rId15" imgW="533400" imgH="431800" progId="Equation.DSMT4">
                  <p:embed/>
                </p:oleObj>
              </mc:Choice>
              <mc:Fallback>
                <p:oleObj name="Equation" r:id="rId15" imgW="533400" imgH="431800" progId="Equation.DSMT4">
                  <p:embed/>
                  <p:pic>
                    <p:nvPicPr>
                      <p:cNvPr id="0" name=""/>
                      <p:cNvPicPr>
                        <a:picLocks noChangeAspect="1" noChangeArrowheads="1"/>
                      </p:cNvPicPr>
                      <p:nvPr/>
                    </p:nvPicPr>
                    <p:blipFill>
                      <a:blip r:embed="rId16"/>
                      <a:srcRect/>
                      <a:stretch>
                        <a:fillRect/>
                      </a:stretch>
                    </p:blipFill>
                    <p:spPr bwMode="auto">
                      <a:xfrm>
                        <a:off x="7986713" y="544513"/>
                        <a:ext cx="1004887" cy="814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9002" name="Object 10"/>
          <p:cNvGraphicFramePr>
            <a:graphicFrameLocks noChangeAspect="1"/>
          </p:cNvGraphicFramePr>
          <p:nvPr>
            <p:extLst/>
          </p:nvPr>
        </p:nvGraphicFramePr>
        <p:xfrm>
          <a:off x="2079625" y="1682750"/>
          <a:ext cx="3302000" cy="908050"/>
        </p:xfrm>
        <a:graphic>
          <a:graphicData uri="http://schemas.openxmlformats.org/presentationml/2006/ole">
            <mc:AlternateContent xmlns:mc="http://schemas.openxmlformats.org/markup-compatibility/2006">
              <mc:Choice xmlns:v="urn:schemas-microsoft-com:vml" Requires="v">
                <p:oleObj spid="_x0000_s159082" name="Equation" r:id="rId17" imgW="1524000" imgH="419100" progId="Equation.DSMT4">
                  <p:embed/>
                </p:oleObj>
              </mc:Choice>
              <mc:Fallback>
                <p:oleObj name="Equation" r:id="rId17" imgW="1524000" imgH="419100" progId="Equation.DSMT4">
                  <p:embed/>
                  <p:pic>
                    <p:nvPicPr>
                      <p:cNvPr id="0" name=""/>
                      <p:cNvPicPr>
                        <a:picLocks noChangeAspect="1" noChangeArrowheads="1"/>
                      </p:cNvPicPr>
                      <p:nvPr/>
                    </p:nvPicPr>
                    <p:blipFill>
                      <a:blip r:embed="rId18"/>
                      <a:srcRect/>
                      <a:stretch>
                        <a:fillRect/>
                      </a:stretch>
                    </p:blipFill>
                    <p:spPr bwMode="auto">
                      <a:xfrm>
                        <a:off x="2079625" y="1682750"/>
                        <a:ext cx="3302000" cy="908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9005" name="Object 13"/>
          <p:cNvGraphicFramePr>
            <a:graphicFrameLocks noChangeAspect="1"/>
          </p:cNvGraphicFramePr>
          <p:nvPr>
            <p:extLst/>
          </p:nvPr>
        </p:nvGraphicFramePr>
        <p:xfrm>
          <a:off x="76200" y="4114800"/>
          <a:ext cx="1105595" cy="846137"/>
        </p:xfrm>
        <a:graphic>
          <a:graphicData uri="http://schemas.openxmlformats.org/presentationml/2006/ole">
            <mc:AlternateContent xmlns:mc="http://schemas.openxmlformats.org/markup-compatibility/2006">
              <mc:Choice xmlns:v="urn:schemas-microsoft-com:vml" Requires="v">
                <p:oleObj spid="_x0000_s159083" name="Equation" r:id="rId19" imgW="914400" imgH="698500" progId="Equation.DSMT4">
                  <p:embed/>
                </p:oleObj>
              </mc:Choice>
              <mc:Fallback>
                <p:oleObj name="Equation" r:id="rId19" imgW="914400" imgH="698500" progId="Equation.DSMT4">
                  <p:embed/>
                  <p:pic>
                    <p:nvPicPr>
                      <p:cNvPr id="0" name=""/>
                      <p:cNvPicPr>
                        <a:picLocks noChangeAspect="1" noChangeArrowheads="1"/>
                      </p:cNvPicPr>
                      <p:nvPr/>
                    </p:nvPicPr>
                    <p:blipFill>
                      <a:blip r:embed="rId20"/>
                      <a:srcRect/>
                      <a:stretch>
                        <a:fillRect/>
                      </a:stretch>
                    </p:blipFill>
                    <p:spPr bwMode="auto">
                      <a:xfrm>
                        <a:off x="76200" y="4114800"/>
                        <a:ext cx="1105595" cy="846137"/>
                      </a:xfrm>
                      <a:prstGeom prst="rect">
                        <a:avLst/>
                      </a:prstGeom>
                      <a:noFill/>
                      <a:extLst/>
                    </p:spPr>
                  </p:pic>
                </p:oleObj>
              </mc:Fallback>
            </mc:AlternateContent>
          </a:graphicData>
        </a:graphic>
      </p:graphicFrame>
      <p:graphicFrame>
        <p:nvGraphicFramePr>
          <p:cNvPr id="469006" name="Object 14"/>
          <p:cNvGraphicFramePr>
            <a:graphicFrameLocks noChangeAspect="1"/>
          </p:cNvGraphicFramePr>
          <p:nvPr>
            <p:extLst/>
          </p:nvPr>
        </p:nvGraphicFramePr>
        <p:xfrm>
          <a:off x="76200" y="5187950"/>
          <a:ext cx="1082339" cy="831850"/>
        </p:xfrm>
        <a:graphic>
          <a:graphicData uri="http://schemas.openxmlformats.org/presentationml/2006/ole">
            <mc:AlternateContent xmlns:mc="http://schemas.openxmlformats.org/markup-compatibility/2006">
              <mc:Choice xmlns:v="urn:schemas-microsoft-com:vml" Requires="v">
                <p:oleObj spid="_x0000_s159084" name="Equation" r:id="rId21" imgW="927100" imgH="711200" progId="Equation.DSMT4">
                  <p:embed/>
                </p:oleObj>
              </mc:Choice>
              <mc:Fallback>
                <p:oleObj name="Equation" r:id="rId21" imgW="927100" imgH="711200" progId="Equation.DSMT4">
                  <p:embed/>
                  <p:pic>
                    <p:nvPicPr>
                      <p:cNvPr id="0" name=""/>
                      <p:cNvPicPr>
                        <a:picLocks noChangeAspect="1" noChangeArrowheads="1"/>
                      </p:cNvPicPr>
                      <p:nvPr/>
                    </p:nvPicPr>
                    <p:blipFill>
                      <a:blip r:embed="rId22"/>
                      <a:srcRect/>
                      <a:stretch>
                        <a:fillRect/>
                      </a:stretch>
                    </p:blipFill>
                    <p:spPr bwMode="auto">
                      <a:xfrm>
                        <a:off x="76200" y="5187950"/>
                        <a:ext cx="1082339" cy="831850"/>
                      </a:xfrm>
                      <a:prstGeom prst="rect">
                        <a:avLst/>
                      </a:prstGeom>
                      <a:noFill/>
                      <a:extLst/>
                    </p:spPr>
                  </p:pic>
                </p:oleObj>
              </mc:Fallback>
            </mc:AlternateContent>
          </a:graphicData>
        </a:graphic>
      </p:graphicFrame>
      <p:graphicFrame>
        <p:nvGraphicFramePr>
          <p:cNvPr id="20" name="Object 5"/>
          <p:cNvGraphicFramePr>
            <a:graphicFrameLocks noChangeAspect="1"/>
          </p:cNvGraphicFramePr>
          <p:nvPr>
            <p:extLst/>
          </p:nvPr>
        </p:nvGraphicFramePr>
        <p:xfrm>
          <a:off x="8305800" y="5153025"/>
          <a:ext cx="623888" cy="333375"/>
        </p:xfrm>
        <a:graphic>
          <a:graphicData uri="http://schemas.openxmlformats.org/presentationml/2006/ole">
            <mc:AlternateContent xmlns:mc="http://schemas.openxmlformats.org/markup-compatibility/2006">
              <mc:Choice xmlns:v="urn:schemas-microsoft-com:vml" Requires="v">
                <p:oleObj spid="_x0000_s159085" name="Equation" r:id="rId23" imgW="381000" imgH="203200" progId="Equation.DSMT4">
                  <p:embed/>
                </p:oleObj>
              </mc:Choice>
              <mc:Fallback>
                <p:oleObj name="Equation" r:id="rId23" imgW="381000" imgH="203200" progId="Equation.DSMT4">
                  <p:embed/>
                  <p:pic>
                    <p:nvPicPr>
                      <p:cNvPr id="0" name=""/>
                      <p:cNvPicPr>
                        <a:picLocks noChangeAspect="1" noChangeArrowheads="1"/>
                      </p:cNvPicPr>
                      <p:nvPr/>
                    </p:nvPicPr>
                    <p:blipFill>
                      <a:blip r:embed="rId24"/>
                      <a:srcRect/>
                      <a:stretch>
                        <a:fillRect/>
                      </a:stretch>
                    </p:blipFill>
                    <p:spPr bwMode="auto">
                      <a:xfrm>
                        <a:off x="8305800" y="5153025"/>
                        <a:ext cx="623888" cy="333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 name="Object 6"/>
          <p:cNvGraphicFramePr>
            <a:graphicFrameLocks noChangeAspect="1"/>
          </p:cNvGraphicFramePr>
          <p:nvPr>
            <p:extLst/>
          </p:nvPr>
        </p:nvGraphicFramePr>
        <p:xfrm>
          <a:off x="8305800" y="4392613"/>
          <a:ext cx="623888" cy="331787"/>
        </p:xfrm>
        <a:graphic>
          <a:graphicData uri="http://schemas.openxmlformats.org/presentationml/2006/ole">
            <mc:AlternateContent xmlns:mc="http://schemas.openxmlformats.org/markup-compatibility/2006">
              <mc:Choice xmlns:v="urn:schemas-microsoft-com:vml" Requires="v">
                <p:oleObj spid="_x0000_s159086" name="Equation" r:id="rId25" imgW="381000" imgH="203200" progId="Equation.DSMT4">
                  <p:embed/>
                </p:oleObj>
              </mc:Choice>
              <mc:Fallback>
                <p:oleObj name="Equation" r:id="rId25" imgW="381000" imgH="203200" progId="Equation.DSMT4">
                  <p:embed/>
                  <p:pic>
                    <p:nvPicPr>
                      <p:cNvPr id="0" name=""/>
                      <p:cNvPicPr>
                        <a:picLocks noChangeAspect="1" noChangeArrowheads="1"/>
                      </p:cNvPicPr>
                      <p:nvPr/>
                    </p:nvPicPr>
                    <p:blipFill>
                      <a:blip r:embed="rId26"/>
                      <a:srcRect/>
                      <a:stretch>
                        <a:fillRect/>
                      </a:stretch>
                    </p:blipFill>
                    <p:spPr bwMode="auto">
                      <a:xfrm>
                        <a:off x="8305800" y="4392613"/>
                        <a:ext cx="623888" cy="331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03042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wipe(left)">
                                      <p:cBhvr>
                                        <p:cTn id="7" dur="5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8994"/>
                                        </p:tgtEl>
                                        <p:attrNameLst>
                                          <p:attrName>style.visibility</p:attrName>
                                        </p:attrNameLst>
                                      </p:cBhvr>
                                      <p:to>
                                        <p:strVal val="visible"/>
                                      </p:to>
                                    </p:set>
                                    <p:animEffect transition="in" filter="wipe(left)">
                                      <p:cBhvr>
                                        <p:cTn id="12" dur="500"/>
                                        <p:tgtEl>
                                          <p:spTgt spid="4689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9001"/>
                                        </p:tgtEl>
                                        <p:attrNameLst>
                                          <p:attrName>style.visibility</p:attrName>
                                        </p:attrNameLst>
                                      </p:cBhvr>
                                      <p:to>
                                        <p:strVal val="visible"/>
                                      </p:to>
                                    </p:set>
                                    <p:animEffect transition="in" filter="wipe(left)">
                                      <p:cBhvr>
                                        <p:cTn id="17" dur="500"/>
                                        <p:tgtEl>
                                          <p:spTgt spid="4690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2770">
                                            <p:txEl>
                                              <p:pRg st="1" end="1"/>
                                            </p:txEl>
                                          </p:spTgt>
                                        </p:tgtEl>
                                        <p:attrNameLst>
                                          <p:attrName>style.visibility</p:attrName>
                                        </p:attrNameLst>
                                      </p:cBhvr>
                                      <p:to>
                                        <p:strVal val="visible"/>
                                      </p:to>
                                    </p:set>
                                    <p:animEffect transition="in" filter="wipe(left)">
                                      <p:cBhvr>
                                        <p:cTn id="22" dur="500"/>
                                        <p:tgtEl>
                                          <p:spTgt spid="3277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68995"/>
                                        </p:tgtEl>
                                        <p:attrNameLst>
                                          <p:attrName>style.visibility</p:attrName>
                                        </p:attrNameLst>
                                      </p:cBhvr>
                                      <p:to>
                                        <p:strVal val="visible"/>
                                      </p:to>
                                    </p:set>
                                    <p:animEffect transition="in" filter="wipe(left)">
                                      <p:cBhvr>
                                        <p:cTn id="27" dur="500"/>
                                        <p:tgtEl>
                                          <p:spTgt spid="46899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9002"/>
                                        </p:tgtEl>
                                        <p:attrNameLst>
                                          <p:attrName>style.visibility</p:attrName>
                                        </p:attrNameLst>
                                      </p:cBhvr>
                                      <p:to>
                                        <p:strVal val="visible"/>
                                      </p:to>
                                    </p:set>
                                    <p:animEffect transition="in" filter="wipe(left)">
                                      <p:cBhvr>
                                        <p:cTn id="32" dur="500"/>
                                        <p:tgtEl>
                                          <p:spTgt spid="4690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2770">
                                            <p:txEl>
                                              <p:pRg st="4" end="4"/>
                                            </p:txEl>
                                          </p:spTgt>
                                        </p:tgtEl>
                                        <p:attrNameLst>
                                          <p:attrName>style.visibility</p:attrName>
                                        </p:attrNameLst>
                                      </p:cBhvr>
                                      <p:to>
                                        <p:strVal val="visible"/>
                                      </p:to>
                                    </p:set>
                                    <p:animEffect transition="in" filter="wipe(left)">
                                      <p:cBhvr>
                                        <p:cTn id="37" dur="500"/>
                                        <p:tgtEl>
                                          <p:spTgt spid="3277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2770">
                                            <p:txEl>
                                              <p:pRg st="5" end="5"/>
                                            </p:txEl>
                                          </p:spTgt>
                                        </p:tgtEl>
                                        <p:attrNameLst>
                                          <p:attrName>style.visibility</p:attrName>
                                        </p:attrNameLst>
                                      </p:cBhvr>
                                      <p:to>
                                        <p:strVal val="visible"/>
                                      </p:to>
                                    </p:set>
                                    <p:animEffect transition="in" filter="wipe(left)">
                                      <p:cBhvr>
                                        <p:cTn id="42" dur="500"/>
                                        <p:tgtEl>
                                          <p:spTgt spid="3277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69005"/>
                                        </p:tgtEl>
                                        <p:attrNameLst>
                                          <p:attrName>style.visibility</p:attrName>
                                        </p:attrNameLst>
                                      </p:cBhvr>
                                      <p:to>
                                        <p:strVal val="visible"/>
                                      </p:to>
                                    </p:set>
                                    <p:animEffect transition="in" filter="wipe(left)">
                                      <p:cBhvr>
                                        <p:cTn id="47" dur="500"/>
                                        <p:tgtEl>
                                          <p:spTgt spid="46900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0" fill="hold" grpId="0" nodeType="clickEffect">
                                  <p:stCondLst>
                                    <p:cond delay="0"/>
                                  </p:stCondLst>
                                  <p:childTnLst>
                                    <p:anim calcmode="lin" valueType="num">
                                      <p:cBhvr>
                                        <p:cTn id="51" dur="500"/>
                                        <p:tgtEl>
                                          <p:spTgt spid="14"/>
                                        </p:tgtEl>
                                        <p:attrNameLst>
                                          <p:attrName>ppt_w</p:attrName>
                                        </p:attrNameLst>
                                      </p:cBhvr>
                                      <p:tavLst>
                                        <p:tav tm="0">
                                          <p:val>
                                            <p:strVal val="ppt_w"/>
                                          </p:val>
                                        </p:tav>
                                        <p:tav tm="100000">
                                          <p:val>
                                            <p:fltVal val="0"/>
                                          </p:val>
                                        </p:tav>
                                      </p:tavLst>
                                    </p:anim>
                                    <p:anim calcmode="lin" valueType="num">
                                      <p:cBhvr>
                                        <p:cTn id="52" dur="500"/>
                                        <p:tgtEl>
                                          <p:spTgt spid="14"/>
                                        </p:tgtEl>
                                        <p:attrNameLst>
                                          <p:attrName>ppt_h</p:attrName>
                                        </p:attrNameLst>
                                      </p:cBhvr>
                                      <p:tavLst>
                                        <p:tav tm="0">
                                          <p:val>
                                            <p:strVal val="ppt_h"/>
                                          </p:val>
                                        </p:tav>
                                        <p:tav tm="100000">
                                          <p:val>
                                            <p:fltVal val="0"/>
                                          </p:val>
                                        </p:tav>
                                      </p:tavLst>
                                    </p:anim>
                                    <p:animEffect transition="out" filter="fad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69006"/>
                                        </p:tgtEl>
                                        <p:attrNameLst>
                                          <p:attrName>style.visibility</p:attrName>
                                        </p:attrNameLst>
                                      </p:cBhvr>
                                      <p:to>
                                        <p:strVal val="visible"/>
                                      </p:to>
                                    </p:set>
                                    <p:animEffect transition="in" filter="wipe(left)">
                                      <p:cBhvr>
                                        <p:cTn id="59" dur="500"/>
                                        <p:tgtEl>
                                          <p:spTgt spid="469006"/>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xit" presetSubtype="0" fill="hold" grpId="0" nodeType="clickEffect">
                                  <p:stCondLst>
                                    <p:cond delay="0"/>
                                  </p:stCondLst>
                                  <p:childTnLst>
                                    <p:anim calcmode="lin" valueType="num">
                                      <p:cBhvr>
                                        <p:cTn id="63" dur="500"/>
                                        <p:tgtEl>
                                          <p:spTgt spid="15"/>
                                        </p:tgtEl>
                                        <p:attrNameLst>
                                          <p:attrName>ppt_w</p:attrName>
                                        </p:attrNameLst>
                                      </p:cBhvr>
                                      <p:tavLst>
                                        <p:tav tm="0">
                                          <p:val>
                                            <p:strVal val="ppt_w"/>
                                          </p:val>
                                        </p:tav>
                                        <p:tav tm="100000">
                                          <p:val>
                                            <p:fltVal val="0"/>
                                          </p:val>
                                        </p:tav>
                                      </p:tavLst>
                                    </p:anim>
                                    <p:anim calcmode="lin" valueType="num">
                                      <p:cBhvr>
                                        <p:cTn id="64" dur="500"/>
                                        <p:tgtEl>
                                          <p:spTgt spid="15"/>
                                        </p:tgtEl>
                                        <p:attrNameLst>
                                          <p:attrName>ppt_h</p:attrName>
                                        </p:attrNameLst>
                                      </p:cBhvr>
                                      <p:tavLst>
                                        <p:tav tm="0">
                                          <p:val>
                                            <p:strVal val="ppt_h"/>
                                          </p:val>
                                        </p:tav>
                                        <p:tav tm="100000">
                                          <p:val>
                                            <p:fltVal val="0"/>
                                          </p:val>
                                        </p:tav>
                                      </p:tavLst>
                                    </p:anim>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68996"/>
                                        </p:tgtEl>
                                        <p:attrNameLst>
                                          <p:attrName>style.visibility</p:attrName>
                                        </p:attrNameLst>
                                      </p:cBhvr>
                                      <p:to>
                                        <p:strVal val="visible"/>
                                      </p:to>
                                    </p:set>
                                    <p:animEffect transition="in" filter="wipe(left)">
                                      <p:cBhvr>
                                        <p:cTn id="71" dur="500"/>
                                        <p:tgtEl>
                                          <p:spTgt spid="46899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68997"/>
                                        </p:tgtEl>
                                        <p:attrNameLst>
                                          <p:attrName>style.visibility</p:attrName>
                                        </p:attrNameLst>
                                      </p:cBhvr>
                                      <p:to>
                                        <p:strVal val="visible"/>
                                      </p:to>
                                    </p:set>
                                    <p:animEffect transition="in" filter="wipe(left)">
                                      <p:cBhvr>
                                        <p:cTn id="76" dur="500"/>
                                        <p:tgtEl>
                                          <p:spTgt spid="46899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left)">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468998"/>
                                        </p:tgtEl>
                                        <p:attrNameLst>
                                          <p:attrName>style.visibility</p:attrName>
                                        </p:attrNameLst>
                                      </p:cBhvr>
                                      <p:to>
                                        <p:strVal val="visible"/>
                                      </p:to>
                                    </p:set>
                                    <p:animEffect transition="in" filter="wipe(left)">
                                      <p:cBhvr>
                                        <p:cTn id="86" dur="500"/>
                                        <p:tgtEl>
                                          <p:spTgt spid="46899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left)">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xit" presetSubtype="0" fill="hold" grpId="0" nodeType="clickEffect">
                                  <p:stCondLst>
                                    <p:cond delay="0"/>
                                  </p:stCondLst>
                                  <p:childTnLst>
                                    <p:anim calcmode="lin" valueType="num">
                                      <p:cBhvr>
                                        <p:cTn id="95" dur="500"/>
                                        <p:tgtEl>
                                          <p:spTgt spid="16"/>
                                        </p:tgtEl>
                                        <p:attrNameLst>
                                          <p:attrName>ppt_w</p:attrName>
                                        </p:attrNameLst>
                                      </p:cBhvr>
                                      <p:tavLst>
                                        <p:tav tm="0">
                                          <p:val>
                                            <p:strVal val="ppt_w"/>
                                          </p:val>
                                        </p:tav>
                                        <p:tav tm="100000">
                                          <p:val>
                                            <p:fltVal val="0"/>
                                          </p:val>
                                        </p:tav>
                                      </p:tavLst>
                                    </p:anim>
                                    <p:anim calcmode="lin" valueType="num">
                                      <p:cBhvr>
                                        <p:cTn id="96" dur="500"/>
                                        <p:tgtEl>
                                          <p:spTgt spid="16"/>
                                        </p:tgtEl>
                                        <p:attrNameLst>
                                          <p:attrName>ppt_h</p:attrName>
                                        </p:attrNameLst>
                                      </p:cBhvr>
                                      <p:tavLst>
                                        <p:tav tm="0">
                                          <p:val>
                                            <p:strVal val="ppt_h"/>
                                          </p:val>
                                        </p:tav>
                                        <p:tav tm="100000">
                                          <p:val>
                                            <p:fltVal val="0"/>
                                          </p:val>
                                        </p:tav>
                                      </p:tavLst>
                                    </p:anim>
                                    <p:animEffect transition="out" filter="fade">
                                      <p:cBhvr>
                                        <p:cTn id="97" dur="500"/>
                                        <p:tgtEl>
                                          <p:spTgt spid="16"/>
                                        </p:tgtEl>
                                      </p:cBhvr>
                                    </p:animEffect>
                                    <p:set>
                                      <p:cBhvr>
                                        <p:cTn id="9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2400" y="76200"/>
            <a:ext cx="8839200" cy="838200"/>
          </a:xfrm>
        </p:spPr>
        <p:txBody>
          <a:bodyPr/>
          <a:lstStyle/>
          <a:p>
            <a:pPr algn="ctr" eaLnBrk="1" hangingPunct="1"/>
            <a:r>
              <a:rPr lang="en-US" sz="4000" dirty="0" smtClean="0">
                <a:ea typeface="ＭＳ Ｐゴシック" pitchFamily="-84" charset="-128"/>
                <a:cs typeface="ＭＳ Ｐゴシック" pitchFamily="-84" charset="-128"/>
              </a:rPr>
              <a:t>How does this correspond to Classical Mech.?</a:t>
            </a:r>
            <a:endParaRPr lang="en-US" sz="4000" dirty="0">
              <a:ea typeface="ＭＳ Ｐゴシック" pitchFamily="-84" charset="-128"/>
              <a:cs typeface="ＭＳ Ｐゴシック" pitchFamily="-84" charset="-128"/>
            </a:endParaRPr>
          </a:p>
        </p:txBody>
      </p:sp>
      <p:sp>
        <p:nvSpPr>
          <p:cNvPr id="32770" name="Rectangle 5"/>
          <p:cNvSpPr>
            <a:spLocks noGrp="1" noChangeArrowheads="1"/>
          </p:cNvSpPr>
          <p:nvPr>
            <p:ph type="body" sz="half" idx="1"/>
          </p:nvPr>
        </p:nvSpPr>
        <p:spPr>
          <a:xfrm>
            <a:off x="76200" y="914400"/>
            <a:ext cx="8763000" cy="4876800"/>
          </a:xfrm>
          <a:noFill/>
        </p:spPr>
        <p:txBody>
          <a:bodyPr/>
          <a:lstStyle/>
          <a:p>
            <a:pPr eaLnBrk="1" hangingPunct="1"/>
            <a:r>
              <a:rPr lang="en-US" sz="2800" dirty="0" smtClean="0">
                <a:ea typeface="ＭＳ Ｐゴシック" pitchFamily="-84" charset="-128"/>
                <a:cs typeface="ＭＳ Ｐゴシック" pitchFamily="-84" charset="-128"/>
              </a:rPr>
              <a:t>What is the probability of finding a particle in a box of length L?</a:t>
            </a:r>
          </a:p>
          <a:p>
            <a:pPr eaLnBrk="1" hangingPunct="1"/>
            <a:r>
              <a:rPr lang="en-US" sz="2800" dirty="0" smtClean="0">
                <a:ea typeface="ＭＳ Ｐゴシック" pitchFamily="-84" charset="-128"/>
                <a:cs typeface="ＭＳ Ｐゴシック" pitchFamily="-84" charset="-128"/>
              </a:rPr>
              <a:t>Bohr’s </a:t>
            </a:r>
            <a:r>
              <a:rPr lang="en-US" sz="2800" b="1" u="sng" dirty="0" smtClean="0">
                <a:solidFill>
                  <a:srgbClr val="FF0000"/>
                </a:solidFill>
                <a:ea typeface="ＭＳ Ｐゴシック" pitchFamily="-84" charset="-128"/>
                <a:cs typeface="ＭＳ Ｐゴシック" pitchFamily="-84" charset="-128"/>
              </a:rPr>
              <a:t>correspondence principle </a:t>
            </a:r>
            <a:r>
              <a:rPr lang="en-US" sz="2800" dirty="0" smtClean="0">
                <a:ea typeface="ＭＳ Ｐゴシック" pitchFamily="-84" charset="-128"/>
                <a:cs typeface="ＭＳ Ｐゴシック" pitchFamily="-84" charset="-128"/>
              </a:rPr>
              <a:t>says that QM and CM must correspond to each other!   When?</a:t>
            </a:r>
          </a:p>
          <a:p>
            <a:pPr lvl="1" eaLnBrk="1" hangingPunct="1"/>
            <a:r>
              <a:rPr lang="en-US" sz="2400" dirty="0" smtClean="0">
                <a:ea typeface="ＭＳ Ｐゴシック" pitchFamily="-84" charset="-128"/>
                <a:cs typeface="ＭＳ Ｐゴシック" pitchFamily="-84" charset="-128"/>
              </a:rPr>
              <a:t>When </a:t>
            </a:r>
            <a:r>
              <a:rPr lang="en-US" sz="2400" dirty="0" err="1" smtClean="0">
                <a:ea typeface="ＭＳ Ｐゴシック" pitchFamily="-84" charset="-128"/>
                <a:cs typeface="ＭＳ Ｐゴシック" pitchFamily="-84" charset="-128"/>
              </a:rPr>
              <a:t>n</a:t>
            </a:r>
            <a:r>
              <a:rPr lang="en-US" sz="2400" dirty="0" smtClean="0">
                <a:ea typeface="ＭＳ Ｐゴシック" pitchFamily="-84" charset="-128"/>
                <a:cs typeface="ＭＳ Ｐゴシック" pitchFamily="-84" charset="-128"/>
              </a:rPr>
              <a:t> becomes large, the QM approaches to CM</a:t>
            </a:r>
          </a:p>
          <a:p>
            <a:pPr eaLnBrk="1" hangingPunct="1"/>
            <a:r>
              <a:rPr lang="en-US" dirty="0" smtClean="0">
                <a:ea typeface="ＭＳ Ｐゴシック" pitchFamily="-84" charset="-128"/>
                <a:cs typeface="ＭＳ Ｐゴシック" pitchFamily="-84" charset="-128"/>
              </a:rPr>
              <a:t>So when </a:t>
            </a:r>
            <a:r>
              <a:rPr lang="en-US" dirty="0" err="1" smtClean="0">
                <a:ea typeface="ＭＳ Ｐゴシック" pitchFamily="-84" charset="-128"/>
                <a:cs typeface="ＭＳ Ｐゴシック" pitchFamily="-84" charset="-128"/>
              </a:rPr>
              <a:t>n</a:t>
            </a:r>
            <a:r>
              <a:rPr lang="en-US" dirty="0" err="1" smtClean="0">
                <a:ea typeface="ＭＳ Ｐゴシック" pitchFamily="-84" charset="-128"/>
                <a:cs typeface="ＭＳ Ｐゴシック" pitchFamily="-84" charset="-128"/>
                <a:sym typeface="Wingdings"/>
              </a:rPr>
              <a:t></a:t>
            </a:r>
            <a:r>
              <a:rPr lang="en-US" dirty="0" smtClean="0">
                <a:ea typeface="ＭＳ Ｐゴシック" pitchFamily="-84" charset="-128"/>
                <a:cs typeface="ＭＳ Ｐゴシック" pitchFamily="-84" charset="-128"/>
                <a:sym typeface="Wingdings"/>
              </a:rPr>
              <a:t>∞, the probability of finding a particle in a box of length L is </a:t>
            </a:r>
            <a:endParaRPr lang="en-US" dirty="0" smtClean="0">
              <a:ea typeface="ＭＳ Ｐゴシック" pitchFamily="-84" charset="-128"/>
              <a:cs typeface="ＭＳ Ｐゴシック" pitchFamily="-84" charset="-128"/>
            </a:endParaRPr>
          </a:p>
          <a:p>
            <a:pPr eaLnBrk="1" hangingPunct="1">
              <a:buFont typeface="Wingdings" pitchFamily="-84" charset="2"/>
              <a:buNone/>
            </a:pPr>
            <a:r>
              <a:rPr lang="en-US" sz="2400" dirty="0" smtClean="0">
                <a:ea typeface="ＭＳ Ｐゴシック" pitchFamily="-84" charset="-128"/>
                <a:cs typeface="ＭＳ Ｐゴシック" pitchFamily="-84" charset="-128"/>
              </a:rPr>
              <a:t/>
            </a:r>
            <a:br>
              <a:rPr lang="en-US" sz="2400" dirty="0" smtClean="0">
                <a:ea typeface="ＭＳ Ｐゴシック" pitchFamily="-84" charset="-128"/>
                <a:cs typeface="ＭＳ Ｐゴシック" pitchFamily="-84" charset="-128"/>
              </a:rPr>
            </a:br>
            <a:endParaRPr lang="en-US" sz="2800" dirty="0" smtClean="0">
              <a:ea typeface="ＭＳ Ｐゴシック" pitchFamily="-84" charset="-128"/>
              <a:cs typeface="ＭＳ Ｐゴシック" pitchFamily="-84" charset="-128"/>
            </a:endParaRPr>
          </a:p>
          <a:p>
            <a:pPr eaLnBrk="1" hangingPunct="1"/>
            <a:r>
              <a:rPr lang="en-US" sz="2800" dirty="0" smtClean="0">
                <a:ea typeface="ＭＳ Ｐゴシック" pitchFamily="-84" charset="-128"/>
                <a:cs typeface="ＭＳ Ｐゴシック" pitchFamily="-84" charset="-128"/>
              </a:rPr>
              <a:t>Which is identical to the CM probability!!</a:t>
            </a:r>
          </a:p>
          <a:p>
            <a:pPr eaLnBrk="1" hangingPunct="1"/>
            <a:r>
              <a:rPr lang="en-US" sz="2800" dirty="0" smtClean="0">
                <a:ea typeface="ＭＳ Ｐゴシック" pitchFamily="-84" charset="-128"/>
                <a:cs typeface="ＭＳ Ｐゴシック" pitchFamily="-84" charset="-128"/>
              </a:rPr>
              <a:t>One can also see this from the plot of P!</a:t>
            </a:r>
            <a:endParaRPr lang="en-US" sz="2800" dirty="0">
              <a:ea typeface="ＭＳ Ｐゴシック" pitchFamily="-84" charset="-128"/>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Monday, April 10, 2017</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7</a:t>
            </a:fld>
            <a:endParaRPr lang="en-US" dirty="0"/>
          </a:p>
        </p:txBody>
      </p:sp>
      <p:sp>
        <p:nvSpPr>
          <p:cNvPr id="10" name="Footer Placeholder 9"/>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88457" name="Object 9"/>
          <p:cNvGraphicFramePr>
            <a:graphicFrameLocks noChangeAspect="1"/>
          </p:cNvGraphicFramePr>
          <p:nvPr>
            <p:extLst/>
          </p:nvPr>
        </p:nvGraphicFramePr>
        <p:xfrm>
          <a:off x="636588" y="3946525"/>
          <a:ext cx="3302000" cy="479425"/>
        </p:xfrm>
        <a:graphic>
          <a:graphicData uri="http://schemas.openxmlformats.org/presentationml/2006/ole">
            <mc:AlternateContent xmlns:mc="http://schemas.openxmlformats.org/markup-compatibility/2006">
              <mc:Choice xmlns:v="urn:schemas-microsoft-com:vml" Requires="v">
                <p:oleObj spid="_x0000_s159908" name="Equation" r:id="rId3" imgW="2006600" imgH="292100" progId="Equation.DSMT4">
                  <p:embed/>
                </p:oleObj>
              </mc:Choice>
              <mc:Fallback>
                <p:oleObj name="Equation" r:id="rId3" imgW="2006600" imgH="292100" progId="Equation.DSMT4">
                  <p:embed/>
                  <p:pic>
                    <p:nvPicPr>
                      <p:cNvPr id="0" name=""/>
                      <p:cNvPicPr>
                        <a:picLocks noChangeAspect="1" noChangeArrowheads="1"/>
                      </p:cNvPicPr>
                      <p:nvPr/>
                    </p:nvPicPr>
                    <p:blipFill>
                      <a:blip r:embed="rId4"/>
                      <a:srcRect/>
                      <a:stretch>
                        <a:fillRect/>
                      </a:stretch>
                    </p:blipFill>
                    <p:spPr bwMode="auto">
                      <a:xfrm>
                        <a:off x="636588" y="3946525"/>
                        <a:ext cx="3302000" cy="479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nvPr>
        </p:nvGraphicFramePr>
        <p:xfrm>
          <a:off x="7848600" y="3810000"/>
          <a:ext cx="1025525" cy="649287"/>
        </p:xfrm>
        <a:graphic>
          <a:graphicData uri="http://schemas.openxmlformats.org/presentationml/2006/ole">
            <mc:AlternateContent xmlns:mc="http://schemas.openxmlformats.org/markup-compatibility/2006">
              <mc:Choice xmlns:v="urn:schemas-microsoft-com:vml" Requires="v">
                <p:oleObj spid="_x0000_s159909" name="Equation" r:id="rId5" imgW="622300" imgH="393700" progId="Equation.DSMT4">
                  <p:embed/>
                </p:oleObj>
              </mc:Choice>
              <mc:Fallback>
                <p:oleObj name="Equation" r:id="rId5" imgW="622300" imgH="393700" progId="Equation.DSMT4">
                  <p:embed/>
                  <p:pic>
                    <p:nvPicPr>
                      <p:cNvPr id="0" name=""/>
                      <p:cNvPicPr>
                        <a:picLocks noChangeAspect="1" noChangeArrowheads="1"/>
                      </p:cNvPicPr>
                      <p:nvPr/>
                    </p:nvPicPr>
                    <p:blipFill>
                      <a:blip r:embed="rId6"/>
                      <a:srcRect/>
                      <a:stretch>
                        <a:fillRect/>
                      </a:stretch>
                    </p:blipFill>
                    <p:spPr bwMode="auto">
                      <a:xfrm>
                        <a:off x="7848600" y="3810000"/>
                        <a:ext cx="1025525" cy="649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23" name="Picture 22" descr="Screen Shot 2012-10-17 at 10.42.19 AM.png"/>
          <p:cNvPicPr>
            <a:picLocks noChangeAspect="1"/>
          </p:cNvPicPr>
          <p:nvPr/>
        </p:nvPicPr>
        <p:blipFill>
          <a:blip r:embed="rId7"/>
          <a:stretch>
            <a:fillRect/>
          </a:stretch>
        </p:blipFill>
        <p:spPr>
          <a:xfrm>
            <a:off x="6096000" y="4495800"/>
            <a:ext cx="1955800" cy="2324100"/>
          </a:xfrm>
          <a:prstGeom prst="rect">
            <a:avLst/>
          </a:prstGeom>
        </p:spPr>
      </p:pic>
      <p:graphicFrame>
        <p:nvGraphicFramePr>
          <p:cNvPr id="488463" name="Object 15"/>
          <p:cNvGraphicFramePr>
            <a:graphicFrameLocks noChangeAspect="1"/>
          </p:cNvGraphicFramePr>
          <p:nvPr/>
        </p:nvGraphicFramePr>
        <p:xfrm>
          <a:off x="8686800" y="838200"/>
          <a:ext cx="271463" cy="649287"/>
        </p:xfrm>
        <a:graphic>
          <a:graphicData uri="http://schemas.openxmlformats.org/presentationml/2006/ole">
            <mc:AlternateContent xmlns:mc="http://schemas.openxmlformats.org/markup-compatibility/2006">
              <mc:Choice xmlns:v="urn:schemas-microsoft-com:vml" Requires="v">
                <p:oleObj spid="_x0000_s159910" name="Equation" r:id="rId8" imgW="165100" imgH="393700" progId="Equation.DSMT4">
                  <p:embed/>
                </p:oleObj>
              </mc:Choice>
              <mc:Fallback>
                <p:oleObj name="Equation" r:id="rId8" imgW="165100" imgH="393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6800" y="838200"/>
                        <a:ext cx="271463" cy="649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3" name="Object 9"/>
          <p:cNvGraphicFramePr>
            <a:graphicFrameLocks noChangeAspect="1"/>
          </p:cNvGraphicFramePr>
          <p:nvPr>
            <p:extLst/>
          </p:nvPr>
        </p:nvGraphicFramePr>
        <p:xfrm>
          <a:off x="3881438" y="3810000"/>
          <a:ext cx="1985962" cy="709612"/>
        </p:xfrm>
        <a:graphic>
          <a:graphicData uri="http://schemas.openxmlformats.org/presentationml/2006/ole">
            <mc:AlternateContent xmlns:mc="http://schemas.openxmlformats.org/markup-compatibility/2006">
              <mc:Choice xmlns:v="urn:schemas-microsoft-com:vml" Requires="v">
                <p:oleObj spid="_x0000_s159911" name="Equation" r:id="rId10" imgW="1206500" imgH="431800" progId="Equation.DSMT4">
                  <p:embed/>
                </p:oleObj>
              </mc:Choice>
              <mc:Fallback>
                <p:oleObj name="Equation" r:id="rId10" imgW="1206500" imgH="431800" progId="Equation.DSMT4">
                  <p:embed/>
                  <p:pic>
                    <p:nvPicPr>
                      <p:cNvPr id="0" name=""/>
                      <p:cNvPicPr>
                        <a:picLocks noChangeAspect="1" noChangeArrowheads="1"/>
                      </p:cNvPicPr>
                      <p:nvPr/>
                    </p:nvPicPr>
                    <p:blipFill>
                      <a:blip r:embed="rId11"/>
                      <a:srcRect/>
                      <a:stretch>
                        <a:fillRect/>
                      </a:stretch>
                    </p:blipFill>
                    <p:spPr bwMode="auto">
                      <a:xfrm>
                        <a:off x="3881438" y="3810000"/>
                        <a:ext cx="1985962" cy="7096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 name="Object 9"/>
          <p:cNvGraphicFramePr>
            <a:graphicFrameLocks noChangeAspect="1"/>
          </p:cNvGraphicFramePr>
          <p:nvPr>
            <p:extLst/>
          </p:nvPr>
        </p:nvGraphicFramePr>
        <p:xfrm>
          <a:off x="5891212" y="3810000"/>
          <a:ext cx="1881188" cy="750888"/>
        </p:xfrm>
        <a:graphic>
          <a:graphicData uri="http://schemas.openxmlformats.org/presentationml/2006/ole">
            <mc:AlternateContent xmlns:mc="http://schemas.openxmlformats.org/markup-compatibility/2006">
              <mc:Choice xmlns:v="urn:schemas-microsoft-com:vml" Requires="v">
                <p:oleObj spid="_x0000_s159912" name="Equation" r:id="rId12" imgW="1143000" imgH="457200" progId="Equation.DSMT4">
                  <p:embed/>
                </p:oleObj>
              </mc:Choice>
              <mc:Fallback>
                <p:oleObj name="Equation" r:id="rId12" imgW="1143000" imgH="457200" progId="Equation.DSMT4">
                  <p:embed/>
                  <p:pic>
                    <p:nvPicPr>
                      <p:cNvPr id="0" name=""/>
                      <p:cNvPicPr>
                        <a:picLocks noChangeAspect="1" noChangeArrowheads="1"/>
                      </p:cNvPicPr>
                      <p:nvPr/>
                    </p:nvPicPr>
                    <p:blipFill>
                      <a:blip r:embed="rId13"/>
                      <a:srcRect/>
                      <a:stretch>
                        <a:fillRect/>
                      </a:stretch>
                    </p:blipFill>
                    <p:spPr bwMode="auto">
                      <a:xfrm>
                        <a:off x="5891212" y="3810000"/>
                        <a:ext cx="1881188" cy="7508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4628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wipe(left)">
                                      <p:cBhvr>
                                        <p:cTn id="7" dur="5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8463"/>
                                        </p:tgtEl>
                                        <p:attrNameLst>
                                          <p:attrName>style.visibility</p:attrName>
                                        </p:attrNameLst>
                                      </p:cBhvr>
                                      <p:to>
                                        <p:strVal val="visible"/>
                                      </p:to>
                                    </p:set>
                                    <p:animEffect transition="in" filter="wipe(left)">
                                      <p:cBhvr>
                                        <p:cTn id="12" dur="500"/>
                                        <p:tgtEl>
                                          <p:spTgt spid="4884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2770">
                                            <p:txEl>
                                              <p:pRg st="1" end="1"/>
                                            </p:txEl>
                                          </p:spTgt>
                                        </p:tgtEl>
                                        <p:attrNameLst>
                                          <p:attrName>style.visibility</p:attrName>
                                        </p:attrNameLst>
                                      </p:cBhvr>
                                      <p:to>
                                        <p:strVal val="visible"/>
                                      </p:to>
                                    </p:set>
                                    <p:animEffect transition="in" filter="wipe(left)">
                                      <p:cBhvr>
                                        <p:cTn id="17" dur="500"/>
                                        <p:tgtEl>
                                          <p:spTgt spid="3277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2770">
                                            <p:txEl>
                                              <p:pRg st="2" end="2"/>
                                            </p:txEl>
                                          </p:spTgt>
                                        </p:tgtEl>
                                        <p:attrNameLst>
                                          <p:attrName>style.visibility</p:attrName>
                                        </p:attrNameLst>
                                      </p:cBhvr>
                                      <p:to>
                                        <p:strVal val="visible"/>
                                      </p:to>
                                    </p:set>
                                    <p:animEffect transition="in" filter="wipe(left)">
                                      <p:cBhvr>
                                        <p:cTn id="22" dur="500"/>
                                        <p:tgtEl>
                                          <p:spTgt spid="3277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2770">
                                            <p:txEl>
                                              <p:pRg st="3" end="3"/>
                                            </p:txEl>
                                          </p:spTgt>
                                        </p:tgtEl>
                                        <p:attrNameLst>
                                          <p:attrName>style.visibility</p:attrName>
                                        </p:attrNameLst>
                                      </p:cBhvr>
                                      <p:to>
                                        <p:strVal val="visible"/>
                                      </p:to>
                                    </p:set>
                                    <p:animEffect transition="in" filter="wipe(left)">
                                      <p:cBhvr>
                                        <p:cTn id="27" dur="500"/>
                                        <p:tgtEl>
                                          <p:spTgt spid="3277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8457"/>
                                        </p:tgtEl>
                                        <p:attrNameLst>
                                          <p:attrName>style.visibility</p:attrName>
                                        </p:attrNameLst>
                                      </p:cBhvr>
                                      <p:to>
                                        <p:strVal val="visible"/>
                                      </p:to>
                                    </p:set>
                                    <p:animEffect transition="in" filter="wipe(left)">
                                      <p:cBhvr>
                                        <p:cTn id="32" dur="500"/>
                                        <p:tgtEl>
                                          <p:spTgt spid="4884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8460"/>
                                        </p:tgtEl>
                                        <p:attrNameLst>
                                          <p:attrName>style.visibility</p:attrName>
                                        </p:attrNameLst>
                                      </p:cBhvr>
                                      <p:to>
                                        <p:strVal val="visible"/>
                                      </p:to>
                                    </p:set>
                                    <p:animEffect transition="in" filter="wipe(left)">
                                      <p:cBhvr>
                                        <p:cTn id="47" dur="500"/>
                                        <p:tgtEl>
                                          <p:spTgt spid="48846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2770">
                                            <p:txEl>
                                              <p:pRg st="5" end="5"/>
                                            </p:txEl>
                                          </p:spTgt>
                                        </p:tgtEl>
                                        <p:attrNameLst>
                                          <p:attrName>style.visibility</p:attrName>
                                        </p:attrNameLst>
                                      </p:cBhvr>
                                      <p:to>
                                        <p:strVal val="visible"/>
                                      </p:to>
                                    </p:set>
                                    <p:animEffect transition="in" filter="wipe(left)">
                                      <p:cBhvr>
                                        <p:cTn id="52" dur="500"/>
                                        <p:tgtEl>
                                          <p:spTgt spid="32770">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2770">
                                            <p:txEl>
                                              <p:pRg st="6" end="6"/>
                                            </p:txEl>
                                          </p:spTgt>
                                        </p:tgtEl>
                                        <p:attrNameLst>
                                          <p:attrName>style.visibility</p:attrName>
                                        </p:attrNameLst>
                                      </p:cBhvr>
                                      <p:to>
                                        <p:strVal val="visible"/>
                                      </p:to>
                                    </p:set>
                                    <p:animEffect transition="in" filter="wipe(left)">
                                      <p:cBhvr>
                                        <p:cTn id="57" dur="500"/>
                                        <p:tgtEl>
                                          <p:spTgt spid="32770">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0"/>
            <a:ext cx="8229600" cy="712787"/>
          </a:xfrm>
        </p:spPr>
        <p:txBody>
          <a:bodyPr/>
          <a:lstStyle/>
          <a:p>
            <a:pPr eaLnBrk="1" hangingPunct="1"/>
            <a:r>
              <a:rPr lang="en-US" b="1" dirty="0" smtClean="0">
                <a:ea typeface="ＭＳ Ｐゴシック" pitchFamily="-84" charset="-128"/>
                <a:cs typeface="ＭＳ Ｐゴシック" pitchFamily="-84" charset="-128"/>
              </a:rPr>
              <a:t>Expectation Values &amp; Operators</a:t>
            </a:r>
            <a:endParaRPr lang="en-US" b="1" dirty="0">
              <a:ea typeface="ＭＳ Ｐゴシック" pitchFamily="-84" charset="-128"/>
              <a:cs typeface="ＭＳ Ｐゴシック" pitchFamily="-84" charset="-128"/>
            </a:endParaRPr>
          </a:p>
        </p:txBody>
      </p:sp>
      <p:sp>
        <p:nvSpPr>
          <p:cNvPr id="27650" name="Rectangle 3"/>
          <p:cNvSpPr>
            <a:spLocks noGrp="1" noChangeArrowheads="1"/>
          </p:cNvSpPr>
          <p:nvPr>
            <p:ph type="body" sz="half" idx="1"/>
          </p:nvPr>
        </p:nvSpPr>
        <p:spPr>
          <a:xfrm>
            <a:off x="381000" y="838200"/>
            <a:ext cx="7620000" cy="4725988"/>
          </a:xfrm>
        </p:spPr>
        <p:txBody>
          <a:bodyPr/>
          <a:lstStyle/>
          <a:p>
            <a:pPr eaLnBrk="1" hangingPunct="1"/>
            <a:r>
              <a:rPr lang="en-US" sz="2800" dirty="0" smtClean="0">
                <a:ea typeface="ＭＳ Ｐゴシック" pitchFamily="-84" charset="-128"/>
                <a:cs typeface="ＭＳ Ｐゴシック" pitchFamily="-84" charset="-128"/>
              </a:rPr>
              <a:t>Expectation value for any function g(x)</a:t>
            </a:r>
          </a:p>
          <a:p>
            <a:pPr eaLnBrk="1" hangingPunct="1"/>
            <a:endParaRPr lang="en-US" sz="2800" dirty="0">
              <a:ea typeface="ＭＳ Ｐゴシック" pitchFamily="-84" charset="-128"/>
              <a:cs typeface="ＭＳ Ｐゴシック" pitchFamily="-84" charset="-128"/>
            </a:endParaRPr>
          </a:p>
          <a:p>
            <a:pPr eaLnBrk="1" hangingPunct="1"/>
            <a:endParaRPr lang="en-US" sz="2800" dirty="0">
              <a:ea typeface="ＭＳ Ｐゴシック" pitchFamily="-84" charset="-128"/>
              <a:cs typeface="ＭＳ Ｐゴシック" pitchFamily="-84" charset="-128"/>
            </a:endParaRPr>
          </a:p>
          <a:p>
            <a:pPr eaLnBrk="1" hangingPunct="1"/>
            <a:r>
              <a:rPr lang="en-US" sz="2800" dirty="0" smtClean="0">
                <a:ea typeface="ＭＳ Ｐゴシック" pitchFamily="-84" charset="-128"/>
                <a:cs typeface="ＭＳ Ｐゴシック" pitchFamily="-84" charset="-128"/>
              </a:rPr>
              <a:t>Position operator is the same as itself, x</a:t>
            </a:r>
          </a:p>
          <a:p>
            <a:pPr eaLnBrk="1" hangingPunct="1"/>
            <a:r>
              <a:rPr lang="en-US" sz="2800" dirty="0" smtClean="0">
                <a:ea typeface="ＭＳ Ｐゴシック" pitchFamily="-84" charset="-128"/>
                <a:cs typeface="ＭＳ Ｐゴシック" pitchFamily="-84" charset="-128"/>
              </a:rPr>
              <a:t>Momentum Operator </a:t>
            </a:r>
          </a:p>
          <a:p>
            <a:pPr eaLnBrk="1" hangingPunct="1"/>
            <a:endParaRPr lang="en-US" sz="2800" dirty="0" smtClean="0">
              <a:ea typeface="ＭＳ Ｐゴシック" pitchFamily="-84" charset="-128"/>
              <a:cs typeface="ＭＳ Ｐゴシック" pitchFamily="-84" charset="-128"/>
            </a:endParaRPr>
          </a:p>
          <a:p>
            <a:pPr eaLnBrk="1" hangingPunct="1"/>
            <a:endParaRPr lang="en-US" sz="2800" dirty="0">
              <a:ea typeface="ＭＳ Ｐゴシック" pitchFamily="-84" charset="-128"/>
              <a:cs typeface="ＭＳ Ｐゴシック" pitchFamily="-84" charset="-128"/>
            </a:endParaRPr>
          </a:p>
          <a:p>
            <a:pPr eaLnBrk="1" hangingPunct="1"/>
            <a:r>
              <a:rPr lang="en-US" sz="2800" dirty="0" smtClean="0">
                <a:ea typeface="ＭＳ Ｐゴシック" pitchFamily="-84" charset="-128"/>
                <a:cs typeface="ＭＳ Ｐゴシック" pitchFamily="-84" charset="-128"/>
              </a:rPr>
              <a:t>Energy Operator</a:t>
            </a: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April 10, 2017</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9" name="Footer Placeholder 8"/>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61828" name="Object 4"/>
          <p:cNvGraphicFramePr>
            <a:graphicFrameLocks noChangeAspect="1"/>
          </p:cNvGraphicFramePr>
          <p:nvPr>
            <p:extLst/>
          </p:nvPr>
        </p:nvGraphicFramePr>
        <p:xfrm>
          <a:off x="1143000" y="1524000"/>
          <a:ext cx="6077554" cy="914400"/>
        </p:xfrm>
        <a:graphic>
          <a:graphicData uri="http://schemas.openxmlformats.org/presentationml/2006/ole">
            <mc:AlternateContent xmlns:mc="http://schemas.openxmlformats.org/markup-compatibility/2006">
              <mc:Choice xmlns:v="urn:schemas-microsoft-com:vml" Requires="v">
                <p:oleObj spid="_x0000_s160868" name="Equation" r:id="rId3" imgW="2197100" imgH="330200" progId="Equation.DSMT4">
                  <p:embed/>
                </p:oleObj>
              </mc:Choice>
              <mc:Fallback>
                <p:oleObj name="Equation" r:id="rId3" imgW="2197100" imgH="330200" progId="Equation.DSMT4">
                  <p:embed/>
                  <p:pic>
                    <p:nvPicPr>
                      <p:cNvPr id="0" name=""/>
                      <p:cNvPicPr>
                        <a:picLocks noChangeAspect="1" noChangeArrowheads="1"/>
                      </p:cNvPicPr>
                      <p:nvPr/>
                    </p:nvPicPr>
                    <p:blipFill>
                      <a:blip r:embed="rId4"/>
                      <a:srcRect/>
                      <a:stretch>
                        <a:fillRect/>
                      </a:stretch>
                    </p:blipFill>
                    <p:spPr bwMode="auto">
                      <a:xfrm>
                        <a:off x="1143000" y="1524000"/>
                        <a:ext cx="6077554" cy="914400"/>
                      </a:xfrm>
                      <a:prstGeom prst="rect">
                        <a:avLst/>
                      </a:prstGeom>
                      <a:noFill/>
                      <a:ln>
                        <a:noFill/>
                      </a:ln>
                      <a:extLst/>
                    </p:spPr>
                  </p:pic>
                </p:oleObj>
              </mc:Fallback>
            </mc:AlternateContent>
          </a:graphicData>
        </a:graphic>
      </p:graphicFrame>
      <p:graphicFrame>
        <p:nvGraphicFramePr>
          <p:cNvPr id="10" name="Object 5"/>
          <p:cNvGraphicFramePr>
            <a:graphicFrameLocks noChangeAspect="1"/>
          </p:cNvGraphicFramePr>
          <p:nvPr>
            <p:extLst/>
          </p:nvPr>
        </p:nvGraphicFramePr>
        <p:xfrm>
          <a:off x="2580409" y="3276600"/>
          <a:ext cx="2296391" cy="1295400"/>
        </p:xfrm>
        <a:graphic>
          <a:graphicData uri="http://schemas.openxmlformats.org/presentationml/2006/ole">
            <mc:AlternateContent xmlns:mc="http://schemas.openxmlformats.org/markup-compatibility/2006">
              <mc:Choice xmlns:v="urn:schemas-microsoft-com:vml" Requires="v">
                <p:oleObj spid="_x0000_s160869" name="Equation" r:id="rId5" imgW="698500" imgH="393700" progId="Equation.DSMT4">
                  <p:embed/>
                </p:oleObj>
              </mc:Choice>
              <mc:Fallback>
                <p:oleObj name="Equation" r:id="rId5" imgW="698500" imgH="393700" progId="Equation.DSMT4">
                  <p:embed/>
                  <p:pic>
                    <p:nvPicPr>
                      <p:cNvPr id="0" name=""/>
                      <p:cNvPicPr>
                        <a:picLocks noChangeAspect="1" noChangeArrowheads="1"/>
                      </p:cNvPicPr>
                      <p:nvPr/>
                    </p:nvPicPr>
                    <p:blipFill>
                      <a:blip r:embed="rId6"/>
                      <a:srcRect/>
                      <a:stretch>
                        <a:fillRect/>
                      </a:stretch>
                    </p:blipFill>
                    <p:spPr bwMode="auto">
                      <a:xfrm>
                        <a:off x="2580409" y="3276600"/>
                        <a:ext cx="2296391" cy="1295400"/>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nvPr>
        </p:nvGraphicFramePr>
        <p:xfrm>
          <a:off x="2590800" y="4876800"/>
          <a:ext cx="1981200" cy="1306547"/>
        </p:xfrm>
        <a:graphic>
          <a:graphicData uri="http://schemas.openxmlformats.org/presentationml/2006/ole">
            <mc:AlternateContent xmlns:mc="http://schemas.openxmlformats.org/markup-compatibility/2006">
              <mc:Choice xmlns:v="urn:schemas-microsoft-com:vml" Requires="v">
                <p:oleObj spid="_x0000_s160870" name="Equation" r:id="rId7" imgW="596900" imgH="393700" progId="Equation.DSMT4">
                  <p:embed/>
                </p:oleObj>
              </mc:Choice>
              <mc:Fallback>
                <p:oleObj name="Equation" r:id="rId7" imgW="596900" imgH="393700" progId="Equation.DSMT4">
                  <p:embed/>
                  <p:pic>
                    <p:nvPicPr>
                      <p:cNvPr id="0" name=""/>
                      <p:cNvPicPr>
                        <a:picLocks noChangeAspect="1" noChangeArrowheads="1"/>
                      </p:cNvPicPr>
                      <p:nvPr/>
                    </p:nvPicPr>
                    <p:blipFill>
                      <a:blip r:embed="rId8"/>
                      <a:srcRect/>
                      <a:stretch>
                        <a:fillRect/>
                      </a:stretch>
                    </p:blipFill>
                    <p:spPr bwMode="auto">
                      <a:xfrm>
                        <a:off x="2590800" y="4876800"/>
                        <a:ext cx="1981200" cy="1306547"/>
                      </a:xfrm>
                      <a:prstGeom prst="rect">
                        <a:avLst/>
                      </a:prstGeom>
                      <a:noFill/>
                      <a:extLst/>
                    </p:spPr>
                  </p:pic>
                </p:oleObj>
              </mc:Fallback>
            </mc:AlternateContent>
          </a:graphicData>
        </a:graphic>
      </p:graphicFrame>
    </p:spTree>
    <p:extLst>
      <p:ext uri="{BB962C8B-B14F-4D97-AF65-F5344CB8AC3E}">
        <p14:creationId xmlns:p14="http://schemas.microsoft.com/office/powerpoint/2010/main" val="1070620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1828"/>
                                        </p:tgtEl>
                                        <p:attrNameLst>
                                          <p:attrName>style.visibility</p:attrName>
                                        </p:attrNameLst>
                                      </p:cBhvr>
                                      <p:to>
                                        <p:strVal val="visible"/>
                                      </p:to>
                                    </p:set>
                                    <p:animEffect transition="in" filter="wipe(left)">
                                      <p:cBhvr>
                                        <p:cTn id="12" dur="500"/>
                                        <p:tgtEl>
                                          <p:spTgt spid="4618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0">
                                            <p:txEl>
                                              <p:pRg st="3" end="3"/>
                                            </p:txEl>
                                          </p:spTgt>
                                        </p:tgtEl>
                                        <p:attrNameLst>
                                          <p:attrName>style.visibility</p:attrName>
                                        </p:attrNameLst>
                                      </p:cBhvr>
                                      <p:to>
                                        <p:strVal val="visible"/>
                                      </p:to>
                                    </p:set>
                                    <p:animEffect transition="in" filter="wipe(left)">
                                      <p:cBhvr>
                                        <p:cTn id="17" dur="500"/>
                                        <p:tgtEl>
                                          <p:spTgt spid="2765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7650">
                                            <p:txEl>
                                              <p:pRg st="4" end="4"/>
                                            </p:txEl>
                                          </p:spTgt>
                                        </p:tgtEl>
                                        <p:attrNameLst>
                                          <p:attrName>style.visibility</p:attrName>
                                        </p:attrNameLst>
                                      </p:cBhvr>
                                      <p:to>
                                        <p:strVal val="visible"/>
                                      </p:to>
                                    </p:set>
                                    <p:animEffect transition="in" filter="wipe(left)">
                                      <p:cBhvr>
                                        <p:cTn id="22" dur="500"/>
                                        <p:tgtEl>
                                          <p:spTgt spid="2765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7650">
                                            <p:txEl>
                                              <p:pRg st="7" end="7"/>
                                            </p:txEl>
                                          </p:spTgt>
                                        </p:tgtEl>
                                        <p:attrNameLst>
                                          <p:attrName>style.visibility</p:attrName>
                                        </p:attrNameLst>
                                      </p:cBhvr>
                                      <p:to>
                                        <p:strVal val="visible"/>
                                      </p:to>
                                    </p:set>
                                    <p:animEffect transition="in" filter="wipe(left)">
                                      <p:cBhvr>
                                        <p:cTn id="32" dur="500"/>
                                        <p:tgtEl>
                                          <p:spTgt spid="2765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763000" cy="914400"/>
          </a:xfrm>
        </p:spPr>
        <p:txBody>
          <a:bodyPr/>
          <a:lstStyle/>
          <a:p>
            <a:pPr marL="0" indent="0" eaLnBrk="1" hangingPunct="1">
              <a:spcBef>
                <a:spcPts val="0"/>
              </a:spcBef>
              <a:buNone/>
            </a:pPr>
            <a:r>
              <a:rPr lang="en-US" sz="2800" dirty="0" smtClean="0">
                <a:cs typeface="ＭＳ Ｐゴシック" pitchFamily="-84" charset="-128"/>
              </a:rPr>
              <a:t>Determine the expectation values for </a:t>
            </a:r>
            <a:r>
              <a:rPr lang="en-US" sz="2800" dirty="0" err="1" smtClean="0">
                <a:cs typeface="ＭＳ Ｐゴシック" pitchFamily="-84" charset="-128"/>
              </a:rPr>
              <a:t>x</a:t>
            </a:r>
            <a:r>
              <a:rPr lang="en-US" sz="2800" dirty="0" smtClean="0">
                <a:cs typeface="ＭＳ Ｐゴシック" pitchFamily="-84" charset="-128"/>
              </a:rPr>
              <a:t>, x</a:t>
            </a:r>
            <a:r>
              <a:rPr lang="en-US" sz="2800" baseline="30000" dirty="0" smtClean="0">
                <a:cs typeface="ＭＳ Ｐゴシック" pitchFamily="-84" charset="-128"/>
              </a:rPr>
              <a:t>2</a:t>
            </a:r>
            <a:r>
              <a:rPr lang="en-US" sz="2800" dirty="0" smtClean="0">
                <a:cs typeface="ＭＳ Ｐゴシック" pitchFamily="-84" charset="-128"/>
              </a:rPr>
              <a:t>, </a:t>
            </a:r>
            <a:r>
              <a:rPr lang="en-US" sz="2800" dirty="0" err="1" smtClean="0">
                <a:cs typeface="ＭＳ Ｐゴシック" pitchFamily="-84" charset="-128"/>
              </a:rPr>
              <a:t>p</a:t>
            </a:r>
            <a:r>
              <a:rPr lang="en-US" sz="2800" dirty="0" smtClean="0">
                <a:cs typeface="ＭＳ Ｐゴシック" pitchFamily="-84" charset="-128"/>
              </a:rPr>
              <a:t> and p</a:t>
            </a:r>
            <a:r>
              <a:rPr lang="en-US" sz="2800" baseline="30000" dirty="0" smtClean="0">
                <a:cs typeface="ＭＳ Ｐゴシック" pitchFamily="-84" charset="-128"/>
              </a:rPr>
              <a:t>2</a:t>
            </a:r>
            <a:r>
              <a:rPr lang="en-US" sz="2800" dirty="0" smtClean="0">
                <a:cs typeface="ＭＳ Ｐゴシック" pitchFamily="-84" charset="-128"/>
              </a:rPr>
              <a:t> of a particle in an infinite square well for the first excited state. </a:t>
            </a:r>
            <a:endParaRPr lang="en-US" sz="28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6.8: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April 10, 2017</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7" name="Footer Placeholder 6"/>
          <p:cNvSpPr>
            <a:spLocks noGrp="1"/>
          </p:cNvSpPr>
          <p:nvPr>
            <p:ph type="ftr" sz="quarter" idx="11"/>
          </p:nvPr>
        </p:nvSpPr>
        <p:spPr/>
        <p:txBody>
          <a:bodyPr/>
          <a:lstStyle/>
          <a:p>
            <a:pPr>
              <a:defRPr/>
            </a:pPr>
            <a:r>
              <a:rPr lang="mr-IN" smtClean="0"/>
              <a:t>PHYS 3313-001, Spring 2017                      Dr. Jaehoon Yu</a:t>
            </a:r>
            <a:endParaRPr lang="en-US"/>
          </a:p>
        </p:txBody>
      </p:sp>
      <p:sp>
        <p:nvSpPr>
          <p:cNvPr id="19" name="Rectangle 35"/>
          <p:cNvSpPr txBox="1">
            <a:spLocks noChangeArrowheads="1"/>
          </p:cNvSpPr>
          <p:nvPr/>
        </p:nvSpPr>
        <p:spPr bwMode="auto">
          <a:xfrm>
            <a:off x="304800" y="1600200"/>
            <a:ext cx="7391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 is the wave</a:t>
            </a:r>
            <a:r>
              <a:rPr kumimoji="0" lang="en-US" sz="2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function of the first excited state?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0" name="Rectangle 35"/>
          <p:cNvSpPr txBox="1">
            <a:spLocks noChangeArrowheads="1"/>
          </p:cNvSpPr>
          <p:nvPr/>
        </p:nvSpPr>
        <p:spPr bwMode="auto">
          <a:xfrm>
            <a:off x="7162800" y="16002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dirty="0" err="1" smtClean="0">
                <a:solidFill>
                  <a:schemeClr val="accent2"/>
                </a:solidFill>
                <a:latin typeface="+mn-lt"/>
                <a:ea typeface="ＭＳ Ｐゴシック" pitchFamily="-1" charset="-128"/>
                <a:cs typeface="ＭＳ Ｐゴシック" pitchFamily="-84" charset="-128"/>
              </a:rPr>
              <a:t>n</a:t>
            </a:r>
            <a:r>
              <a:rPr lang="en-US" sz="2800" kern="0" dirty="0" smtClean="0">
                <a:solidFill>
                  <a:schemeClr val="accent2"/>
                </a:solidFill>
                <a:latin typeface="+mn-lt"/>
                <a:ea typeface="ＭＳ Ｐゴシック" pitchFamily="-1" charset="-128"/>
                <a:cs typeface="ＭＳ Ｐゴシック" pitchFamily="-84" charset="-128"/>
              </a:rPr>
              <a:t>=?</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1" name="Rectangle 35"/>
          <p:cNvSpPr txBox="1">
            <a:spLocks noChangeArrowheads="1"/>
          </p:cNvSpPr>
          <p:nvPr/>
        </p:nvSpPr>
        <p:spPr bwMode="auto">
          <a:xfrm>
            <a:off x="7848600" y="16002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noProof="0" dirty="0" smtClean="0">
                <a:solidFill>
                  <a:schemeClr val="accent2"/>
                </a:solidFill>
                <a:latin typeface="+mn-lt"/>
                <a:ea typeface="ＭＳ Ｐゴシック" pitchFamily="-1" charset="-128"/>
                <a:cs typeface="ＭＳ Ｐゴシック" pitchFamily="-84" charset="-128"/>
              </a:rPr>
              <a:t>2</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0" name="Object 12"/>
          <p:cNvGraphicFramePr>
            <a:graphicFrameLocks noChangeAspect="1"/>
          </p:cNvGraphicFramePr>
          <p:nvPr>
            <p:extLst/>
          </p:nvPr>
        </p:nvGraphicFramePr>
        <p:xfrm>
          <a:off x="533400" y="2305050"/>
          <a:ext cx="957263" cy="344488"/>
        </p:xfrm>
        <a:graphic>
          <a:graphicData uri="http://schemas.openxmlformats.org/presentationml/2006/ole">
            <mc:AlternateContent xmlns:mc="http://schemas.openxmlformats.org/markup-compatibility/2006">
              <mc:Choice xmlns:v="urn:schemas-microsoft-com:vml" Requires="v">
                <p:oleObj spid="_x0000_s162436" name="Equation" r:id="rId4" imgW="635000" imgH="228600" progId="Equation.DSMT4">
                  <p:embed/>
                </p:oleObj>
              </mc:Choice>
              <mc:Fallback>
                <p:oleObj name="Equation" r:id="rId4" imgW="635000" imgH="228600" progId="Equation.DSMT4">
                  <p:embed/>
                  <p:pic>
                    <p:nvPicPr>
                      <p:cNvPr id="0" name=""/>
                      <p:cNvPicPr>
                        <a:picLocks noChangeAspect="1" noChangeArrowheads="1"/>
                      </p:cNvPicPr>
                      <p:nvPr/>
                    </p:nvPicPr>
                    <p:blipFill>
                      <a:blip r:embed="rId5"/>
                      <a:srcRect/>
                      <a:stretch>
                        <a:fillRect/>
                      </a:stretch>
                    </p:blipFill>
                    <p:spPr bwMode="auto">
                      <a:xfrm>
                        <a:off x="533400" y="2305050"/>
                        <a:ext cx="957263" cy="344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08941" name="Object 13"/>
          <p:cNvGraphicFramePr>
            <a:graphicFrameLocks noChangeAspect="1"/>
          </p:cNvGraphicFramePr>
          <p:nvPr>
            <p:extLst/>
          </p:nvPr>
        </p:nvGraphicFramePr>
        <p:xfrm>
          <a:off x="533400" y="2962275"/>
          <a:ext cx="784225" cy="365125"/>
        </p:xfrm>
        <a:graphic>
          <a:graphicData uri="http://schemas.openxmlformats.org/presentationml/2006/ole">
            <mc:AlternateContent xmlns:mc="http://schemas.openxmlformats.org/markup-compatibility/2006">
              <mc:Choice xmlns:v="urn:schemas-microsoft-com:vml" Requires="v">
                <p:oleObj spid="_x0000_s162437" name="Equation" r:id="rId6" imgW="520700" imgH="241300" progId="Equation.DSMT4">
                  <p:embed/>
                </p:oleObj>
              </mc:Choice>
              <mc:Fallback>
                <p:oleObj name="Equation" r:id="rId6" imgW="520700" imgH="241300" progId="Equation.DSMT4">
                  <p:embed/>
                  <p:pic>
                    <p:nvPicPr>
                      <p:cNvPr id="0" name=""/>
                      <p:cNvPicPr>
                        <a:picLocks noChangeAspect="1" noChangeArrowheads="1"/>
                      </p:cNvPicPr>
                      <p:nvPr/>
                    </p:nvPicPr>
                    <p:blipFill>
                      <a:blip r:embed="rId7"/>
                      <a:srcRect/>
                      <a:stretch>
                        <a:fillRect/>
                      </a:stretch>
                    </p:blipFill>
                    <p:spPr bwMode="auto">
                      <a:xfrm>
                        <a:off x="533400" y="2962275"/>
                        <a:ext cx="784225" cy="3651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08942" name="Object 14"/>
          <p:cNvGraphicFramePr>
            <a:graphicFrameLocks noChangeAspect="1"/>
          </p:cNvGraphicFramePr>
          <p:nvPr>
            <p:extLst/>
          </p:nvPr>
        </p:nvGraphicFramePr>
        <p:xfrm>
          <a:off x="473075" y="3617912"/>
          <a:ext cx="898525" cy="420688"/>
        </p:xfrm>
        <a:graphic>
          <a:graphicData uri="http://schemas.openxmlformats.org/presentationml/2006/ole">
            <mc:AlternateContent xmlns:mc="http://schemas.openxmlformats.org/markup-compatibility/2006">
              <mc:Choice xmlns:v="urn:schemas-microsoft-com:vml" Requires="v">
                <p:oleObj spid="_x0000_s162438" name="Equation" r:id="rId8" imgW="596900" imgH="279400" progId="Equation.DSMT4">
                  <p:embed/>
                </p:oleObj>
              </mc:Choice>
              <mc:Fallback>
                <p:oleObj name="Equation" r:id="rId8" imgW="596900" imgH="279400" progId="Equation.DSMT4">
                  <p:embed/>
                  <p:pic>
                    <p:nvPicPr>
                      <p:cNvPr id="0" name=""/>
                      <p:cNvPicPr>
                        <a:picLocks noChangeAspect="1" noChangeArrowheads="1"/>
                      </p:cNvPicPr>
                      <p:nvPr/>
                    </p:nvPicPr>
                    <p:blipFill>
                      <a:blip r:embed="rId9"/>
                      <a:srcRect/>
                      <a:stretch>
                        <a:fillRect/>
                      </a:stretch>
                    </p:blipFill>
                    <p:spPr bwMode="auto">
                      <a:xfrm>
                        <a:off x="473075" y="3617912"/>
                        <a:ext cx="898525" cy="420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08943" name="Object 15"/>
          <p:cNvGraphicFramePr>
            <a:graphicFrameLocks noChangeAspect="1"/>
          </p:cNvGraphicFramePr>
          <p:nvPr>
            <p:extLst/>
          </p:nvPr>
        </p:nvGraphicFramePr>
        <p:xfrm>
          <a:off x="492125" y="4356100"/>
          <a:ext cx="803275" cy="363538"/>
        </p:xfrm>
        <a:graphic>
          <a:graphicData uri="http://schemas.openxmlformats.org/presentationml/2006/ole">
            <mc:AlternateContent xmlns:mc="http://schemas.openxmlformats.org/markup-compatibility/2006">
              <mc:Choice xmlns:v="urn:schemas-microsoft-com:vml" Requires="v">
                <p:oleObj spid="_x0000_s162439" name="Equation" r:id="rId10" imgW="533400" imgH="241300" progId="Equation.DSMT4">
                  <p:embed/>
                </p:oleObj>
              </mc:Choice>
              <mc:Fallback>
                <p:oleObj name="Equation" r:id="rId10" imgW="533400" imgH="241300" progId="Equation.DSMT4">
                  <p:embed/>
                  <p:pic>
                    <p:nvPicPr>
                      <p:cNvPr id="0" name=""/>
                      <p:cNvPicPr>
                        <a:picLocks noChangeAspect="1" noChangeArrowheads="1"/>
                      </p:cNvPicPr>
                      <p:nvPr/>
                    </p:nvPicPr>
                    <p:blipFill>
                      <a:blip r:embed="rId11"/>
                      <a:srcRect/>
                      <a:stretch>
                        <a:fillRect/>
                      </a:stretch>
                    </p:blipFill>
                    <p:spPr bwMode="auto">
                      <a:xfrm>
                        <a:off x="492125" y="4356100"/>
                        <a:ext cx="803275" cy="3635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08944" name="Object 16"/>
          <p:cNvGraphicFramePr>
            <a:graphicFrameLocks noChangeAspect="1"/>
          </p:cNvGraphicFramePr>
          <p:nvPr>
            <p:extLst/>
          </p:nvPr>
        </p:nvGraphicFramePr>
        <p:xfrm>
          <a:off x="457200" y="5073650"/>
          <a:ext cx="917575" cy="420688"/>
        </p:xfrm>
        <a:graphic>
          <a:graphicData uri="http://schemas.openxmlformats.org/presentationml/2006/ole">
            <mc:AlternateContent xmlns:mc="http://schemas.openxmlformats.org/markup-compatibility/2006">
              <mc:Choice xmlns:v="urn:schemas-microsoft-com:vml" Requires="v">
                <p:oleObj spid="_x0000_s162440" name="Equation" r:id="rId12" imgW="609600" imgH="279400" progId="Equation.DSMT4">
                  <p:embed/>
                </p:oleObj>
              </mc:Choice>
              <mc:Fallback>
                <p:oleObj name="Equation" r:id="rId12" imgW="609600" imgH="279400" progId="Equation.DSMT4">
                  <p:embed/>
                  <p:pic>
                    <p:nvPicPr>
                      <p:cNvPr id="0" name=""/>
                      <p:cNvPicPr>
                        <a:picLocks noChangeAspect="1" noChangeArrowheads="1"/>
                      </p:cNvPicPr>
                      <p:nvPr/>
                    </p:nvPicPr>
                    <p:blipFill>
                      <a:blip r:embed="rId13"/>
                      <a:srcRect/>
                      <a:stretch>
                        <a:fillRect/>
                      </a:stretch>
                    </p:blipFill>
                    <p:spPr bwMode="auto">
                      <a:xfrm>
                        <a:off x="457200" y="5073650"/>
                        <a:ext cx="917575" cy="420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08945" name="Object 17"/>
          <p:cNvGraphicFramePr>
            <a:graphicFrameLocks noChangeAspect="1"/>
          </p:cNvGraphicFramePr>
          <p:nvPr>
            <p:extLst/>
          </p:nvPr>
        </p:nvGraphicFramePr>
        <p:xfrm>
          <a:off x="457200" y="5794375"/>
          <a:ext cx="496887" cy="306388"/>
        </p:xfrm>
        <a:graphic>
          <a:graphicData uri="http://schemas.openxmlformats.org/presentationml/2006/ole">
            <mc:AlternateContent xmlns:mc="http://schemas.openxmlformats.org/markup-compatibility/2006">
              <mc:Choice xmlns:v="urn:schemas-microsoft-com:vml" Requires="v">
                <p:oleObj spid="_x0000_s162441" name="Equation" r:id="rId14" imgW="330200" imgH="203200" progId="Equation.DSMT4">
                  <p:embed/>
                </p:oleObj>
              </mc:Choice>
              <mc:Fallback>
                <p:oleObj name="Equation" r:id="rId14" imgW="330200" imgH="203200" progId="Equation.DSMT4">
                  <p:embed/>
                  <p:pic>
                    <p:nvPicPr>
                      <p:cNvPr id="0" name=""/>
                      <p:cNvPicPr>
                        <a:picLocks noChangeAspect="1" noChangeArrowheads="1"/>
                      </p:cNvPicPr>
                      <p:nvPr/>
                    </p:nvPicPr>
                    <p:blipFill>
                      <a:blip r:embed="rId15"/>
                      <a:srcRect/>
                      <a:stretch>
                        <a:fillRect/>
                      </a:stretch>
                    </p:blipFill>
                    <p:spPr bwMode="auto">
                      <a:xfrm>
                        <a:off x="457200" y="5794375"/>
                        <a:ext cx="496887" cy="3063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 name="Object 12"/>
          <p:cNvGraphicFramePr>
            <a:graphicFrameLocks noChangeAspect="1"/>
          </p:cNvGraphicFramePr>
          <p:nvPr>
            <p:extLst/>
          </p:nvPr>
        </p:nvGraphicFramePr>
        <p:xfrm>
          <a:off x="1422400" y="2133600"/>
          <a:ext cx="1397000" cy="688975"/>
        </p:xfrm>
        <a:graphic>
          <a:graphicData uri="http://schemas.openxmlformats.org/presentationml/2006/ole">
            <mc:AlternateContent xmlns:mc="http://schemas.openxmlformats.org/markup-compatibility/2006">
              <mc:Choice xmlns:v="urn:schemas-microsoft-com:vml" Requires="v">
                <p:oleObj spid="_x0000_s162442" name="Equation" r:id="rId16" imgW="927100" imgH="457200" progId="Equation.DSMT4">
                  <p:embed/>
                </p:oleObj>
              </mc:Choice>
              <mc:Fallback>
                <p:oleObj name="Equation" r:id="rId16" imgW="927100" imgH="457200" progId="Equation.DSMT4">
                  <p:embed/>
                  <p:pic>
                    <p:nvPicPr>
                      <p:cNvPr id="0" name=""/>
                      <p:cNvPicPr>
                        <a:picLocks noChangeAspect="1" noChangeArrowheads="1"/>
                      </p:cNvPicPr>
                      <p:nvPr/>
                    </p:nvPicPr>
                    <p:blipFill>
                      <a:blip r:embed="rId17"/>
                      <a:srcRect/>
                      <a:stretch>
                        <a:fillRect/>
                      </a:stretch>
                    </p:blipFill>
                    <p:spPr bwMode="auto">
                      <a:xfrm>
                        <a:off x="1422400" y="2133600"/>
                        <a:ext cx="1397000" cy="688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 name="Object 13"/>
          <p:cNvGraphicFramePr>
            <a:graphicFrameLocks noChangeAspect="1"/>
          </p:cNvGraphicFramePr>
          <p:nvPr>
            <p:extLst/>
          </p:nvPr>
        </p:nvGraphicFramePr>
        <p:xfrm>
          <a:off x="1295400" y="2895600"/>
          <a:ext cx="2105025" cy="496888"/>
        </p:xfrm>
        <a:graphic>
          <a:graphicData uri="http://schemas.openxmlformats.org/presentationml/2006/ole">
            <mc:AlternateContent xmlns:mc="http://schemas.openxmlformats.org/markup-compatibility/2006">
              <mc:Choice xmlns:v="urn:schemas-microsoft-com:vml" Requires="v">
                <p:oleObj spid="_x0000_s162443" name="Equation" r:id="rId18" imgW="1397000" imgH="330200" progId="Equation.DSMT4">
                  <p:embed/>
                </p:oleObj>
              </mc:Choice>
              <mc:Fallback>
                <p:oleObj name="Equation" r:id="rId18" imgW="1397000" imgH="330200" progId="Equation.DSMT4">
                  <p:embed/>
                  <p:pic>
                    <p:nvPicPr>
                      <p:cNvPr id="0" name=""/>
                      <p:cNvPicPr>
                        <a:picLocks noChangeAspect="1" noChangeArrowheads="1"/>
                      </p:cNvPicPr>
                      <p:nvPr/>
                    </p:nvPicPr>
                    <p:blipFill>
                      <a:blip r:embed="rId19"/>
                      <a:srcRect/>
                      <a:stretch>
                        <a:fillRect/>
                      </a:stretch>
                    </p:blipFill>
                    <p:spPr bwMode="auto">
                      <a:xfrm>
                        <a:off x="1295400" y="2895600"/>
                        <a:ext cx="2105025" cy="4968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 name="Object 13"/>
          <p:cNvGraphicFramePr>
            <a:graphicFrameLocks noChangeAspect="1"/>
          </p:cNvGraphicFramePr>
          <p:nvPr>
            <p:extLst/>
          </p:nvPr>
        </p:nvGraphicFramePr>
        <p:xfrm>
          <a:off x="3429000" y="2819400"/>
          <a:ext cx="2103438" cy="650875"/>
        </p:xfrm>
        <a:graphic>
          <a:graphicData uri="http://schemas.openxmlformats.org/presentationml/2006/ole">
            <mc:AlternateContent xmlns:mc="http://schemas.openxmlformats.org/markup-compatibility/2006">
              <mc:Choice xmlns:v="urn:schemas-microsoft-com:vml" Requires="v">
                <p:oleObj spid="_x0000_s162444" name="Equation" r:id="rId20" imgW="1397000" imgH="431800" progId="Equation.DSMT4">
                  <p:embed/>
                </p:oleObj>
              </mc:Choice>
              <mc:Fallback>
                <p:oleObj name="Equation" r:id="rId20" imgW="1397000" imgH="431800" progId="Equation.DSMT4">
                  <p:embed/>
                  <p:pic>
                    <p:nvPicPr>
                      <p:cNvPr id="0" name=""/>
                      <p:cNvPicPr>
                        <a:picLocks noChangeAspect="1" noChangeArrowheads="1"/>
                      </p:cNvPicPr>
                      <p:nvPr/>
                    </p:nvPicPr>
                    <p:blipFill>
                      <a:blip r:embed="rId21"/>
                      <a:srcRect/>
                      <a:stretch>
                        <a:fillRect/>
                      </a:stretch>
                    </p:blipFill>
                    <p:spPr bwMode="auto">
                      <a:xfrm>
                        <a:off x="3429000" y="2819400"/>
                        <a:ext cx="2103438"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 name="Object 13"/>
          <p:cNvGraphicFramePr>
            <a:graphicFrameLocks noChangeAspect="1"/>
          </p:cNvGraphicFramePr>
          <p:nvPr>
            <p:extLst/>
          </p:nvPr>
        </p:nvGraphicFramePr>
        <p:xfrm>
          <a:off x="5541962" y="2819400"/>
          <a:ext cx="249238" cy="593725"/>
        </p:xfrm>
        <a:graphic>
          <a:graphicData uri="http://schemas.openxmlformats.org/presentationml/2006/ole">
            <mc:AlternateContent xmlns:mc="http://schemas.openxmlformats.org/markup-compatibility/2006">
              <mc:Choice xmlns:v="urn:schemas-microsoft-com:vml" Requires="v">
                <p:oleObj spid="_x0000_s162445" name="Equation" r:id="rId22" imgW="165100" imgH="393700" progId="Equation.DSMT4">
                  <p:embed/>
                </p:oleObj>
              </mc:Choice>
              <mc:Fallback>
                <p:oleObj name="Equation" r:id="rId22" imgW="165100" imgH="393700" progId="Equation.DSMT4">
                  <p:embed/>
                  <p:pic>
                    <p:nvPicPr>
                      <p:cNvPr id="0" name=""/>
                      <p:cNvPicPr>
                        <a:picLocks noChangeAspect="1" noChangeArrowheads="1"/>
                      </p:cNvPicPr>
                      <p:nvPr/>
                    </p:nvPicPr>
                    <p:blipFill>
                      <a:blip r:embed="rId23"/>
                      <a:srcRect/>
                      <a:stretch>
                        <a:fillRect/>
                      </a:stretch>
                    </p:blipFill>
                    <p:spPr bwMode="auto">
                      <a:xfrm>
                        <a:off x="5541962" y="2819400"/>
                        <a:ext cx="249238" cy="593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 name="Object 14"/>
          <p:cNvGraphicFramePr>
            <a:graphicFrameLocks noChangeAspect="1"/>
          </p:cNvGraphicFramePr>
          <p:nvPr>
            <p:extLst/>
          </p:nvPr>
        </p:nvGraphicFramePr>
        <p:xfrm>
          <a:off x="1371600" y="3505200"/>
          <a:ext cx="2198688" cy="650875"/>
        </p:xfrm>
        <a:graphic>
          <a:graphicData uri="http://schemas.openxmlformats.org/presentationml/2006/ole">
            <mc:AlternateContent xmlns:mc="http://schemas.openxmlformats.org/markup-compatibility/2006">
              <mc:Choice xmlns:v="urn:schemas-microsoft-com:vml" Requires="v">
                <p:oleObj spid="_x0000_s162446" name="Equation" r:id="rId24" imgW="1460500" imgH="431800" progId="Equation.DSMT4">
                  <p:embed/>
                </p:oleObj>
              </mc:Choice>
              <mc:Fallback>
                <p:oleObj name="Equation" r:id="rId24" imgW="1460500" imgH="431800" progId="Equation.DSMT4">
                  <p:embed/>
                  <p:pic>
                    <p:nvPicPr>
                      <p:cNvPr id="0" name=""/>
                      <p:cNvPicPr>
                        <a:picLocks noChangeAspect="1" noChangeArrowheads="1"/>
                      </p:cNvPicPr>
                      <p:nvPr/>
                    </p:nvPicPr>
                    <p:blipFill>
                      <a:blip r:embed="rId25"/>
                      <a:srcRect/>
                      <a:stretch>
                        <a:fillRect/>
                      </a:stretch>
                    </p:blipFill>
                    <p:spPr bwMode="auto">
                      <a:xfrm>
                        <a:off x="1371600" y="3505200"/>
                        <a:ext cx="2198688"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 name="Object 14"/>
          <p:cNvGraphicFramePr>
            <a:graphicFrameLocks noChangeAspect="1"/>
          </p:cNvGraphicFramePr>
          <p:nvPr>
            <p:extLst/>
          </p:nvPr>
        </p:nvGraphicFramePr>
        <p:xfrm>
          <a:off x="3578225" y="3657600"/>
          <a:ext cx="688975" cy="287338"/>
        </p:xfrm>
        <a:graphic>
          <a:graphicData uri="http://schemas.openxmlformats.org/presentationml/2006/ole">
            <mc:AlternateContent xmlns:mc="http://schemas.openxmlformats.org/markup-compatibility/2006">
              <mc:Choice xmlns:v="urn:schemas-microsoft-com:vml" Requires="v">
                <p:oleObj spid="_x0000_s162447" name="Equation" r:id="rId26" imgW="457200" imgH="190500" progId="Equation.DSMT4">
                  <p:embed/>
                </p:oleObj>
              </mc:Choice>
              <mc:Fallback>
                <p:oleObj name="Equation" r:id="rId26" imgW="457200" imgH="190500" progId="Equation.DSMT4">
                  <p:embed/>
                  <p:pic>
                    <p:nvPicPr>
                      <p:cNvPr id="0" name=""/>
                      <p:cNvPicPr>
                        <a:picLocks noChangeAspect="1" noChangeArrowheads="1"/>
                      </p:cNvPicPr>
                      <p:nvPr/>
                    </p:nvPicPr>
                    <p:blipFill>
                      <a:blip r:embed="rId27"/>
                      <a:srcRect/>
                      <a:stretch>
                        <a:fillRect/>
                      </a:stretch>
                    </p:blipFill>
                    <p:spPr bwMode="auto">
                      <a:xfrm>
                        <a:off x="3578225" y="3657600"/>
                        <a:ext cx="688975" cy="287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5" name="Object 15"/>
          <p:cNvGraphicFramePr>
            <a:graphicFrameLocks noChangeAspect="1"/>
          </p:cNvGraphicFramePr>
          <p:nvPr>
            <p:extLst/>
          </p:nvPr>
        </p:nvGraphicFramePr>
        <p:xfrm>
          <a:off x="1277937" y="4191000"/>
          <a:ext cx="3827463" cy="688975"/>
        </p:xfrm>
        <a:graphic>
          <a:graphicData uri="http://schemas.openxmlformats.org/presentationml/2006/ole">
            <mc:AlternateContent xmlns:mc="http://schemas.openxmlformats.org/markup-compatibility/2006">
              <mc:Choice xmlns:v="urn:schemas-microsoft-com:vml" Requires="v">
                <p:oleObj spid="_x0000_s162448" name="Equation" r:id="rId28" imgW="2540000" imgH="457200" progId="Equation.DSMT4">
                  <p:embed/>
                </p:oleObj>
              </mc:Choice>
              <mc:Fallback>
                <p:oleObj name="Equation" r:id="rId28" imgW="2540000" imgH="457200" progId="Equation.DSMT4">
                  <p:embed/>
                  <p:pic>
                    <p:nvPicPr>
                      <p:cNvPr id="0" name=""/>
                      <p:cNvPicPr>
                        <a:picLocks noChangeAspect="1" noChangeArrowheads="1"/>
                      </p:cNvPicPr>
                      <p:nvPr/>
                    </p:nvPicPr>
                    <p:blipFill>
                      <a:blip r:embed="rId29"/>
                      <a:srcRect/>
                      <a:stretch>
                        <a:fillRect/>
                      </a:stretch>
                    </p:blipFill>
                    <p:spPr bwMode="auto">
                      <a:xfrm>
                        <a:off x="1277937" y="4191000"/>
                        <a:ext cx="3827463" cy="688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6" name="Object 15"/>
          <p:cNvGraphicFramePr>
            <a:graphicFrameLocks noChangeAspect="1"/>
          </p:cNvGraphicFramePr>
          <p:nvPr>
            <p:extLst/>
          </p:nvPr>
        </p:nvGraphicFramePr>
        <p:xfrm>
          <a:off x="5070475" y="4191000"/>
          <a:ext cx="3540125" cy="649288"/>
        </p:xfrm>
        <a:graphic>
          <a:graphicData uri="http://schemas.openxmlformats.org/presentationml/2006/ole">
            <mc:AlternateContent xmlns:mc="http://schemas.openxmlformats.org/markup-compatibility/2006">
              <mc:Choice xmlns:v="urn:schemas-microsoft-com:vml" Requires="v">
                <p:oleObj spid="_x0000_s162449" name="Equation" r:id="rId30" imgW="2349500" imgH="431800" progId="Equation.DSMT4">
                  <p:embed/>
                </p:oleObj>
              </mc:Choice>
              <mc:Fallback>
                <p:oleObj name="Equation" r:id="rId30" imgW="2349500" imgH="431800" progId="Equation.DSMT4">
                  <p:embed/>
                  <p:pic>
                    <p:nvPicPr>
                      <p:cNvPr id="0" name=""/>
                      <p:cNvPicPr>
                        <a:picLocks noChangeAspect="1" noChangeArrowheads="1"/>
                      </p:cNvPicPr>
                      <p:nvPr/>
                    </p:nvPicPr>
                    <p:blipFill>
                      <a:blip r:embed="rId31"/>
                      <a:srcRect/>
                      <a:stretch>
                        <a:fillRect/>
                      </a:stretch>
                    </p:blipFill>
                    <p:spPr bwMode="auto">
                      <a:xfrm>
                        <a:off x="5070475" y="4191000"/>
                        <a:ext cx="3540125" cy="649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 name="Object 15"/>
          <p:cNvGraphicFramePr>
            <a:graphicFrameLocks noChangeAspect="1"/>
          </p:cNvGraphicFramePr>
          <p:nvPr>
            <p:extLst/>
          </p:nvPr>
        </p:nvGraphicFramePr>
        <p:xfrm>
          <a:off x="8572500" y="4419600"/>
          <a:ext cx="190500" cy="228600"/>
        </p:xfrm>
        <a:graphic>
          <a:graphicData uri="http://schemas.openxmlformats.org/presentationml/2006/ole">
            <mc:AlternateContent xmlns:mc="http://schemas.openxmlformats.org/markup-compatibility/2006">
              <mc:Choice xmlns:v="urn:schemas-microsoft-com:vml" Requires="v">
                <p:oleObj spid="_x0000_s162450" name="Equation" r:id="rId32" imgW="127000" imgH="152400" progId="Equation.DSMT4">
                  <p:embed/>
                </p:oleObj>
              </mc:Choice>
              <mc:Fallback>
                <p:oleObj name="Equation" r:id="rId32" imgW="127000" imgH="152400" progId="Equation.DSMT4">
                  <p:embed/>
                  <p:pic>
                    <p:nvPicPr>
                      <p:cNvPr id="0" name=""/>
                      <p:cNvPicPr>
                        <a:picLocks noChangeAspect="1" noChangeArrowheads="1"/>
                      </p:cNvPicPr>
                      <p:nvPr/>
                    </p:nvPicPr>
                    <p:blipFill>
                      <a:blip r:embed="rId33"/>
                      <a:srcRect/>
                      <a:stretch>
                        <a:fillRect/>
                      </a:stretch>
                    </p:blipFill>
                    <p:spPr bwMode="auto">
                      <a:xfrm>
                        <a:off x="8572500" y="4419600"/>
                        <a:ext cx="190500" cy="228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 name="Object 16"/>
          <p:cNvGraphicFramePr>
            <a:graphicFrameLocks noChangeAspect="1"/>
          </p:cNvGraphicFramePr>
          <p:nvPr>
            <p:extLst/>
          </p:nvPr>
        </p:nvGraphicFramePr>
        <p:xfrm>
          <a:off x="1371600" y="4953000"/>
          <a:ext cx="4017963" cy="688975"/>
        </p:xfrm>
        <a:graphic>
          <a:graphicData uri="http://schemas.openxmlformats.org/presentationml/2006/ole">
            <mc:AlternateContent xmlns:mc="http://schemas.openxmlformats.org/markup-compatibility/2006">
              <mc:Choice xmlns:v="urn:schemas-microsoft-com:vml" Requires="v">
                <p:oleObj spid="_x0000_s162451" name="Equation" r:id="rId34" imgW="2667000" imgH="457200" progId="Equation.DSMT4">
                  <p:embed/>
                </p:oleObj>
              </mc:Choice>
              <mc:Fallback>
                <p:oleObj name="Equation" r:id="rId34" imgW="2667000" imgH="457200" progId="Equation.DSMT4">
                  <p:embed/>
                  <p:pic>
                    <p:nvPicPr>
                      <p:cNvPr id="0" name=""/>
                      <p:cNvPicPr>
                        <a:picLocks noChangeAspect="1" noChangeArrowheads="1"/>
                      </p:cNvPicPr>
                      <p:nvPr/>
                    </p:nvPicPr>
                    <p:blipFill>
                      <a:blip r:embed="rId35"/>
                      <a:srcRect/>
                      <a:stretch>
                        <a:fillRect/>
                      </a:stretch>
                    </p:blipFill>
                    <p:spPr bwMode="auto">
                      <a:xfrm>
                        <a:off x="1371600" y="4953000"/>
                        <a:ext cx="4017963" cy="688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9" name="Object 16"/>
          <p:cNvGraphicFramePr>
            <a:graphicFrameLocks noChangeAspect="1"/>
          </p:cNvGraphicFramePr>
          <p:nvPr>
            <p:extLst/>
          </p:nvPr>
        </p:nvGraphicFramePr>
        <p:xfrm>
          <a:off x="5378450" y="4953000"/>
          <a:ext cx="2851150" cy="688975"/>
        </p:xfrm>
        <a:graphic>
          <a:graphicData uri="http://schemas.openxmlformats.org/presentationml/2006/ole">
            <mc:AlternateContent xmlns:mc="http://schemas.openxmlformats.org/markup-compatibility/2006">
              <mc:Choice xmlns:v="urn:schemas-microsoft-com:vml" Requires="v">
                <p:oleObj spid="_x0000_s162452" name="Equation" r:id="rId36" imgW="1892300" imgH="457200" progId="Equation.DSMT4">
                  <p:embed/>
                </p:oleObj>
              </mc:Choice>
              <mc:Fallback>
                <p:oleObj name="Equation" r:id="rId36" imgW="1892300" imgH="457200" progId="Equation.DSMT4">
                  <p:embed/>
                  <p:pic>
                    <p:nvPicPr>
                      <p:cNvPr id="0" name=""/>
                      <p:cNvPicPr>
                        <a:picLocks noChangeAspect="1" noChangeArrowheads="1"/>
                      </p:cNvPicPr>
                      <p:nvPr/>
                    </p:nvPicPr>
                    <p:blipFill>
                      <a:blip r:embed="rId37"/>
                      <a:srcRect/>
                      <a:stretch>
                        <a:fillRect/>
                      </a:stretch>
                    </p:blipFill>
                    <p:spPr bwMode="auto">
                      <a:xfrm>
                        <a:off x="5378450" y="4953000"/>
                        <a:ext cx="2851150" cy="688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 name="Object 16"/>
          <p:cNvGraphicFramePr>
            <a:graphicFrameLocks noChangeAspect="1"/>
          </p:cNvGraphicFramePr>
          <p:nvPr>
            <p:extLst/>
          </p:nvPr>
        </p:nvGraphicFramePr>
        <p:xfrm>
          <a:off x="8226425" y="4953000"/>
          <a:ext cx="688975" cy="631825"/>
        </p:xfrm>
        <a:graphic>
          <a:graphicData uri="http://schemas.openxmlformats.org/presentationml/2006/ole">
            <mc:AlternateContent xmlns:mc="http://schemas.openxmlformats.org/markup-compatibility/2006">
              <mc:Choice xmlns:v="urn:schemas-microsoft-com:vml" Requires="v">
                <p:oleObj spid="_x0000_s162453" name="Equation" r:id="rId38" imgW="457200" imgH="419100" progId="Equation.DSMT4">
                  <p:embed/>
                </p:oleObj>
              </mc:Choice>
              <mc:Fallback>
                <p:oleObj name="Equation" r:id="rId38" imgW="457200" imgH="419100" progId="Equation.DSMT4">
                  <p:embed/>
                  <p:pic>
                    <p:nvPicPr>
                      <p:cNvPr id="0" name=""/>
                      <p:cNvPicPr>
                        <a:picLocks noChangeAspect="1" noChangeArrowheads="1"/>
                      </p:cNvPicPr>
                      <p:nvPr/>
                    </p:nvPicPr>
                    <p:blipFill>
                      <a:blip r:embed="rId39"/>
                      <a:srcRect/>
                      <a:stretch>
                        <a:fillRect/>
                      </a:stretch>
                    </p:blipFill>
                    <p:spPr bwMode="auto">
                      <a:xfrm>
                        <a:off x="8226425" y="4953000"/>
                        <a:ext cx="688975" cy="631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 name="Object 17"/>
          <p:cNvGraphicFramePr>
            <a:graphicFrameLocks noChangeAspect="1"/>
          </p:cNvGraphicFramePr>
          <p:nvPr>
            <p:extLst/>
          </p:nvPr>
        </p:nvGraphicFramePr>
        <p:xfrm>
          <a:off x="914400" y="5641975"/>
          <a:ext cx="862013" cy="631825"/>
        </p:xfrm>
        <a:graphic>
          <a:graphicData uri="http://schemas.openxmlformats.org/presentationml/2006/ole">
            <mc:AlternateContent xmlns:mc="http://schemas.openxmlformats.org/markup-compatibility/2006">
              <mc:Choice xmlns:v="urn:schemas-microsoft-com:vml" Requires="v">
                <p:oleObj spid="_x0000_s162454" name="Equation" r:id="rId40" imgW="571500" imgH="419100" progId="Equation.DSMT4">
                  <p:embed/>
                </p:oleObj>
              </mc:Choice>
              <mc:Fallback>
                <p:oleObj name="Equation" r:id="rId40" imgW="571500" imgH="419100" progId="Equation.DSMT4">
                  <p:embed/>
                  <p:pic>
                    <p:nvPicPr>
                      <p:cNvPr id="0" name=""/>
                      <p:cNvPicPr>
                        <a:picLocks noChangeAspect="1" noChangeArrowheads="1"/>
                      </p:cNvPicPr>
                      <p:nvPr/>
                    </p:nvPicPr>
                    <p:blipFill>
                      <a:blip r:embed="rId41"/>
                      <a:srcRect/>
                      <a:stretch>
                        <a:fillRect/>
                      </a:stretch>
                    </p:blipFill>
                    <p:spPr bwMode="auto">
                      <a:xfrm>
                        <a:off x="914400" y="5641975"/>
                        <a:ext cx="862013" cy="631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2" name="Object 17"/>
          <p:cNvGraphicFramePr>
            <a:graphicFrameLocks noChangeAspect="1"/>
          </p:cNvGraphicFramePr>
          <p:nvPr>
            <p:extLst/>
          </p:nvPr>
        </p:nvGraphicFramePr>
        <p:xfrm>
          <a:off x="1752600" y="5562600"/>
          <a:ext cx="765175" cy="688975"/>
        </p:xfrm>
        <a:graphic>
          <a:graphicData uri="http://schemas.openxmlformats.org/presentationml/2006/ole">
            <mc:AlternateContent xmlns:mc="http://schemas.openxmlformats.org/markup-compatibility/2006">
              <mc:Choice xmlns:v="urn:schemas-microsoft-com:vml" Requires="v">
                <p:oleObj spid="_x0000_s162455" name="Equation" r:id="rId42" imgW="508000" imgH="457200" progId="Equation.DSMT4">
                  <p:embed/>
                </p:oleObj>
              </mc:Choice>
              <mc:Fallback>
                <p:oleObj name="Equation" r:id="rId42" imgW="508000" imgH="457200" progId="Equation.DSMT4">
                  <p:embed/>
                  <p:pic>
                    <p:nvPicPr>
                      <p:cNvPr id="0" name=""/>
                      <p:cNvPicPr>
                        <a:picLocks noChangeAspect="1" noChangeArrowheads="1"/>
                      </p:cNvPicPr>
                      <p:nvPr/>
                    </p:nvPicPr>
                    <p:blipFill>
                      <a:blip r:embed="rId43"/>
                      <a:srcRect/>
                      <a:stretch>
                        <a:fillRect/>
                      </a:stretch>
                    </p:blipFill>
                    <p:spPr bwMode="auto">
                      <a:xfrm>
                        <a:off x="1752600" y="5562600"/>
                        <a:ext cx="765175" cy="688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567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left)">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wipe(left)">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08940"/>
                                        </p:tgtEl>
                                        <p:attrNameLst>
                                          <p:attrName>style.visibility</p:attrName>
                                        </p:attrNameLst>
                                      </p:cBhvr>
                                      <p:to>
                                        <p:strVal val="visible"/>
                                      </p:to>
                                    </p:set>
                                    <p:animEffect transition="in" filter="wipe(left)">
                                      <p:cBhvr>
                                        <p:cTn id="27" dur="500"/>
                                        <p:tgtEl>
                                          <p:spTgt spid="5089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08941"/>
                                        </p:tgtEl>
                                        <p:attrNameLst>
                                          <p:attrName>style.visibility</p:attrName>
                                        </p:attrNameLst>
                                      </p:cBhvr>
                                      <p:to>
                                        <p:strVal val="visible"/>
                                      </p:to>
                                    </p:set>
                                    <p:animEffect transition="in" filter="wipe(left)">
                                      <p:cBhvr>
                                        <p:cTn id="37" dur="500"/>
                                        <p:tgtEl>
                                          <p:spTgt spid="5089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08942"/>
                                        </p:tgtEl>
                                        <p:attrNameLst>
                                          <p:attrName>style.visibility</p:attrName>
                                        </p:attrNameLst>
                                      </p:cBhvr>
                                      <p:to>
                                        <p:strVal val="visible"/>
                                      </p:to>
                                    </p:set>
                                    <p:animEffect transition="in" filter="wipe(left)">
                                      <p:cBhvr>
                                        <p:cTn id="57" dur="500"/>
                                        <p:tgtEl>
                                          <p:spTgt spid="5089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08943"/>
                                        </p:tgtEl>
                                        <p:attrNameLst>
                                          <p:attrName>style.visibility</p:attrName>
                                        </p:attrNameLst>
                                      </p:cBhvr>
                                      <p:to>
                                        <p:strVal val="visible"/>
                                      </p:to>
                                    </p:set>
                                    <p:animEffect transition="in" filter="wipe(left)">
                                      <p:cBhvr>
                                        <p:cTn id="72" dur="500"/>
                                        <p:tgtEl>
                                          <p:spTgt spid="50894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508944"/>
                                        </p:tgtEl>
                                        <p:attrNameLst>
                                          <p:attrName>style.visibility</p:attrName>
                                        </p:attrNameLst>
                                      </p:cBhvr>
                                      <p:to>
                                        <p:strVal val="visible"/>
                                      </p:to>
                                    </p:set>
                                    <p:animEffect transition="in" filter="wipe(left)">
                                      <p:cBhvr>
                                        <p:cTn id="92" dur="500"/>
                                        <p:tgtEl>
                                          <p:spTgt spid="50894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left)">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left)">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508945"/>
                                        </p:tgtEl>
                                        <p:attrNameLst>
                                          <p:attrName>style.visibility</p:attrName>
                                        </p:attrNameLst>
                                      </p:cBhvr>
                                      <p:to>
                                        <p:strVal val="visible"/>
                                      </p:to>
                                    </p:set>
                                    <p:animEffect transition="in" filter="wipe(left)">
                                      <p:cBhvr>
                                        <p:cTn id="112" dur="500"/>
                                        <p:tgtEl>
                                          <p:spTgt spid="50894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wipe(left)">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left)">
                                      <p:cBhvr>
                                        <p:cTn id="1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19" grpId="0" build="p"/>
      <p:bldP spid="20" grpId="0" build="p"/>
      <p:bldP spid="21"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46149</TotalTime>
  <Words>1722</Words>
  <Application>Microsoft Macintosh PowerPoint</Application>
  <PresentationFormat>On-screen Show (4:3)</PresentationFormat>
  <Paragraphs>268</Paragraphs>
  <Slides>23</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 Narrow</vt:lpstr>
      <vt:lpstr>Lucida Grande</vt:lpstr>
      <vt:lpstr>Monotype Corsiva</vt:lpstr>
      <vt:lpstr>ＭＳ Ｐゴシック</vt:lpstr>
      <vt:lpstr>Symbol</vt:lpstr>
      <vt:lpstr>Times New Roman</vt:lpstr>
      <vt:lpstr>Wingdings</vt:lpstr>
      <vt:lpstr>Arial</vt:lpstr>
      <vt:lpstr>phys1443-spring02</vt:lpstr>
      <vt:lpstr>Equation</vt:lpstr>
      <vt:lpstr>PHYS 3313 – Section 001 Lecture #20</vt:lpstr>
      <vt:lpstr>Announcements</vt:lpstr>
      <vt:lpstr>Reminder: Special project #6</vt:lpstr>
      <vt:lpstr>Infinite Square-Well Potential</vt:lpstr>
      <vt:lpstr>Quantization</vt:lpstr>
      <vt:lpstr>Quantized Energy</vt:lpstr>
      <vt:lpstr>How does this correspond to Classical Mech.?</vt:lpstr>
      <vt:lpstr>Expectation Values &amp; Operators</vt:lpstr>
      <vt:lpstr>Ex 6.8: Expectation values inside a box</vt:lpstr>
      <vt:lpstr>Ex 6.9: Proton Transition Energy</vt:lpstr>
      <vt:lpstr>Finite Square-Well Potential</vt:lpstr>
      <vt:lpstr>Finite Square-Well Solution</vt:lpstr>
      <vt:lpstr>Penetration Depth</vt:lpstr>
      <vt:lpstr>Three-Dimensional Infinite-Potential Well</vt:lpstr>
      <vt:lpstr>Ex 6.10: Expectation values inside a box</vt:lpstr>
      <vt:lpstr>Ex 6.10: Expectation values inside a box</vt:lpstr>
      <vt:lpstr>Degeneracy*</vt:lpstr>
      <vt:lpstr>The Simple Harmonic Oscillator</vt:lpstr>
      <vt:lpstr>Parabolic Potential Well</vt:lpstr>
      <vt:lpstr>Analysis of the Parabolic Potential Well</vt:lpstr>
      <vt:lpstr>Ex. 6.12: Harmonic Oscillator stuff</vt:lpstr>
      <vt:lpstr>Barriers and Tunneling</vt:lpstr>
      <vt:lpstr>Reflection and Transmission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939</cp:revision>
  <cp:lastPrinted>2013-08-26T21:25:15Z</cp:lastPrinted>
  <dcterms:created xsi:type="dcterms:W3CDTF">2012-08-27T21:13:02Z</dcterms:created>
  <dcterms:modified xsi:type="dcterms:W3CDTF">2017-04-17T15:42:51Z</dcterms:modified>
</cp:coreProperties>
</file>