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574" r:id="rId3"/>
    <p:sldId id="781" r:id="rId4"/>
    <p:sldId id="807" r:id="rId5"/>
    <p:sldId id="808" r:id="rId6"/>
    <p:sldId id="809" r:id="rId7"/>
    <p:sldId id="810" r:id="rId8"/>
    <p:sldId id="811" r:id="rId9"/>
    <p:sldId id="812" r:id="rId10"/>
    <p:sldId id="813" r:id="rId11"/>
    <p:sldId id="814" r:id="rId12"/>
    <p:sldId id="815" r:id="rId13"/>
    <p:sldId id="816" r:id="rId14"/>
    <p:sldId id="817" r:id="rId15"/>
    <p:sldId id="818" r:id="rId16"/>
    <p:sldId id="819" r:id="rId17"/>
    <p:sldId id="820" r:id="rId18"/>
    <p:sldId id="821" r:id="rId19"/>
    <p:sldId id="822" r:id="rId20"/>
    <p:sldId id="823" r:id="rId21"/>
    <p:sldId id="824" r:id="rId22"/>
    <p:sldId id="825" r:id="rId2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1CEEF"/>
    <a:srgbClr val="8EDBEF"/>
    <a:srgbClr val="7FC4D6"/>
    <a:srgbClr val="99FFCC"/>
    <a:srgbClr val="FFFFCC"/>
    <a:srgbClr val="CC6600"/>
    <a:srgbClr val="FF0066"/>
    <a:srgbClr val="CC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8"/>
    <p:restoredTop sz="94660"/>
  </p:normalViewPr>
  <p:slideViewPr>
    <p:cSldViewPr>
      <p:cViewPr varScale="1">
        <p:scale>
          <a:sx n="105" d="100"/>
          <a:sy n="105" d="100"/>
        </p:scale>
        <p:origin x="3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6" Type="http://schemas.openxmlformats.org/officeDocument/2006/relationships/image" Target="../media/image56.emf"/><Relationship Id="rId1" Type="http://schemas.openxmlformats.org/officeDocument/2006/relationships/image" Target="../media/image51.emf"/><Relationship Id="rId2" Type="http://schemas.openxmlformats.org/officeDocument/2006/relationships/image" Target="../media/image5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1" Type="http://schemas.openxmlformats.org/officeDocument/2006/relationships/image" Target="../media/image57.emf"/><Relationship Id="rId2" Type="http://schemas.openxmlformats.org/officeDocument/2006/relationships/image" Target="../media/image5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Relationship Id="rId2" Type="http://schemas.openxmlformats.org/officeDocument/2006/relationships/image" Target="../media/image62.emf"/><Relationship Id="rId3" Type="http://schemas.openxmlformats.org/officeDocument/2006/relationships/image" Target="../media/image63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67.emf"/><Relationship Id="rId5" Type="http://schemas.openxmlformats.org/officeDocument/2006/relationships/image" Target="../media/image68.emf"/><Relationship Id="rId6" Type="http://schemas.openxmlformats.org/officeDocument/2006/relationships/image" Target="../media/image69.emf"/><Relationship Id="rId7" Type="http://schemas.openxmlformats.org/officeDocument/2006/relationships/image" Target="../media/image70.emf"/><Relationship Id="rId1" Type="http://schemas.openxmlformats.org/officeDocument/2006/relationships/image" Target="../media/image64.emf"/><Relationship Id="rId2" Type="http://schemas.openxmlformats.org/officeDocument/2006/relationships/image" Target="../media/image6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Relationship Id="rId2" Type="http://schemas.openxmlformats.org/officeDocument/2006/relationships/image" Target="../media/image72.emf"/><Relationship Id="rId3" Type="http://schemas.openxmlformats.org/officeDocument/2006/relationships/image" Target="../media/image7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251094"/>
            <a:ext cx="512496" cy="452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77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251094"/>
            <a:ext cx="512496" cy="452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0.bin"/><Relationship Id="rId12" Type="http://schemas.openxmlformats.org/officeDocument/2006/relationships/image" Target="../media/image36.emf"/><Relationship Id="rId13" Type="http://schemas.openxmlformats.org/officeDocument/2006/relationships/oleObject" Target="../embeddings/oleObject31.bin"/><Relationship Id="rId14" Type="http://schemas.openxmlformats.org/officeDocument/2006/relationships/image" Target="../media/image37.emf"/><Relationship Id="rId15" Type="http://schemas.openxmlformats.org/officeDocument/2006/relationships/oleObject" Target="../embeddings/oleObject32.bin"/><Relationship Id="rId16" Type="http://schemas.openxmlformats.org/officeDocument/2006/relationships/image" Target="../media/image38.emf"/><Relationship Id="rId17" Type="http://schemas.openxmlformats.org/officeDocument/2006/relationships/oleObject" Target="../embeddings/oleObject33.bin"/><Relationship Id="rId18" Type="http://schemas.openxmlformats.org/officeDocument/2006/relationships/image" Target="../media/image3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27.bin"/><Relationship Id="rId4" Type="http://schemas.openxmlformats.org/officeDocument/2006/relationships/image" Target="../media/image33.emf"/><Relationship Id="rId5" Type="http://schemas.openxmlformats.org/officeDocument/2006/relationships/image" Target="../media/image40.png"/><Relationship Id="rId6" Type="http://schemas.openxmlformats.org/officeDocument/2006/relationships/image" Target="../media/image41.jpeg"/><Relationship Id="rId7" Type="http://schemas.openxmlformats.org/officeDocument/2006/relationships/oleObject" Target="../embeddings/oleObject28.bin"/><Relationship Id="rId8" Type="http://schemas.openxmlformats.org/officeDocument/2006/relationships/image" Target="../media/image34.e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4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4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1.bin"/><Relationship Id="rId12" Type="http://schemas.openxmlformats.org/officeDocument/2006/relationships/image" Target="../media/image49.emf"/><Relationship Id="rId13" Type="http://schemas.openxmlformats.org/officeDocument/2006/relationships/oleObject" Target="../embeddings/oleObject42.bin"/><Relationship Id="rId14" Type="http://schemas.openxmlformats.org/officeDocument/2006/relationships/image" Target="../media/image5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7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46.e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47.emf"/><Relationship Id="rId9" Type="http://schemas.openxmlformats.org/officeDocument/2006/relationships/oleObject" Target="../embeddings/oleObject40.bin"/><Relationship Id="rId10" Type="http://schemas.openxmlformats.org/officeDocument/2006/relationships/image" Target="../media/image48.em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7.bin"/><Relationship Id="rId12" Type="http://schemas.openxmlformats.org/officeDocument/2006/relationships/image" Target="../media/image55.emf"/><Relationship Id="rId13" Type="http://schemas.openxmlformats.org/officeDocument/2006/relationships/oleObject" Target="../embeddings/oleObject48.bin"/><Relationship Id="rId14" Type="http://schemas.openxmlformats.org/officeDocument/2006/relationships/image" Target="../media/image5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43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52.e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53.emf"/><Relationship Id="rId9" Type="http://schemas.openxmlformats.org/officeDocument/2006/relationships/oleObject" Target="../embeddings/oleObject46.bin"/><Relationship Id="rId10" Type="http://schemas.openxmlformats.org/officeDocument/2006/relationships/image" Target="../media/image5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57.e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58.e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59.emf"/><Relationship Id="rId9" Type="http://schemas.openxmlformats.org/officeDocument/2006/relationships/oleObject" Target="../embeddings/oleObject52.bin"/><Relationship Id="rId10" Type="http://schemas.openxmlformats.org/officeDocument/2006/relationships/image" Target="../media/image6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61.emf"/><Relationship Id="rId5" Type="http://schemas.openxmlformats.org/officeDocument/2006/relationships/oleObject" Target="../embeddings/oleObject54.bin"/><Relationship Id="rId6" Type="http://schemas.openxmlformats.org/officeDocument/2006/relationships/image" Target="../media/image62.emf"/><Relationship Id="rId7" Type="http://schemas.openxmlformats.org/officeDocument/2006/relationships/oleObject" Target="../embeddings/oleObject55.bin"/><Relationship Id="rId8" Type="http://schemas.openxmlformats.org/officeDocument/2006/relationships/image" Target="../media/image63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0.bin"/><Relationship Id="rId12" Type="http://schemas.openxmlformats.org/officeDocument/2006/relationships/image" Target="../media/image68.emf"/><Relationship Id="rId13" Type="http://schemas.openxmlformats.org/officeDocument/2006/relationships/oleObject" Target="../embeddings/oleObject61.bin"/><Relationship Id="rId14" Type="http://schemas.openxmlformats.org/officeDocument/2006/relationships/image" Target="../media/image69.emf"/><Relationship Id="rId15" Type="http://schemas.openxmlformats.org/officeDocument/2006/relationships/oleObject" Target="../embeddings/oleObject62.bin"/><Relationship Id="rId16" Type="http://schemas.openxmlformats.org/officeDocument/2006/relationships/image" Target="../media/image70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56.bin"/><Relationship Id="rId4" Type="http://schemas.openxmlformats.org/officeDocument/2006/relationships/image" Target="../media/image64.e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65.emf"/><Relationship Id="rId7" Type="http://schemas.openxmlformats.org/officeDocument/2006/relationships/oleObject" Target="../embeddings/oleObject58.bin"/><Relationship Id="rId8" Type="http://schemas.openxmlformats.org/officeDocument/2006/relationships/image" Target="../media/image66.emf"/><Relationship Id="rId9" Type="http://schemas.openxmlformats.org/officeDocument/2006/relationships/oleObject" Target="../embeddings/oleObject59.bin"/><Relationship Id="rId10" Type="http://schemas.openxmlformats.org/officeDocument/2006/relationships/image" Target="../media/image6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4" Type="http://schemas.openxmlformats.org/officeDocument/2006/relationships/image" Target="../media/image71.emf"/><Relationship Id="rId5" Type="http://schemas.openxmlformats.org/officeDocument/2006/relationships/oleObject" Target="../embeddings/oleObject64.bin"/><Relationship Id="rId6" Type="http://schemas.openxmlformats.org/officeDocument/2006/relationships/image" Target="../media/image72.emf"/><Relationship Id="rId7" Type="http://schemas.openxmlformats.org/officeDocument/2006/relationships/oleObject" Target="../embeddings/oleObject65.bin"/><Relationship Id="rId8" Type="http://schemas.openxmlformats.org/officeDocument/2006/relationships/image" Target="../media/image73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74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0.emf"/><Relationship Id="rId10" Type="http://schemas.openxmlformats.org/officeDocument/2006/relationships/image" Target="../media/image5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8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9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3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17.bin"/><Relationship Id="rId9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21.e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22.emf"/><Relationship Id="rId10" Type="http://schemas.openxmlformats.org/officeDocument/2006/relationships/oleObject" Target="../embeddings/oleObject21.bin"/><Relationship Id="rId11" Type="http://schemas.openxmlformats.org/officeDocument/2006/relationships/image" Target="../media/image2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30260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21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50114" y="1683603"/>
            <a:ext cx="31357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April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12,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. Amir </a:t>
            </a:r>
            <a:r>
              <a:rPr lang="en-US" dirty="0" err="1" smtClean="0">
                <a:solidFill>
                  <a:schemeClr val="accent2"/>
                </a:solidFill>
                <a:latin typeface="Monotype Corsiva" pitchFamily="-84" charset="0"/>
              </a:rPr>
              <a:t>Farbin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609983"/>
            <a:ext cx="685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Reflection and Transmission</a:t>
            </a:r>
          </a:p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Barriers </a:t>
            </a:r>
            <a:r>
              <a:rPr lang="en-US" sz="2800" dirty="0" smtClean="0">
                <a:latin typeface="Arial Narrow" pitchFamily="-84" charset="0"/>
              </a:rPr>
              <a:t>and </a:t>
            </a:r>
            <a:r>
              <a:rPr lang="en-US" sz="2800" dirty="0">
                <a:latin typeface="Arial Narrow" pitchFamily="-84" charset="0"/>
              </a:rPr>
              <a:t>Tunneling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Alpha Particle </a:t>
            </a:r>
            <a:r>
              <a:rPr lang="en-US" sz="2800" dirty="0" smtClean="0">
                <a:latin typeface="Arial Narrow" pitchFamily="-84" charset="0"/>
              </a:rPr>
              <a:t>Decay</a:t>
            </a:r>
          </a:p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Schrodinger Equations applied on Hydrogen Atom</a:t>
            </a:r>
          </a:p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Quantum Numbers</a:t>
            </a:r>
          </a:p>
          <a:p>
            <a:pPr marL="609600" indent="-609600" algn="l"/>
            <a:endParaRPr lang="en-US" sz="2800" dirty="0">
              <a:latin typeface="Arial Narrow" pitchFamily="-8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76745" y="401495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Alpha-Particle Decay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3588" cy="50292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May nuclei heavier than </a:t>
            </a:r>
            <a:r>
              <a:rPr lang="en-US" sz="2000" dirty="0" err="1" smtClean="0">
                <a:ea typeface="ＭＳ Ｐゴシック" pitchFamily="-84" charset="-128"/>
                <a:cs typeface="ＭＳ Ｐゴシック" pitchFamily="-84" charset="-128"/>
              </a:rPr>
              <a:t>Pb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emits alpha particles (nucleus of He)! The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phenomenon of tunneling explains the alpha-particle decay of heavy, radioactive nuclei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Inside the nucleus, an alpha particle feels the strong, short-range attractive nuclear force as well as the repulsive Coulomb force.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nuclear force dominates inside the nuclear radius where the potential is approximately a square well.</a:t>
            </a: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The Coulomb force dominates </a:t>
            </a:r>
            <a:b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outside the nuclear radius.</a:t>
            </a:r>
          </a:p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potential barrier at the nuclear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radius is several times greater than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energy of an alpha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particle (~5MeV).</a:t>
            </a:r>
          </a:p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According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to quantum mechanics,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however, the alpha particle can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ja-JP" altLang="en-US" sz="2000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tunnel</a:t>
            </a:r>
            <a:r>
              <a:rPr lang="ja-JP" altLang="en-US" sz="2000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through the barrier. Hence </a:t>
            </a:r>
            <a:b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this is observed as radioactive decay.</a:t>
            </a: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51203" name="Picture 11" descr="0619"/>
          <p:cNvPicPr preferRelativeResize="0">
            <a:picLocks noChangeAspect="1" noChangeArrowheads="1"/>
          </p:cNvPicPr>
          <p:nvPr/>
        </p:nvPicPr>
        <p:blipFill>
          <a:blip r:embed="rId2"/>
          <a:srcRect b="4256"/>
          <a:stretch>
            <a:fillRect/>
          </a:stretch>
        </p:blipFill>
        <p:spPr bwMode="auto">
          <a:xfrm>
            <a:off x="4876800" y="2590800"/>
            <a:ext cx="396240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50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Application of the Schr</a:t>
            </a:r>
            <a:r>
              <a:rPr lang="en-US" sz="3400" dirty="0" smtClean="0">
                <a:cs typeface="Arial" charset="0"/>
              </a:rPr>
              <a:t>ö</a:t>
            </a:r>
            <a:r>
              <a:rPr lang="en-US" sz="3400" dirty="0" smtClean="0">
                <a:cs typeface="+mj-cs"/>
              </a:rPr>
              <a:t>dinger Equation to the Hydrogen Atom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8686800" cy="48006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cs typeface="ＭＳ Ｐゴシック" pitchFamily="-84" charset="-128"/>
              </a:rPr>
              <a:t>The approximation of the potential energy of the electron-proton system is</a:t>
            </a:r>
            <a:r>
              <a:rPr lang="en-US" sz="2800" dirty="0" smtClean="0">
                <a:cs typeface="ＭＳ Ｐゴシック" pitchFamily="-84" charset="-128"/>
              </a:rPr>
              <a:t> the Coulomb potential: </a:t>
            </a:r>
            <a:endParaRPr lang="en-US" sz="2800" dirty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 smtClean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cs typeface="ＭＳ Ｐゴシック" pitchFamily="-84" charset="-128"/>
              </a:rPr>
              <a:t>To solve this problem, we use the </a:t>
            </a:r>
            <a:r>
              <a:rPr lang="en-US" sz="2800" dirty="0">
                <a:cs typeface="ＭＳ Ｐゴシック" pitchFamily="-84" charset="-128"/>
              </a:rPr>
              <a:t>three-dimensional time-independent Schr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ö</a:t>
            </a:r>
            <a:r>
              <a:rPr lang="en-US" sz="2800" dirty="0">
                <a:cs typeface="ＭＳ Ｐゴシック" pitchFamily="-84" charset="-128"/>
              </a:rPr>
              <a:t>dinger Equation.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 smtClean="0">
              <a:cs typeface="ＭＳ Ｐゴシック" pitchFamily="-84" charset="-128"/>
            </a:endParaRPr>
          </a:p>
          <a:p>
            <a:pPr algn="l" eaLnBrk="1" hangingPunct="1">
              <a:lnSpc>
                <a:spcPct val="90000"/>
              </a:lnSpc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cs typeface="ＭＳ Ｐゴシック" pitchFamily="-84" charset="-128"/>
              </a:rPr>
              <a:t>For Hydrogen-like atoms</a:t>
            </a:r>
            <a:r>
              <a:rPr lang="en-US" sz="2800" dirty="0" smtClean="0">
                <a:cs typeface="ＭＳ Ｐゴシック" pitchFamily="-84" charset="-128"/>
              </a:rPr>
              <a:t> with one electron (</a:t>
            </a:r>
            <a:r>
              <a:rPr lang="en-US" sz="2800" dirty="0">
                <a:cs typeface="ＭＳ Ｐゴシック" pitchFamily="-84" charset="-128"/>
              </a:rPr>
              <a:t>He</a:t>
            </a:r>
            <a:r>
              <a:rPr lang="en-US" sz="2800" baseline="30000" dirty="0">
                <a:cs typeface="ＭＳ Ｐゴシック" pitchFamily="-84" charset="-128"/>
              </a:rPr>
              <a:t>+</a:t>
            </a:r>
            <a:r>
              <a:rPr lang="en-US" sz="2800" dirty="0">
                <a:cs typeface="ＭＳ Ｐゴシック" pitchFamily="-84" charset="-128"/>
              </a:rPr>
              <a:t> or Li</a:t>
            </a:r>
            <a:r>
              <a:rPr lang="en-US" sz="2800" baseline="30000" dirty="0">
                <a:cs typeface="ＭＳ Ｐゴシック" pitchFamily="-84" charset="-128"/>
              </a:rPr>
              <a:t>++</a:t>
            </a:r>
            <a:r>
              <a:rPr lang="en-US" sz="2800" dirty="0">
                <a:cs typeface="ＭＳ Ｐゴシック" pitchFamily="-84" charset="-128"/>
              </a:rPr>
              <a:t>)</a:t>
            </a:r>
          </a:p>
          <a:p>
            <a:pPr marL="1200150" lvl="1" indent="-4572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cs typeface="ＭＳ Ｐゴシック" pitchFamily="-84" charset="-128"/>
              </a:rPr>
              <a:t>Replace 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>
                <a:cs typeface="ＭＳ Ｐゴシック" pitchFamily="-84" charset="-128"/>
              </a:rPr>
              <a:t> with </a:t>
            </a:r>
            <a:r>
              <a:rPr lang="en-US" sz="2400" i="1" dirty="0">
                <a:cs typeface="ＭＳ Ｐゴシック" pitchFamily="-84" charset="-128"/>
              </a:rPr>
              <a:t>Ze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>
                <a:cs typeface="ＭＳ Ｐゴシック" pitchFamily="-84" charset="-128"/>
              </a:rPr>
              <a:t> (</a:t>
            </a:r>
            <a:r>
              <a:rPr lang="en-US" sz="2400" i="1" dirty="0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is the atomic number)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cs typeface="ＭＳ Ｐゴシック" pitchFamily="-84" charset="-128"/>
              </a:rPr>
              <a:t>Use appropriate reduced mass </a:t>
            </a:r>
            <a:r>
              <a:rPr lang="el-GR" sz="2800" i="1" dirty="0" smtClean="0">
                <a:latin typeface="Symbol" charset="2"/>
                <a:ea typeface="Arial" pitchFamily="-84" charset="0"/>
                <a:cs typeface="Symbol" charset="2"/>
              </a:rPr>
              <a:t>μ</a:t>
            </a:r>
            <a:endParaRPr lang="en-US" sz="4000" dirty="0">
              <a:latin typeface="Symbol" charset="2"/>
              <a:cs typeface="Symbol" charset="2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200400" y="2133600"/>
          <a:ext cx="1219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49" name="Equation" r:id="rId3" imgW="457200" imgH="228600" progId="Equation.DSMT4">
                  <p:embed/>
                </p:oleObj>
              </mc:Choice>
              <mc:Fallback>
                <p:oleObj name="Equation" r:id="rId3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133600"/>
                        <a:ext cx="1219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757737" y="1828800"/>
          <a:ext cx="1109663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50" name="Equation" r:id="rId5" imgW="431800" imgH="457200" progId="Equation.DSMT4">
                  <p:embed/>
                </p:oleObj>
              </mc:Choice>
              <mc:Fallback>
                <p:oleObj name="Equation" r:id="rId5" imgW="431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737" y="1828800"/>
                        <a:ext cx="1109663" cy="1176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4419600" y="2328862"/>
          <a:ext cx="360363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51" name="Equation" r:id="rId7" imgW="139700" imgH="101600" progId="Equation.DSMT4">
                  <p:embed/>
                </p:oleObj>
              </mc:Choice>
              <mc:Fallback>
                <p:oleObj name="Equation" r:id="rId7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328862"/>
                        <a:ext cx="360363" cy="26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>
            <p:extLst/>
          </p:nvPr>
        </p:nvGraphicFramePr>
        <p:xfrm>
          <a:off x="514350" y="3810000"/>
          <a:ext cx="82121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52" name="Equation" r:id="rId9" imgW="4254500" imgH="469900" progId="Equation.DSMT4">
                  <p:embed/>
                </p:oleObj>
              </mc:Choice>
              <mc:Fallback>
                <p:oleObj name="Equation" r:id="rId9" imgW="4254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3810000"/>
                        <a:ext cx="8212138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/>
          </p:nvPr>
        </p:nvGraphicFramePr>
        <p:xfrm>
          <a:off x="5410200" y="5486400"/>
          <a:ext cx="1600200" cy="781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53" name="Equation" r:id="rId11" imgW="952500" imgH="469900" progId="Equation.DSMT4">
                  <p:embed/>
                </p:oleObj>
              </mc:Choice>
              <mc:Fallback>
                <p:oleObj name="Equation" r:id="rId11" imgW="952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486400"/>
                        <a:ext cx="1600200" cy="7813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5228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0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Application of the Schr</a:t>
            </a:r>
            <a:r>
              <a:rPr lang="en-US" sz="3400" dirty="0" smtClean="0">
                <a:cs typeface="Arial" charset="0"/>
              </a:rPr>
              <a:t>ö</a:t>
            </a:r>
            <a:r>
              <a:rPr lang="en-US" sz="3400" dirty="0" smtClean="0">
                <a:cs typeface="+mj-cs"/>
              </a:rPr>
              <a:t>dinger Equation</a:t>
            </a:r>
          </a:p>
        </p:txBody>
      </p:sp>
      <p:sp>
        <p:nvSpPr>
          <p:cNvPr id="14438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838200"/>
            <a:ext cx="8453438" cy="8382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The potential (central force) </a:t>
            </a:r>
            <a:r>
              <a:rPr lang="en-US" sz="2800" i="1" dirty="0" err="1" smtClean="0">
                <a:cs typeface="+mn-cs"/>
              </a:rPr>
              <a:t>V</a:t>
            </a:r>
            <a:r>
              <a:rPr lang="en-US" sz="2800" dirty="0" err="1" smtClean="0">
                <a:cs typeface="+mn-cs"/>
              </a:rPr>
              <a:t>(</a:t>
            </a:r>
            <a:r>
              <a:rPr lang="en-US" sz="2800" i="1" dirty="0" err="1" smtClean="0">
                <a:cs typeface="+mn-cs"/>
              </a:rPr>
              <a:t>r</a:t>
            </a:r>
            <a:r>
              <a:rPr lang="en-US" sz="2800" dirty="0" smtClean="0">
                <a:cs typeface="+mn-cs"/>
              </a:rPr>
              <a:t>) depends on the distance </a:t>
            </a:r>
            <a:r>
              <a:rPr lang="en-US" sz="2800" i="1" dirty="0" err="1" smtClean="0">
                <a:cs typeface="+mn-cs"/>
              </a:rPr>
              <a:t>r</a:t>
            </a:r>
            <a:r>
              <a:rPr lang="en-US" sz="2800" dirty="0" smtClean="0">
                <a:cs typeface="+mn-cs"/>
              </a:rPr>
              <a:t> between the proton and electron.</a:t>
            </a:r>
          </a:p>
        </p:txBody>
      </p:sp>
      <p:sp>
        <p:nvSpPr>
          <p:cNvPr id="144394" name="AutoShape 10"/>
          <p:cNvSpPr>
            <a:spLocks noChangeArrowheads="1"/>
          </p:cNvSpPr>
          <p:nvPr/>
        </p:nvSpPr>
        <p:spPr bwMode="auto">
          <a:xfrm>
            <a:off x="6019800" y="4191000"/>
            <a:ext cx="1066800" cy="9144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92100" y="5243513"/>
          <a:ext cx="87757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01" name="Equation" r:id="rId3" imgW="4546600" imgH="444500" progId="Equation.DSMT4">
                  <p:embed/>
                </p:oleObj>
              </mc:Choice>
              <mc:Fallback>
                <p:oleObj name="Equation" r:id="rId3" imgW="45466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5243513"/>
                        <a:ext cx="8775700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57200" y="1981200"/>
            <a:ext cx="4267200" cy="3048000"/>
            <a:chOff x="381000" y="1981200"/>
            <a:chExt cx="4267200" cy="2743200"/>
          </a:xfrm>
        </p:grpSpPr>
        <p:grpSp>
          <p:nvGrpSpPr>
            <p:cNvPr id="2" name="Group 19"/>
            <p:cNvGrpSpPr>
              <a:grpSpLocks/>
            </p:cNvGrpSpPr>
            <p:nvPr/>
          </p:nvGrpSpPr>
          <p:grpSpPr bwMode="auto">
            <a:xfrm>
              <a:off x="762000" y="2057400"/>
              <a:ext cx="3886200" cy="2667000"/>
              <a:chOff x="0" y="1056"/>
              <a:chExt cx="2448" cy="1680"/>
            </a:xfrm>
          </p:grpSpPr>
          <p:pic>
            <p:nvPicPr>
              <p:cNvPr id="15368" name="Picture 7"/>
              <p:cNvPicPr>
                <a:picLocks noChangeAspect="1" noChangeArrowheads="1"/>
              </p:cNvPicPr>
              <p:nvPr/>
            </p:nvPicPr>
            <p:blipFill>
              <a:blip r:embed="rId5"/>
              <a:srcRect b="40256"/>
              <a:stretch>
                <a:fillRect/>
              </a:stretch>
            </p:blipFill>
            <p:spPr bwMode="auto">
              <a:xfrm>
                <a:off x="584" y="1056"/>
                <a:ext cx="1864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69" name="Picture 18" descr="0701"/>
              <p:cNvPicPr preferRelativeResize="0">
                <a:picLocks noChangeAspect="1" noChangeArrowheads="1"/>
              </p:cNvPicPr>
              <p:nvPr/>
            </p:nvPicPr>
            <p:blipFill>
              <a:blip r:embed="rId6"/>
              <a:srcRect l="9694" t="57840" r="4199" b="4083"/>
              <a:stretch>
                <a:fillRect/>
              </a:stretch>
            </p:blipFill>
            <p:spPr bwMode="auto">
              <a:xfrm>
                <a:off x="0" y="1094"/>
                <a:ext cx="1076" cy="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" name="Rectangle 14"/>
            <p:cNvSpPr/>
            <p:nvPr/>
          </p:nvSpPr>
          <p:spPr bwMode="auto">
            <a:xfrm>
              <a:off x="381000" y="1981200"/>
              <a:ext cx="2057400" cy="152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52400" y="1752600"/>
          <a:ext cx="1257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02" name="Equation" r:id="rId7" imgW="952500" imgH="203200" progId="Equation.DSMT4">
                  <p:embed/>
                </p:oleObj>
              </mc:Choice>
              <mc:Fallback>
                <p:oleObj name="Equation" r:id="rId7" imgW="952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52600"/>
                        <a:ext cx="12573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648200" y="1676400"/>
            <a:ext cx="449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pitchFamily="-1" charset="-128"/>
              </a:rPr>
              <a:t>Transform to spherical polar coordinates to exploit the radial symmetry.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pitchFamily="-1" charset="-128"/>
              </a:rPr>
              <a:t>Insert the Coulomb potential into the transformed Schr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ö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pitchFamily="-1" charset="-128"/>
              </a:rPr>
              <a:t>dinger equation.</a:t>
            </a: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52400" y="2057400"/>
          <a:ext cx="1206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03" name="Equation" r:id="rId9" imgW="914400" imgH="203200" progId="Equation.DSMT4">
                  <p:embed/>
                </p:oleObj>
              </mc:Choice>
              <mc:Fallback>
                <p:oleObj name="Equation" r:id="rId9" imgW="91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57400"/>
                        <a:ext cx="12065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152400" y="2303463"/>
          <a:ext cx="854075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04" name="Equation" r:id="rId11" imgW="647700" imgH="177800" progId="Equation.DSMT4">
                  <p:embed/>
                </p:oleObj>
              </mc:Choice>
              <mc:Fallback>
                <p:oleObj name="Equation" r:id="rId11" imgW="647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303463"/>
                        <a:ext cx="854075" cy="211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152400" y="2590800"/>
          <a:ext cx="14414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05" name="Equation" r:id="rId13" imgW="1092200" imgH="279400" progId="Equation.DSMT4">
                  <p:embed/>
                </p:oleObj>
              </mc:Choice>
              <mc:Fallback>
                <p:oleObj name="Equation" r:id="rId13" imgW="1092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90800"/>
                        <a:ext cx="1441450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152400" y="2971800"/>
          <a:ext cx="197643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06" name="Equation" r:id="rId15" imgW="1498600" imgH="393700" progId="Equation.DSMT4">
                  <p:embed/>
                </p:oleObj>
              </mc:Choice>
              <mc:Fallback>
                <p:oleObj name="Equation" r:id="rId15" imgW="1498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971800"/>
                        <a:ext cx="1976437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152400" y="3419475"/>
          <a:ext cx="23622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07" name="Equation" r:id="rId17" imgW="1790700" imgH="393700" progId="Equation.DSMT4">
                  <p:embed/>
                </p:oleObj>
              </mc:Choice>
              <mc:Fallback>
                <p:oleObj name="Equation" r:id="rId17" imgW="1790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419475"/>
                        <a:ext cx="23622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5047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81" name="Rectangle 718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Application of the Schr</a:t>
            </a:r>
            <a:r>
              <a:rPr lang="en-US" sz="3400" dirty="0" smtClean="0">
                <a:cs typeface="Arial" charset="0"/>
              </a:rPr>
              <a:t>ö</a:t>
            </a:r>
            <a:r>
              <a:rPr lang="en-US" sz="3400" dirty="0" smtClean="0">
                <a:cs typeface="+mj-cs"/>
              </a:rPr>
              <a:t>dinger Equation</a:t>
            </a:r>
          </a:p>
        </p:txBody>
      </p:sp>
      <p:sp>
        <p:nvSpPr>
          <p:cNvPr id="16387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453438" cy="4572000"/>
          </a:xfrm>
        </p:spPr>
        <p:txBody>
          <a:bodyPr/>
          <a:lstStyle/>
          <a:p>
            <a:r>
              <a:rPr lang="en-US" sz="2800" dirty="0">
                <a:cs typeface="ＭＳ Ｐゴシック" pitchFamily="-84" charset="-128"/>
              </a:rPr>
              <a:t>The wave function </a:t>
            </a:r>
            <a:r>
              <a:rPr lang="el-GR" sz="2800" i="1" dirty="0">
                <a:latin typeface="Symbol" charset="2"/>
                <a:ea typeface="Arial" pitchFamily="-84" charset="0"/>
                <a:cs typeface="Symbol" charset="2"/>
              </a:rPr>
              <a:t>ψ</a:t>
            </a:r>
            <a:r>
              <a:rPr lang="en-US" sz="2800" dirty="0">
                <a:cs typeface="ＭＳ Ｐゴシック" pitchFamily="-84" charset="-128"/>
              </a:rPr>
              <a:t> is a function of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l-GR" sz="2800" i="1" dirty="0" smtClean="0"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 smtClean="0">
                <a:cs typeface="ＭＳ Ｐゴシック" pitchFamily="-84" charset="-128"/>
              </a:rPr>
              <a:t> and </a:t>
            </a:r>
            <a:r>
              <a:rPr lang="en-US" sz="2800" dirty="0" err="1" smtClean="0">
                <a:latin typeface="Symbol" charset="2"/>
                <a:cs typeface="Symbol" charset="2"/>
              </a:rPr>
              <a:t>φ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</a:t>
            </a:r>
            <a:r>
              <a:rPr lang="en-US" sz="2800" dirty="0" smtClean="0">
                <a:cs typeface="ＭＳ Ｐゴシック" pitchFamily="-84" charset="-128"/>
              </a:rPr>
              <a:t>	The equation </a:t>
            </a:r>
            <a:r>
              <a:rPr lang="en-US" sz="2800" dirty="0">
                <a:cs typeface="ＭＳ Ｐゴシック" pitchFamily="-84" charset="-128"/>
              </a:rPr>
              <a:t>is </a:t>
            </a:r>
            <a:r>
              <a:rPr lang="en-US" sz="2800" dirty="0" smtClean="0">
                <a:cs typeface="ＭＳ Ｐゴシック" pitchFamily="-84" charset="-128"/>
              </a:rPr>
              <a:t>separable into three equations of independent variables</a:t>
            </a:r>
          </a:p>
          <a:p>
            <a:pPr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</a:t>
            </a:r>
            <a:r>
              <a:rPr lang="en-US" sz="2800" dirty="0" smtClean="0">
                <a:cs typeface="ＭＳ Ｐゴシック" pitchFamily="-84" charset="-128"/>
              </a:rPr>
              <a:t>	The solution </a:t>
            </a:r>
            <a:r>
              <a:rPr lang="en-US" sz="2800" dirty="0">
                <a:cs typeface="ＭＳ Ｐゴシック" pitchFamily="-84" charset="-128"/>
              </a:rPr>
              <a:t>may be a product of three functions.</a:t>
            </a:r>
          </a:p>
          <a:p>
            <a:endParaRPr lang="en-US" sz="2800" dirty="0">
              <a:cs typeface="ＭＳ Ｐゴシック" pitchFamily="-84" charset="-128"/>
            </a:endParaRPr>
          </a:p>
          <a:p>
            <a:endParaRPr lang="en-US" sz="2800" dirty="0">
              <a:cs typeface="ＭＳ Ｐゴシック" pitchFamily="-84" charset="-128"/>
            </a:endParaRPr>
          </a:p>
          <a:p>
            <a:r>
              <a:rPr lang="en-US" sz="2800" dirty="0">
                <a:cs typeface="ＭＳ Ｐゴシック" pitchFamily="-84" charset="-128"/>
              </a:rPr>
              <a:t>We can separate</a:t>
            </a:r>
            <a:r>
              <a:rPr lang="en-US" sz="2800" dirty="0" smtClean="0">
                <a:cs typeface="ＭＳ Ｐゴシック" pitchFamily="-84" charset="-128"/>
              </a:rPr>
              <a:t> the Schrodinger equation in polar coordinate into </a:t>
            </a:r>
            <a:r>
              <a:rPr lang="en-US" sz="2800" dirty="0">
                <a:cs typeface="ＭＳ Ｐゴシック" pitchFamily="-84" charset="-128"/>
              </a:rPr>
              <a:t>three separate differential equations, each depending</a:t>
            </a:r>
            <a:r>
              <a:rPr lang="en-US" sz="2800" dirty="0" smtClean="0">
                <a:cs typeface="ＭＳ Ｐゴシック" pitchFamily="-84" charset="-128"/>
              </a:rPr>
              <a:t> only on </a:t>
            </a:r>
            <a:r>
              <a:rPr lang="en-US" sz="2800" dirty="0">
                <a:cs typeface="ＭＳ Ｐゴシック" pitchFamily="-84" charset="-128"/>
              </a:rPr>
              <a:t>one</a:t>
            </a:r>
            <a:r>
              <a:rPr lang="en-US" sz="2800" dirty="0" smtClean="0">
                <a:cs typeface="ＭＳ Ｐゴシック" pitchFamily="-84" charset="-128"/>
              </a:rPr>
              <a:t> coordinate: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l-GR" sz="2800" i="1" dirty="0"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cs typeface="ＭＳ Ｐゴシック" pitchFamily="-84" charset="-128"/>
              </a:rPr>
              <a:t>, or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 err="1" smtClean="0">
                <a:latin typeface="Symbol" charset="2"/>
                <a:cs typeface="Symbol" charset="2"/>
              </a:rPr>
              <a:t>φ</a:t>
            </a:r>
            <a:r>
              <a:rPr lang="en-US" sz="2800" dirty="0" smtClean="0">
                <a:cs typeface="ＭＳ Ｐゴシック" pitchFamily="-84" charset="-128"/>
              </a:rPr>
              <a:t> 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145411" name="Line 3"/>
          <p:cNvSpPr>
            <a:spLocks noChangeShapeType="1"/>
          </p:cNvSpPr>
          <p:nvPr/>
        </p:nvSpPr>
        <p:spPr bwMode="auto">
          <a:xfrm>
            <a:off x="609600" y="2133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5413" name="Line 5"/>
          <p:cNvSpPr>
            <a:spLocks noChangeShapeType="1"/>
          </p:cNvSpPr>
          <p:nvPr/>
        </p:nvSpPr>
        <p:spPr bwMode="auto">
          <a:xfrm>
            <a:off x="609600" y="3048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>
            <a:off x="609600" y="37338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524000" y="3429000"/>
          <a:ext cx="50639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41" name="Equation" r:id="rId3" imgW="1676400" imgH="228600" progId="Equation.DSMT4">
                  <p:embed/>
                </p:oleObj>
              </mc:Choice>
              <mc:Fallback>
                <p:oleObj name="Equation" r:id="rId3" imgW="167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429000"/>
                        <a:ext cx="50639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3338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6" name="Rectangle 206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300" dirty="0" smtClean="0">
                <a:cs typeface="+mj-cs"/>
              </a:rPr>
              <a:t>Solution of the Schr</a:t>
            </a:r>
            <a:r>
              <a:rPr lang="en-US" sz="3300" dirty="0" smtClean="0">
                <a:cs typeface="Arial" charset="0"/>
              </a:rPr>
              <a:t>ö</a:t>
            </a:r>
            <a:r>
              <a:rPr lang="en-US" sz="3300" dirty="0" smtClean="0">
                <a:cs typeface="+mj-cs"/>
              </a:rPr>
              <a:t>dinger Equation</a:t>
            </a:r>
          </a:p>
        </p:txBody>
      </p:sp>
      <p:sp>
        <p:nvSpPr>
          <p:cNvPr id="18435" name="Rectangle 1026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686800" cy="5791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Only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 and 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cs typeface="ＭＳ Ｐゴシック" pitchFamily="-84" charset="-128"/>
              </a:rPr>
              <a:t> appear on the </a:t>
            </a:r>
            <a:r>
              <a:rPr lang="en-US" sz="2800" dirty="0" smtClean="0">
                <a:cs typeface="ＭＳ Ｐゴシック" pitchFamily="-84" charset="-128"/>
              </a:rPr>
              <a:t>left-hand </a:t>
            </a:r>
            <a:r>
              <a:rPr lang="en-US" sz="2800" dirty="0">
                <a:cs typeface="ＭＳ Ｐゴシック" pitchFamily="-84" charset="-128"/>
              </a:rPr>
              <a:t>side and </a:t>
            </a:r>
            <a:r>
              <a:rPr lang="en-US" sz="2800" dirty="0" smtClean="0">
                <a:cs typeface="ＭＳ Ｐゴシック" pitchFamily="-84" charset="-128"/>
              </a:rPr>
              <a:t>only </a:t>
            </a:r>
            <a:r>
              <a:rPr lang="en-US" sz="2800" dirty="0" err="1" smtClean="0">
                <a:latin typeface="Symbol" charset="2"/>
                <a:cs typeface="Symbol" charset="2"/>
              </a:rPr>
              <a:t>φ</a:t>
            </a:r>
            <a:r>
              <a:rPr lang="en-US" sz="2800" dirty="0" smtClean="0">
                <a:cs typeface="ＭＳ Ｐゴシック" pitchFamily="-84" charset="-128"/>
              </a:rPr>
              <a:t>  </a:t>
            </a:r>
            <a:r>
              <a:rPr lang="en-US" sz="2800" dirty="0">
                <a:cs typeface="ＭＳ Ｐゴシック" pitchFamily="-84" charset="-128"/>
              </a:rPr>
              <a:t>appears on the </a:t>
            </a:r>
            <a:r>
              <a:rPr lang="en-US" sz="2800" dirty="0" smtClean="0">
                <a:cs typeface="ＭＳ Ｐゴシック" pitchFamily="-84" charset="-128"/>
              </a:rPr>
              <a:t>right-hand </a:t>
            </a:r>
            <a:r>
              <a:rPr lang="en-US" sz="2800" dirty="0">
                <a:cs typeface="ＭＳ Ｐゴシック" pitchFamily="-84" charset="-128"/>
              </a:rPr>
              <a:t>side of</a:t>
            </a:r>
            <a:r>
              <a:rPr lang="en-US" sz="2800" dirty="0" smtClean="0">
                <a:cs typeface="ＭＳ Ｐゴシック" pitchFamily="-84" charset="-128"/>
              </a:rPr>
              <a:t> the equation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</a:t>
            </a:r>
            <a:r>
              <a:rPr lang="en-US" sz="2800" dirty="0" smtClean="0">
                <a:cs typeface="ＭＳ Ｐゴシック" pitchFamily="-84" charset="-128"/>
              </a:rPr>
              <a:t>left-hand </a:t>
            </a:r>
            <a:r>
              <a:rPr lang="en-US" sz="2800" dirty="0">
                <a:cs typeface="ＭＳ Ｐゴシック" pitchFamily="-84" charset="-128"/>
              </a:rPr>
              <a:t>side of the equation cannot change as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 err="1" smtClean="0">
                <a:latin typeface="Symbol" charset="2"/>
                <a:cs typeface="Symbol" charset="2"/>
              </a:rPr>
              <a:t>φ</a:t>
            </a:r>
            <a:r>
              <a:rPr lang="en-US" sz="2800" dirty="0" smtClean="0">
                <a:cs typeface="ＭＳ Ｐゴシック" pitchFamily="-84" charset="-128"/>
              </a:rPr>
              <a:t>  </a:t>
            </a:r>
            <a:r>
              <a:rPr lang="en-US" sz="2800" dirty="0">
                <a:cs typeface="ＭＳ Ｐゴシック" pitchFamily="-84" charset="-128"/>
              </a:rPr>
              <a:t>changes.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</a:t>
            </a:r>
            <a:r>
              <a:rPr lang="en-US" sz="2800" dirty="0" smtClean="0">
                <a:cs typeface="ＭＳ Ｐゴシック" pitchFamily="-84" charset="-128"/>
              </a:rPr>
              <a:t>right-hand </a:t>
            </a:r>
            <a:r>
              <a:rPr lang="en-US" sz="2800" dirty="0">
                <a:cs typeface="ＭＳ Ｐゴシック" pitchFamily="-84" charset="-128"/>
              </a:rPr>
              <a:t>side cannot change with either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 or 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Each side needs to be equal to a constant for the equation to be </a:t>
            </a:r>
            <a:r>
              <a:rPr lang="en-US" sz="2800" dirty="0" smtClean="0">
                <a:cs typeface="ＭＳ Ｐゴシック" pitchFamily="-84" charset="-128"/>
              </a:rPr>
              <a:t>true in all cases.  Set </a:t>
            </a:r>
            <a:r>
              <a:rPr lang="en-US" sz="2800" dirty="0">
                <a:cs typeface="ＭＳ Ｐゴシック" pitchFamily="-84" charset="-128"/>
              </a:rPr>
              <a:t>the constant </a:t>
            </a:r>
            <a:r>
              <a:rPr lang="en-US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i="1" dirty="0">
                <a:cs typeface="ＭＳ Ｐゴシック" pitchFamily="-84" charset="-128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equal to the </a:t>
            </a:r>
            <a:r>
              <a:rPr lang="en-US" sz="2800" dirty="0" smtClean="0">
                <a:cs typeface="ＭＳ Ｐゴシック" pitchFamily="-84" charset="-128"/>
              </a:rPr>
              <a:t>right-hand side </a:t>
            </a:r>
            <a:r>
              <a:rPr lang="en-US" sz="2800" dirty="0">
                <a:cs typeface="ＭＳ Ｐゴシック" pitchFamily="-84" charset="-128"/>
              </a:rPr>
              <a:t>of</a:t>
            </a:r>
            <a:r>
              <a:rPr lang="en-US" sz="2800" dirty="0" smtClean="0">
                <a:cs typeface="ＭＳ Ｐゴシック" pitchFamily="-84" charset="-128"/>
              </a:rPr>
              <a:t> the reorganized equation</a:t>
            </a:r>
          </a:p>
          <a:p>
            <a:pPr marL="457200" lvl="1" indent="0" eaLnBrk="1" hangingPunct="1"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>
                <a:cs typeface="ＭＳ Ｐゴシック" pitchFamily="-84" charset="-128"/>
              </a:rPr>
              <a:t>The sign in this equation must be negative for a valid solution 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>
                <a:cs typeface="ＭＳ Ｐゴシック" pitchFamily="-84" charset="-128"/>
              </a:rPr>
              <a:t>It </a:t>
            </a:r>
            <a:r>
              <a:rPr lang="en-US" dirty="0">
                <a:cs typeface="ＭＳ Ｐゴシック" pitchFamily="-84" charset="-128"/>
              </a:rPr>
              <a:t>is convenient to choose a solution to </a:t>
            </a:r>
            <a:r>
              <a:rPr lang="en-US" dirty="0" smtClean="0">
                <a:cs typeface="ＭＳ Ｐゴシック" pitchFamily="-84" charset="-128"/>
              </a:rPr>
              <a:t>be          </a:t>
            </a:r>
            <a:r>
              <a:rPr lang="en-US" sz="3600" dirty="0">
                <a:cs typeface="ＭＳ Ｐゴシック" pitchFamily="-84" charset="-128"/>
              </a:rPr>
              <a:t>.</a:t>
            </a:r>
          </a:p>
        </p:txBody>
      </p:sp>
      <p:sp>
        <p:nvSpPr>
          <p:cNvPr id="156692" name="Rectangle 2068"/>
          <p:cNvSpPr>
            <a:spLocks noChangeArrowheads="1"/>
          </p:cNvSpPr>
          <p:nvPr/>
        </p:nvSpPr>
        <p:spPr bwMode="auto">
          <a:xfrm>
            <a:off x="3663950" y="4724400"/>
            <a:ext cx="3384550" cy="412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-------- </a:t>
            </a:r>
            <a:r>
              <a:rPr lang="en-US" sz="2100" b="1" dirty="0" err="1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azimuthal</a:t>
            </a:r>
            <a:r>
              <a:rPr lang="en-US" sz="2100" b="1" dirty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 equation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/>
          </p:nvPr>
        </p:nvGraphicFramePr>
        <p:xfrm>
          <a:off x="1752600" y="4419600"/>
          <a:ext cx="1752600" cy="963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9" name="Equation" r:id="rId3" imgW="800100" imgH="444500" progId="Equation.DSMT4">
                  <p:embed/>
                </p:oleObj>
              </mc:Choice>
              <mc:Fallback>
                <p:oleObj name="Equation" r:id="rId3" imgW="800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419600"/>
                        <a:ext cx="1752600" cy="9635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>
            <p:extLst/>
          </p:nvPr>
        </p:nvGraphicFramePr>
        <p:xfrm>
          <a:off x="7162800" y="5835650"/>
          <a:ext cx="72402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80" name="Equation" r:id="rId5" imgW="279400" imgH="190500" progId="Equation.DSMT4">
                  <p:embed/>
                </p:oleObj>
              </mc:Choice>
              <mc:Fallback>
                <p:oleObj name="Equation" r:id="rId5" imgW="279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835650"/>
                        <a:ext cx="72402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0101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300" dirty="0" smtClean="0">
                <a:cs typeface="+mj-cs"/>
              </a:rPr>
              <a:t>Solution of the Schr</a:t>
            </a:r>
            <a:r>
              <a:rPr lang="en-US" sz="3300" dirty="0" smtClean="0">
                <a:cs typeface="Arial" charset="0"/>
              </a:rPr>
              <a:t>ö</a:t>
            </a:r>
            <a:r>
              <a:rPr lang="en-US" sz="3300" dirty="0" smtClean="0">
                <a:cs typeface="+mj-cs"/>
              </a:rPr>
              <a:t>dinger Equation for Hydrogen</a:t>
            </a:r>
          </a:p>
        </p:txBody>
      </p:sp>
      <p:sp>
        <p:nvSpPr>
          <p:cNvPr id="17411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453438" cy="5030788"/>
          </a:xfrm>
        </p:spPr>
        <p:txBody>
          <a:bodyPr/>
          <a:lstStyle/>
          <a:p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Substitute </a:t>
            </a:r>
            <a:r>
              <a:rPr lang="en-US" sz="2400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ψ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into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the polar Schrodinger equation and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separate the resulting equation into three equations: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R</a:t>
            </a:r>
            <a:r>
              <a:rPr lang="en-US" sz="2400" dirty="0" err="1">
                <a:solidFill>
                  <a:srgbClr val="3333CC"/>
                </a:solidFill>
                <a:cs typeface="ＭＳ Ｐゴシック" pitchFamily="-84" charset="-128"/>
              </a:rPr>
              <a:t>(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r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),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f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(</a:t>
            </a:r>
            <a:r>
              <a:rPr lang="el-GR" sz="2400" i="1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), and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g</a:t>
            </a:r>
            <a:r>
              <a:rPr lang="en-US" sz="2400" dirty="0" err="1" smtClean="0">
                <a:solidFill>
                  <a:srgbClr val="3333CC"/>
                </a:solidFill>
                <a:cs typeface="ＭＳ Ｐゴシック" pitchFamily="-84" charset="-128"/>
              </a:rPr>
              <a:t>(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)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.</a:t>
            </a:r>
          </a:p>
          <a:p>
            <a:pPr>
              <a:buFont typeface="Wingdings" pitchFamily="-84" charset="2"/>
              <a:buNone/>
            </a:pPr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Separation of Variables</a:t>
            </a:r>
          </a:p>
          <a:p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The derivatives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in Schrodinger eq. can be written as</a:t>
            </a:r>
          </a:p>
          <a:p>
            <a:pPr>
              <a:buNone/>
            </a:pPr>
            <a:endParaRPr lang="en-US" sz="2400" dirty="0" smtClean="0">
              <a:solidFill>
                <a:srgbClr val="3333CC"/>
              </a:solidFill>
              <a:cs typeface="ＭＳ Ｐゴシック" pitchFamily="-84" charset="-128"/>
            </a:endParaRPr>
          </a:p>
          <a:p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Substituting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them into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the polar </a:t>
            </a:r>
            <a:r>
              <a:rPr lang="en-US" sz="2400" dirty="0" err="1" smtClean="0">
                <a:solidFill>
                  <a:srgbClr val="3333CC"/>
                </a:solidFill>
                <a:cs typeface="ＭＳ Ｐゴシック" pitchFamily="-84" charset="-128"/>
              </a:rPr>
              <a:t>coord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. Schrodinger Eq.</a:t>
            </a:r>
          </a:p>
          <a:p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Multiply both sides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by </a:t>
            </a:r>
            <a:r>
              <a:rPr lang="en-US" sz="2400" i="1" dirty="0">
                <a:solidFill>
                  <a:srgbClr val="3333CC"/>
                </a:solidFill>
                <a:cs typeface="ＭＳ Ｐゴシック" pitchFamily="-84" charset="-128"/>
              </a:rPr>
              <a:t>r</a:t>
            </a:r>
            <a:r>
              <a:rPr lang="en-US" sz="2400" baseline="30000" dirty="0">
                <a:solidFill>
                  <a:srgbClr val="3333CC"/>
                </a:solidFill>
                <a:cs typeface="ＭＳ Ｐゴシック" pitchFamily="-84" charset="-128"/>
              </a:rPr>
              <a:t>2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sin</a:t>
            </a:r>
            <a:r>
              <a:rPr lang="en-US" sz="2400" baseline="30000" dirty="0">
                <a:solidFill>
                  <a:srgbClr val="3333CC"/>
                </a:solidFill>
                <a:cs typeface="ＭＳ Ｐゴシック" pitchFamily="-84" charset="-128"/>
              </a:rPr>
              <a:t>2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l-GR" sz="2400" i="1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/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Rfg</a:t>
            </a:r>
            <a:endParaRPr lang="en-US" sz="2400" i="1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371600" y="2398713"/>
          <a:ext cx="11747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59" name="Equation" r:id="rId3" imgW="787400" imgH="393700" progId="Equation.DSMT4">
                  <p:embed/>
                </p:oleObj>
              </mc:Choice>
              <mc:Fallback>
                <p:oleObj name="Equation" r:id="rId3" imgW="787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98713"/>
                        <a:ext cx="1174750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81000" y="3352800"/>
          <a:ext cx="8458200" cy="812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60" name="Equation" r:id="rId5" imgW="4597400" imgH="444500" progId="Equation.DSMT4">
                  <p:embed/>
                </p:oleObj>
              </mc:Choice>
              <mc:Fallback>
                <p:oleObj name="Equation" r:id="rId5" imgW="4597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352800"/>
                        <a:ext cx="8458200" cy="8126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914400" y="4648200"/>
          <a:ext cx="7467600" cy="737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61" name="Equation" r:id="rId7" imgW="4470400" imgH="444500" progId="Equation.DSMT4">
                  <p:embed/>
                </p:oleObj>
              </mc:Choice>
              <mc:Fallback>
                <p:oleObj name="Equation" r:id="rId7" imgW="4470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48200"/>
                        <a:ext cx="7467600" cy="7379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1792287" y="5510213"/>
          <a:ext cx="727551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62" name="Equation" r:id="rId9" imgW="4356100" imgH="444500" progId="Equation.DSMT4">
                  <p:embed/>
                </p:oleObj>
              </mc:Choice>
              <mc:Fallback>
                <p:oleObj name="Equation" r:id="rId9" imgW="4356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7" y="5510213"/>
                        <a:ext cx="7275513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 bwMode="auto">
          <a:xfrm>
            <a:off x="76200" y="5486400"/>
            <a:ext cx="1600200" cy="794802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Reorganize</a:t>
            </a:r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3282950" y="2362200"/>
          <a:ext cx="12128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63" name="Equation" r:id="rId11" imgW="812800" imgH="393700" progId="Equation.DSMT4">
                  <p:embed/>
                </p:oleObj>
              </mc:Choice>
              <mc:Fallback>
                <p:oleObj name="Equation" r:id="rId11" imgW="812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2362200"/>
                        <a:ext cx="1212850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5257800" y="2362200"/>
          <a:ext cx="13652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64" name="Equation" r:id="rId13" imgW="914400" imgH="444500" progId="Equation.DSMT4">
                  <p:embed/>
                </p:oleObj>
              </mc:Choice>
              <mc:Fallback>
                <p:oleObj name="Equation" r:id="rId13" imgW="914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362200"/>
                        <a:ext cx="13652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9129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5" name="Rectangle 1049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Solution of the Schr</a:t>
            </a:r>
            <a:r>
              <a:rPr lang="en-US" sz="3600" dirty="0" smtClean="0">
                <a:cs typeface="Arial" charset="0"/>
              </a:rPr>
              <a:t>ö</a:t>
            </a:r>
            <a:r>
              <a:rPr lang="en-US" sz="3600" dirty="0" smtClean="0">
                <a:cs typeface="+mj-cs"/>
              </a:rPr>
              <a:t>dinger Equation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6200" y="685800"/>
            <a:ext cx="9144000" cy="5791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 	 satisfies</a:t>
            </a:r>
            <a:r>
              <a:rPr lang="en-US" sz="2800" dirty="0" smtClean="0">
                <a:cs typeface="ＭＳ Ｐゴシック" pitchFamily="-84" charset="-128"/>
              </a:rPr>
              <a:t> the previous equation </a:t>
            </a:r>
            <a:r>
              <a:rPr lang="en-US" sz="2800" dirty="0">
                <a:cs typeface="ＭＳ Ｐゴシック" pitchFamily="-84" charset="-128"/>
              </a:rPr>
              <a:t>for any value of </a:t>
            </a:r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solution be single valued in order to have a valid solution for any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 err="1" smtClean="0">
                <a:latin typeface="Symbol" charset="2"/>
                <a:cs typeface="Symbol" charset="2"/>
              </a:rPr>
              <a:t>φ</a:t>
            </a:r>
            <a:r>
              <a:rPr lang="en-US" sz="2800" dirty="0" smtClean="0">
                <a:cs typeface="ＭＳ Ｐゴシック" pitchFamily="-84" charset="-128"/>
              </a:rPr>
              <a:t>, </a:t>
            </a:r>
            <a:r>
              <a:rPr lang="en-US" sz="2800" dirty="0">
                <a:cs typeface="ＭＳ Ｐゴシック" pitchFamily="-84" charset="-128"/>
              </a:rPr>
              <a:t>which</a:t>
            </a:r>
            <a:r>
              <a:rPr lang="en-US" sz="2800" dirty="0" smtClean="0">
                <a:cs typeface="ＭＳ Ｐゴシック" pitchFamily="-84" charset="-128"/>
              </a:rPr>
              <a:t> requires</a:t>
            </a: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 </a:t>
            </a:r>
            <a:r>
              <a:rPr lang="en-US" sz="2800" dirty="0" smtClean="0">
                <a:cs typeface="ＭＳ Ｐゴシック" pitchFamily="-84" charset="-128"/>
              </a:rPr>
              <a:t>must be zero </a:t>
            </a:r>
            <a:r>
              <a:rPr lang="en-US" sz="2800" dirty="0">
                <a:cs typeface="ＭＳ Ｐゴシック" pitchFamily="-84" charset="-128"/>
              </a:rPr>
              <a:t>or an integer (positive or negative) for this </a:t>
            </a:r>
            <a:r>
              <a:rPr lang="en-US" sz="2800" dirty="0" smtClean="0">
                <a:cs typeface="ＭＳ Ｐゴシック" pitchFamily="-84" charset="-128"/>
              </a:rPr>
              <a:t>to work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Now, set the remaining equation equal </a:t>
            </a:r>
            <a:r>
              <a:rPr lang="en-US" sz="2800" dirty="0">
                <a:cs typeface="ＭＳ Ｐゴシック" pitchFamily="-84" charset="-128"/>
              </a:rPr>
              <a:t>to </a:t>
            </a:r>
            <a:r>
              <a:rPr lang="en-US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baseline="30000" dirty="0">
                <a:ea typeface="Arial" pitchFamily="-84" charset="0"/>
                <a:cs typeface="Arial" pitchFamily="-84" charset="0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and</a:t>
            </a:r>
            <a:r>
              <a:rPr lang="en-US" sz="2800" dirty="0" smtClean="0">
                <a:cs typeface="ＭＳ Ｐゴシック" pitchFamily="-84" charset="-128"/>
              </a:rPr>
              <a:t> divide either side with sin</a:t>
            </a:r>
            <a:r>
              <a:rPr lang="en-US" sz="2800" baseline="30000" dirty="0" smtClean="0">
                <a:cs typeface="ＭＳ Ｐゴシック" pitchFamily="-84" charset="-128"/>
              </a:rPr>
              <a:t>2</a:t>
            </a:r>
            <a:r>
              <a:rPr lang="en-US" sz="2800" dirty="0" smtClean="0">
                <a:latin typeface="Symbol" charset="2"/>
                <a:cs typeface="Symbol" charset="2"/>
              </a:rPr>
              <a:t>θ</a:t>
            </a:r>
            <a:r>
              <a:rPr lang="en-US" sz="2800" dirty="0" smtClean="0">
                <a:cs typeface="ＭＳ Ｐゴシック" pitchFamily="-84" charset="-128"/>
              </a:rPr>
              <a:t> and rearrange them as 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Everything depends on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 on the left side and 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cs typeface="ＭＳ Ｐゴシック" pitchFamily="-84" charset="-128"/>
              </a:rPr>
              <a:t> on the right side of the equation.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>
            <p:extLst/>
          </p:nvPr>
        </p:nvGraphicFramePr>
        <p:xfrm>
          <a:off x="457200" y="685800"/>
          <a:ext cx="7239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83" name="Equation" r:id="rId3" imgW="279400" imgH="190500" progId="Equation.DSMT4">
                  <p:embed/>
                </p:oleObj>
              </mc:Choice>
              <mc:Fallback>
                <p:oleObj name="Equation" r:id="rId3" imgW="279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85800"/>
                        <a:ext cx="7239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>
            <p:extLst/>
          </p:nvPr>
        </p:nvGraphicFramePr>
        <p:xfrm>
          <a:off x="3353422" y="1676400"/>
          <a:ext cx="220917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84" name="Equation" r:id="rId5" imgW="1092200" imgH="228600" progId="Equation.DSMT4">
                  <p:embed/>
                </p:oleObj>
              </mc:Choice>
              <mc:Fallback>
                <p:oleObj name="Equation" r:id="rId5" imgW="109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422" y="1676400"/>
                        <a:ext cx="220917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>
            <p:extLst/>
          </p:nvPr>
        </p:nvGraphicFramePr>
        <p:xfrm>
          <a:off x="990600" y="2166144"/>
          <a:ext cx="315277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85" name="Equation" r:id="rId7" imgW="1346200" imgH="228600" progId="Equation.DSMT4">
                  <p:embed/>
                </p:oleObj>
              </mc:Choice>
              <mc:Fallback>
                <p:oleObj name="Equation" r:id="rId7" imgW="1346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66144"/>
                        <a:ext cx="3152775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>
            <p:extLst/>
          </p:nvPr>
        </p:nvGraphicFramePr>
        <p:xfrm>
          <a:off x="5751512" y="2133600"/>
          <a:ext cx="14874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86" name="Equation" r:id="rId9" imgW="635000" imgH="190500" progId="Equation.DSMT4">
                  <p:embed/>
                </p:oleObj>
              </mc:Choice>
              <mc:Fallback>
                <p:oleObj name="Equation" r:id="rId9" imgW="635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512" y="2133600"/>
                        <a:ext cx="1487488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 bwMode="auto">
          <a:xfrm>
            <a:off x="4419600" y="2147361"/>
            <a:ext cx="1066800" cy="566202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>
            <p:extLst/>
          </p:nvPr>
        </p:nvGraphicFramePr>
        <p:xfrm>
          <a:off x="914400" y="4267200"/>
          <a:ext cx="4019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87" name="Equation" r:id="rId11" imgW="1943100" imgH="444500" progId="Equation.DSMT4">
                  <p:embed/>
                </p:oleObj>
              </mc:Choice>
              <mc:Fallback>
                <p:oleObj name="Equation" r:id="rId11" imgW="1943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67200"/>
                        <a:ext cx="40195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>
            <p:extLst/>
          </p:nvPr>
        </p:nvGraphicFramePr>
        <p:xfrm>
          <a:off x="4876800" y="4267200"/>
          <a:ext cx="37306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88" name="Equation" r:id="rId13" imgW="1803400" imgH="444500" progId="Equation.DSMT4">
                  <p:embed/>
                </p:oleObj>
              </mc:Choice>
              <mc:Fallback>
                <p:oleObj name="Equation" r:id="rId13" imgW="1803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267200"/>
                        <a:ext cx="37306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438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3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Solution of the Schr</a:t>
            </a:r>
            <a:r>
              <a:rPr lang="en-US" dirty="0" smtClean="0">
                <a:cs typeface="Arial" charset="0"/>
              </a:rPr>
              <a:t>ö</a:t>
            </a:r>
            <a:r>
              <a:rPr lang="en-US" dirty="0" smtClean="0">
                <a:cs typeface="+mj-cs"/>
              </a:rPr>
              <a:t>dinger Equation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28600" y="1339850"/>
            <a:ext cx="8763000" cy="445135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Set each side of</a:t>
            </a:r>
            <a:r>
              <a:rPr lang="en-US" sz="2800" dirty="0" smtClean="0">
                <a:cs typeface="ＭＳ Ｐゴシック" pitchFamily="-84" charset="-128"/>
              </a:rPr>
              <a:t> the equation equal </a:t>
            </a:r>
            <a:r>
              <a:rPr lang="en-US" sz="2800" dirty="0">
                <a:cs typeface="ＭＳ Ｐゴシック" pitchFamily="-84" charset="-128"/>
              </a:rPr>
              <a:t>to constant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(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+ 1)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Radial Equation</a:t>
            </a: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Angular Equation</a:t>
            </a: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Schr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ö</a:t>
            </a:r>
            <a:r>
              <a:rPr lang="en-US" sz="2800" dirty="0">
                <a:cs typeface="ＭＳ Ｐゴシック" pitchFamily="-84" charset="-128"/>
              </a:rPr>
              <a:t>dinger equation has been separated into three ordinary second-order differential </a:t>
            </a:r>
            <a:r>
              <a:rPr lang="en-US" sz="2800" dirty="0" smtClean="0">
                <a:cs typeface="ＭＳ Ｐゴシック" pitchFamily="-84" charset="-128"/>
              </a:rPr>
              <a:t>equations, </a:t>
            </a:r>
            <a:r>
              <a:rPr lang="en-US" sz="2800" dirty="0">
                <a:cs typeface="ＭＳ Ｐゴシック" pitchFamily="-84" charset="-128"/>
              </a:rPr>
              <a:t>each containing only one variable.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47663" y="2328863"/>
          <a:ext cx="40719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9" name="Equation" r:id="rId3" imgW="2578100" imgH="444500" progId="Equation.DSMT4">
                  <p:embed/>
                </p:oleObj>
              </mc:Choice>
              <mc:Fallback>
                <p:oleObj name="Equation" r:id="rId3" imgW="2578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2328863"/>
                        <a:ext cx="407193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837638"/>
              </p:ext>
            </p:extLst>
          </p:nvPr>
        </p:nvGraphicFramePr>
        <p:xfrm flipV="1">
          <a:off x="533400" y="3833813"/>
          <a:ext cx="3962400" cy="738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0" name="Equation" r:id="rId5" imgW="2540000" imgH="444500" progId="Equation.DSMT4">
                  <p:embed/>
                </p:oleObj>
              </mc:Choice>
              <mc:Fallback>
                <p:oleObj name="Equation" r:id="rId5" imgW="25400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533400" y="3833813"/>
                        <a:ext cx="3962400" cy="73818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4418013" y="2309813"/>
          <a:ext cx="4573587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1" name="Equation" r:id="rId7" imgW="2895600" imgH="469900" progId="Equation.DSMT4">
                  <p:embed/>
                </p:oleObj>
              </mc:Choice>
              <mc:Fallback>
                <p:oleObj name="Equation" r:id="rId7" imgW="2895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2309813"/>
                        <a:ext cx="4573587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4502150" y="3833813"/>
          <a:ext cx="43370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2" name="Equation" r:id="rId9" imgW="2743200" imgH="469900" progId="Equation.DSMT4">
                  <p:embed/>
                </p:oleObj>
              </mc:Choice>
              <mc:Fallback>
                <p:oleObj name="Equation" r:id="rId9" imgW="2743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833813"/>
                        <a:ext cx="4337050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1452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Solution of the Radial Equation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458200" cy="51069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radial equation is called the </a:t>
            </a:r>
            <a:r>
              <a:rPr lang="en-US" sz="2800" b="1" dirty="0">
                <a:cs typeface="ＭＳ Ｐゴシック" pitchFamily="-84" charset="-128"/>
              </a:rPr>
              <a:t>associated </a:t>
            </a:r>
            <a:r>
              <a:rPr lang="en-US" sz="2800" b="1" dirty="0" err="1">
                <a:cs typeface="ＭＳ Ｐゴシック" pitchFamily="-84" charset="-128"/>
              </a:rPr>
              <a:t>Laguerre</a:t>
            </a:r>
            <a:r>
              <a:rPr lang="en-US" sz="2800" b="1" dirty="0">
                <a:cs typeface="ＭＳ Ｐゴシック" pitchFamily="-84" charset="-128"/>
              </a:rPr>
              <a:t> </a:t>
            </a:r>
            <a:r>
              <a:rPr lang="en-US" sz="2800" b="1" dirty="0" smtClean="0">
                <a:cs typeface="ＭＳ Ｐゴシック" pitchFamily="-84" charset="-128"/>
              </a:rPr>
              <a:t>equation, </a:t>
            </a:r>
            <a:r>
              <a:rPr lang="en-US" sz="2800" dirty="0">
                <a:cs typeface="ＭＳ Ｐゴシック" pitchFamily="-84" charset="-128"/>
              </a:rPr>
              <a:t>and the </a:t>
            </a:r>
            <a:r>
              <a:rPr lang="en-US" sz="2800" i="1" dirty="0">
                <a:cs typeface="ＭＳ Ｐゴシック" pitchFamily="-84" charset="-128"/>
              </a:rPr>
              <a:t>solutions R</a:t>
            </a:r>
            <a:r>
              <a:rPr lang="en-US" sz="2800" dirty="0">
                <a:cs typeface="ＭＳ Ｐゴシック" pitchFamily="-84" charset="-128"/>
              </a:rPr>
              <a:t> that </a:t>
            </a:r>
            <a:r>
              <a:rPr lang="en-US" sz="2800" dirty="0" smtClean="0">
                <a:cs typeface="ＭＳ Ｐゴシック" pitchFamily="-84" charset="-128"/>
              </a:rPr>
              <a:t>satisfies </a:t>
            </a:r>
            <a:r>
              <a:rPr lang="en-US" sz="2800" dirty="0">
                <a:cs typeface="ＭＳ Ｐゴシック" pitchFamily="-84" charset="-128"/>
              </a:rPr>
              <a:t>the appropriate boundary conditions are called </a:t>
            </a:r>
            <a:r>
              <a:rPr lang="en-US" sz="2800" i="1" dirty="0">
                <a:cs typeface="ＭＳ Ｐゴシック" pitchFamily="-84" charset="-128"/>
              </a:rPr>
              <a:t>associated </a:t>
            </a:r>
            <a:r>
              <a:rPr lang="en-US" sz="2800" i="1" dirty="0" err="1">
                <a:cs typeface="ＭＳ Ｐゴシック" pitchFamily="-84" charset="-128"/>
              </a:rPr>
              <a:t>Laguerre</a:t>
            </a:r>
            <a:r>
              <a:rPr lang="en-US" sz="2800" i="1" dirty="0">
                <a:cs typeface="ＭＳ Ｐゴシック" pitchFamily="-84" charset="-128"/>
              </a:rPr>
              <a:t> functions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Assume the ground state has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0, </a:t>
            </a:r>
            <a:r>
              <a:rPr lang="en-US" sz="2800" dirty="0">
                <a:cs typeface="ＭＳ Ｐゴシック" pitchFamily="-84" charset="-128"/>
              </a:rPr>
              <a:t>and this requires </a:t>
            </a:r>
            <a:r>
              <a:rPr lang="en-US" sz="28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0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cs typeface="ＭＳ Ｐゴシック" pitchFamily="-84" charset="-128"/>
              </a:rPr>
              <a:t>	We obtain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2800" dirty="0">
                <a:cs typeface="ＭＳ Ｐゴシック" pitchFamily="-84" charset="-128"/>
              </a:rPr>
              <a:t>The derivative </a:t>
            </a:r>
            <a:r>
              <a:rPr lang="en-US" sz="2800" dirty="0" smtClean="0">
                <a:cs typeface="ＭＳ Ｐゴシック" pitchFamily="-84" charset="-128"/>
              </a:rPr>
              <a:t>of             </a:t>
            </a:r>
            <a:r>
              <a:rPr lang="en-US" sz="2800" dirty="0">
                <a:cs typeface="ＭＳ Ｐゴシック" pitchFamily="-84" charset="-128"/>
              </a:rPr>
              <a:t>yields two </a:t>
            </a:r>
            <a:r>
              <a:rPr lang="en-US" sz="2800" dirty="0" smtClean="0">
                <a:cs typeface="ＭＳ Ｐゴシック" pitchFamily="-84" charset="-128"/>
              </a:rPr>
              <a:t>terms, and we obtain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extLst/>
          </p:nvPr>
        </p:nvGraphicFramePr>
        <p:xfrm>
          <a:off x="2819400" y="3276600"/>
          <a:ext cx="477669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9" name="Equation" r:id="rId3" imgW="2070100" imgH="431800" progId="Equation.DSMT4">
                  <p:embed/>
                </p:oleObj>
              </mc:Choice>
              <mc:Fallback>
                <p:oleObj name="Equation" r:id="rId3" imgW="2070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276600"/>
                        <a:ext cx="477669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>
            <p:extLst/>
          </p:nvPr>
        </p:nvGraphicFramePr>
        <p:xfrm>
          <a:off x="2463247" y="5334000"/>
          <a:ext cx="508055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0" name="Equation" r:id="rId5" imgW="2286000" imgH="482600" progId="Equation.DSMT4">
                  <p:embed/>
                </p:oleObj>
              </mc:Choice>
              <mc:Fallback>
                <p:oleObj name="Equation" r:id="rId5" imgW="2286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247" y="5334000"/>
                        <a:ext cx="5080553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>
            <p:extLst/>
          </p:nvPr>
        </p:nvGraphicFramePr>
        <p:xfrm>
          <a:off x="3164304" y="4540250"/>
          <a:ext cx="798096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1" name="Equation" r:id="rId7" imgW="393700" imgH="393700" progId="Equation.DSMT4">
                  <p:embed/>
                </p:oleObj>
              </mc:Choice>
              <mc:Fallback>
                <p:oleObj name="Equation" r:id="rId7" imgW="39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304" y="4540250"/>
                        <a:ext cx="798096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3916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9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Solution of the Radial Equation</a:t>
            </a:r>
          </a:p>
        </p:txBody>
      </p:sp>
      <p:sp>
        <p:nvSpPr>
          <p:cNvPr id="22531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458200" cy="55816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Let’s try </a:t>
            </a:r>
            <a:r>
              <a:rPr lang="en-US" sz="2400" dirty="0">
                <a:cs typeface="ＭＳ Ｐゴシック" pitchFamily="-84" charset="-128"/>
              </a:rPr>
              <a:t>a </a:t>
            </a:r>
            <a:r>
              <a:rPr lang="en-US" sz="2400" dirty="0" smtClean="0">
                <a:cs typeface="ＭＳ Ｐゴシック" pitchFamily="-84" charset="-128"/>
              </a:rPr>
              <a:t>solution                     where </a:t>
            </a:r>
            <a:r>
              <a:rPr lang="en-US" sz="2400" i="1" dirty="0" smtClean="0">
                <a:cs typeface="ＭＳ Ｐゴシック" pitchFamily="-84" charset="-128"/>
              </a:rPr>
              <a:t>A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a normalization </a:t>
            </a:r>
            <a:r>
              <a:rPr lang="en-US" sz="2400" dirty="0" smtClean="0">
                <a:cs typeface="ＭＳ Ｐゴシック" pitchFamily="-84" charset="-128"/>
              </a:rPr>
              <a:t>constant, and </a:t>
            </a:r>
            <a:r>
              <a:rPr lang="en-US" sz="2400" i="1" dirty="0" smtClean="0">
                <a:cs typeface="ＭＳ Ｐゴシック" pitchFamily="-84" charset="-128"/>
              </a:rPr>
              <a:t>a</a:t>
            </a:r>
            <a:r>
              <a:rPr lang="en-US" sz="2400" baseline="-25000" dirty="0" smtClean="0">
                <a:cs typeface="ＭＳ Ｐゴシック" pitchFamily="-84" charset="-128"/>
              </a:rPr>
              <a:t>0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a constant with the dimension of </a:t>
            </a:r>
            <a:r>
              <a:rPr lang="en-US" sz="2400" dirty="0" smtClean="0">
                <a:cs typeface="ＭＳ Ｐゴシック" pitchFamily="-84" charset="-128"/>
              </a:rPr>
              <a:t>length.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Take </a:t>
            </a:r>
            <a:r>
              <a:rPr lang="en-US" sz="2400" dirty="0">
                <a:cs typeface="ＭＳ Ｐゴシック" pitchFamily="-84" charset="-128"/>
              </a:rPr>
              <a:t>derivatives of </a:t>
            </a:r>
            <a:r>
              <a:rPr lang="en-US" sz="2400" i="1" dirty="0" smtClean="0">
                <a:cs typeface="ＭＳ Ｐゴシック" pitchFamily="-84" charset="-128"/>
              </a:rPr>
              <a:t>R</a:t>
            </a:r>
            <a:r>
              <a:rPr lang="en-US" sz="2400" dirty="0" smtClean="0">
                <a:cs typeface="ＭＳ Ｐゴシック" pitchFamily="-84" charset="-128"/>
              </a:rPr>
              <a:t>, we obtain.</a:t>
            </a: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cs typeface="ＭＳ Ｐゴシック" pitchFamily="-84" charset="-128"/>
              </a:rPr>
              <a:t>To satisfy</a:t>
            </a:r>
            <a:r>
              <a:rPr lang="en-US" sz="2400" dirty="0" smtClean="0">
                <a:cs typeface="ＭＳ Ｐゴシック" pitchFamily="-84" charset="-128"/>
              </a:rPr>
              <a:t> this equation for </a:t>
            </a:r>
            <a:r>
              <a:rPr lang="en-US" sz="2400" dirty="0">
                <a:cs typeface="ＭＳ Ｐゴシック" pitchFamily="-84" charset="-128"/>
              </a:rPr>
              <a:t>any </a:t>
            </a:r>
            <a:r>
              <a:rPr lang="en-US" sz="2400" i="1" dirty="0" err="1" smtClean="0">
                <a:cs typeface="ＭＳ Ｐゴシック" pitchFamily="-84" charset="-128"/>
              </a:rPr>
              <a:t>r</a:t>
            </a:r>
            <a:r>
              <a:rPr lang="en-US" sz="2400" dirty="0" smtClean="0">
                <a:cs typeface="ＭＳ Ｐゴシック" pitchFamily="-84" charset="-128"/>
              </a:rPr>
              <a:t>, </a:t>
            </a:r>
            <a:r>
              <a:rPr lang="en-US" sz="2400" dirty="0">
                <a:cs typeface="ＭＳ Ｐゴシック" pitchFamily="-84" charset="-128"/>
              </a:rPr>
              <a:t>each of the two expressions in parentheses</a:t>
            </a:r>
            <a:r>
              <a:rPr lang="en-US" sz="2400" dirty="0" smtClean="0">
                <a:cs typeface="ＭＳ Ｐゴシック" pitchFamily="-84" charset="-128"/>
              </a:rPr>
              <a:t> must be zero.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Set </a:t>
            </a:r>
            <a:r>
              <a:rPr lang="en-US" sz="2400" dirty="0">
                <a:cs typeface="ＭＳ Ｐゴシック" pitchFamily="-84" charset="-128"/>
              </a:rPr>
              <a:t>the second parentheses equal to zero and solve for </a:t>
            </a:r>
            <a:r>
              <a:rPr lang="en-US" sz="2400" i="1" dirty="0">
                <a:cs typeface="ＭＳ Ｐゴシック" pitchFamily="-84" charset="-128"/>
              </a:rPr>
              <a:t>a</a:t>
            </a:r>
            <a:r>
              <a:rPr lang="en-US" sz="2400" baseline="-25000" dirty="0">
                <a:cs typeface="ＭＳ Ｐゴシック" pitchFamily="-84" charset="-128"/>
              </a:rPr>
              <a:t>0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</a:p>
          <a:p>
            <a:pPr>
              <a:spcBef>
                <a:spcPct val="0"/>
              </a:spcBef>
            </a:pPr>
            <a:endParaRPr lang="en-US" sz="2400" dirty="0" smtClean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endParaRPr lang="en-US" sz="2400" dirty="0" smtClean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Set </a:t>
            </a:r>
            <a:r>
              <a:rPr lang="en-US" sz="2400" dirty="0">
                <a:cs typeface="ＭＳ Ｐゴシック" pitchFamily="-84" charset="-128"/>
              </a:rPr>
              <a:t>the first parentheses equal to zero and solve for </a:t>
            </a:r>
            <a:r>
              <a:rPr lang="en-US" sz="2400" i="1" dirty="0" smtClean="0">
                <a:cs typeface="ＭＳ Ｐゴシック" pitchFamily="-84" charset="-128"/>
              </a:rPr>
              <a:t>E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</a:p>
          <a:p>
            <a:pPr>
              <a:spcBef>
                <a:spcPct val="0"/>
              </a:spcBef>
            </a:pPr>
            <a:endParaRPr lang="en-US" sz="2400" dirty="0" smtClean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endParaRPr lang="en-US" sz="2400" dirty="0" smtClean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Both </a:t>
            </a:r>
            <a:r>
              <a:rPr lang="en-US" sz="2400" dirty="0">
                <a:cs typeface="ＭＳ Ｐゴシック" pitchFamily="-84" charset="-128"/>
              </a:rPr>
              <a:t>equal to the </a:t>
            </a:r>
            <a:r>
              <a:rPr lang="en-US" sz="2400" dirty="0" smtClean="0">
                <a:cs typeface="ＭＳ Ｐゴシック" pitchFamily="-84" charset="-128"/>
              </a:rPr>
              <a:t>Bohr’s results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927350" y="609600"/>
          <a:ext cx="1416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69" name="Equation" r:id="rId3" imgW="698500" imgH="190500" progId="Equation.DSMT4">
                  <p:embed/>
                </p:oleObj>
              </mc:Choice>
              <mc:Fallback>
                <p:oleObj name="Equation" r:id="rId3" imgW="6985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609600"/>
                        <a:ext cx="141605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2286000" y="1828800"/>
          <a:ext cx="46640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70" name="Equation" r:id="rId5" imgW="2260600" imgH="482600" progId="Equation.DSMT4">
                  <p:embed/>
                </p:oleObj>
              </mc:Choice>
              <mc:Fallback>
                <p:oleObj name="Equation" r:id="rId5" imgW="2260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828800"/>
                        <a:ext cx="46640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2819400" y="3886200"/>
          <a:ext cx="1524000" cy="842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71" name="Equation" r:id="rId7" imgW="800100" imgH="444500" progId="Equation.DSMT4">
                  <p:embed/>
                </p:oleObj>
              </mc:Choice>
              <mc:Fallback>
                <p:oleObj name="Equation" r:id="rId7" imgW="800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86200"/>
                        <a:ext cx="1524000" cy="8425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1981200" y="5283200"/>
          <a:ext cx="51593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72" name="Equation" r:id="rId9" imgW="279400" imgH="152400" progId="Equation.DSMT4">
                  <p:embed/>
                </p:oleObj>
              </mc:Choice>
              <mc:Fallback>
                <p:oleObj name="Equation" r:id="rId9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283200"/>
                        <a:ext cx="515937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15000" y="4110335"/>
            <a:ext cx="1662384" cy="461665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+mn-lt"/>
              </a:rPr>
              <a:t>Bohr’s radius</a:t>
            </a:r>
            <a:endParaRPr lang="en-US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5105400"/>
            <a:ext cx="2590799" cy="830997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+mn-lt"/>
              </a:rPr>
              <a:t>Ground state energy of the hydrogen atom </a:t>
            </a:r>
            <a:endParaRPr lang="en-US" dirty="0">
              <a:solidFill>
                <a:srgbClr val="800000"/>
              </a:solidFill>
              <a:latin typeface="+mn-lt"/>
            </a:endParaRP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3571875" y="5257800"/>
          <a:ext cx="771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73" name="Equation" r:id="rId11" imgW="419100" imgH="203200" progId="Equation.DSMT4">
                  <p:embed/>
                </p:oleObj>
              </mc:Choice>
              <mc:Fallback>
                <p:oleObj name="Equation" r:id="rId11" imgW="419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5257800"/>
                        <a:ext cx="77152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4343400" y="5283200"/>
          <a:ext cx="10763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74" name="Equation" r:id="rId13" imgW="584200" imgH="152400" progId="Equation.DSMT4">
                  <p:embed/>
                </p:oleObj>
              </mc:Choice>
              <mc:Fallback>
                <p:oleObj name="Equation" r:id="rId13" imgW="584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283200"/>
                        <a:ext cx="1076325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2438400" y="5029200"/>
          <a:ext cx="11461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75" name="Equation" r:id="rId15" imgW="622300" imgH="457200" progId="Equation.DSMT4">
                  <p:embed/>
                </p:oleObj>
              </mc:Choice>
              <mc:Fallback>
                <p:oleObj name="Equation" r:id="rId15" imgW="62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29200"/>
                        <a:ext cx="11461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5917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5562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Reminder: Homework </a:t>
            </a:r>
            <a:r>
              <a:rPr lang="en-US" sz="2800" dirty="0"/>
              <a:t>#4</a:t>
            </a:r>
            <a:endParaRPr lang="en-US" sz="2400" dirty="0"/>
          </a:p>
          <a:p>
            <a:pPr lvl="1" eaLnBrk="1" hangingPunct="1"/>
            <a:r>
              <a:rPr lang="en-US" sz="2400" dirty="0"/>
              <a:t>End of chapter problems on CH5: 8, 10, 16, 24, 26, 36 and 47</a:t>
            </a:r>
          </a:p>
          <a:p>
            <a:pPr lvl="1" eaLnBrk="1" hangingPunct="1"/>
            <a:r>
              <a:rPr lang="en-US" sz="2400" dirty="0"/>
              <a:t>Due </a:t>
            </a:r>
            <a:r>
              <a:rPr lang="en-US" sz="2400" dirty="0" smtClean="0"/>
              <a:t>this Wednesday</a:t>
            </a:r>
            <a:r>
              <a:rPr lang="en-US" sz="2400" dirty="0"/>
              <a:t>, Apr. </a:t>
            </a:r>
            <a:r>
              <a:rPr lang="en-US" sz="2400" dirty="0" smtClean="0"/>
              <a:t>12</a:t>
            </a:r>
            <a:endParaRPr lang="en-US" sz="3200" dirty="0"/>
          </a:p>
          <a:p>
            <a:pPr eaLnBrk="1" hangingPunct="1"/>
            <a:r>
              <a:rPr lang="en-US" sz="2800" dirty="0"/>
              <a:t>Quiz 3 results</a:t>
            </a:r>
          </a:p>
          <a:p>
            <a:pPr lvl="1" eaLnBrk="1" hangingPunct="1"/>
            <a:r>
              <a:rPr lang="en-US" sz="2400" dirty="0"/>
              <a:t>Class average: </a:t>
            </a:r>
            <a:r>
              <a:rPr lang="en-US" sz="2400" dirty="0" smtClean="0"/>
              <a:t>25.1</a:t>
            </a:r>
            <a:endParaRPr lang="en-US" sz="2400" dirty="0"/>
          </a:p>
          <a:p>
            <a:pPr lvl="2" eaLnBrk="1" hangingPunct="1"/>
            <a:r>
              <a:rPr lang="en-US" sz="2000" dirty="0"/>
              <a:t>Equivalent to:  </a:t>
            </a:r>
            <a:r>
              <a:rPr lang="en-US" sz="2000" dirty="0" smtClean="0"/>
              <a:t>50.2/100</a:t>
            </a:r>
            <a:endParaRPr lang="en-US" sz="2000" dirty="0"/>
          </a:p>
          <a:p>
            <a:pPr lvl="2" eaLnBrk="1" hangingPunct="1"/>
            <a:r>
              <a:rPr lang="en-US" sz="2000" dirty="0"/>
              <a:t>Previous quizzes: </a:t>
            </a:r>
            <a:r>
              <a:rPr lang="en-US" sz="2000" dirty="0" smtClean="0"/>
              <a:t>21/100 </a:t>
            </a:r>
            <a:r>
              <a:rPr lang="en-US" sz="2000" dirty="0"/>
              <a:t>and </a:t>
            </a:r>
            <a:r>
              <a:rPr lang="en-US" sz="2000" dirty="0" smtClean="0"/>
              <a:t>57.6/100</a:t>
            </a:r>
            <a:endParaRPr lang="en-US" sz="2000" dirty="0"/>
          </a:p>
          <a:p>
            <a:pPr lvl="1" eaLnBrk="1" hangingPunct="1"/>
            <a:r>
              <a:rPr lang="en-US" sz="2400" dirty="0"/>
              <a:t>Top score</a:t>
            </a:r>
            <a:r>
              <a:rPr lang="en-US" sz="2400" dirty="0" smtClean="0"/>
              <a:t>:    47/50</a:t>
            </a:r>
            <a:endParaRPr lang="en-US" sz="2400" dirty="0"/>
          </a:p>
          <a:p>
            <a:pPr eaLnBrk="1" hangingPunct="1"/>
            <a:r>
              <a:rPr lang="en-US" sz="2800" dirty="0" smtClean="0"/>
              <a:t>Reminder: Quadruple extra credit</a:t>
            </a:r>
            <a:endParaRPr lang="en-US" dirty="0" smtClean="0"/>
          </a:p>
          <a:p>
            <a:pPr lvl="1" eaLnBrk="1" hangingPunct="1"/>
            <a:r>
              <a:rPr lang="en-US" sz="2400" dirty="0" smtClean="0"/>
              <a:t>Colloquium on April 19, 2017</a:t>
            </a:r>
          </a:p>
          <a:p>
            <a:pPr lvl="1" eaLnBrk="1" hangingPunct="1"/>
            <a:r>
              <a:rPr lang="en-US" sz="2400" dirty="0" smtClean="0"/>
              <a:t>Speaker: Dr. Nigel </a:t>
            </a:r>
            <a:r>
              <a:rPr lang="en-US" sz="2400" dirty="0" err="1" smtClean="0"/>
              <a:t>Lockyer</a:t>
            </a:r>
            <a:r>
              <a:rPr lang="en-US" sz="2400" dirty="0" smtClean="0"/>
              <a:t>, Director of </a:t>
            </a:r>
            <a:r>
              <a:rPr lang="en-US" sz="2400" dirty="0" err="1" smtClean="0"/>
              <a:t>Fermilab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Make your arrangements to take advantage of this opportunity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0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Principal Quantum Number </a:t>
            </a:r>
            <a:r>
              <a:rPr lang="en-US" sz="5400" i="1" dirty="0" err="1" smtClean="0">
                <a:cs typeface="+mj-cs"/>
              </a:rPr>
              <a:t>n</a:t>
            </a:r>
            <a:endParaRPr lang="en-US" sz="5400" i="1" dirty="0" smtClean="0">
              <a:cs typeface="+mj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382000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principal quantum number, n, </a:t>
            </a:r>
            <a:r>
              <a:rPr lang="en-US" dirty="0">
                <a:cs typeface="ＭＳ Ｐゴシック" pitchFamily="-84" charset="-128"/>
              </a:rPr>
              <a:t>results from the solution of </a:t>
            </a:r>
            <a:r>
              <a:rPr lang="en-US" i="1" dirty="0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(</a:t>
            </a:r>
            <a:r>
              <a:rPr lang="en-US" i="1" dirty="0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) in the separate Schrodinger Eq. since 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(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) includes the potential energy </a:t>
            </a:r>
            <a:r>
              <a:rPr lang="en-US" i="1" dirty="0">
                <a:cs typeface="ＭＳ Ｐゴシック" pitchFamily="-84" charset="-128"/>
              </a:rPr>
              <a:t>V</a:t>
            </a:r>
            <a:r>
              <a:rPr lang="en-US" dirty="0">
                <a:cs typeface="ＭＳ Ｐゴシック" pitchFamily="-84" charset="-128"/>
              </a:rPr>
              <a:t>(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).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cs typeface="ＭＳ Ｐゴシック" pitchFamily="-84" charset="-128"/>
              </a:rPr>
              <a:t>	The result for this quantized energy is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The negative </a:t>
            </a:r>
            <a:r>
              <a:rPr lang="en-US" dirty="0" smtClean="0">
                <a:cs typeface="ＭＳ Ｐゴシック" pitchFamily="-84" charset="-128"/>
              </a:rPr>
              <a:t>sign of the </a:t>
            </a:r>
            <a:r>
              <a:rPr lang="en-US" dirty="0">
                <a:cs typeface="ＭＳ Ｐゴシック" pitchFamily="-84" charset="-128"/>
              </a:rPr>
              <a:t>energy </a:t>
            </a:r>
            <a:r>
              <a:rPr lang="en-US" i="1" dirty="0">
                <a:cs typeface="ＭＳ Ｐゴシック" pitchFamily="-84" charset="-128"/>
              </a:rPr>
              <a:t>E</a:t>
            </a:r>
            <a:r>
              <a:rPr lang="en-US" dirty="0">
                <a:cs typeface="ＭＳ Ｐゴシック" pitchFamily="-84" charset="-128"/>
              </a:rPr>
              <a:t> indicates that the electron and proton are bound together.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/>
          </p:nvPr>
        </p:nvGraphicFramePr>
        <p:xfrm>
          <a:off x="1371600" y="3703637"/>
          <a:ext cx="10445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7" name="Equation" r:id="rId3" imgW="330200" imgH="203200" progId="Equation.DSMT4">
                  <p:embed/>
                </p:oleObj>
              </mc:Choice>
              <mc:Fallback>
                <p:oleObj name="Equation" r:id="rId3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703637"/>
                        <a:ext cx="104457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2362200" y="3200400"/>
          <a:ext cx="3816350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8" name="Equation" r:id="rId5" imgW="1206500" imgH="495300" progId="Equation.DSMT4">
                  <p:embed/>
                </p:oleObj>
              </mc:Choice>
              <mc:Fallback>
                <p:oleObj name="Equation" r:id="rId5" imgW="12065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00400"/>
                        <a:ext cx="3816350" cy="156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6194425" y="3408363"/>
          <a:ext cx="1044575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9" name="Equation" r:id="rId7" imgW="330200" imgH="393700" progId="Equation.DSMT4">
                  <p:embed/>
                </p:oleObj>
              </mc:Choice>
              <mc:Fallback>
                <p:oleObj name="Equation" r:id="rId7" imgW="330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3408363"/>
                        <a:ext cx="1044575" cy="1239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0370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Quantum Numbers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33400"/>
            <a:ext cx="8229600" cy="5562600"/>
          </a:xfrm>
        </p:spPr>
        <p:txBody>
          <a:bodyPr/>
          <a:lstStyle/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full solution of the radial equation requires an introduction of a quantum number, </a:t>
            </a:r>
            <a:r>
              <a:rPr lang="en-US" sz="2800" dirty="0" err="1" smtClean="0">
                <a:cs typeface="ＭＳ Ｐゴシック" pitchFamily="-84" charset="-128"/>
              </a:rPr>
              <a:t>n</a:t>
            </a:r>
            <a:r>
              <a:rPr lang="en-US" sz="2800" dirty="0" smtClean="0">
                <a:cs typeface="ＭＳ Ｐゴシック" pitchFamily="-84" charset="-128"/>
              </a:rPr>
              <a:t>, which is a non-zero positive integer.</a:t>
            </a:r>
          </a:p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three quantum numbers: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/>
              <a:t>n</a:t>
            </a:r>
            <a:r>
              <a:rPr lang="en-US" sz="2400" dirty="0"/>
              <a:t>	Principal quantum number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dirty="0">
                <a:ea typeface="Arial" pitchFamily="-84" charset="0"/>
                <a:cs typeface="Arial" pitchFamily="-84" charset="0"/>
              </a:rPr>
              <a:t>ℓ	Orbital angular momentum quantum number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	Magnetic quantum number</a:t>
            </a:r>
          </a:p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>
                <a:cs typeface="ＭＳ Ｐゴシック" pitchFamily="-84" charset="-128"/>
              </a:rPr>
              <a:t>The boundary </a:t>
            </a:r>
            <a:r>
              <a:rPr lang="en-US" sz="2800" dirty="0" smtClean="0">
                <a:cs typeface="ＭＳ Ｐゴシック" pitchFamily="-84" charset="-128"/>
              </a:rPr>
              <a:t>conditions put restrictions on these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 smtClean="0"/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= </a:t>
            </a:r>
            <a:r>
              <a:rPr lang="en-US" sz="2400" dirty="0"/>
              <a:t>1, 2, 3, 4, . . .</a:t>
            </a:r>
            <a:r>
              <a:rPr lang="en-US" sz="2400" dirty="0" smtClean="0"/>
              <a:t> 				(</a:t>
            </a:r>
            <a:r>
              <a:rPr lang="en-US" sz="2400" dirty="0" err="1" smtClean="0"/>
              <a:t>n</a:t>
            </a:r>
            <a:r>
              <a:rPr lang="en-US" sz="2400" dirty="0" smtClean="0"/>
              <a:t>&gt;0)	  Integer</a:t>
            </a:r>
            <a:endParaRPr lang="en-US" sz="2400" dirty="0"/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0, 1, 2, 3, . . . ,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n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− 1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		(ℓ &lt; 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n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)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  Integer</a:t>
            </a:r>
            <a:endParaRPr lang="en-US" sz="2400" dirty="0">
              <a:ea typeface="Arial" pitchFamily="-84" charset="0"/>
              <a:cs typeface="Arial" pitchFamily="-84" charset="0"/>
            </a:endParaRP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−ℓ, −ℓ + 1, . . . , 0, 1, . . . , ℓ − 1, 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(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|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| ≤ ℓ) Integer</a:t>
            </a:r>
          </a:p>
          <a:p>
            <a:pPr eaLnBrk="1" hangingPunct="1"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predicted energy level 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/>
          </p:nvPr>
        </p:nvGraphicFramePr>
        <p:xfrm>
          <a:off x="4724400" y="5308325"/>
          <a:ext cx="1427733" cy="8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3" name="Equation" r:id="rId3" imgW="647700" imgH="393700" progId="Equation.DSMT4">
                  <p:embed/>
                </p:oleObj>
              </mc:Choice>
              <mc:Fallback>
                <p:oleObj name="Equation" r:id="rId3" imgW="647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308325"/>
                        <a:ext cx="1427733" cy="86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0581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800" dirty="0" smtClean="0">
                <a:cs typeface="ＭＳ Ｐゴシック" pitchFamily="-84" charset="-128"/>
              </a:rPr>
              <a:t>What are the possible quantum numbers for the state n=4 in atomic hydrogen?  How many degenerate states are there?</a:t>
            </a:r>
            <a:endParaRPr lang="en-US" sz="28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7.3: Quantum Numbers &amp; Degeneracy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7" name="Rectangle 35"/>
          <p:cNvSpPr txBox="1">
            <a:spLocks noChangeArrowheads="1"/>
          </p:cNvSpPr>
          <p:nvPr/>
        </p:nvSpPr>
        <p:spPr bwMode="auto">
          <a:xfrm>
            <a:off x="228600" y="1752600"/>
            <a:ext cx="853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Symbol" charset="2"/>
              </a:rPr>
              <a:t>		n		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 smtClean="0">
                <a:cs typeface="Symbol" charset="2"/>
              </a:rPr>
              <a:t>	</a:t>
            </a:r>
            <a:r>
              <a:rPr lang="en-US" sz="2800" dirty="0">
                <a:cs typeface="Symbol" charset="2"/>
              </a:rPr>
              <a:t>	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sz="2800" dirty="0">
                <a:cs typeface="Symbol" charset="2"/>
              </a:rPr>
              <a:t>	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Symbol" charset="2"/>
              </a:rPr>
              <a:t>		4		0		0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</a:t>
            </a:r>
            <a:r>
              <a:rPr lang="en-US" sz="2800" dirty="0" smtClean="0">
                <a:cs typeface="Symbol" charset="2"/>
              </a:rPr>
              <a:t>	4		1	       -1, 0, +1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</a:t>
            </a:r>
            <a:r>
              <a:rPr lang="en-US" sz="2800" dirty="0" smtClean="0">
                <a:cs typeface="Symbol" charset="2"/>
              </a:rPr>
              <a:t>	4		2	  -2, -1, 0, +1, +2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</a:t>
            </a:r>
            <a:r>
              <a:rPr lang="en-US" sz="2800" dirty="0" smtClean="0">
                <a:cs typeface="Symbol" charset="2"/>
              </a:rPr>
              <a:t>	4		3      -3, -2, -1, 0, +1, +2, +3</a:t>
            </a:r>
            <a:endParaRPr lang="en-US" sz="2800" dirty="0">
              <a:cs typeface="Symbol" charset="2"/>
            </a:endParaRPr>
          </a:p>
        </p:txBody>
      </p:sp>
      <p:sp>
        <p:nvSpPr>
          <p:cNvPr id="18" name="Rectangle 35"/>
          <p:cNvSpPr txBox="1">
            <a:spLocks noChangeArrowheads="1"/>
          </p:cNvSpPr>
          <p:nvPr/>
        </p:nvSpPr>
        <p:spPr bwMode="auto">
          <a:xfrm>
            <a:off x="228600" y="41910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ＭＳ Ｐゴシック" pitchFamily="-84" charset="-128"/>
              </a:rPr>
              <a:t>The energy of a atomic hydrogen state is determined only by the primary quantum number, thus, all these quantum states, 1+3+5+7 = 16, are in the same energy state. </a:t>
            </a:r>
            <a:endParaRPr lang="en-US" sz="2800" dirty="0">
              <a:cs typeface="Symbol" charset="2"/>
            </a:endParaRPr>
          </a:p>
        </p:txBody>
      </p:sp>
      <p:sp>
        <p:nvSpPr>
          <p:cNvPr id="19" name="Rectangle 35"/>
          <p:cNvSpPr txBox="1">
            <a:spLocks noChangeArrowheads="1"/>
          </p:cNvSpPr>
          <p:nvPr/>
        </p:nvSpPr>
        <p:spPr bwMode="auto">
          <a:xfrm>
            <a:off x="228600" y="5486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ＭＳ Ｐゴシック" pitchFamily="-84" charset="-128"/>
              </a:rPr>
              <a:t>Thus, there are 16 degenerate states for the state n=4.</a:t>
            </a:r>
            <a:endParaRPr lang="en-US" sz="2800" dirty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07876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12713"/>
            <a:ext cx="8226425" cy="636587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Reminder: Special project #6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05800" cy="5410200"/>
          </a:xfrm>
        </p:spPr>
        <p:txBody>
          <a:bodyPr/>
          <a:lstStyle/>
          <a:p>
            <a:pPr marL="571500" indent="-571500" algn="l" eaLnBrk="1" hangingPunct="1"/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Show that the Schrodinger equation becomes Newton’s second law in the classical limit.  (15 points)</a:t>
            </a:r>
          </a:p>
          <a:p>
            <a:pPr marL="571500" indent="-571500" algn="l" eaLnBrk="1" hangingPunct="1"/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Deadline Monday, Apr. 17, 2017</a:t>
            </a:r>
          </a:p>
          <a:p>
            <a:pPr marL="571500" indent="-571500" algn="l" eaLnBrk="1" hangingPunct="1"/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571500" indent="-571500" algn="l" eaLnBrk="1" hangingPunct="1"/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78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603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Reflection and Transmission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458200" cy="50292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wave function will consist of an incident wave, a reflected wave, and a transmitted wave.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potentials and the Schrödinger wave equation for the three regions are as follows:</a:t>
            </a:r>
          </a:p>
          <a:p>
            <a:pPr eaLnBrk="1" hangingPunct="1"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corresponding solutions are:</a:t>
            </a:r>
          </a:p>
          <a:p>
            <a:pPr eaLnBrk="1" hangingPunct="1">
              <a:buFont typeface="Wingdings" pitchFamily="-84" charset="2"/>
              <a:buNone/>
            </a:pP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As the wave moves from left to right, we can simplify the wave functions to: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/>
          </p:nvPr>
        </p:nvGraphicFramePr>
        <p:xfrm>
          <a:off x="3200400" y="1773238"/>
          <a:ext cx="427196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9" name="Equation" r:id="rId3" imgW="3467100" imgH="419100" progId="Equation.DSMT4">
                  <p:embed/>
                </p:oleObj>
              </mc:Choice>
              <mc:Fallback>
                <p:oleObj name="Equation" r:id="rId3" imgW="3467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773238"/>
                        <a:ext cx="4271962" cy="512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4416425" y="3390900"/>
          <a:ext cx="37369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0" name="Equation" r:id="rId5" imgW="2603500" imgH="241300" progId="Equation.DSMT4">
                  <p:embed/>
                </p:oleObj>
              </mc:Choice>
              <mc:Fallback>
                <p:oleObj name="Equation" r:id="rId5" imgW="2603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425" y="3390900"/>
                        <a:ext cx="3736975" cy="342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267200" y="5029200"/>
          <a:ext cx="411321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1" name="Equation" r:id="rId7" imgW="2501900" imgH="228600" progId="Equation.DSMT4">
                  <p:embed/>
                </p:oleObj>
              </mc:Choice>
              <mc:Fallback>
                <p:oleObj name="Equation" r:id="rId7" imgW="2501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029200"/>
                        <a:ext cx="4113212" cy="373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/>
          </p:nvPr>
        </p:nvGraphicFramePr>
        <p:xfrm>
          <a:off x="3227388" y="2362200"/>
          <a:ext cx="48498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2" name="Equation" r:id="rId9" imgW="3937000" imgH="419100" progId="Equation.DSMT4">
                  <p:embed/>
                </p:oleObj>
              </mc:Choice>
              <mc:Fallback>
                <p:oleObj name="Equation" r:id="rId9" imgW="3937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2362200"/>
                        <a:ext cx="4849812" cy="512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/>
          </p:nvPr>
        </p:nvGraphicFramePr>
        <p:xfrm>
          <a:off x="3252788" y="2840038"/>
          <a:ext cx="44434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3" name="Equation" r:id="rId11" imgW="3606800" imgH="419100" progId="Equation.DSMT4">
                  <p:embed/>
                </p:oleObj>
              </mc:Choice>
              <mc:Fallback>
                <p:oleObj name="Equation" r:id="rId11" imgW="3606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2840038"/>
                        <a:ext cx="4443412" cy="512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4419600" y="3771900"/>
          <a:ext cx="38465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4" name="Equation" r:id="rId13" imgW="2679700" imgH="241300" progId="Equation.DSMT4">
                  <p:embed/>
                </p:oleObj>
              </mc:Choice>
              <mc:Fallback>
                <p:oleObj name="Equation" r:id="rId13" imgW="2679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771900"/>
                        <a:ext cx="3846513" cy="342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4483100" y="4151313"/>
          <a:ext cx="380841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5" name="Equation" r:id="rId15" imgW="2654300" imgH="241300" progId="Equation.DSMT4">
                  <p:embed/>
                </p:oleObj>
              </mc:Choice>
              <mc:Fallback>
                <p:oleObj name="Equation" r:id="rId15" imgW="2654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4151313"/>
                        <a:ext cx="3808413" cy="344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4267200" y="5418138"/>
          <a:ext cx="42164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6" name="Equation" r:id="rId17" imgW="2565400" imgH="228600" progId="Equation.DSMT4">
                  <p:embed/>
                </p:oleObj>
              </mc:Choice>
              <mc:Fallback>
                <p:oleObj name="Equation" r:id="rId17" imgW="2565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418138"/>
                        <a:ext cx="4216400" cy="373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4308475" y="5799138"/>
          <a:ext cx="4448175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7" name="Equation" r:id="rId19" imgW="2705100" imgH="228600" progId="Equation.DSMT4">
                  <p:embed/>
                </p:oleObj>
              </mc:Choice>
              <mc:Fallback>
                <p:oleObj name="Equation" r:id="rId19" imgW="2705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5" y="5799138"/>
                        <a:ext cx="4448175" cy="373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660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Probability of Reflection and Transmission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096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probability of the particles being reflected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or transmitted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is: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maximum kinetic energy of the photoelectrons depends on the value of the light frequency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and not on the intensity.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Because the particles must be either reflected or transmitted we have: 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+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1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By applying the boundary conditions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→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±∞,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x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0, and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x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L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,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we arrive at the transmission probability: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When does the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transmission probability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become 1?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667000" y="960437"/>
          <a:ext cx="211296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77" name="Equation" r:id="rId3" imgW="1346200" imgH="508000" progId="Equation.DSMT4">
                  <p:embed/>
                </p:oleObj>
              </mc:Choice>
              <mc:Fallback>
                <p:oleObj name="Equation" r:id="rId3" imgW="13462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60437"/>
                        <a:ext cx="2112962" cy="7921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514600" y="1798637"/>
          <a:ext cx="24542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78" name="Equation" r:id="rId5" imgW="1562100" imgH="508000" progId="Equation.DSMT4">
                  <p:embed/>
                </p:oleObj>
              </mc:Choice>
              <mc:Fallback>
                <p:oleObj name="Equation" r:id="rId5" imgW="15621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98637"/>
                        <a:ext cx="2454275" cy="7921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4795838" y="1062037"/>
          <a:ext cx="538162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79" name="Equation" r:id="rId7" imgW="342900" imgH="393700" progId="Equation.DSMT4">
                  <p:embed/>
                </p:oleObj>
              </mc:Choice>
              <mc:Fallback>
                <p:oleObj name="Equation" r:id="rId7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1062037"/>
                        <a:ext cx="538162" cy="614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5003800" y="1905000"/>
          <a:ext cx="5588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80" name="Equation" r:id="rId9" imgW="355600" imgH="393700" progId="Equation.DSMT4">
                  <p:embed/>
                </p:oleObj>
              </mc:Choice>
              <mc:Fallback>
                <p:oleObj name="Equation" r:id="rId9" imgW="355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905000"/>
                        <a:ext cx="558800" cy="614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4648200" y="4572000"/>
          <a:ext cx="284604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81" name="Equation" r:id="rId11" imgW="1485900" imgH="520700" progId="Equation.DSMT4">
                  <p:embed/>
                </p:oleObj>
              </mc:Choice>
              <mc:Fallback>
                <p:oleObj name="Equation" r:id="rId11" imgW="1485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572000"/>
                        <a:ext cx="2846040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8255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Tunneling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383588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Now we consider the situation where classically the particle does not have enough energy to surmount the potential barrier, </a:t>
            </a:r>
            <a:r>
              <a:rPr lang="en-US" sz="1800" b="1" i="1" u="sng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1800" b="1" u="sng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&lt; </a:t>
            </a:r>
            <a:r>
              <a:rPr lang="en-US" sz="1800" b="1" i="1" u="sng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1800" b="1" u="sng" baseline="-250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1800" baseline="-25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quantum mechanical result, however, is one of the most remarkable features of modern physics, and there is ample experimental proof of its existence. There is a small, but finite, probability that the particle can penetrate the barrier and even emerge on the other side.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wave function in region II becomes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transmission probability that </a:t>
            </a:r>
            <a:br>
              <a:rPr lang="en-US" sz="18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describes the phenomenon of</a:t>
            </a:r>
            <a:r>
              <a:rPr lang="en-US" sz="1800" b="1" dirty="0">
                <a:ea typeface="ＭＳ Ｐゴシック" pitchFamily="-84" charset="-128"/>
                <a:cs typeface="ＭＳ Ｐゴシック" pitchFamily="-84" charset="-128"/>
              </a:rPr>
              <a:t> tunneling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 is</a:t>
            </a:r>
          </a:p>
        </p:txBody>
      </p:sp>
      <p:pic>
        <p:nvPicPr>
          <p:cNvPr id="4710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7" y="1295400"/>
            <a:ext cx="36750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705350" y="5334000"/>
          <a:ext cx="25336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73" name="Equation" r:id="rId4" imgW="1498600" imgH="520700" progId="Equation.DSMT4">
                  <p:embed/>
                </p:oleObj>
              </mc:Choice>
              <mc:Fallback>
                <p:oleObj name="Equation" r:id="rId4" imgW="14986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5334000"/>
                        <a:ext cx="2533650" cy="8747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6310312" y="4648200"/>
          <a:ext cx="2071688" cy="6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74" name="Equation" r:id="rId6" imgW="1549400" imgH="469900" progId="Equation.DSMT4">
                  <p:embed/>
                </p:oleObj>
              </mc:Choice>
              <mc:Fallback>
                <p:oleObj name="Equation" r:id="rId6" imgW="1549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2" y="4648200"/>
                        <a:ext cx="2071688" cy="621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306226" y="4800600"/>
          <a:ext cx="1942174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75" name="Equation" r:id="rId8" imgW="1155700" imgH="228600" progId="Equation.DSMT4">
                  <p:embed/>
                </p:oleObj>
              </mc:Choice>
              <mc:Fallback>
                <p:oleObj name="Equation" r:id="rId8" imgW="1155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226" y="4800600"/>
                        <a:ext cx="1942174" cy="381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4551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0"/>
          <p:cNvSpPr>
            <a:spLocks noGrp="1" noChangeArrowheads="1"/>
          </p:cNvSpPr>
          <p:nvPr>
            <p:ph type="title"/>
          </p:nvPr>
        </p:nvSpPr>
        <p:spPr>
          <a:xfrm>
            <a:off x="533400" y="49213"/>
            <a:ext cx="8229600" cy="636587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84" charset="-128"/>
                <a:cs typeface="ＭＳ Ｐゴシック" pitchFamily="-84" charset="-128"/>
              </a:rPr>
              <a:t>Uncertainty Explanation</a:t>
            </a:r>
          </a:p>
        </p:txBody>
      </p:sp>
      <p:sp>
        <p:nvSpPr>
          <p:cNvPr id="4813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234363" cy="50292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Consider when </a:t>
            </a:r>
            <a:r>
              <a:rPr lang="el-GR" sz="20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κ</a:t>
            </a:r>
            <a:r>
              <a:rPr lang="en-US" sz="2000" i="1" dirty="0">
                <a:ea typeface="Arial" pitchFamily="-84" charset="0"/>
                <a:cs typeface="Arial" pitchFamily="-84" charset="0"/>
              </a:rPr>
              <a:t>L</a:t>
            </a:r>
            <a:r>
              <a:rPr lang="en-US" sz="2000" dirty="0">
                <a:ea typeface="Arial" pitchFamily="-84" charset="0"/>
                <a:cs typeface="Arial" pitchFamily="-84" charset="0"/>
              </a:rPr>
              <a:t> &gt;&gt; 1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then the transmission probability becomes:</a:t>
            </a: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This violation allowed by the uncertainty principle is equal to the negative kinetic energy required! The particle is allowed by quantum mechanics and the uncertainty principle to penetrate into a classically forbidden region. The minimum such kinetic energy is:</a:t>
            </a:r>
          </a:p>
        </p:txBody>
      </p:sp>
      <p:pic>
        <p:nvPicPr>
          <p:cNvPr id="48131" name="Picture 29" descr="0615"/>
          <p:cNvPicPr preferRelativeResize="0">
            <a:picLocks noChangeAspect="1" noChangeArrowheads="1"/>
          </p:cNvPicPr>
          <p:nvPr/>
        </p:nvPicPr>
        <p:blipFill>
          <a:blip r:embed="rId3"/>
          <a:srcRect b="6714"/>
          <a:stretch>
            <a:fillRect/>
          </a:stretch>
        </p:blipFill>
        <p:spPr bwMode="auto">
          <a:xfrm>
            <a:off x="2190750" y="2057400"/>
            <a:ext cx="47625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3200400" y="1143000"/>
          <a:ext cx="233997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11" name="Equation" r:id="rId4" imgW="1384300" imgH="469900" progId="Equation.DSMT4">
                  <p:embed/>
                </p:oleObj>
              </mc:Choice>
              <mc:Fallback>
                <p:oleObj name="Equation" r:id="rId4" imgW="1384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143000"/>
                        <a:ext cx="2339975" cy="7889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819400" y="5348288"/>
          <a:ext cx="15875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12" name="Equation" r:id="rId6" imgW="939800" imgH="444500" progId="Equation.DSMT4">
                  <p:embed/>
                </p:oleObj>
              </mc:Choice>
              <mc:Fallback>
                <p:oleObj name="Equation" r:id="rId6" imgW="939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348288"/>
                        <a:ext cx="1587500" cy="7477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419600" y="5410200"/>
          <a:ext cx="8382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13" name="Equation" r:id="rId8" imgW="495300" imgH="419100" progId="Equation.DSMT4">
                  <p:embed/>
                </p:oleObj>
              </mc:Choice>
              <mc:Fallback>
                <p:oleObj name="Equation" r:id="rId8" imgW="495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410200"/>
                        <a:ext cx="838200" cy="704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5257800" y="5602288"/>
          <a:ext cx="7080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14" name="Equation" r:id="rId10" imgW="419100" imgH="203200" progId="Equation.DSMT4">
                  <p:embed/>
                </p:oleObj>
              </mc:Choice>
              <mc:Fallback>
                <p:oleObj name="Equation" r:id="rId10" imgW="419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602288"/>
                        <a:ext cx="708025" cy="341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644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Analogy with Wave Optics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8534400" cy="5029200"/>
          </a:xfrm>
        </p:spPr>
        <p:txBody>
          <a:bodyPr/>
          <a:lstStyle/>
          <a:p>
            <a:pPr algn="just" eaLnBrk="1" hangingPunct="1"/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If light passing through a glass prism reflects from an internal surface with an angle greater than the critical angle, total internal reflection occurs. T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he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electromagnetic 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field, however,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is not exactly zero just outside the prism. 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Thus, if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we bring another prism very close to the first one, experiments show that the electromagnetic wave (light) appears in the second 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prism.  </a:t>
            </a:r>
          </a:p>
          <a:p>
            <a:pPr algn="just" eaLnBrk="1" hangingPunct="1"/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situation is analogous to the tunneling described here. This effect was observed by Newton and can be demonstrated with two prisms and a laser. The intensity of the second light beam decreases exponentially as the distance between the two prisms increases.</a:t>
            </a:r>
          </a:p>
        </p:txBody>
      </p:sp>
      <p:pic>
        <p:nvPicPr>
          <p:cNvPr id="4915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0"/>
            <a:ext cx="6705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66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Potential Well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819400"/>
            <a:ext cx="8383587" cy="342900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Consider a particle passing through a potential well region rather than through a potential barrier.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Classically, the particle would speed up passing the well region, because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K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mv</a:t>
            </a:r>
            <a:r>
              <a:rPr lang="en-US" sz="18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 / 2 =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-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1800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>
              <a:spcBef>
                <a:spcPct val="0"/>
              </a:spcBef>
              <a:buFont typeface="Wingdings" pitchFamily="-84" charset="2"/>
              <a:buNone/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	According to quantum mechanics, reflection and transmission may occur, but the wavelength inside the potential well is 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shorter 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than outside. When the width of the potential well is precisely equal to half-integral or integral units of the wavelength, the reflected waves may be out of phase or in phase with the original wave, and cancellations or resonances may occur. The reflection/cancellation effects can lead to almost pure transmission or pure reflection for certain wavelengths. For example, at the second boundary (</a:t>
            </a:r>
            <a:r>
              <a:rPr lang="en-US" sz="1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) for a wave passing to the right, the wave may reflect and be out of phase with the incident wave. The effect would be a cancellation inside the well.</a:t>
            </a:r>
          </a:p>
        </p:txBody>
      </p:sp>
      <p:pic>
        <p:nvPicPr>
          <p:cNvPr id="5017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838200"/>
            <a:ext cx="4038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12,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61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46174</TotalTime>
  <Words>1660</Words>
  <Application>Microsoft Macintosh PowerPoint</Application>
  <PresentationFormat>On-screen Show (4:3)</PresentationFormat>
  <Paragraphs>265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 Narrow</vt:lpstr>
      <vt:lpstr>Lucida Grande</vt:lpstr>
      <vt:lpstr>Monotype Corsiva</vt:lpstr>
      <vt:lpstr>ＭＳ Ｐゴシック</vt:lpstr>
      <vt:lpstr>Symbol</vt:lpstr>
      <vt:lpstr>Times New Roman</vt:lpstr>
      <vt:lpstr>Wingdings</vt:lpstr>
      <vt:lpstr>ヒラギノ角ゴ Pro W3</vt:lpstr>
      <vt:lpstr>Arial</vt:lpstr>
      <vt:lpstr>phys1443-spring02</vt:lpstr>
      <vt:lpstr>Equation</vt:lpstr>
      <vt:lpstr>PHYS 3313 – Section 001 Lecture #21</vt:lpstr>
      <vt:lpstr>Announcements</vt:lpstr>
      <vt:lpstr>Reminder: Special project #6</vt:lpstr>
      <vt:lpstr>Reflection and Transmission</vt:lpstr>
      <vt:lpstr>Probability of Reflection and Transmission</vt:lpstr>
      <vt:lpstr>Tunneling</vt:lpstr>
      <vt:lpstr>Uncertainty Explanation</vt:lpstr>
      <vt:lpstr>Analogy with Wave Optics</vt:lpstr>
      <vt:lpstr>Potential Well</vt:lpstr>
      <vt:lpstr>Alpha-Particle Decay</vt:lpstr>
      <vt:lpstr>Application of the Schrödinger Equation to the Hydrogen Atom</vt:lpstr>
      <vt:lpstr>Application of the Schrödinger Equation</vt:lpstr>
      <vt:lpstr>Application of the Schrödinger Equation</vt:lpstr>
      <vt:lpstr>Solution of the Schrödinger Equation</vt:lpstr>
      <vt:lpstr>Solution of the Schrödinger Equation for Hydrogen</vt:lpstr>
      <vt:lpstr>Solution of the Schrödinger Equation</vt:lpstr>
      <vt:lpstr>Solution of the Schrödinger Equation</vt:lpstr>
      <vt:lpstr>Solution of the Radial Equation</vt:lpstr>
      <vt:lpstr>Solution of the Radial Equation</vt:lpstr>
      <vt:lpstr>Principal Quantum Number n</vt:lpstr>
      <vt:lpstr>Quantum Numbers</vt:lpstr>
      <vt:lpstr>Ex 7.3: Quantum Numbers &amp; Degeneracy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943</cp:revision>
  <cp:lastPrinted>2013-08-26T21:25:15Z</cp:lastPrinted>
  <dcterms:created xsi:type="dcterms:W3CDTF">2012-08-27T21:13:02Z</dcterms:created>
  <dcterms:modified xsi:type="dcterms:W3CDTF">2017-04-17T16:05:56Z</dcterms:modified>
</cp:coreProperties>
</file>