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74" r:id="rId3"/>
    <p:sldId id="781" r:id="rId4"/>
    <p:sldId id="807" r:id="rId5"/>
    <p:sldId id="808" r:id="rId6"/>
    <p:sldId id="809" r:id="rId7"/>
    <p:sldId id="810" r:id="rId8"/>
    <p:sldId id="811" r:id="rId9"/>
    <p:sldId id="812" r:id="rId10"/>
    <p:sldId id="813" r:id="rId11"/>
    <p:sldId id="814" r:id="rId12"/>
    <p:sldId id="815" r:id="rId13"/>
    <p:sldId id="816" r:id="rId14"/>
    <p:sldId id="817" r:id="rId15"/>
    <p:sldId id="818" r:id="rId16"/>
    <p:sldId id="819" r:id="rId17"/>
    <p:sldId id="820" r:id="rId18"/>
    <p:sldId id="821" r:id="rId19"/>
    <p:sldId id="822" r:id="rId20"/>
    <p:sldId id="823" r:id="rId21"/>
    <p:sldId id="824" r:id="rId22"/>
    <p:sldId id="825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2"/>
    <p:restoredTop sz="94660"/>
  </p:normalViewPr>
  <p:slideViewPr>
    <p:cSldViewPr>
      <p:cViewPr varScale="1">
        <p:scale>
          <a:sx n="101" d="100"/>
          <a:sy n="101" d="100"/>
        </p:scale>
        <p:origin x="14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7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3.emf"/><Relationship Id="rId5" Type="http://schemas.openxmlformats.org/officeDocument/2006/relationships/image" Target="../media/image40.png"/><Relationship Id="rId6" Type="http://schemas.openxmlformats.org/officeDocument/2006/relationships/image" Target="../media/image41.jpeg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9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5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5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9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6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6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68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9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7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6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10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0114" y="1683603"/>
            <a:ext cx="3135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12,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. Amir </a:t>
            </a:r>
            <a:r>
              <a:rPr lang="en-US" dirty="0" err="1" smtClean="0">
                <a:solidFill>
                  <a:schemeClr val="accent2"/>
                </a:solidFill>
                <a:latin typeface="Monotype Corsiva" pitchFamily="-84" charset="0"/>
              </a:rPr>
              <a:t>Farbin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09983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Reflection and Transmission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Barriers </a:t>
            </a:r>
            <a:r>
              <a:rPr lang="en-US" sz="2800" dirty="0" smtClean="0">
                <a:latin typeface="Arial Narrow" pitchFamily="-84" charset="0"/>
              </a:rPr>
              <a:t>and </a:t>
            </a:r>
            <a:r>
              <a:rPr lang="en-US" sz="2800" dirty="0">
                <a:latin typeface="Arial Narrow" pitchFamily="-84" charset="0"/>
              </a:rPr>
              <a:t>Tunneling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Alpha Particle </a:t>
            </a:r>
            <a:r>
              <a:rPr lang="en-US" sz="2800" dirty="0" smtClean="0">
                <a:latin typeface="Arial Narrow" pitchFamily="-84" charset="0"/>
              </a:rPr>
              <a:t>Decay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Schrodinger Equations applied on Hydrogen Atom</a:t>
            </a:r>
          </a:p>
          <a:p>
            <a:pPr marL="609600" indent="-609600" algn="l"/>
            <a:r>
              <a:rPr lang="en-US" sz="2800" smtClean="0">
                <a:latin typeface="Arial Narrow" pitchFamily="-84" charset="0"/>
              </a:rPr>
              <a:t>Quantum Numbers</a:t>
            </a:r>
            <a:endParaRPr lang="en-US" sz="2800" dirty="0" smtClean="0">
              <a:latin typeface="Arial Narrow" pitchFamily="-84" charset="0"/>
            </a:endParaRPr>
          </a:p>
          <a:p>
            <a:pPr marL="609600" indent="-609600" algn="l"/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Alpha-Particle Decay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May nuclei heavier than </a:t>
            </a:r>
            <a:r>
              <a:rPr lang="en-US" sz="2000" dirty="0" err="1" smtClean="0">
                <a:ea typeface="ＭＳ Ｐゴシック" pitchFamily="-84" charset="-128"/>
                <a:cs typeface="ＭＳ Ｐゴシック" pitchFamily="-84" charset="-128"/>
              </a:rPr>
              <a:t>Pb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emits alpha particles (nucleus of He)! 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phenomenon of tunneling explains the alpha-particle decay of heavy, radioactive nuclei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Inside the nucleus, an alpha particle feels the strong, short-range attractive nuclear force as well as the repulsive Coulomb force.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nuclear force dominates inside the nuclear radius where the potential is approximately a square well.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Coulomb force dominates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outside the nuclear radius.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potential barrier at the nuclear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radius is several times greater than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energy of an alpha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particle (~5MeV).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According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to quantum mechanics,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however, the alpha particle can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tunnel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through the barrier. Hence </a:t>
            </a:r>
            <a:b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this is observed as radioactive decay.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1203" name="Picture 11" descr="0619"/>
          <p:cNvPicPr preferRelativeResize="0">
            <a:picLocks noChangeAspect="1" noChangeArrowheads="1"/>
          </p:cNvPicPr>
          <p:nvPr/>
        </p:nvPicPr>
        <p:blipFill>
          <a:blip r:embed="rId2"/>
          <a:srcRect b="4256"/>
          <a:stretch>
            <a:fillRect/>
          </a:stretch>
        </p:blipFill>
        <p:spPr bwMode="auto">
          <a:xfrm>
            <a:off x="4876800" y="2590800"/>
            <a:ext cx="3962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715000" y="3352800"/>
            <a:ext cx="3048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50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 to the Hydrogen 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The approximation of the potential energy of the electron-proton system is</a:t>
            </a:r>
            <a:r>
              <a:rPr lang="en-US" sz="2800" dirty="0" smtClean="0">
                <a:cs typeface="ＭＳ Ｐゴシック" pitchFamily="-84" charset="-128"/>
              </a:rPr>
              <a:t> the Coulomb potential: </a:t>
            </a: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cs typeface="ＭＳ Ｐゴシック" pitchFamily="-84" charset="-128"/>
              </a:rPr>
              <a:t>To solve this problem, we use the </a:t>
            </a:r>
            <a:r>
              <a:rPr lang="en-US" sz="2800" dirty="0">
                <a:cs typeface="ＭＳ Ｐゴシック" pitchFamily="-84" charset="-128"/>
              </a:rPr>
              <a:t>three-dimensional time-independent 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For Hydrogen-like atoms</a:t>
            </a:r>
            <a:r>
              <a:rPr lang="en-US" sz="2800" dirty="0" smtClean="0">
                <a:cs typeface="ＭＳ Ｐゴシック" pitchFamily="-84" charset="-128"/>
              </a:rPr>
              <a:t> with one electron (</a:t>
            </a:r>
            <a:r>
              <a:rPr lang="en-US" sz="2800" dirty="0">
                <a:cs typeface="ＭＳ Ｐゴシック" pitchFamily="-84" charset="-128"/>
              </a:rPr>
              <a:t>He</a:t>
            </a:r>
            <a:r>
              <a:rPr lang="en-US" sz="2800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 or Li</a:t>
            </a:r>
            <a:r>
              <a:rPr lang="en-US" sz="2800" baseline="30000" dirty="0">
                <a:cs typeface="ＭＳ Ｐゴシック" pitchFamily="-84" charset="-128"/>
              </a:rPr>
              <a:t>++</a:t>
            </a:r>
            <a:r>
              <a:rPr lang="en-US" sz="2800" dirty="0"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Replace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with </a:t>
            </a:r>
            <a:r>
              <a:rPr lang="en-US" sz="2400" i="1" dirty="0">
                <a:cs typeface="ＭＳ Ｐゴシック" pitchFamily="-84" charset="-128"/>
              </a:rPr>
              <a:t>Ze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is the atomic number)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Use appropriate reduced mass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μ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2133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4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57737" y="1828800"/>
          <a:ext cx="11096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5" name="Equation" r:id="rId5" imgW="431800" imgH="457200" progId="Equation.DSMT4">
                  <p:embed/>
                </p:oleObj>
              </mc:Choice>
              <mc:Fallback>
                <p:oleObj name="Equation" r:id="rId5" imgW="431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7" y="1828800"/>
                        <a:ext cx="11096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19600" y="2328862"/>
          <a:ext cx="360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6" name="Equation" r:id="rId7" imgW="139700" imgH="101600" progId="Equation.DSMT4">
                  <p:embed/>
                </p:oleObj>
              </mc:Choice>
              <mc:Fallback>
                <p:oleObj name="Equation" r:id="rId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28862"/>
                        <a:ext cx="36036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/>
          </p:nvPr>
        </p:nvGraphicFramePr>
        <p:xfrm>
          <a:off x="514350" y="3810000"/>
          <a:ext cx="8212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7" name="Equation" r:id="rId9" imgW="4254500" imgH="469900" progId="Equation.DSMT4">
                  <p:embed/>
                </p:oleObj>
              </mc:Choice>
              <mc:Fallback>
                <p:oleObj name="Equation" r:id="rId9" imgW="4254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10000"/>
                        <a:ext cx="82121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/>
          </p:nvPr>
        </p:nvGraphicFramePr>
        <p:xfrm>
          <a:off x="5410200" y="5486400"/>
          <a:ext cx="1600200" cy="78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8" name="Equation" r:id="rId11" imgW="952500" imgH="469900" progId="Equation.DSMT4">
                  <p:embed/>
                </p:oleObj>
              </mc:Choice>
              <mc:Fallback>
                <p:oleObj name="Equation" r:id="rId11" imgW="952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86400"/>
                        <a:ext cx="1600200" cy="78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228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453438" cy="83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potential (central force) </a:t>
            </a:r>
            <a:r>
              <a:rPr lang="en-US" sz="2800" i="1" dirty="0" err="1" smtClean="0">
                <a:cs typeface="+mn-cs"/>
              </a:rPr>
              <a:t>V</a:t>
            </a:r>
            <a:r>
              <a:rPr lang="en-US" sz="2800" dirty="0" err="1" smtClean="0">
                <a:cs typeface="+mn-cs"/>
              </a:rPr>
              <a:t>(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) depends on the distance 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 between the proton and electron.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6019800" y="4191000"/>
            <a:ext cx="10668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100" y="5243513"/>
          <a:ext cx="8775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0" name="Equation" r:id="rId3" imgW="4546600" imgH="444500" progId="Equation.DSMT4">
                  <p:embed/>
                </p:oleObj>
              </mc:Choice>
              <mc:Fallback>
                <p:oleObj name="Equation" r:id="rId3" imgW="4546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243513"/>
                        <a:ext cx="8775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7200" y="1981200"/>
            <a:ext cx="4267200" cy="3048000"/>
            <a:chOff x="381000" y="1981200"/>
            <a:chExt cx="4267200" cy="2743200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762000" y="2057400"/>
              <a:ext cx="3886200" cy="2667000"/>
              <a:chOff x="0" y="1056"/>
              <a:chExt cx="2448" cy="1680"/>
            </a:xfrm>
          </p:grpSpPr>
          <p:pic>
            <p:nvPicPr>
              <p:cNvPr id="15368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 b="40256"/>
              <a:stretch>
                <a:fillRect/>
              </a:stretch>
            </p:blipFill>
            <p:spPr bwMode="auto">
              <a:xfrm>
                <a:off x="584" y="1056"/>
                <a:ext cx="186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8" descr="070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9694" t="57840" r="4199" b="4083"/>
              <a:stretch>
                <a:fillRect/>
              </a:stretch>
            </p:blipFill>
            <p:spPr bwMode="auto">
              <a:xfrm>
                <a:off x="0" y="1094"/>
                <a:ext cx="1076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14"/>
            <p:cNvSpPr/>
            <p:nvPr/>
          </p:nvSpPr>
          <p:spPr bwMode="auto">
            <a:xfrm>
              <a:off x="381000" y="19812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752600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1" name="Equation" r:id="rId7" imgW="952500" imgH="203200" progId="Equation.DSMT4">
                  <p:embed/>
                </p:oleObj>
              </mc:Choice>
              <mc:Fallback>
                <p:oleObj name="Equation" r:id="rId7" imgW="952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1257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Transform to spherical polar coordinates to exploit the radial symmetry.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Insert the Coulomb potential into the transformed Schr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ö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dinger equation.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2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2400" y="2303463"/>
          <a:ext cx="8540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3" name="Equation" r:id="rId11" imgW="647700" imgH="177800" progId="Equation.DSMT4">
                  <p:embed/>
                </p:oleObj>
              </mc:Choice>
              <mc:Fallback>
                <p:oleObj name="Equation" r:id="rId11" imgW="647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03463"/>
                        <a:ext cx="85407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52400" y="2590800"/>
          <a:ext cx="1441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4" name="Equation" r:id="rId13" imgW="1092200" imgH="279400" progId="Equation.DSMT4">
                  <p:embed/>
                </p:oleObj>
              </mc:Choice>
              <mc:Fallback>
                <p:oleObj name="Equation" r:id="rId13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441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52400" y="2971800"/>
          <a:ext cx="19764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5" name="Equation" r:id="rId15" imgW="1498600" imgH="393700" progId="Equation.DSMT4">
                  <p:embed/>
                </p:oleObj>
              </mc:Choice>
              <mc:Fallback>
                <p:oleObj name="Equation" r:id="rId15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19764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2400" y="3419475"/>
          <a:ext cx="236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6" name="Equation" r:id="rId17" imgW="1790700" imgH="393700" progId="Equation.DSMT4">
                  <p:embed/>
                </p:oleObj>
              </mc:Choice>
              <mc:Fallback>
                <p:oleObj name="Equation" r:id="rId17" imgW="179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19475"/>
                        <a:ext cx="2362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04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  <p:bldP spid="144394" grpId="0" animBg="1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453438" cy="4572000"/>
          </a:xfrm>
        </p:spPr>
        <p:txBody>
          <a:bodyPr/>
          <a:lstStyle/>
          <a:p>
            <a:r>
              <a:rPr lang="en-US" sz="2800" dirty="0">
                <a:cs typeface="ＭＳ Ｐゴシック" pitchFamily="-84" charset="-128"/>
              </a:rPr>
              <a:t>The wave function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ψ</a:t>
            </a:r>
            <a:r>
              <a:rPr lang="en-US" sz="2800" dirty="0">
                <a:cs typeface="ＭＳ Ｐゴシック" pitchFamily="-84" charset="-128"/>
              </a:rPr>
              <a:t> is a function of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 smtClean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equation </a:t>
            </a:r>
            <a:r>
              <a:rPr lang="en-US" sz="2800" dirty="0">
                <a:cs typeface="ＭＳ Ｐゴシック" pitchFamily="-84" charset="-128"/>
              </a:rPr>
              <a:t>is </a:t>
            </a:r>
            <a:r>
              <a:rPr lang="en-US" sz="2800" dirty="0" smtClean="0">
                <a:cs typeface="ＭＳ Ｐゴシック" pitchFamily="-84" charset="-128"/>
              </a:rPr>
              <a:t>separable into three equations of independent variables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solution </a:t>
            </a:r>
            <a:r>
              <a:rPr lang="en-US" sz="2800" dirty="0">
                <a:cs typeface="ＭＳ Ｐゴシック" pitchFamily="-84" charset="-128"/>
              </a:rPr>
              <a:t>may be a product of three functions.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dirty="0">
                <a:cs typeface="ＭＳ Ｐゴシック" pitchFamily="-84" charset="-128"/>
              </a:rPr>
              <a:t>We can separate</a:t>
            </a:r>
            <a:r>
              <a:rPr lang="en-US" sz="2800" dirty="0" smtClean="0">
                <a:cs typeface="ＭＳ Ｐゴシック" pitchFamily="-84" charset="-128"/>
              </a:rPr>
              <a:t> the Schrodinger equation in polar coordinate into </a:t>
            </a:r>
            <a:r>
              <a:rPr lang="en-US" sz="2800" dirty="0">
                <a:cs typeface="ＭＳ Ｐゴシック" pitchFamily="-84" charset="-128"/>
              </a:rPr>
              <a:t>three separate differential equations, each depending</a:t>
            </a:r>
            <a:r>
              <a:rPr lang="en-US" sz="2800" dirty="0" smtClean="0">
                <a:cs typeface="ＭＳ Ｐゴシック" pitchFamily="-84" charset="-128"/>
              </a:rPr>
              <a:t> only on </a:t>
            </a:r>
            <a:r>
              <a:rPr lang="en-US" sz="2800" dirty="0">
                <a:cs typeface="ＭＳ Ｐゴシック" pitchFamily="-84" charset="-128"/>
              </a:rPr>
              <a:t>one</a:t>
            </a:r>
            <a:r>
              <a:rPr lang="en-US" sz="2800" dirty="0" smtClean="0">
                <a:cs typeface="ＭＳ Ｐゴシック" pitchFamily="-84" charset="-128"/>
              </a:rPr>
              <a:t> coordinate: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, or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09600" y="213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96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24000" y="3429000"/>
          <a:ext cx="5063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8" name="Equation" r:id="rId3" imgW="1676400" imgH="228600" progId="Equation.DSMT4">
                  <p:embed/>
                </p:oleObj>
              </mc:Choice>
              <mc:Fallback>
                <p:oleObj name="Equation" r:id="rId3" imgW="167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063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338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45411" grpId="0" animBg="1"/>
      <p:bldP spid="145413" grpId="0" animBg="1"/>
      <p:bldP spid="145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Rectangle 206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Only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appear on 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and </a:t>
            </a:r>
            <a:r>
              <a:rPr lang="en-US" sz="2800" dirty="0" smtClean="0">
                <a:cs typeface="ＭＳ Ｐゴシック" pitchFamily="-84" charset="-128"/>
              </a:rPr>
              <a:t>only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appears on 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of</a:t>
            </a:r>
            <a:r>
              <a:rPr lang="en-US" sz="2800" dirty="0" smtClean="0">
                <a:cs typeface="ＭＳ Ｐゴシック" pitchFamily="-84" charset="-128"/>
              </a:rPr>
              <a:t> the equation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of the equation cannot change as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changes.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cannot change with either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or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Each side needs to be equal to a constant for the equation to be </a:t>
            </a:r>
            <a:r>
              <a:rPr lang="en-US" sz="2800" dirty="0" smtClean="0">
                <a:cs typeface="ＭＳ Ｐゴシック" pitchFamily="-84" charset="-128"/>
              </a:rPr>
              <a:t>true in all cases.  Set </a:t>
            </a:r>
            <a:r>
              <a:rPr lang="en-US" sz="2800" dirty="0">
                <a:cs typeface="ＭＳ Ｐゴシック" pitchFamily="-84" charset="-128"/>
              </a:rPr>
              <a:t>the constant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equal to the </a:t>
            </a:r>
            <a:r>
              <a:rPr lang="en-US" sz="2800" dirty="0" smtClean="0">
                <a:cs typeface="ＭＳ Ｐゴシック" pitchFamily="-84" charset="-128"/>
              </a:rPr>
              <a:t>right-hand side </a:t>
            </a:r>
            <a:r>
              <a:rPr lang="en-US" sz="2800" dirty="0">
                <a:cs typeface="ＭＳ Ｐゴシック" pitchFamily="-84" charset="-128"/>
              </a:rPr>
              <a:t>of</a:t>
            </a:r>
            <a:r>
              <a:rPr lang="en-US" sz="2800" dirty="0" smtClean="0">
                <a:cs typeface="ＭＳ Ｐゴシック" pitchFamily="-84" charset="-128"/>
              </a:rPr>
              <a:t> the reorganized equation</a:t>
            </a:r>
          </a:p>
          <a:p>
            <a:pPr marL="457200" lvl="1" indent="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cs typeface="ＭＳ Ｐゴシック" pitchFamily="-84" charset="-128"/>
              </a:rPr>
              <a:t>The sign in this equation must be negative for a valid solution 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It </a:t>
            </a:r>
            <a:r>
              <a:rPr lang="en-US" dirty="0">
                <a:cs typeface="ＭＳ Ｐゴシック" pitchFamily="-84" charset="-128"/>
              </a:rPr>
              <a:t>is convenient to choose a solution to </a:t>
            </a:r>
            <a:r>
              <a:rPr lang="en-US" dirty="0" smtClean="0">
                <a:cs typeface="ＭＳ Ｐゴシック" pitchFamily="-84" charset="-128"/>
              </a:rPr>
              <a:t>be          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156692" name="Rectangle 2068"/>
          <p:cNvSpPr>
            <a:spLocks noChangeArrowheads="1"/>
          </p:cNvSpPr>
          <p:nvPr/>
        </p:nvSpPr>
        <p:spPr bwMode="auto">
          <a:xfrm>
            <a:off x="3663950" y="4724400"/>
            <a:ext cx="338455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21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21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/>
          </p:nvPr>
        </p:nvGraphicFramePr>
        <p:xfrm>
          <a:off x="1752600" y="4419600"/>
          <a:ext cx="1752600" cy="9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3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1752600" cy="9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/>
          </p:nvPr>
        </p:nvGraphicFramePr>
        <p:xfrm>
          <a:off x="7162800" y="5835650"/>
          <a:ext cx="72402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4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35650"/>
                        <a:ext cx="72402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1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566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n-US" sz="2400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Schrodinger equation and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separate the resulting equation into three equations: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in Schrodinger eq. can be written as</a:t>
            </a:r>
          </a:p>
          <a:p>
            <a:pPr>
              <a:buNone/>
            </a:pPr>
            <a:endParaRPr lang="en-US" sz="24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Substituting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them 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1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2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3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4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5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6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129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Solution of the Schr</a:t>
            </a:r>
            <a:r>
              <a:rPr lang="en-US" sz="3600" dirty="0" smtClean="0">
                <a:cs typeface="Arial" charset="0"/>
              </a:rPr>
              <a:t>ö</a:t>
            </a:r>
            <a:r>
              <a:rPr lang="en-US" sz="3600" dirty="0" smtClean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</a:t>
            </a:r>
            <a:r>
              <a:rPr lang="en-US" sz="2800" dirty="0" smtClean="0">
                <a:cs typeface="ＭＳ Ｐゴシック" pitchFamily="-84" charset="-128"/>
              </a:rPr>
              <a:t> the previous equation </a:t>
            </a:r>
            <a:r>
              <a:rPr lang="en-US" sz="2800" dirty="0">
                <a:cs typeface="ＭＳ Ｐゴシック" pitchFamily="-84" charset="-128"/>
              </a:rPr>
              <a:t>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be single valued in order to have a valid solution for any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>
                <a:cs typeface="ＭＳ Ｐゴシック" pitchFamily="-84" charset="-128"/>
              </a:rPr>
              <a:t>which</a:t>
            </a:r>
            <a:r>
              <a:rPr lang="en-US" sz="2800" dirty="0" smtClean="0">
                <a:cs typeface="ＭＳ Ｐゴシック" pitchFamily="-84" charset="-128"/>
              </a:rPr>
              <a:t> requires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cs typeface="ＭＳ Ｐゴシック" pitchFamily="-84" charset="-128"/>
              </a:rPr>
              <a:t>must be zero </a:t>
            </a:r>
            <a:r>
              <a:rPr lang="en-US" sz="2800" dirty="0">
                <a:cs typeface="ＭＳ Ｐゴシック" pitchFamily="-84" charset="-128"/>
              </a:rPr>
              <a:t>or an integer (positive or negative) for this </a:t>
            </a:r>
            <a:r>
              <a:rPr lang="en-US" sz="2800" dirty="0" smtClean="0">
                <a:cs typeface="ＭＳ Ｐゴシック" pitchFamily="-84" charset="-128"/>
              </a:rPr>
              <a:t>to work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set the remaining equation equal </a:t>
            </a:r>
            <a:r>
              <a:rPr lang="en-US" sz="2800" dirty="0">
                <a:cs typeface="ＭＳ Ｐゴシック" pitchFamily="-84" charset="-128"/>
              </a:rPr>
              <a:t>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</a:t>
            </a:r>
            <a:r>
              <a:rPr lang="en-US" sz="2800" dirty="0" smtClean="0">
                <a:cs typeface="ＭＳ Ｐゴシック" pitchFamily="-84" charset="-128"/>
              </a:rPr>
              <a:t> divide either side with sin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latin typeface="Symbol" charset="2"/>
                <a:cs typeface="Symbol" charset="2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rearrange them as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/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5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/>
          </p:nvPr>
        </p:nvGraphicFramePr>
        <p:xfrm>
          <a:off x="3353422" y="1676400"/>
          <a:ext cx="22091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6" name="Equation" r:id="rId5" imgW="1092200" imgH="228600" progId="Equation.DSMT4">
                  <p:embed/>
                </p:oleObj>
              </mc:Choice>
              <mc:Fallback>
                <p:oleObj name="Equation" r:id="rId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422" y="1676400"/>
                        <a:ext cx="22091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/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7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/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8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/>
          </p:nvPr>
        </p:nvGraphicFramePr>
        <p:xfrm>
          <a:off x="914400" y="42672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9" name="Equation" r:id="rId11" imgW="1943100" imgH="444500" progId="Equation.DSMT4">
                  <p:embed/>
                </p:oleObj>
              </mc:Choice>
              <mc:Fallback>
                <p:oleObj name="Equation" r:id="rId11" imgW="194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/>
          </p:nvPr>
        </p:nvGraphicFramePr>
        <p:xfrm>
          <a:off x="4876800" y="42672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0" name="Equation" r:id="rId13" imgW="1803400" imgH="444500" progId="Equation.DSMT4">
                  <p:embed/>
                </p:oleObj>
              </mc:Choice>
              <mc:Fallback>
                <p:oleObj name="Equation" r:id="rId13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672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38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Schr</a:t>
            </a:r>
            <a:r>
              <a:rPr lang="en-US" dirty="0" smtClean="0">
                <a:cs typeface="Arial" charset="0"/>
              </a:rPr>
              <a:t>ö</a:t>
            </a:r>
            <a:r>
              <a:rPr lang="en-US" dirty="0" smtClean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</a:t>
            </a:r>
            <a:r>
              <a:rPr lang="en-US" sz="2800" dirty="0" smtClean="0">
                <a:cs typeface="ＭＳ Ｐゴシック" pitchFamily="-84" charset="-128"/>
              </a:rPr>
              <a:t> the equation equal </a:t>
            </a:r>
            <a:r>
              <a:rPr lang="en-US" sz="2800" dirty="0">
                <a:cs typeface="ＭＳ Ｐゴシック" pitchFamily="-84" charset="-128"/>
              </a:rPr>
              <a:t>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Radial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Angular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</a:t>
            </a:r>
            <a:r>
              <a:rPr lang="en-US" sz="2800" dirty="0" smtClean="0">
                <a:cs typeface="ＭＳ Ｐゴシック" pitchFamily="-84" charset="-128"/>
              </a:rPr>
              <a:t>equations, </a:t>
            </a:r>
            <a:r>
              <a:rPr lang="en-US" sz="2800" dirty="0">
                <a:cs typeface="ＭＳ Ｐゴシック" pitchFamily="-84" charset="-128"/>
              </a:rPr>
              <a:t>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7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/>
          </p:nvPr>
        </p:nvGraphicFramePr>
        <p:xfrm flipV="1">
          <a:off x="533400" y="36576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8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657600"/>
                        <a:ext cx="396240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9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0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452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</a:t>
            </a:r>
            <a:r>
              <a:rPr lang="en-US" sz="2800" b="1" dirty="0" smtClean="0">
                <a:cs typeface="ＭＳ Ｐゴシック" pitchFamily="-84" charset="-128"/>
              </a:rPr>
              <a:t>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</a:t>
            </a:r>
            <a:r>
              <a:rPr lang="en-US" sz="2800" dirty="0" smtClean="0">
                <a:cs typeface="ＭＳ Ｐゴシック" pitchFamily="-84" charset="-128"/>
              </a:rPr>
              <a:t>satisfies </a:t>
            </a:r>
            <a:r>
              <a:rPr lang="en-US" sz="2800" dirty="0">
                <a:cs typeface="ＭＳ Ｐゴシック" pitchFamily="-84" charset="-128"/>
              </a:rPr>
              <a:t>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</a:t>
            </a:r>
            <a:r>
              <a:rPr lang="en-US" sz="2800" dirty="0" smtClean="0">
                <a:cs typeface="ＭＳ Ｐゴシック" pitchFamily="-84" charset="-128"/>
              </a:rPr>
              <a:t>of             </a:t>
            </a:r>
            <a:r>
              <a:rPr lang="en-US" sz="2800" dirty="0">
                <a:cs typeface="ＭＳ Ｐゴシック" pitchFamily="-84" charset="-128"/>
              </a:rPr>
              <a:t>yields two </a:t>
            </a:r>
            <a:r>
              <a:rPr lang="en-US" sz="2800" dirty="0" smtClean="0">
                <a:cs typeface="ＭＳ Ｐゴシック" pitchFamily="-84" charset="-128"/>
              </a:rPr>
              <a:t>terms, and we obtain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0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/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1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/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2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916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Let’s try </a:t>
            </a: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dirty="0" smtClean="0">
                <a:cs typeface="ＭＳ Ｐゴシック" pitchFamily="-84" charset="-128"/>
              </a:rPr>
              <a:t>solution                     where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normalization </a:t>
            </a:r>
            <a:r>
              <a:rPr lang="en-US" sz="2400" dirty="0" smtClean="0">
                <a:cs typeface="ＭＳ Ｐゴシック" pitchFamily="-84" charset="-128"/>
              </a:rPr>
              <a:t>constant, and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constant with the dimension of </a:t>
            </a:r>
            <a:r>
              <a:rPr lang="en-US" sz="2400" dirty="0" smtClean="0">
                <a:cs typeface="ＭＳ Ｐゴシック" pitchFamily="-84" charset="-128"/>
              </a:rPr>
              <a:t>length.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Take </a:t>
            </a:r>
            <a:r>
              <a:rPr lang="en-US" sz="2400" dirty="0">
                <a:cs typeface="ＭＳ Ｐゴシック" pitchFamily="-84" charset="-128"/>
              </a:rPr>
              <a:t>derivatives of </a:t>
            </a:r>
            <a:r>
              <a:rPr lang="en-US" sz="2400" i="1" dirty="0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we obtain.</a:t>
            </a: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</a:t>
            </a:r>
            <a:r>
              <a:rPr lang="en-US" sz="2400" dirty="0" smtClean="0">
                <a:cs typeface="ＭＳ Ｐゴシック" pitchFamily="-84" charset="-128"/>
              </a:rPr>
              <a:t> this equation for </a:t>
            </a:r>
            <a:r>
              <a:rPr lang="en-US" sz="2400" dirty="0">
                <a:cs typeface="ＭＳ Ｐゴシック" pitchFamily="-84" charset="-128"/>
              </a:rPr>
              <a:t>any </a:t>
            </a:r>
            <a:r>
              <a:rPr lang="en-US" sz="2400" i="1" dirty="0" err="1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each of the two expressions in parentheses</a:t>
            </a:r>
            <a:r>
              <a:rPr lang="en-US" sz="2400" dirty="0" smtClean="0">
                <a:cs typeface="ＭＳ Ｐゴシック" pitchFamily="-84" charset="-128"/>
              </a:rPr>
              <a:t> must be zero.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first parentheses equal to zero and solve for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Both </a:t>
            </a:r>
            <a:r>
              <a:rPr lang="en-US" sz="2400" dirty="0">
                <a:cs typeface="ＭＳ Ｐゴシック" pitchFamily="-84" charset="-128"/>
              </a:rPr>
              <a:t>equal to the </a:t>
            </a:r>
            <a:r>
              <a:rPr lang="en-US" sz="2400" dirty="0" smtClean="0">
                <a:cs typeface="ＭＳ Ｐゴシック" pitchFamily="-84" charset="-128"/>
              </a:rPr>
              <a:t>Bohr’s results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8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9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0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1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Bohr’s radius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05400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Ground state energy of the hydrogen atom 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2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3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4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91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#4</a:t>
            </a:r>
            <a:endParaRPr lang="en-US" sz="2400" dirty="0"/>
          </a:p>
          <a:p>
            <a:pPr lvl="1" eaLnBrk="1" hangingPunct="1"/>
            <a:r>
              <a:rPr lang="en-US" sz="2400" dirty="0"/>
              <a:t>End of chapter problems on CH5: 8, 10, 16, 24, 26, 36 and 47</a:t>
            </a:r>
          </a:p>
          <a:p>
            <a:pPr lvl="1" eaLnBrk="1" hangingPunct="1"/>
            <a:r>
              <a:rPr lang="en-US" sz="2400" dirty="0"/>
              <a:t>Due </a:t>
            </a:r>
            <a:r>
              <a:rPr lang="en-US" sz="2400" dirty="0" smtClean="0"/>
              <a:t>this Wednesday</a:t>
            </a:r>
            <a:r>
              <a:rPr lang="en-US" sz="2400" dirty="0"/>
              <a:t>, Apr. </a:t>
            </a:r>
            <a:r>
              <a:rPr lang="en-US" sz="2400" dirty="0" smtClean="0"/>
              <a:t>12</a:t>
            </a:r>
            <a:endParaRPr lang="en-US" sz="3200" dirty="0"/>
          </a:p>
          <a:p>
            <a:pPr eaLnBrk="1" hangingPunct="1"/>
            <a:r>
              <a:rPr lang="en-US" sz="2800" dirty="0"/>
              <a:t>Quiz 3 results</a:t>
            </a:r>
          </a:p>
          <a:p>
            <a:pPr lvl="1" eaLnBrk="1" hangingPunct="1"/>
            <a:r>
              <a:rPr lang="en-US" sz="2400" dirty="0"/>
              <a:t>Class average: </a:t>
            </a:r>
            <a:r>
              <a:rPr lang="en-US" sz="2400" dirty="0" smtClean="0"/>
              <a:t>25.1</a:t>
            </a:r>
            <a:endParaRPr lang="en-US" sz="2400" dirty="0"/>
          </a:p>
          <a:p>
            <a:pPr lvl="2" eaLnBrk="1" hangingPunct="1"/>
            <a:r>
              <a:rPr lang="en-US" sz="2000" dirty="0"/>
              <a:t>Equivalent to:  </a:t>
            </a:r>
            <a:r>
              <a:rPr lang="en-US" sz="2000" dirty="0" smtClean="0"/>
              <a:t>50.2/100</a:t>
            </a:r>
            <a:endParaRPr lang="en-US" sz="2000" dirty="0"/>
          </a:p>
          <a:p>
            <a:pPr lvl="2" eaLnBrk="1" hangingPunct="1"/>
            <a:r>
              <a:rPr lang="en-US" sz="2000" dirty="0"/>
              <a:t>Previous quizzes: </a:t>
            </a:r>
            <a:r>
              <a:rPr lang="en-US" sz="2000" dirty="0" smtClean="0"/>
              <a:t>21/100 </a:t>
            </a:r>
            <a:r>
              <a:rPr lang="en-US" sz="2000" dirty="0"/>
              <a:t>and </a:t>
            </a:r>
            <a:r>
              <a:rPr lang="en-US" sz="2000" dirty="0" smtClean="0"/>
              <a:t>57.6/100</a:t>
            </a:r>
            <a:endParaRPr lang="en-US" sz="2000" dirty="0"/>
          </a:p>
          <a:p>
            <a:pPr lvl="1" eaLnBrk="1" hangingPunct="1"/>
            <a:r>
              <a:rPr lang="en-US" sz="2400" dirty="0"/>
              <a:t>Top score</a:t>
            </a:r>
            <a:r>
              <a:rPr lang="en-US" sz="2400" dirty="0" smtClean="0"/>
              <a:t>:    47/50</a:t>
            </a:r>
            <a:endParaRPr lang="en-US" sz="2400" dirty="0"/>
          </a:p>
          <a:p>
            <a:pPr eaLnBrk="1" hangingPunct="1"/>
            <a:r>
              <a:rPr lang="en-US" sz="2800" dirty="0" smtClean="0"/>
              <a:t>Reminder: Quadruple extra credit</a:t>
            </a:r>
            <a:endParaRPr lang="en-US" dirty="0" smtClean="0"/>
          </a:p>
          <a:p>
            <a:pPr lvl="1" eaLnBrk="1" hangingPunct="1"/>
            <a:r>
              <a:rPr lang="en-US" sz="2400" dirty="0" smtClean="0"/>
              <a:t>Colloquium on April 19, 2017</a:t>
            </a:r>
          </a:p>
          <a:p>
            <a:pPr lvl="1" eaLnBrk="1" hangingPunct="1"/>
            <a:r>
              <a:rPr lang="en-US" sz="2400" dirty="0" smtClean="0"/>
              <a:t>Speaker: Dr. Nigel </a:t>
            </a:r>
            <a:r>
              <a:rPr lang="en-US" sz="2400" dirty="0" err="1" smtClean="0"/>
              <a:t>Lockyer</a:t>
            </a:r>
            <a:r>
              <a:rPr lang="en-US" sz="2400" dirty="0" smtClean="0"/>
              <a:t>, Director of </a:t>
            </a:r>
            <a:r>
              <a:rPr lang="en-US" sz="2400" dirty="0" err="1" smtClean="0"/>
              <a:t>Fermilab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Make your arrangements to take advantage of this opportunity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8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9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0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37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/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0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581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7876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7" grpId="0" build="p"/>
      <p:bldP spid="18" grpId="0" build="p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713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#6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17, 2017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8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Reflection and Transmission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will consist of an incident wave, a reflected wave, and a transmitted wave.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potentials and the Schrödinger wave equation for the three regions are as follows: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corresponding solutions are: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As the wave moves from left to right, we can simplify the wave functions to: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/>
          </p:nvPr>
        </p:nvGraphicFramePr>
        <p:xfrm>
          <a:off x="3200400" y="1773238"/>
          <a:ext cx="4271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2" name="Equation" r:id="rId3" imgW="3467100" imgH="419100" progId="Equation.DSMT4">
                  <p:embed/>
                </p:oleObj>
              </mc:Choice>
              <mc:Fallback>
                <p:oleObj name="Equation" r:id="rId3" imgW="346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73238"/>
                        <a:ext cx="427196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416425" y="3390900"/>
          <a:ext cx="3736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3" name="Equation" r:id="rId5" imgW="2603500" imgH="241300" progId="Equation.DSMT4">
                  <p:embed/>
                </p:oleObj>
              </mc:Choice>
              <mc:Fallback>
                <p:oleObj name="Equation" r:id="rId5" imgW="2603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390900"/>
                        <a:ext cx="3736975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267200" y="5029200"/>
          <a:ext cx="4113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4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4113212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/>
          </p:nvPr>
        </p:nvGraphicFramePr>
        <p:xfrm>
          <a:off x="3227388" y="2362200"/>
          <a:ext cx="48498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5" name="Equation" r:id="rId9" imgW="3937000" imgH="419100" progId="Equation.DSMT4">
                  <p:embed/>
                </p:oleObj>
              </mc:Choice>
              <mc:Fallback>
                <p:oleObj name="Equation" r:id="rId9" imgW="393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362200"/>
                        <a:ext cx="48498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/>
          </p:nvPr>
        </p:nvGraphicFramePr>
        <p:xfrm>
          <a:off x="3252788" y="2840038"/>
          <a:ext cx="44434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6" name="Equation" r:id="rId11" imgW="3606800" imgH="419100" progId="Equation.DSMT4">
                  <p:embed/>
                </p:oleObj>
              </mc:Choice>
              <mc:Fallback>
                <p:oleObj name="Equation" r:id="rId11" imgW="3606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40038"/>
                        <a:ext cx="44434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419600" y="3771900"/>
          <a:ext cx="3846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7" name="Equation" r:id="rId13" imgW="2679700" imgH="241300" progId="Equation.DSMT4">
                  <p:embed/>
                </p:oleObj>
              </mc:Choice>
              <mc:Fallback>
                <p:oleObj name="Equation" r:id="rId13" imgW="267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71900"/>
                        <a:ext cx="3846513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483100" y="4151313"/>
          <a:ext cx="38084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8" name="Equation" r:id="rId15" imgW="2654300" imgH="241300" progId="Equation.DSMT4">
                  <p:embed/>
                </p:oleObj>
              </mc:Choice>
              <mc:Fallback>
                <p:oleObj name="Equation" r:id="rId15" imgW="265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4151313"/>
                        <a:ext cx="3808413" cy="344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267200" y="5418138"/>
          <a:ext cx="4216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9" name="Equation" r:id="rId17" imgW="2565400" imgH="228600" progId="Equation.DSMT4">
                  <p:embed/>
                </p:oleObj>
              </mc:Choice>
              <mc:Fallback>
                <p:oleObj name="Equation" r:id="rId17" imgW="256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8138"/>
                        <a:ext cx="4216400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308475" y="5799138"/>
          <a:ext cx="44481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0" name="Equation" r:id="rId19" imgW="2705100" imgH="228600" progId="Equation.DSMT4">
                  <p:embed/>
                </p:oleObj>
              </mc:Choice>
              <mc:Fallback>
                <p:oleObj name="Equation" r:id="rId19" imgW="270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5799138"/>
                        <a:ext cx="4448175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6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Probability of Reflection and Transmission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probability of the particles being reflected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transmitted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maximum kinetic energy of the photoelectrons depends on the value of the light frequency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not on the intensity.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 particles must be either reflected or transmitted we have: 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+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By applying the boundary conditions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±∞,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0, and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arrive at the transmission probability: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does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transmission probability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become 1?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960437"/>
          <a:ext cx="2112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2" name="Equation" r:id="rId3" imgW="1346200" imgH="508000" progId="Equation.DSMT4">
                  <p:embed/>
                </p:oleObj>
              </mc:Choice>
              <mc:Fallback>
                <p:oleObj name="Equation" r:id="rId3" imgW="1346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60437"/>
                        <a:ext cx="2112962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14600" y="1798637"/>
          <a:ext cx="2454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3" name="Equation" r:id="rId5" imgW="1562100" imgH="508000" progId="Equation.DSMT4">
                  <p:embed/>
                </p:oleObj>
              </mc:Choice>
              <mc:Fallback>
                <p:oleObj name="Equation" r:id="rId5" imgW="1562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98637"/>
                        <a:ext cx="2454275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795838" y="1062037"/>
          <a:ext cx="538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4" name="Equation" r:id="rId7" imgW="342900" imgH="393700" progId="Equation.DSMT4">
                  <p:embed/>
                </p:oleObj>
              </mc:Choice>
              <mc:Fallback>
                <p:oleObj name="Equation" r:id="rId7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062037"/>
                        <a:ext cx="538162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003800" y="1905000"/>
          <a:ext cx="558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5" name="Equation" r:id="rId9" imgW="355600" imgH="393700" progId="Equation.DSMT4">
                  <p:embed/>
                </p:oleObj>
              </mc:Choice>
              <mc:Fallback>
                <p:oleObj name="Equation" r:id="rId9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05000"/>
                        <a:ext cx="558800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8200" y="4572000"/>
          <a:ext cx="284604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6" name="Equation" r:id="rId11" imgW="1485900" imgH="520700" progId="Equation.DSMT4">
                  <p:embed/>
                </p:oleObj>
              </mc:Choice>
              <mc:Fallback>
                <p:oleObj name="Equation" r:id="rId11" imgW="148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284604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255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Tunneling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Now we consider the situation where classically the particle does not have enough energy to surmount the potential barrier,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&lt;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="1" u="sng" baseline="-25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quantum mechanical result, however, is one of the most remarkable features of modern physics, and there is ample experimental proof of its existence. There is a small, but finite, probability that the particle can penetrate the barrier and even emerge on the other side.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wave function in region II becomes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transmission probability that </a:t>
            </a:r>
            <a:br>
              <a:rPr lang="en-US" sz="18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describes the phenomenon of</a:t>
            </a:r>
            <a:r>
              <a:rPr lang="en-US" sz="1800" b="1" dirty="0">
                <a:ea typeface="ＭＳ Ｐゴシック" pitchFamily="-84" charset="-128"/>
                <a:cs typeface="ＭＳ Ｐゴシック" pitchFamily="-84" charset="-128"/>
              </a:rPr>
              <a:t> tunneling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is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7" y="1295400"/>
            <a:ext cx="3675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705350" y="5334000"/>
          <a:ext cx="25336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4" name="Equation" r:id="rId4" imgW="1498600" imgH="520700" progId="Equation.DSMT4">
                  <p:embed/>
                </p:oleObj>
              </mc:Choice>
              <mc:Fallback>
                <p:oleObj name="Equation" r:id="rId4" imgW="1498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334000"/>
                        <a:ext cx="2533650" cy="874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310312" y="4648200"/>
          <a:ext cx="2071688" cy="6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5" name="Equation" r:id="rId6" imgW="1549400" imgH="469900" progId="Equation.DSMT4">
                  <p:embed/>
                </p:oleObj>
              </mc:Choice>
              <mc:Fallback>
                <p:oleObj name="Equation" r:id="rId6" imgW="154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4648200"/>
                        <a:ext cx="2071688" cy="621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306226" y="4800600"/>
          <a:ext cx="19421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6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26" y="4800600"/>
                        <a:ext cx="1942174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551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Uncertainty Explanation</a:t>
            </a:r>
          </a:p>
        </p:txBody>
      </p:sp>
      <p:sp>
        <p:nvSpPr>
          <p:cNvPr id="4813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34363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when </a:t>
            </a:r>
            <a:r>
              <a:rPr lang="el-GR" sz="20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κ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000" dirty="0">
                <a:ea typeface="Arial" pitchFamily="-84" charset="0"/>
                <a:cs typeface="Arial" pitchFamily="-84" charset="0"/>
              </a:rPr>
              <a:t> &gt;&gt; 1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then the transmission probability becomes: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This violation allowed by the uncertainty principle is equal to the negative kinetic energy required! The particle is allowed by quantum mechanics and the uncertainty principle to penetrate into a classically forbidden region. The minimum such kinetic energy is:</a:t>
            </a:r>
          </a:p>
        </p:txBody>
      </p:sp>
      <p:pic>
        <p:nvPicPr>
          <p:cNvPr id="48131" name="Picture 29" descr="0615"/>
          <p:cNvPicPr preferRelativeResize="0">
            <a:picLocks noChangeAspect="1" noChangeArrowheads="1"/>
          </p:cNvPicPr>
          <p:nvPr/>
        </p:nvPicPr>
        <p:blipFill>
          <a:blip r:embed="rId3"/>
          <a:srcRect b="6714"/>
          <a:stretch>
            <a:fillRect/>
          </a:stretch>
        </p:blipFill>
        <p:spPr bwMode="auto">
          <a:xfrm>
            <a:off x="2190750" y="2057400"/>
            <a:ext cx="4762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200400" y="1143000"/>
          <a:ext cx="2339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9" name="Equation" r:id="rId4" imgW="1384300" imgH="469900" progId="Equation.DSMT4">
                  <p:embed/>
                </p:oleObj>
              </mc:Choice>
              <mc:Fallback>
                <p:oleObj name="Equation" r:id="rId4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339975" cy="788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819400" y="5348288"/>
          <a:ext cx="15875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0" name="Equation" r:id="rId6" imgW="939800" imgH="444500" progId="Equation.DSMT4">
                  <p:embed/>
                </p:oleObj>
              </mc:Choice>
              <mc:Fallback>
                <p:oleObj name="Equation" r:id="rId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48288"/>
                        <a:ext cx="1587500" cy="74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419600" y="5410200"/>
          <a:ext cx="838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1" name="Equation" r:id="rId8" imgW="495300" imgH="419100" progId="Equation.DSMT4">
                  <p:embed/>
                </p:oleObj>
              </mc:Choice>
              <mc:Fallback>
                <p:oleObj name="Equation" r:id="rId8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8382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257800" y="5602288"/>
          <a:ext cx="70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2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02288"/>
                        <a:ext cx="708025" cy="341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44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Analogy with Wave Optics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If light passing through a glass prism reflects from an internal surface with an angle greater than the critical angle, total internal reflection occurs. T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electromagnetic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field, however,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is not exactly zero just outside the prism.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Thus, if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we bring another prism very close to the first one, experiments show that the electromagnetic wave (light) appears in the second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prism.  </a:t>
            </a:r>
          </a:p>
          <a:p>
            <a:pPr algn="just" eaLnBrk="1" hangingPunct="1"/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situation is analogous to the tunneling described here. This effect was observed by Newton and can be demonstrated with two prisms and a laser. The intensity of the second light beam decreases exponentially as the distance between the two prisms increases.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66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Potential Well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19400"/>
            <a:ext cx="8383587" cy="3429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a particle passing through a potential well region rather than through a potential barrier.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particle would speed up passing the well region, because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mv</a:t>
            </a:r>
            <a:r>
              <a:rPr lang="en-US" sz="1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/ 2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-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According to quantum mechanics, reflection and transmission may occur, but the wavelength inside the potential well is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shorter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than outside. When the width of the potential well is precisely equal to half-integral or integral units of the wavelength, the reflected waves may be out of phase or in phase with the original wave, and cancellations or resonances may occur. The reflection/cancellation effects can lead to almost pure transmission or pure reflection for certain wavelengths. For example, at the second boundary (</a:t>
            </a:r>
            <a:r>
              <a:rPr lang="en-US" sz="1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) for a wave passing to the right, the wave may reflect and be out of phase with the incident wave. The effect would be a cancellation inside the well.</a:t>
            </a:r>
          </a:p>
        </p:txBody>
      </p:sp>
      <p:pic>
        <p:nvPicPr>
          <p:cNvPr id="5017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61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46153</TotalTime>
  <Words>1660</Words>
  <Application>Microsoft Macintosh PowerPoint</Application>
  <PresentationFormat>On-screen Show (4:3)</PresentationFormat>
  <Paragraphs>265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#21</vt:lpstr>
      <vt:lpstr>Announcements</vt:lpstr>
      <vt:lpstr>Reminder: Special project #6</vt:lpstr>
      <vt:lpstr>Reflection and Transmission</vt:lpstr>
      <vt:lpstr>Probability of Reflection and Transmission</vt:lpstr>
      <vt:lpstr>Tunneling</vt:lpstr>
      <vt:lpstr>Uncertainty Explanation</vt:lpstr>
      <vt:lpstr>Analogy with Wave Optics</vt:lpstr>
      <vt:lpstr>Potential Well</vt:lpstr>
      <vt:lpstr>Alpha-Particle Decay</vt:lpstr>
      <vt:lpstr>Application of the Schrödinger Equation to the Hydrogen Atom</vt:lpstr>
      <vt:lpstr>Application of the Schrödinger Equation</vt:lpstr>
      <vt:lpstr>Application of the Schrödinger Equation</vt:lpstr>
      <vt:lpstr>Solution of the Schrödinger Equation</vt:lpstr>
      <vt:lpstr>Solution of the Schrödinger Equation for Hydrogen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  <vt:lpstr>Ex 7.3: Quantum Numbers &amp; Degeneracy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940</cp:revision>
  <cp:lastPrinted>2013-08-26T21:25:15Z</cp:lastPrinted>
  <dcterms:created xsi:type="dcterms:W3CDTF">2012-08-27T21:13:02Z</dcterms:created>
  <dcterms:modified xsi:type="dcterms:W3CDTF">2017-04-17T15:44:42Z</dcterms:modified>
</cp:coreProperties>
</file>