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74" r:id="rId3"/>
    <p:sldId id="806" r:id="rId4"/>
    <p:sldId id="807" r:id="rId5"/>
    <p:sldId id="808" r:id="rId6"/>
    <p:sldId id="809" r:id="rId7"/>
    <p:sldId id="810" r:id="rId8"/>
    <p:sldId id="858" r:id="rId9"/>
    <p:sldId id="859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818" r:id="rId18"/>
    <p:sldId id="819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7"/>
    <p:restoredTop sz="94660"/>
  </p:normalViewPr>
  <p:slideViewPr>
    <p:cSldViewPr>
      <p:cViewPr varScale="1">
        <p:scale>
          <a:sx n="100" d="100"/>
          <a:sy n="100" d="100"/>
        </p:scale>
        <p:origin x="184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0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6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9.bin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5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3" y="1683603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17,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09983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Hydrogen Atom Wave Functions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Solution for Angular and Azimuthal Equations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Angular Momentum Quantum Numbers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Magnetic Quantum Numbers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Zeeman </a:t>
            </a:r>
            <a:r>
              <a:rPr lang="en-US" sz="2800" dirty="0" smtClean="0">
                <a:latin typeface="Arial Narrow" pitchFamily="-84" charset="0"/>
              </a:rPr>
              <a:t>Effects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5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78319"/>
              </p:ext>
            </p:extLst>
          </p:nvPr>
        </p:nvGraphicFramePr>
        <p:xfrm>
          <a:off x="56673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6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/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7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30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C</a:t>
            </a:r>
            <a:r>
              <a:rPr lang="en-US" sz="3600" dirty="0" smtClean="0">
                <a:cs typeface="ＭＳ Ｐゴシック" pitchFamily="-84" charset="-128"/>
              </a:rPr>
              <a:t>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in  alphabetical order afterward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 b="1">
                <a:cs typeface="ＭＳ Ｐゴシック" pitchFamily="-84" charset="-128"/>
              </a:rPr>
              <a:t>Magnetic Quantum Number </a:t>
            </a:r>
            <a:r>
              <a:rPr lang="en-US" sz="3400" b="1" i="1">
                <a:cs typeface="ＭＳ Ｐゴシック" pitchFamily="-84" charset="-128"/>
              </a:rPr>
              <a:t>m</a:t>
            </a:r>
            <a:r>
              <a:rPr lang="en-US" sz="3400" b="1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 b="1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angle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measure of the rotation about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axis.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The solution for</a:t>
            </a:r>
            <a:r>
              <a:rPr lang="en-US" sz="2400" dirty="0" smtClean="0">
                <a:cs typeface="ＭＳ Ｐゴシック" pitchFamily="-84" charset="-128"/>
              </a:rPr>
              <a:t>	 specifies </a:t>
            </a:r>
            <a:r>
              <a:rPr lang="en-US" sz="2400" dirty="0">
                <a:cs typeface="ＭＳ Ｐゴシック" pitchFamily="-84" charset="-128"/>
              </a:rPr>
              <a:t>that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is an integer and related to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component of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2071"/>
              </p:ext>
            </p:extLst>
          </p:nvPr>
        </p:nvGraphicFramePr>
        <p:xfrm>
          <a:off x="2590800" y="19050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2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13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7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59854"/>
              </p:ext>
            </p:extLst>
          </p:nvPr>
        </p:nvGraphicFramePr>
        <p:xfrm>
          <a:off x="4191000" y="6096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7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6096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8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9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0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1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70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445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8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9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0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1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2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3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58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0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1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2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3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4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5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6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7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8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69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60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5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6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57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0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79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0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1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77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Homework #5</a:t>
            </a:r>
            <a:endParaRPr lang="en-US" sz="2000" dirty="0"/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CH6 </a:t>
            </a:r>
            <a:r>
              <a:rPr lang="en-US" sz="2000" dirty="0"/>
              <a:t>end of chapter problems: 34</a:t>
            </a:r>
            <a:r>
              <a:rPr lang="en-US" sz="2000" dirty="0" smtClean="0"/>
              <a:t>, 46 </a:t>
            </a:r>
            <a:r>
              <a:rPr lang="en-US" sz="2000" dirty="0"/>
              <a:t>and </a:t>
            </a:r>
            <a:r>
              <a:rPr lang="en-US" sz="2000" dirty="0" smtClean="0"/>
              <a:t>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CH7 end of chapter problems: 7</a:t>
            </a:r>
            <a:r>
              <a:rPr lang="en-US" sz="2000" dirty="0" smtClean="0"/>
              <a:t>, 9, </a:t>
            </a:r>
            <a:r>
              <a:rPr lang="en-US" sz="2000" dirty="0"/>
              <a:t>17 and </a:t>
            </a:r>
            <a:r>
              <a:rPr lang="en-US" sz="2000" dirty="0" smtClean="0"/>
              <a:t>29</a:t>
            </a:r>
            <a:endParaRPr lang="en-US" sz="2000" dirty="0"/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Due </a:t>
            </a:r>
            <a:r>
              <a:rPr lang="en-US" sz="2000" dirty="0" smtClean="0"/>
              <a:t>Monday</a:t>
            </a:r>
            <a:r>
              <a:rPr lang="en-US" sz="2000" dirty="0"/>
              <a:t>, Apr. </a:t>
            </a:r>
            <a:r>
              <a:rPr lang="en-US" sz="2000" dirty="0" smtClean="0"/>
              <a:t>22</a:t>
            </a:r>
            <a:endParaRPr lang="en-US" sz="1800" dirty="0"/>
          </a:p>
          <a:p>
            <a:pPr eaLnBrk="1" hangingPunct="1">
              <a:spcBef>
                <a:spcPts val="168"/>
              </a:spcBef>
            </a:pPr>
            <a:r>
              <a:rPr lang="en-US" sz="2400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/>
              <a:t>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Research </a:t>
            </a:r>
            <a:r>
              <a:rPr lang="en-US" sz="2400" dirty="0"/>
              <a:t>presentation deadline is 8pm, Sunday, </a:t>
            </a:r>
            <a:r>
              <a:rPr lang="en-US" sz="2400" dirty="0" smtClean="0"/>
              <a:t>April 20</a:t>
            </a:r>
            <a:endParaRPr lang="en-US" sz="2400" dirty="0"/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Research </a:t>
            </a:r>
            <a:r>
              <a:rPr lang="en-US" sz="2400" dirty="0"/>
              <a:t>paper deadline is </a:t>
            </a:r>
            <a:r>
              <a:rPr lang="en-US" sz="2400" dirty="0" smtClean="0"/>
              <a:t>Wednesday</a:t>
            </a:r>
            <a:r>
              <a:rPr lang="en-US" sz="2400" dirty="0"/>
              <a:t>, </a:t>
            </a:r>
            <a:r>
              <a:rPr lang="en-US" sz="2400" dirty="0" smtClean="0"/>
              <a:t>April 24</a:t>
            </a:r>
            <a:endParaRPr lang="en-US" sz="2400" dirty="0"/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Quiz 4 this Wednesday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At the beginning of the class this Wednesday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Covers CH6.2 to what we finish today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000" dirty="0" smtClean="0"/>
              <a:t>BYOF</a:t>
            </a:r>
          </a:p>
          <a:p>
            <a:pPr eaLnBrk="1" hangingPunct="1">
              <a:spcBef>
                <a:spcPts val="168"/>
              </a:spcBef>
            </a:pPr>
            <a:r>
              <a:rPr lang="en-US" sz="2400" dirty="0" smtClean="0"/>
              <a:t>Reminder: Quadruple extra credit</a:t>
            </a:r>
            <a:endParaRPr lang="en-US" sz="2800" dirty="0" smtClean="0"/>
          </a:p>
          <a:p>
            <a:pPr lvl="1" eaLnBrk="1" hangingPunct="1"/>
            <a:r>
              <a:rPr lang="en-US" sz="2000" dirty="0" smtClean="0"/>
              <a:t>Colloquium this Wednesday, April 19, in UH108</a:t>
            </a:r>
          </a:p>
          <a:p>
            <a:pPr lvl="1" eaLnBrk="1" hangingPunct="1"/>
            <a:r>
              <a:rPr lang="en-US" sz="2000" dirty="0" smtClean="0"/>
              <a:t>Speaker: Dr. Nigel </a:t>
            </a:r>
            <a:r>
              <a:rPr lang="en-US" sz="2000" dirty="0" err="1" smtClean="0"/>
              <a:t>Lockyer</a:t>
            </a:r>
            <a:r>
              <a:rPr lang="en-US" sz="2000" dirty="0" smtClean="0"/>
              <a:t>, Director of </a:t>
            </a:r>
            <a:r>
              <a:rPr lang="en-US" sz="2000" dirty="0" err="1" smtClean="0"/>
              <a:t>Fermilab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solutions for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cs typeface="ＭＳ Ｐゴシック" pitchFamily="-84" charset="-128"/>
              </a:rPr>
              <a:t>azimuthal</a:t>
            </a:r>
            <a:r>
              <a:rPr lang="en-US" dirty="0" smtClean="0">
                <a:cs typeface="ＭＳ Ｐゴシック" pitchFamily="-84" charset="-128"/>
              </a:rPr>
              <a:t> eq. are         or 	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Solutions to the angular and azimuthal equations are linked because both have </a:t>
            </a:r>
            <a:r>
              <a:rPr lang="en-US" i="1" dirty="0" smtClean="0">
                <a:cs typeface="ＭＳ Ｐゴシック" pitchFamily="-84" charset="-128"/>
              </a:rPr>
              <a:t>m</a:t>
            </a:r>
            <a:r>
              <a:rPr lang="en-US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Group these solutions together into functions</a:t>
            </a:r>
            <a:endParaRPr lang="en-US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382044" y="5652799"/>
            <a:ext cx="3047629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20750"/>
              </p:ext>
            </p:extLst>
          </p:nvPr>
        </p:nvGraphicFramePr>
        <p:xfrm>
          <a:off x="60579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0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911323"/>
              </p:ext>
            </p:extLst>
          </p:nvPr>
        </p:nvGraphicFramePr>
        <p:xfrm>
          <a:off x="7189788" y="149225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1" name="Equation" r:id="rId5" imgW="342900" imgH="190500" progId="Equation.DSMT4">
                  <p:embed/>
                </p:oleObj>
              </mc:Choice>
              <mc:Fallback>
                <p:oleObj name="Equation" r:id="rId5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49225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71616"/>
              </p:ext>
            </p:extLst>
          </p:nvPr>
        </p:nvGraphicFramePr>
        <p:xfrm>
          <a:off x="955675" y="3121962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2" name="Equation" r:id="rId7" imgW="2743200" imgH="469900" progId="Equation.DSMT4">
                  <p:embed/>
                </p:oleObj>
              </mc:Choice>
              <mc:Fallback>
                <p:oleObj name="Equation" r:id="rId7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121962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580129"/>
              </p:ext>
            </p:extLst>
          </p:nvPr>
        </p:nvGraphicFramePr>
        <p:xfrm>
          <a:off x="2473325" y="3795200"/>
          <a:ext cx="1412875" cy="7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3" name="Equation" r:id="rId9" imgW="800100" imgH="444500" progId="Equation.DSMT4">
                  <p:embed/>
                </p:oleObj>
              </mc:Choice>
              <mc:Fallback>
                <p:oleObj name="Equation" r:id="rId9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795200"/>
                        <a:ext cx="1412875" cy="7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068"/>
          <p:cNvSpPr>
            <a:spLocks noChangeArrowheads="1"/>
          </p:cNvSpPr>
          <p:nvPr/>
        </p:nvSpPr>
        <p:spPr bwMode="auto">
          <a:xfrm>
            <a:off x="5464357" y="3258331"/>
            <a:ext cx="280076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angular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equation</a:t>
            </a:r>
          </a:p>
        </p:txBody>
      </p:sp>
      <p:sp>
        <p:nvSpPr>
          <p:cNvPr id="14" name="Rectangle 2068"/>
          <p:cNvSpPr>
            <a:spLocks noChangeArrowheads="1"/>
          </p:cNvSpPr>
          <p:nvPr/>
        </p:nvSpPr>
        <p:spPr bwMode="auto">
          <a:xfrm>
            <a:off x="5503545" y="3966542"/>
            <a:ext cx="295465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18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45" y="5020113"/>
            <a:ext cx="3657510" cy="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4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</a:t>
            </a:r>
            <a:r>
              <a:rPr lang="en-US" sz="2400" baseline="-25000" dirty="0" smtClean="0">
                <a:cs typeface="ＭＳ Ｐゴシック" pitchFamily="-84" charset="-128"/>
              </a:rPr>
              <a:t>11</a:t>
            </a: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1371600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5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371600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6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7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8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9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0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/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1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01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cs typeface="+mj-cs"/>
              </a:rPr>
              <a:t>Solution for the Angular and Azimuthal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7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06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45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8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2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46927</TotalTime>
  <Words>1164</Words>
  <Application>Microsoft Macintosh PowerPoint</Application>
  <PresentationFormat>On-screen Show (4:3)</PresentationFormat>
  <Paragraphs>202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#22</vt:lpstr>
      <vt:lpstr>Announcements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for the Angular and Azimuthal Equations</vt:lpstr>
      <vt:lpstr>Principal Quantum Number n</vt:lpstr>
      <vt:lpstr>Quantum Numbers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977</cp:revision>
  <cp:lastPrinted>2017-04-17T20:02:59Z</cp:lastPrinted>
  <dcterms:created xsi:type="dcterms:W3CDTF">2012-08-27T21:13:02Z</dcterms:created>
  <dcterms:modified xsi:type="dcterms:W3CDTF">2017-04-17T20:03:55Z</dcterms:modified>
</cp:coreProperties>
</file>