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74" r:id="rId3"/>
    <p:sldId id="806" r:id="rId4"/>
    <p:sldId id="807" r:id="rId5"/>
    <p:sldId id="808" r:id="rId6"/>
    <p:sldId id="809" r:id="rId7"/>
    <p:sldId id="810" r:id="rId8"/>
    <p:sldId id="858" r:id="rId9"/>
    <p:sldId id="859" r:id="rId10"/>
    <p:sldId id="811" r:id="rId11"/>
    <p:sldId id="812" r:id="rId12"/>
    <p:sldId id="813" r:id="rId13"/>
    <p:sldId id="814" r:id="rId14"/>
    <p:sldId id="815" r:id="rId15"/>
    <p:sldId id="816" r:id="rId16"/>
    <p:sldId id="817" r:id="rId17"/>
    <p:sldId id="818" r:id="rId18"/>
    <p:sldId id="819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4"/>
    <p:restoredTop sz="94660"/>
  </p:normalViewPr>
  <p:slideViewPr>
    <p:cSldViewPr>
      <p:cViewPr varScale="1">
        <p:scale>
          <a:sx n="121" d="100"/>
          <a:sy n="121" d="100"/>
        </p:scale>
        <p:origin x="5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09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6.e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42.e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43.emf"/><Relationship Id="rId14" Type="http://schemas.openxmlformats.org/officeDocument/2006/relationships/oleObject" Target="../embeddings/oleObject39.bin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4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5.e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7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5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oleObject" Target="../embeddings/oleObject46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4.e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5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11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5223" y="1683603"/>
            <a:ext cx="2805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17,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dirty="0" err="1" smtClean="0">
                <a:solidFill>
                  <a:schemeClr val="accent2"/>
                </a:solidFill>
                <a:latin typeface="Monotype Corsiva" pitchFamily="-84" charset="0"/>
              </a:rPr>
              <a:t>Jaehoon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09983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>
                <a:latin typeface="Arial Narrow" pitchFamily="-84" charset="0"/>
              </a:rPr>
              <a:t>Hydrogen Atom Wave Functions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Solution for Angular and Azimuthal Equations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Angular Momentum Quantum Numbers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Magnetic Quantum Numbers</a:t>
            </a:r>
          </a:p>
          <a:p>
            <a:pPr marL="609600" indent="-609600" algn="l"/>
            <a:r>
              <a:rPr lang="en-US" sz="2800">
                <a:latin typeface="Arial Narrow" pitchFamily="-84" charset="0"/>
              </a:rPr>
              <a:t>Zeeman </a:t>
            </a:r>
            <a:r>
              <a:rPr lang="en-US" sz="2800" smtClean="0">
                <a:latin typeface="Arial Narrow" pitchFamily="-84" charset="0"/>
              </a:rPr>
              <a:t>Effects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4973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associated with the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 err="1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 err="1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</a:t>
            </a:r>
            <a:r>
              <a:rPr lang="en-US" sz="2800" dirty="0" smtClean="0">
                <a:cs typeface="ＭＳ Ｐゴシック" pitchFamily="-84" charset="-128"/>
              </a:rPr>
              <a:t>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 smtClean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</a:t>
            </a:r>
            <a:r>
              <a:rPr lang="en-US" sz="2800" dirty="0" smtClean="0">
                <a:cs typeface="ＭＳ Ｐゴシック" pitchFamily="-84" charset="-128"/>
              </a:rPr>
              <a:t>the magnitude of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 by    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 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		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</a:t>
            </a:r>
            <a:r>
              <a:rPr lang="en-US" sz="2800" dirty="0" smtClean="0">
                <a:cs typeface="ＭＳ Ｐゴシック" pitchFamily="-84" charset="-128"/>
              </a:rPr>
              <a:t>,    	</a:t>
            </a:r>
            <a:r>
              <a:rPr lang="en-US" sz="2800" dirty="0">
                <a:cs typeface="ＭＳ Ｐゴシック" pitchFamily="-84" charset="-128"/>
              </a:rPr>
              <a:t>	  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</a:t>
            </a:r>
            <a:r>
              <a:rPr lang="en-US" sz="2800" dirty="0" smtClean="0">
                <a:cs typeface="ＭＳ Ｐゴシック" pitchFamily="-84" charset="-128"/>
              </a:rPr>
              <a:t>Bohr’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40386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3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178319"/>
              </p:ext>
            </p:extLst>
          </p:nvPr>
        </p:nvGraphicFramePr>
        <p:xfrm>
          <a:off x="5667375" y="2819400"/>
          <a:ext cx="195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4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819400"/>
                        <a:ext cx="19526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/>
          </p:nvPr>
        </p:nvGraphicFramePr>
        <p:xfrm>
          <a:off x="3260725" y="3352800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5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352800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30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61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096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C</a:t>
            </a:r>
            <a:r>
              <a:rPr lang="en-US" sz="3600" dirty="0" smtClean="0">
                <a:cs typeface="ＭＳ Ｐゴシック" pitchFamily="-84" charset="-128"/>
              </a:rPr>
              <a:t>ertain </a:t>
            </a:r>
            <a:r>
              <a:rPr lang="en-US" sz="3600" dirty="0">
                <a:cs typeface="ＭＳ Ｐゴシック" pitchFamily="-84" charset="-128"/>
              </a:rPr>
              <a:t>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</a:t>
            </a:r>
            <a:r>
              <a:rPr lang="en-US" sz="3200" dirty="0" smtClean="0">
                <a:ea typeface="Arial" pitchFamily="-84" charset="0"/>
                <a:cs typeface="Arial" pitchFamily="-84" charset="0"/>
              </a:rPr>
              <a:t>	0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	1	2	3	4	5 . . .</a:t>
            </a:r>
            <a:endParaRPr lang="en-US" sz="3200" dirty="0"/>
          </a:p>
          <a:p>
            <a:pPr lvl="1" eaLnBrk="1" hangingPunct="1">
              <a:spcBef>
                <a:spcPts val="0"/>
              </a:spcBef>
            </a:pPr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</a:t>
            </a:r>
            <a:r>
              <a:rPr lang="en-US" sz="3200" dirty="0" smtClean="0"/>
              <a:t>.</a:t>
            </a:r>
            <a:endParaRPr lang="en-US" sz="3600" dirty="0" smtClean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Atomic states are referred </a:t>
            </a:r>
            <a:r>
              <a:rPr lang="en-US" sz="3600" dirty="0" smtClean="0">
                <a:cs typeface="ＭＳ Ｐゴシック" pitchFamily="-84" charset="-128"/>
              </a:rPr>
              <a:t>by </a:t>
            </a:r>
            <a:r>
              <a:rPr lang="en-US" sz="3600" dirty="0">
                <a:cs typeface="ＭＳ Ｐゴシック" pitchFamily="-84" charset="-128"/>
              </a:rPr>
              <a:t>their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harp,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rincipal,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iffuse,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 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undamental, then in  alphabetical order afterward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</a:t>
            </a:r>
            <a:r>
              <a:rPr lang="en-US" sz="3600" dirty="0" smtClean="0">
                <a:cs typeface="ＭＳ Ｐゴシック" pitchFamily="-84" charset="-128"/>
              </a:rPr>
              <a:t>the </a:t>
            </a:r>
            <a:r>
              <a:rPr lang="en-US" sz="3600" dirty="0">
                <a:cs typeface="ＭＳ Ｐゴシック" pitchFamily="-84" charset="-128"/>
              </a:rPr>
              <a:t>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</a:t>
            </a:r>
            <a:r>
              <a:rPr lang="en-US" sz="3600" dirty="0" smtClean="0">
                <a:cs typeface="ＭＳ Ｐゴシック" pitchFamily="-84" charset="-128"/>
              </a:rPr>
              <a:t>state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Is 2d state possible?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6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5000"/>
              <a:buFont typeface="Arial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cs typeface="ＭＳ Ｐゴシック" pitchFamily="-84" charset="-128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ea typeface="ヒラギノ角ゴ Pro W3" pitchFamily="-84" charset="-128"/>
                <a:cs typeface="ヒラギノ角ゴ Pro W3" pitchFamily="-84" charset="-128"/>
              </a:rPr>
              <a:t>ℓ </a:t>
            </a:r>
            <a:r>
              <a:rPr lang="en-US" dirty="0" smtClean="0">
                <a:solidFill>
                  <a:schemeClr val="accent2"/>
                </a:solidFill>
                <a:latin typeface="Arial Narrow"/>
                <a:ea typeface="ヒラギノ角ゴ Pro W3" pitchFamily="-84" charset="-128"/>
                <a:cs typeface="Arial Narrow"/>
              </a:rPr>
              <a:t>is called the magnetic moment since z axis is chosen customarily along the direction of magnetic field.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pitchFamily="-1" charset="-128"/>
              <a:cs typeface="Arial Narrow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 b="1">
                <a:cs typeface="ＭＳ Ｐゴシック" pitchFamily="-84" charset="-128"/>
              </a:rPr>
              <a:t>Magnetic Quantum Number </a:t>
            </a:r>
            <a:r>
              <a:rPr lang="en-US" sz="3400" b="1" i="1">
                <a:cs typeface="ＭＳ Ｐゴシック" pitchFamily="-84" charset="-128"/>
              </a:rPr>
              <a:t>m</a:t>
            </a:r>
            <a:r>
              <a:rPr lang="en-US" sz="3400" b="1" i="1" baseline="-2500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400" b="1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534400" cy="1676399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The angle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measure of the rotation about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axis.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The solution for</a:t>
            </a:r>
            <a:r>
              <a:rPr lang="en-US" sz="2400" dirty="0" smtClean="0">
                <a:cs typeface="ＭＳ Ｐゴシック" pitchFamily="-84" charset="-128"/>
              </a:rPr>
              <a:t>	 specifies </a:t>
            </a:r>
            <a:r>
              <a:rPr lang="en-US" sz="2400" dirty="0">
                <a:cs typeface="ＭＳ Ｐゴシック" pitchFamily="-84" charset="-128"/>
              </a:rPr>
              <a:t>that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is an integer and related to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component of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6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89050"/>
            <a:ext cx="5762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390103"/>
            <a:ext cx="273050" cy="3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5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72071"/>
              </p:ext>
            </p:extLst>
          </p:nvPr>
        </p:nvGraphicFramePr>
        <p:xfrm>
          <a:off x="2590800" y="1905000"/>
          <a:ext cx="20278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4" name="Equation" r:id="rId6" imgW="571500" imgH="215900" progId="Equation.DSMT4">
                  <p:embed/>
                </p:oleObj>
              </mc:Choice>
              <mc:Fallback>
                <p:oleObj name="Equation" r:id="rId6" imgW="571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202784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609600" y="3529438"/>
          <a:ext cx="2395768" cy="50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5" name="Equation" r:id="rId8" imgW="1308100" imgH="279400" progId="Equation.DSMT4">
                  <p:embed/>
                </p:oleObj>
              </mc:Choice>
              <mc:Fallback>
                <p:oleObj name="Equation" r:id="rId8" imgW="1308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29438"/>
                        <a:ext cx="2395768" cy="509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79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277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763000" cy="45275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</a:t>
            </a:r>
            <a:r>
              <a:rPr lang="en-US" sz="2800" dirty="0" smtClean="0">
                <a:cs typeface="ＭＳ Ｐゴシック" pitchFamily="-84" charset="-128"/>
              </a:rPr>
              <a:t>  to </a:t>
            </a:r>
            <a:r>
              <a:rPr lang="en-US" sz="2800" dirty="0">
                <a:cs typeface="ＭＳ Ｐゴシック" pitchFamily="-84" charset="-128"/>
              </a:rPr>
              <a:t>be quantized along only one direction in </a:t>
            </a:r>
            <a:r>
              <a:rPr lang="en-US" sz="2800" dirty="0" smtClean="0">
                <a:cs typeface="ＭＳ Ｐゴシック" pitchFamily="-84" charset="-128"/>
              </a:rPr>
              <a:t>space and because </a:t>
            </a:r>
            <a:r>
              <a:rPr lang="en-US" sz="2800" dirty="0">
                <a:cs typeface="ＭＳ Ｐゴシック" pitchFamily="-84" charset="-128"/>
              </a:rPr>
              <a:t>of the </a:t>
            </a:r>
            <a:r>
              <a:rPr lang="en-US" sz="2800" dirty="0" smtClean="0">
                <a:cs typeface="ＭＳ Ｐゴシック" pitchFamily="-84" charset="-128"/>
              </a:rPr>
              <a:t>relationship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i="1" baseline="-25000" dirty="0" smtClean="0">
                <a:cs typeface="ＭＳ Ｐゴシック" pitchFamily="-84" charset="-128"/>
              </a:rPr>
              <a:t>z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once a second </a:t>
            </a:r>
            <a:r>
              <a:rPr lang="en-US" sz="2800" dirty="0">
                <a:cs typeface="ＭＳ Ｐゴシック" pitchFamily="-84" charset="-128"/>
              </a:rPr>
              <a:t>component </a:t>
            </a:r>
            <a:r>
              <a:rPr lang="en-US" sz="2800" dirty="0" smtClean="0">
                <a:cs typeface="ＭＳ Ｐゴシック" pitchFamily="-84" charset="-128"/>
              </a:rPr>
              <a:t>is known, the </a:t>
            </a:r>
            <a:r>
              <a:rPr lang="en-US" sz="2800" dirty="0">
                <a:cs typeface="ＭＳ Ｐゴシック" pitchFamily="-84" charset="-128"/>
              </a:rPr>
              <a:t>third component </a:t>
            </a:r>
            <a:r>
              <a:rPr lang="en-US" sz="2800" dirty="0" smtClean="0">
                <a:cs typeface="ＭＳ Ｐゴシック" pitchFamily="-84" charset="-128"/>
              </a:rPr>
              <a:t>will also be known.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violation of uncertainty principle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  <a:sym typeface="Wingdings"/>
              </a:rPr>
              <a:t>One of the three components, such as </a:t>
            </a:r>
            <a:r>
              <a:rPr lang="en-US" sz="2400" dirty="0" err="1" smtClean="0">
                <a:cs typeface="ＭＳ Ｐゴシック" pitchFamily="-84" charset="-128"/>
                <a:sym typeface="Wingdings"/>
              </a:rPr>
              <a:t>L</a:t>
            </a:r>
            <a:r>
              <a:rPr lang="en-US" sz="2400" baseline="-25000" dirty="0" err="1" smtClean="0">
                <a:cs typeface="ＭＳ Ｐゴシック" pitchFamily="-84" charset="-128"/>
                <a:sym typeface="Wingdings"/>
              </a:rPr>
              <a:t>z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, can be known clearly but the other components will not be precisely known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since we know there is no preferred direction,    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</a:t>
            </a:r>
            <a:r>
              <a:rPr lang="en-US" sz="2800" dirty="0" smtClean="0">
                <a:cs typeface="ＭＳ Ｐゴシック" pitchFamily="-84" charset="-128"/>
              </a:rPr>
              <a:t>be: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59854"/>
              </p:ext>
            </p:extLst>
          </p:nvPr>
        </p:nvGraphicFramePr>
        <p:xfrm>
          <a:off x="4191000" y="6096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7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6096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590800" y="38694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8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694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590800" y="5322280"/>
          <a:ext cx="2209800" cy="6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9" name="Equation" r:id="rId7" imgW="927100" imgH="266700" progId="Equation.DSMT4">
                  <p:embed/>
                </p:oleObj>
              </mc:Choice>
              <mc:Fallback>
                <p:oleObj name="Equation" r:id="rId7" imgW="927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322280"/>
                        <a:ext cx="2209800" cy="63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016070" y="5126131"/>
          <a:ext cx="2603930" cy="11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0" name="Equation" r:id="rId9" imgW="1092200" imgH="469900" progId="Equation.DSMT4">
                  <p:embed/>
                </p:oleObj>
              </mc:Choice>
              <mc:Fallback>
                <p:oleObj name="Equation" r:id="rId9" imgW="1092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070" y="5126131"/>
                        <a:ext cx="2603930" cy="11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568724" y="5386913"/>
          <a:ext cx="1422876" cy="57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1" name="Equation" r:id="rId11" imgW="596900" imgH="241300" progId="Equation.DSMT4">
                  <p:embed/>
                </p:oleObj>
              </mc:Choice>
              <mc:Fallback>
                <p:oleObj name="Equation" r:id="rId11" imgW="596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8724" y="5386913"/>
                        <a:ext cx="1422876" cy="57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703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sz="2400" dirty="0" smtClean="0">
                <a:cs typeface="ＭＳ Ｐゴシック" pitchFamily="-84" charset="-128"/>
              </a:rPr>
              <a:t>A Dutch </a:t>
            </a:r>
            <a:r>
              <a:rPr lang="en-US" sz="2400" dirty="0">
                <a:cs typeface="ＭＳ Ｐゴシック" pitchFamily="-84" charset="-128"/>
              </a:rPr>
              <a:t>physicist Pieter Zeeman </a:t>
            </a:r>
            <a:r>
              <a:rPr lang="en-US" sz="2400" dirty="0" smtClean="0">
                <a:cs typeface="ＭＳ Ｐゴシック" pitchFamily="-84" charset="-128"/>
              </a:rPr>
              <a:t>showed as early as 1896 that </a:t>
            </a:r>
            <a:r>
              <a:rPr lang="en-US" sz="2400" dirty="0">
                <a:cs typeface="ＭＳ Ｐゴシック" pitchFamily="-84" charset="-128"/>
              </a:rPr>
              <a:t>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b="1" dirty="0" smtClean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 smtClean="0">
                <a:solidFill>
                  <a:srgbClr val="003300"/>
                </a:solidFill>
                <a:cs typeface="ＭＳ Ｐゴシック" pitchFamily="-84" charset="-128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cs typeface="ＭＳ Ｐゴシック" pitchFamily="-84" charset="-128"/>
              </a:rPr>
              <a:t> 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pitchFamily="-84" charset="-128"/>
              </a:rPr>
              <a:t>effect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r>
              <a:rPr lang="en-US" sz="2400" dirty="0" smtClean="0">
                <a:cs typeface="ＭＳ Ｐゴシック" pitchFamily="-84" charset="-128"/>
              </a:rPr>
              <a:t>A spectral line of an atom </a:t>
            </a:r>
            <a:r>
              <a:rPr lang="en-US" sz="2400" dirty="0">
                <a:cs typeface="ＭＳ Ｐゴシック" pitchFamily="-84" charset="-128"/>
              </a:rPr>
              <a:t>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 smtClean="0">
                <a:cs typeface="ＭＳ Ｐゴシック" pitchFamily="-84" charset="-128"/>
              </a:rPr>
              <a:t>Consider </a:t>
            </a:r>
            <a:r>
              <a:rPr lang="en-US" sz="2400" dirty="0">
                <a:cs typeface="ＭＳ Ｐゴシック" pitchFamily="-84" charset="-128"/>
              </a:rPr>
              <a:t>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2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If an </a:t>
            </a:r>
            <a:r>
              <a:rPr lang="en-US" sz="2400" dirty="0">
                <a:cs typeface="ＭＳ Ｐゴシック" pitchFamily="-84" charset="-128"/>
              </a:rPr>
              <a:t>electron </a:t>
            </a:r>
            <a:r>
              <a:rPr lang="en-US" sz="2400" dirty="0" smtClean="0">
                <a:cs typeface="ＭＳ Ｐゴシック" pitchFamily="-84" charset="-128"/>
              </a:rPr>
              <a:t>can be considered as orbiting a circular </a:t>
            </a:r>
            <a:r>
              <a:rPr lang="en-US" sz="2400" dirty="0">
                <a:cs typeface="ＭＳ Ｐゴシック" pitchFamily="-84" charset="-128"/>
              </a:rPr>
              <a:t>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</a:t>
            </a:r>
            <a:r>
              <a:rPr lang="en-US" sz="2400" dirty="0" smtClean="0">
                <a:cs typeface="ＭＳ Ｐゴシック" pitchFamily="-84" charset="-128"/>
              </a:rPr>
              <a:t>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445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Magnetic Effects on Atomic Spectra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4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5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6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7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8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9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584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</a:t>
            </a:r>
            <a:r>
              <a:rPr lang="en-US" sz="2400" dirty="0" smtClean="0">
                <a:cs typeface="ＭＳ Ｐゴシック" pitchFamily="-84" charset="-128"/>
              </a:rPr>
              <a:t>   and       causes </a:t>
            </a:r>
            <a:r>
              <a:rPr lang="en-US" sz="2400" dirty="0">
                <a:cs typeface="ＭＳ Ｐゴシック" pitchFamily="-84" charset="-128"/>
              </a:rPr>
              <a:t>a precession of</a:t>
            </a:r>
            <a:r>
              <a:rPr lang="en-US" sz="2400" dirty="0" smtClean="0">
                <a:cs typeface="ＭＳ Ｐゴシック" pitchFamily="-84" charset="-128"/>
              </a:rPr>
              <a:t>       .</a:t>
            </a:r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572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Since there is no magnetic field to align them,    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   points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in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606924" y="1219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0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6924" y="1219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1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2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629400" y="34597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3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597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4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629400" y="51376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5" name="Equation" r:id="rId12" imgW="698500" imgH="419100" progId="Equation.DSMT4">
                  <p:embed/>
                </p:oleObj>
              </mc:Choice>
              <mc:Fallback>
                <p:oleObj name="Equation" r:id="rId12" imgW="69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29400" y="51376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6" name="Equation" r:id="rId14" imgW="139700" imgH="241300" progId="Equation.DSMT4">
                  <p:embed/>
                </p:oleObj>
              </mc:Choice>
              <mc:Fallback>
                <p:oleObj name="Equation" r:id="rId1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52435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7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35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057400" y="4038600"/>
          <a:ext cx="1920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8" name="Equation" r:id="rId17" imgW="850900" imgH="393700" progId="Equation.DSMT4">
                  <p:embed/>
                </p:oleObj>
              </mc:Choice>
              <mc:Fallback>
                <p:oleObj name="Equation" r:id="rId17" imgW="850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19208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921125" y="4038600"/>
          <a:ext cx="1260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9" name="Equation" r:id="rId19" imgW="558800" imgH="393700" progId="Equation.DSMT4">
                  <p:embed/>
                </p:oleObj>
              </mc:Choice>
              <mc:Fallback>
                <p:oleObj name="Equation" r:id="rId19" imgW="558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4038600"/>
                        <a:ext cx="12604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604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173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</a:t>
            </a:r>
            <a:r>
              <a:rPr lang="en-US" dirty="0" smtClean="0">
                <a:cs typeface="ＭＳ Ｐゴシック" pitchFamily="-84" charset="-128"/>
              </a:rPr>
              <a:t>the electron energy </a:t>
            </a:r>
            <a:r>
              <a:rPr lang="en-US" dirty="0">
                <a:cs typeface="ＭＳ Ｐゴシック" pitchFamily="-84" charset="-128"/>
              </a:rPr>
              <a:t>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So split is into a total of 2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+1 energy states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/>
                <a:gridCol w="1367971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3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4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5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00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1s to 2p</a:t>
            </a:r>
          </a:p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2</a:t>
            </a:r>
            <a:r>
              <a:rPr lang="en-US" sz="4000" i="1" dirty="0" smtClean="0">
                <a:cs typeface="ＭＳ Ｐゴシック" pitchFamily="-84" charset="-128"/>
              </a:rPr>
              <a:t>p</a:t>
            </a:r>
            <a:r>
              <a:rPr lang="en-US" sz="4000" dirty="0" smtClean="0">
                <a:cs typeface="ＭＳ Ｐゴシック" pitchFamily="-84" charset="-128"/>
              </a:rPr>
              <a:t> to 1</a:t>
            </a:r>
            <a:r>
              <a:rPr lang="en-US" sz="4000" i="1" dirty="0" smtClean="0">
                <a:cs typeface="ＭＳ Ｐゴシック" pitchFamily="-84" charset="-128"/>
              </a:rPr>
              <a:t>s</a:t>
            </a:r>
            <a:endParaRPr lang="en-US" sz="4000" dirty="0" smtClean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629400" y="914400"/>
            <a:ext cx="22098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</a:t>
            </a:r>
            <a:r>
              <a:rPr lang="en-US" sz="2400" dirty="0" smtClean="0">
                <a:cs typeface="ＭＳ Ｐゴシック" pitchFamily="-84" charset="-128"/>
              </a:rPr>
              <a:t>. (Stern-</a:t>
            </a:r>
            <a:r>
              <a:rPr lang="en-US" sz="2400" dirty="0" err="1" smtClean="0">
                <a:cs typeface="ＭＳ Ｐゴシック" pitchFamily="-84" charset="-128"/>
              </a:rPr>
              <a:t>Gerlach</a:t>
            </a:r>
            <a:r>
              <a:rPr lang="en-US" sz="2400" dirty="0" smtClean="0">
                <a:cs typeface="ＭＳ Ｐゴシック" pitchFamily="-84" charset="-128"/>
              </a:rPr>
              <a:t> experiment)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saw only 2 with silver atom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t</a:t>
            </a:r>
            <a:r>
              <a:rPr lang="en-US" sz="2400" dirty="0" smtClean="0">
                <a:cs typeface="ＭＳ Ｐゴシック" pitchFamily="-84" charset="-128"/>
              </a:rPr>
              <a:t>he number of </a:t>
            </a:r>
            <a:r>
              <a:rPr lang="en-US" sz="2400" i="1" dirty="0" smtClean="0">
                <a:cs typeface="ＭＳ Ｐゴシック" pitchFamily="-84" charset="-128"/>
              </a:rPr>
              <a:t>m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states is always odd </a:t>
            </a:r>
            <a:r>
              <a:rPr lang="en-US" sz="2400" dirty="0" smtClean="0">
                <a:cs typeface="ＭＳ Ｐゴシック" pitchFamily="-84" charset="-128"/>
              </a:rPr>
              <a:t>at (</a:t>
            </a:r>
            <a:r>
              <a:rPr lang="en-US" sz="2400" dirty="0">
                <a:cs typeface="ＭＳ Ｐゴシック" pitchFamily="-84" charset="-128"/>
              </a:rPr>
              <a:t>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7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914400" y="37338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8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2921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810000" y="3733800"/>
          <a:ext cx="1812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9" name="Equation" r:id="rId8" imgW="685800" imgH="241300" progId="Equation.DSMT4">
                  <p:embed/>
                </p:oleObj>
              </mc:Choice>
              <mc:Fallback>
                <p:oleObj name="Equation" r:id="rId8" imgW="68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3733800"/>
                        <a:ext cx="1812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776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Homework #5</a:t>
            </a:r>
            <a:endParaRPr lang="en-US" sz="2000" dirty="0"/>
          </a:p>
          <a:p>
            <a:pPr lvl="1" eaLnBrk="1" hangingPunct="1">
              <a:spcBef>
                <a:spcPts val="168"/>
              </a:spcBef>
            </a:pPr>
            <a:r>
              <a:rPr lang="en-US" sz="2000" dirty="0" smtClean="0"/>
              <a:t>CH6 </a:t>
            </a:r>
            <a:r>
              <a:rPr lang="en-US" sz="2000" dirty="0"/>
              <a:t>end of chapter problems: 34</a:t>
            </a:r>
            <a:r>
              <a:rPr lang="en-US" sz="2000" dirty="0" smtClean="0"/>
              <a:t>, 46 </a:t>
            </a:r>
            <a:r>
              <a:rPr lang="en-US" sz="2000" dirty="0"/>
              <a:t>and </a:t>
            </a:r>
            <a:r>
              <a:rPr lang="en-US" sz="2000" dirty="0" smtClean="0"/>
              <a:t>65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000" dirty="0"/>
              <a:t>CH7 end of chapter problems: 7</a:t>
            </a:r>
            <a:r>
              <a:rPr lang="en-US" sz="2000" dirty="0" smtClean="0"/>
              <a:t>, 9, </a:t>
            </a:r>
            <a:r>
              <a:rPr lang="en-US" sz="2000" dirty="0"/>
              <a:t>17 and </a:t>
            </a:r>
            <a:r>
              <a:rPr lang="en-US" sz="2000" dirty="0" smtClean="0"/>
              <a:t>29</a:t>
            </a:r>
            <a:endParaRPr lang="en-US" sz="2000" dirty="0"/>
          </a:p>
          <a:p>
            <a:pPr lvl="1" eaLnBrk="1" hangingPunct="1">
              <a:spcBef>
                <a:spcPts val="168"/>
              </a:spcBef>
            </a:pPr>
            <a:r>
              <a:rPr lang="en-US" sz="2000" dirty="0"/>
              <a:t>Due </a:t>
            </a:r>
            <a:r>
              <a:rPr lang="en-US" sz="2000" dirty="0" smtClean="0"/>
              <a:t>Monday</a:t>
            </a:r>
            <a:r>
              <a:rPr lang="en-US" sz="2000" dirty="0"/>
              <a:t>, Apr. </a:t>
            </a:r>
            <a:r>
              <a:rPr lang="en-US" sz="2000" dirty="0" smtClean="0"/>
              <a:t>22</a:t>
            </a:r>
            <a:endParaRPr lang="en-US" sz="1800" dirty="0"/>
          </a:p>
          <a:p>
            <a:pPr eaLnBrk="1" hangingPunct="1">
              <a:spcBef>
                <a:spcPts val="168"/>
              </a:spcBef>
            </a:pPr>
            <a:r>
              <a:rPr lang="en-US" sz="2400" dirty="0"/>
              <a:t>Reading 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000" dirty="0"/>
              <a:t>CH7.6 and the entire CH8</a:t>
            </a:r>
          </a:p>
          <a:p>
            <a:pPr eaLnBrk="1" hangingPunct="1">
              <a:spcBef>
                <a:spcPts val="168"/>
              </a:spcBef>
            </a:pPr>
            <a:r>
              <a:rPr lang="en-US" sz="2400" dirty="0" smtClean="0"/>
              <a:t>Research </a:t>
            </a:r>
            <a:r>
              <a:rPr lang="en-US" sz="2400" dirty="0"/>
              <a:t>presentation deadline is 8pm, Sunday, </a:t>
            </a:r>
            <a:r>
              <a:rPr lang="en-US" sz="2400" dirty="0" smtClean="0"/>
              <a:t>April 20</a:t>
            </a:r>
            <a:endParaRPr lang="en-US" sz="2400" dirty="0"/>
          </a:p>
          <a:p>
            <a:pPr eaLnBrk="1" hangingPunct="1">
              <a:spcBef>
                <a:spcPts val="168"/>
              </a:spcBef>
            </a:pPr>
            <a:r>
              <a:rPr lang="en-US" sz="2400" dirty="0" smtClean="0"/>
              <a:t>Research </a:t>
            </a:r>
            <a:r>
              <a:rPr lang="en-US" sz="2400" dirty="0"/>
              <a:t>paper deadline is </a:t>
            </a:r>
            <a:r>
              <a:rPr lang="en-US" sz="2400" dirty="0" smtClean="0"/>
              <a:t>Wednesday</a:t>
            </a:r>
            <a:r>
              <a:rPr lang="en-US" sz="2400" dirty="0"/>
              <a:t>, </a:t>
            </a:r>
            <a:r>
              <a:rPr lang="en-US" sz="2400" dirty="0" smtClean="0"/>
              <a:t>April 24</a:t>
            </a:r>
            <a:endParaRPr lang="en-US" sz="2400" dirty="0"/>
          </a:p>
          <a:p>
            <a:pPr eaLnBrk="1" hangingPunct="1">
              <a:spcBef>
                <a:spcPts val="168"/>
              </a:spcBef>
            </a:pPr>
            <a:r>
              <a:rPr lang="en-US" sz="2400" dirty="0" smtClean="0"/>
              <a:t>Quiz 4 this Wednesday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000" dirty="0" smtClean="0"/>
              <a:t>At the beginning of the class this Wednesday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000" dirty="0" smtClean="0"/>
              <a:t>Covers CH6.2 to what we finish today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000" dirty="0" smtClean="0"/>
              <a:t>BYOF</a:t>
            </a:r>
          </a:p>
          <a:p>
            <a:pPr eaLnBrk="1" hangingPunct="1">
              <a:spcBef>
                <a:spcPts val="168"/>
              </a:spcBef>
            </a:pPr>
            <a:r>
              <a:rPr lang="en-US" sz="2400" dirty="0" smtClean="0"/>
              <a:t>Reminder: Quadruple extra credit</a:t>
            </a:r>
            <a:endParaRPr lang="en-US" sz="2800" dirty="0" smtClean="0"/>
          </a:p>
          <a:p>
            <a:pPr lvl="1" eaLnBrk="1" hangingPunct="1"/>
            <a:r>
              <a:rPr lang="en-US" sz="2000" dirty="0" smtClean="0"/>
              <a:t>Colloquium this Wednesday, April 19, in UH108</a:t>
            </a:r>
          </a:p>
          <a:p>
            <a:pPr lvl="1" eaLnBrk="1" hangingPunct="1"/>
            <a:r>
              <a:rPr lang="en-US" sz="2000" dirty="0" smtClean="0"/>
              <a:t>Speaker: Dr. Nigel </a:t>
            </a:r>
            <a:r>
              <a:rPr lang="en-US" sz="2000" dirty="0" err="1" smtClean="0"/>
              <a:t>Lockyer</a:t>
            </a:r>
            <a:r>
              <a:rPr lang="en-US" sz="2000" dirty="0" smtClean="0"/>
              <a:t>, Director of </a:t>
            </a:r>
            <a:r>
              <a:rPr lang="en-US" sz="2000" dirty="0" err="1" smtClean="0"/>
              <a:t>Fermilab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First </a:t>
            </a:r>
            <a:r>
              <a:rPr lang="en-US" sz="2800" dirty="0">
                <a:cs typeface="ＭＳ Ｐゴシック" pitchFamily="-84" charset="-128"/>
              </a:rPr>
              <a:t>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1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Solution of the Angular and </a:t>
            </a:r>
            <a:r>
              <a:rPr lang="en-US" sz="4800" dirty="0" err="1" smtClean="0">
                <a:cs typeface="+mj-cs"/>
              </a:rPr>
              <a:t>Azimuthal</a:t>
            </a:r>
            <a:r>
              <a:rPr lang="en-US" sz="4800" dirty="0" smtClean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solutions for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 err="1" smtClean="0">
                <a:cs typeface="ＭＳ Ｐゴシック" pitchFamily="-84" charset="-128"/>
              </a:rPr>
              <a:t>azimuthal</a:t>
            </a:r>
            <a:r>
              <a:rPr lang="en-US" dirty="0" smtClean="0">
                <a:cs typeface="ＭＳ Ｐゴシック" pitchFamily="-84" charset="-128"/>
              </a:rPr>
              <a:t> eq. are         or 	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Solutions to the angular and azimuthal equations are linked because both have </a:t>
            </a:r>
            <a:r>
              <a:rPr lang="en-US" i="1" dirty="0" smtClean="0">
                <a:cs typeface="ＭＳ Ｐゴシック" pitchFamily="-84" charset="-128"/>
              </a:rPr>
              <a:t>m</a:t>
            </a:r>
            <a:r>
              <a:rPr lang="en-US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Group these solutions together into functions</a:t>
            </a:r>
            <a:endParaRPr lang="en-US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382044" y="5652799"/>
            <a:ext cx="304762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b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720750"/>
              </p:ext>
            </p:extLst>
          </p:nvPr>
        </p:nvGraphicFramePr>
        <p:xfrm>
          <a:off x="60579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4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911323"/>
              </p:ext>
            </p:extLst>
          </p:nvPr>
        </p:nvGraphicFramePr>
        <p:xfrm>
          <a:off x="7189788" y="149225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5" name="Equation" r:id="rId5" imgW="342900" imgH="190500" progId="Equation.DSMT4">
                  <p:embed/>
                </p:oleObj>
              </mc:Choice>
              <mc:Fallback>
                <p:oleObj name="Equation" r:id="rId5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149225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671616"/>
              </p:ext>
            </p:extLst>
          </p:nvPr>
        </p:nvGraphicFramePr>
        <p:xfrm>
          <a:off x="955675" y="3121962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6" name="Equation" r:id="rId7" imgW="2743200" imgH="469900" progId="Equation.DSMT4">
                  <p:embed/>
                </p:oleObj>
              </mc:Choice>
              <mc:Fallback>
                <p:oleObj name="Equation" r:id="rId7" imgW="2743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121962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580129"/>
              </p:ext>
            </p:extLst>
          </p:nvPr>
        </p:nvGraphicFramePr>
        <p:xfrm>
          <a:off x="2473325" y="3795200"/>
          <a:ext cx="1412875" cy="7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7" name="Equation" r:id="rId9" imgW="800100" imgH="444500" progId="Equation.DSMT4">
                  <p:embed/>
                </p:oleObj>
              </mc:Choice>
              <mc:Fallback>
                <p:oleObj name="Equation" r:id="rId9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3795200"/>
                        <a:ext cx="1412875" cy="7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068"/>
          <p:cNvSpPr>
            <a:spLocks noChangeArrowheads="1"/>
          </p:cNvSpPr>
          <p:nvPr/>
        </p:nvSpPr>
        <p:spPr bwMode="auto">
          <a:xfrm>
            <a:off x="5464357" y="3258331"/>
            <a:ext cx="280076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1800" b="1" dirty="0" smtClean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angular 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equation</a:t>
            </a:r>
          </a:p>
        </p:txBody>
      </p:sp>
      <p:sp>
        <p:nvSpPr>
          <p:cNvPr id="14" name="Rectangle 2068"/>
          <p:cNvSpPr>
            <a:spLocks noChangeArrowheads="1"/>
          </p:cNvSpPr>
          <p:nvPr/>
        </p:nvSpPr>
        <p:spPr bwMode="auto">
          <a:xfrm>
            <a:off x="5503545" y="3966542"/>
            <a:ext cx="295465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18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445" y="5020113"/>
            <a:ext cx="3657510" cy="6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4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  <p:bldP spid="1618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2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the spherical harmonic function Y</a:t>
            </a:r>
            <a:r>
              <a:rPr lang="en-US" sz="2400" baseline="-25000" dirty="0" smtClean="0">
                <a:cs typeface="ＭＳ Ｐゴシック" pitchFamily="-84" charset="-128"/>
              </a:rPr>
              <a:t>11</a:t>
            </a:r>
            <a:r>
              <a:rPr lang="en-US" sz="2400" dirty="0" smtClean="0">
                <a:cs typeface="ＭＳ Ｐゴシック" pitchFamily="-84" charset="-128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θ,φ</a:t>
            </a:r>
            <a:r>
              <a:rPr lang="en-US" sz="2400" dirty="0" smtClean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7.1: Spherical Harmonic Function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/>
          </p:nvPr>
        </p:nvGraphicFramePr>
        <p:xfrm>
          <a:off x="468312" y="1371600"/>
          <a:ext cx="34178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7" name="Equation" r:id="rId3" imgW="1790700" imgH="444500" progId="Equation.DSMT4">
                  <p:embed/>
                </p:oleObj>
              </mc:Choice>
              <mc:Fallback>
                <p:oleObj name="Equation" r:id="rId3" imgW="1790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371600"/>
                        <a:ext cx="341788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/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8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/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9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/>
          </p:nvPr>
        </p:nvGraphicFramePr>
        <p:xfrm>
          <a:off x="3962400" y="1600200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0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1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2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/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53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010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cs typeface="+mj-cs"/>
              </a:rPr>
              <a:t>Solution for the Angular and Azimuthal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n-US" dirty="0" err="1" smtClean="0">
                <a:latin typeface="Symbol" charset="2"/>
                <a:cs typeface="Symbol" charset="2"/>
              </a:rPr>
              <a:t>ψ</a:t>
            </a:r>
            <a:r>
              <a:rPr lang="en-US" dirty="0" err="1" smtClean="0">
                <a:cs typeface="ＭＳ Ｐゴシック" pitchFamily="-84" charset="-128"/>
              </a:rPr>
              <a:t>(r,</a:t>
            </a:r>
            <a:r>
              <a:rPr lang="en-US" dirty="0" err="1" smtClean="0">
                <a:latin typeface="Symbol" charset="2"/>
                <a:cs typeface="Symbol" charset="2"/>
              </a:rPr>
              <a:t>θ,φ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3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060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principal quantum number, n, </a:t>
            </a:r>
            <a:r>
              <a:rPr lang="en-US" dirty="0">
                <a:cs typeface="ＭＳ Ｐゴシック" pitchFamily="-84" charset="-128"/>
              </a:rPr>
              <a:t>results from the solution of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</a:t>
            </a:r>
            <a:r>
              <a:rPr lang="en-US" dirty="0" smtClean="0">
                <a:cs typeface="ＭＳ Ｐゴシック" pitchFamily="-84" charset="-128"/>
              </a:rPr>
              <a:t>sign of the </a:t>
            </a:r>
            <a:r>
              <a:rPr lang="en-US" dirty="0">
                <a:cs typeface="ＭＳ Ｐゴシック" pitchFamily="-84" charset="-128"/>
              </a:rPr>
              <a:t>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451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/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4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723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46921</TotalTime>
  <Words>1164</Words>
  <Application>Microsoft Macintosh PowerPoint</Application>
  <PresentationFormat>On-screen Show (4:3)</PresentationFormat>
  <Paragraphs>202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ヒラギノ角ゴ Pro W3</vt:lpstr>
      <vt:lpstr>Arial</vt:lpstr>
      <vt:lpstr>phys1443-spring02</vt:lpstr>
      <vt:lpstr>Equation</vt:lpstr>
      <vt:lpstr>PHYS 3313 – Section 001 Lecture #22</vt:lpstr>
      <vt:lpstr>Announcements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 for the Angular and Azimuthal Equations</vt:lpstr>
      <vt:lpstr>Principal Quantum Number n</vt:lpstr>
      <vt:lpstr>Quantum Numbers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975</cp:revision>
  <cp:lastPrinted>2013-08-26T21:25:15Z</cp:lastPrinted>
  <dcterms:created xsi:type="dcterms:W3CDTF">2012-08-27T21:13:02Z</dcterms:created>
  <dcterms:modified xsi:type="dcterms:W3CDTF">2017-04-17T19:58:17Z</dcterms:modified>
</cp:coreProperties>
</file>