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859" r:id="rId2"/>
    <p:sldId id="574" r:id="rId3"/>
    <p:sldId id="858" r:id="rId4"/>
    <p:sldId id="820" r:id="rId5"/>
    <p:sldId id="821" r:id="rId6"/>
    <p:sldId id="822" r:id="rId7"/>
    <p:sldId id="823" r:id="rId8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srgbClr val="0033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  <a:srgbClr val="81CEEF"/>
    <a:srgbClr val="8EDBEF"/>
    <a:srgbClr val="7FC4D6"/>
    <a:srgbClr val="99FFCC"/>
    <a:srgbClr val="FFFFCC"/>
    <a:srgbClr val="CC6600"/>
    <a:srgbClr val="FF0066"/>
    <a:srgbClr val="CC00CC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14"/>
    <p:restoredTop sz="94660"/>
  </p:normalViewPr>
  <p:slideViewPr>
    <p:cSldViewPr>
      <p:cViewPr varScale="1">
        <p:scale>
          <a:sx n="99" d="100"/>
          <a:sy n="99" d="100"/>
        </p:scale>
        <p:origin x="432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Relationship Id="rId2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383069AB-0B70-3E4B-9CBA-A7E1F3E0FC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2454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1E34483E-5B5B-BD45-A08D-10B8C52212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37021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1" charset="-128"/>
        <a:cs typeface="ＭＳ Ｐゴシック" pitchFamily="-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34483E-5B5B-BD45-A08D-10B8C52212D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0530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34483E-5B5B-BD45-A08D-10B8C52212D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1649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34483E-5B5B-BD45-A08D-10B8C52212D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434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April 19, 2017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774B2-BEFC-0F4C-8EFB-A9A3D81A59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6251094"/>
            <a:ext cx="512496" cy="45241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April 19,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8B57A-27A1-3D4C-A6D4-801C028D88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April 19,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959B54-6614-314D-82E3-D63DF83F53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April 19, 2017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D2C0A-C00C-6D49-85C5-A00CF6C3B0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April 19,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D45CD-16A2-224C-B70A-0D1B048962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April 19,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CED5A-781C-B54B-9DCC-46150F17B7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April 19, 2017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00C52-892A-734C-9735-DFA415D8DA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April 19, 2017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608EF3-45E5-0542-9CB7-247C5541AE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April 19, 2017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2F9CF5-C078-EB47-929F-B0A3FA3F95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April 19, 2017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CCF901-3B1D-5D4E-8AD7-5D66FB4A0B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April 19, 2017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26439-A107-B54D-9685-245DFB0AD8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April 19, 2017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2880F3-5039-AD40-B51A-C61F35823A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00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Wednesday, April 19, 2017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33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Arial Narrow" charset="0"/>
              </a:defRPr>
            </a:lvl1pPr>
          </a:lstStyle>
          <a:p>
            <a:pPr>
              <a:defRPr/>
            </a:pPr>
            <a:fld id="{940792B5-4286-5042-9E96-9D0E8EB76C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6251094"/>
            <a:ext cx="512496" cy="45241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oleObject" Target="../embeddings/oleObject1.bin"/><Relationship Id="rId5" Type="http://schemas.openxmlformats.org/officeDocument/2006/relationships/image" Target="../media/image2.emf"/><Relationship Id="rId6" Type="http://schemas.openxmlformats.org/officeDocument/2006/relationships/oleObject" Target="../embeddings/oleObject2.bin"/><Relationship Id="rId7" Type="http://schemas.openxmlformats.org/officeDocument/2006/relationships/image" Target="../media/image3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April 19, 2017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5A3770-54C9-3149-A664-D038CC3CB949}" type="slidenum">
              <a:rPr lang="en-US">
                <a:latin typeface="Arial Narrow" pitchFamily="-84" charset="0"/>
              </a:rPr>
              <a:pPr/>
              <a:t>1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"/>
            <a:ext cx="7772400" cy="1302603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PHYS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 3313 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– Section 001</a:t>
            </a:r>
            <a:br>
              <a:rPr lang="en-US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Lecture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#23</a:t>
            </a: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2850114" y="1683603"/>
            <a:ext cx="313579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Wednesday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,</a:t>
            </a:r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 April 19, 2017</a:t>
            </a:r>
            <a:endParaRPr lang="en-US" dirty="0">
              <a:solidFill>
                <a:schemeClr val="accent2"/>
              </a:solidFill>
              <a:latin typeface="Monotype Corsiva" pitchFamily="-84" charset="0"/>
            </a:endParaRP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Dr</a:t>
            </a:r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. </a:t>
            </a:r>
            <a:r>
              <a:rPr lang="en-US" dirty="0" err="1" smtClean="0">
                <a:solidFill>
                  <a:schemeClr val="accent2"/>
                </a:solidFill>
                <a:latin typeface="Monotype Corsiva" pitchFamily="-84" charset="0"/>
              </a:rPr>
              <a:t>Jaehoon</a:t>
            </a:r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 Yu</a:t>
            </a:r>
            <a:endParaRPr lang="en-US" b="1" dirty="0">
              <a:solidFill>
                <a:srgbClr val="FF0066"/>
              </a:solidFill>
              <a:latin typeface="Monotype Corsiva" pitchFamily="-84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371600" y="2609983"/>
            <a:ext cx="68580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accent2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660066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3300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CC00CC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</a:defRPr>
            </a:lvl9pPr>
          </a:lstStyle>
          <a:p>
            <a:pPr marL="609600" indent="-609600" algn="l"/>
            <a:r>
              <a:rPr lang="en-US" sz="2800" dirty="0" smtClean="0">
                <a:latin typeface="Arial Narrow" pitchFamily="-84" charset="0"/>
              </a:rPr>
              <a:t>Intrinsic Spin</a:t>
            </a:r>
          </a:p>
          <a:p>
            <a:pPr marL="609600" indent="-609600" algn="l"/>
            <a:r>
              <a:rPr lang="en-US" sz="2800" dirty="0" smtClean="0">
                <a:latin typeface="Arial Narrow" pitchFamily="-84" charset="0"/>
              </a:rPr>
              <a:t>Equipartition </a:t>
            </a:r>
            <a:r>
              <a:rPr lang="en-US" sz="2800" dirty="0">
                <a:latin typeface="Arial Narrow" pitchFamily="-84" charset="0"/>
              </a:rPr>
              <a:t>Theorem</a:t>
            </a:r>
          </a:p>
          <a:p>
            <a:pPr marL="609600" indent="-609600" algn="l"/>
            <a:r>
              <a:rPr lang="en-US" sz="2800" dirty="0">
                <a:latin typeface="Arial Narrow" pitchFamily="-84" charset="0"/>
              </a:rPr>
              <a:t>Quantum Distributions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376745" y="4014952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938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April 19,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350146-5D12-0E44-B4F6-28409F345D49}" type="slidenum">
              <a:rPr lang="en-US">
                <a:latin typeface="Arial Narrow" pitchFamily="-84" charset="0"/>
              </a:rPr>
              <a:pPr/>
              <a:t>2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-152400"/>
            <a:ext cx="7772400" cy="685800"/>
          </a:xfrm>
        </p:spPr>
        <p:txBody>
          <a:bodyPr/>
          <a:lstStyle/>
          <a:p>
            <a:pPr eaLnBrk="1" hangingPunct="1"/>
            <a:r>
              <a:rPr lang="en-US" sz="4800" dirty="0">
                <a:ea typeface="ＭＳ Ｐゴシック" pitchFamily="-84" charset="-128"/>
                <a:cs typeface="ＭＳ Ｐゴシック" pitchFamily="-84" charset="-128"/>
              </a:rPr>
              <a:t>Announcements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33400"/>
            <a:ext cx="8153400" cy="55626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Reminder: Homework #5</a:t>
            </a:r>
            <a:endParaRPr lang="en-US" sz="2000" dirty="0"/>
          </a:p>
          <a:p>
            <a:pPr lvl="1" eaLnBrk="1" hangingPunct="1">
              <a:spcBef>
                <a:spcPts val="168"/>
              </a:spcBef>
            </a:pPr>
            <a:r>
              <a:rPr lang="en-US" sz="2000" dirty="0" smtClean="0"/>
              <a:t>CH6 </a:t>
            </a:r>
            <a:r>
              <a:rPr lang="en-US" sz="2000" dirty="0"/>
              <a:t>end of chapter problems: 34</a:t>
            </a:r>
            <a:r>
              <a:rPr lang="en-US" sz="2000" dirty="0" smtClean="0"/>
              <a:t>, 46 </a:t>
            </a:r>
            <a:r>
              <a:rPr lang="en-US" sz="2000" dirty="0"/>
              <a:t>and </a:t>
            </a:r>
            <a:r>
              <a:rPr lang="en-US" sz="2000" dirty="0" smtClean="0"/>
              <a:t>65</a:t>
            </a:r>
          </a:p>
          <a:p>
            <a:pPr lvl="1" eaLnBrk="1" hangingPunct="1">
              <a:spcBef>
                <a:spcPts val="168"/>
              </a:spcBef>
            </a:pPr>
            <a:r>
              <a:rPr lang="en-US" sz="2000" dirty="0"/>
              <a:t>CH7 end of chapter problems: 7</a:t>
            </a:r>
            <a:r>
              <a:rPr lang="en-US" sz="2000" dirty="0" smtClean="0"/>
              <a:t>, 9, </a:t>
            </a:r>
            <a:r>
              <a:rPr lang="en-US" sz="2000" dirty="0"/>
              <a:t>17 and </a:t>
            </a:r>
            <a:r>
              <a:rPr lang="en-US" sz="2000" dirty="0" smtClean="0"/>
              <a:t>29</a:t>
            </a:r>
            <a:endParaRPr lang="en-US" sz="2000" dirty="0"/>
          </a:p>
          <a:p>
            <a:pPr lvl="1" eaLnBrk="1" hangingPunct="1">
              <a:spcBef>
                <a:spcPts val="168"/>
              </a:spcBef>
            </a:pPr>
            <a:r>
              <a:rPr lang="en-US" sz="2000" dirty="0"/>
              <a:t>Due </a:t>
            </a:r>
            <a:r>
              <a:rPr lang="en-US" sz="2000" dirty="0" smtClean="0"/>
              <a:t>Monday</a:t>
            </a:r>
            <a:r>
              <a:rPr lang="en-US" sz="2000" dirty="0"/>
              <a:t>, Apr. </a:t>
            </a:r>
            <a:r>
              <a:rPr lang="en-US" sz="2000" dirty="0" smtClean="0"/>
              <a:t>24</a:t>
            </a:r>
            <a:endParaRPr lang="en-US" sz="1800" dirty="0"/>
          </a:p>
          <a:p>
            <a:pPr eaLnBrk="1" hangingPunct="1">
              <a:spcBef>
                <a:spcPts val="168"/>
              </a:spcBef>
            </a:pPr>
            <a:r>
              <a:rPr lang="en-US" sz="2400" dirty="0" smtClean="0"/>
              <a:t>Reminder: Reading </a:t>
            </a:r>
            <a:r>
              <a:rPr lang="en-US" sz="2400" dirty="0"/>
              <a:t>assignments</a:t>
            </a:r>
          </a:p>
          <a:p>
            <a:pPr lvl="1" eaLnBrk="1" hangingPunct="1">
              <a:spcBef>
                <a:spcPts val="168"/>
              </a:spcBef>
            </a:pPr>
            <a:r>
              <a:rPr lang="en-US" sz="2000" dirty="0"/>
              <a:t>CH7.6 and the entire CH8</a:t>
            </a:r>
          </a:p>
          <a:p>
            <a:pPr eaLnBrk="1" hangingPunct="1">
              <a:spcBef>
                <a:spcPts val="168"/>
              </a:spcBef>
            </a:pPr>
            <a:r>
              <a:rPr lang="en-US" sz="2400" dirty="0" smtClean="0"/>
              <a:t>Final Exam</a:t>
            </a:r>
          </a:p>
          <a:p>
            <a:pPr lvl="1" eaLnBrk="1" hangingPunct="1">
              <a:spcBef>
                <a:spcPts val="168"/>
              </a:spcBef>
            </a:pPr>
            <a:r>
              <a:rPr lang="en-US" sz="2000" dirty="0" smtClean="0"/>
              <a:t>In class, Monday, May 8</a:t>
            </a:r>
          </a:p>
          <a:p>
            <a:pPr lvl="1" eaLnBrk="1" hangingPunct="1">
              <a:spcBef>
                <a:spcPts val="168"/>
              </a:spcBef>
            </a:pPr>
            <a:r>
              <a:rPr lang="en-US" sz="2000" dirty="0"/>
              <a:t> </a:t>
            </a:r>
            <a:r>
              <a:rPr lang="en-US" sz="2000" dirty="0" smtClean="0"/>
              <a:t>Comprehensive exam </a:t>
            </a:r>
            <a:r>
              <a:rPr lang="mr-IN" sz="2000" dirty="0" smtClean="0"/>
              <a:t>–</a:t>
            </a:r>
            <a:r>
              <a:rPr lang="en-US" sz="2000" dirty="0" smtClean="0"/>
              <a:t> covers CH1.1 through what we finish today (CH8?)+ math refresher</a:t>
            </a:r>
          </a:p>
          <a:p>
            <a:pPr lvl="1" eaLnBrk="1" hangingPunct="1">
              <a:spcBef>
                <a:spcPts val="168"/>
              </a:spcBef>
            </a:pPr>
            <a:r>
              <a:rPr lang="en-US" sz="2000" dirty="0" smtClean="0"/>
              <a:t>BYOF</a:t>
            </a:r>
          </a:p>
          <a:p>
            <a:pPr eaLnBrk="1" hangingPunct="1">
              <a:spcBef>
                <a:spcPts val="168"/>
              </a:spcBef>
            </a:pPr>
            <a:r>
              <a:rPr lang="en-US" sz="2400" dirty="0" smtClean="0"/>
              <a:t>Research </a:t>
            </a:r>
            <a:r>
              <a:rPr lang="en-US" sz="2400" dirty="0"/>
              <a:t>presentation deadline is 8pm, Sunday, </a:t>
            </a:r>
            <a:r>
              <a:rPr lang="en-US" sz="2400" dirty="0" smtClean="0"/>
              <a:t>April 23</a:t>
            </a:r>
            <a:endParaRPr lang="en-US" sz="2400" dirty="0"/>
          </a:p>
          <a:p>
            <a:pPr eaLnBrk="1" hangingPunct="1">
              <a:spcBef>
                <a:spcPts val="168"/>
              </a:spcBef>
            </a:pPr>
            <a:r>
              <a:rPr lang="en-US" sz="2400" dirty="0" smtClean="0"/>
              <a:t>Research </a:t>
            </a:r>
            <a:r>
              <a:rPr lang="en-US" sz="2400" dirty="0"/>
              <a:t>paper deadline is </a:t>
            </a:r>
            <a:r>
              <a:rPr lang="en-US" sz="2400" dirty="0" smtClean="0"/>
              <a:t>Wednesday</a:t>
            </a:r>
            <a:r>
              <a:rPr lang="en-US" sz="2400" dirty="0"/>
              <a:t>, </a:t>
            </a:r>
            <a:r>
              <a:rPr lang="en-US" sz="2400" dirty="0" smtClean="0"/>
              <a:t>April 26</a:t>
            </a:r>
            <a:endParaRPr lang="en-US" sz="2400" dirty="0"/>
          </a:p>
          <a:p>
            <a:pPr eaLnBrk="1" hangingPunct="1">
              <a:spcBef>
                <a:spcPts val="168"/>
              </a:spcBef>
            </a:pPr>
            <a:r>
              <a:rPr lang="en-US" sz="2400" dirty="0" smtClean="0"/>
              <a:t>Reminder: Quadruple extra credit </a:t>
            </a:r>
            <a:endParaRPr lang="en-US" sz="2800" dirty="0" smtClean="0"/>
          </a:p>
          <a:p>
            <a:pPr lvl="1" eaLnBrk="1" hangingPunct="1"/>
            <a:r>
              <a:rPr lang="en-US" sz="2000" dirty="0" smtClean="0"/>
              <a:t>Colloquium TODAY in UH108</a:t>
            </a:r>
          </a:p>
          <a:p>
            <a:pPr lvl="1" eaLnBrk="1" hangingPunct="1"/>
            <a:r>
              <a:rPr lang="en-US" sz="2000" dirty="0" smtClean="0"/>
              <a:t>Speaker: Dr. Nigel </a:t>
            </a:r>
            <a:r>
              <a:rPr lang="en-US" sz="2000" dirty="0" err="1" smtClean="0"/>
              <a:t>Lockyer</a:t>
            </a:r>
            <a:r>
              <a:rPr lang="en-US" sz="2000" dirty="0" smtClean="0"/>
              <a:t>, Director of </a:t>
            </a:r>
            <a:r>
              <a:rPr lang="en-US" sz="2000" dirty="0" err="1" smtClean="0"/>
              <a:t>Fermilab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78057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April 19,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350146-5D12-0E44-B4F6-28409F345D49}" type="slidenum">
              <a:rPr lang="en-US">
                <a:latin typeface="Arial Narrow" pitchFamily="-84" charset="0"/>
              </a:rPr>
              <a:pPr/>
              <a:t>3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6858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Presentation Judging Guidelines</a:t>
            </a: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09600"/>
            <a:ext cx="8458200" cy="5867400"/>
          </a:xfrm>
        </p:spPr>
        <p:txBody>
          <a:bodyPr/>
          <a:lstStyle/>
          <a:p>
            <a:pPr marL="514350" indent="-514350" eaLnBrk="1" hangingPunct="1">
              <a:spcBef>
                <a:spcPts val="0"/>
              </a:spcBef>
            </a:pP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Contents of the presentation: 60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Inclusion of all important points as mentioned in the contents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The quality of the research and making the right points</a:t>
            </a:r>
            <a:endParaRPr lang="en-US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marL="514350" indent="-514350" eaLnBrk="1" hangingPunct="1">
              <a:spcBef>
                <a:spcPts val="0"/>
              </a:spcBef>
            </a:pP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Quality of the presentation itself: 15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Does the presentation have necessary components, such as title page, outline?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Is the presentation coherent and to the point?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Are the slides high quality?  Pictures in good resolution?</a:t>
            </a:r>
          </a:p>
          <a:p>
            <a:pPr marL="514350" indent="-514350" eaLnBrk="1" hangingPunct="1">
              <a:spcBef>
                <a:spcPts val="0"/>
              </a:spcBef>
            </a:pP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Presentation manner: 10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Are the presenters professional?</a:t>
            </a:r>
            <a:endParaRPr lang="en-US" sz="2000" dirty="0">
              <a:ea typeface="ＭＳ Ｐゴシック" pitchFamily="-84" charset="-128"/>
              <a:cs typeface="ＭＳ Ｐゴシック" pitchFamily="-84" charset="-128"/>
            </a:endParaRP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Do they keep eye </a:t>
            </a:r>
            <a:r>
              <a:rPr lang="en-US" sz="2000" dirty="0">
                <a:ea typeface="ＭＳ Ｐゴシック" pitchFamily="-84" charset="-128"/>
                <a:cs typeface="ＭＳ Ｐゴシック" pitchFamily="-84" charset="-128"/>
              </a:rPr>
              <a:t>contact </a:t>
            </a: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and </a:t>
            </a:r>
            <a:r>
              <a:rPr lang="en-US" sz="2000" dirty="0">
                <a:ea typeface="ＭＳ Ｐゴシック" pitchFamily="-84" charset="-128"/>
                <a:cs typeface="ＭＳ Ｐゴシック" pitchFamily="-84" charset="-128"/>
              </a:rPr>
              <a:t>the audience’s attention</a:t>
            </a: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?</a:t>
            </a:r>
          </a:p>
          <a:p>
            <a:pPr marL="514350" indent="-514350" eaLnBrk="1" hangingPunct="1">
              <a:spcBef>
                <a:spcPts val="0"/>
              </a:spcBef>
            </a:pP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Q&amp;A handling: 10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Do all the group members participate in Q&amp;A?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Do the answers make sense and to the point?</a:t>
            </a:r>
          </a:p>
          <a:p>
            <a:pPr marL="514350" indent="-514350" eaLnBrk="1" hangingPunct="1">
              <a:spcBef>
                <a:spcPts val="0"/>
              </a:spcBef>
            </a:pP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Staying in the allotted presentation time: 5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Did the presentation stay within the allotted time?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Did the answer drag along unnecessarily?</a:t>
            </a:r>
          </a:p>
          <a:p>
            <a:pPr marL="514350" indent="-514350" eaLnBrk="1" hangingPunct="1">
              <a:spcBef>
                <a:spcPts val="0"/>
              </a:spcBef>
            </a:pP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Judging participation and sincerity: 5</a:t>
            </a:r>
            <a:endParaRPr lang="en-US" sz="2000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marL="914400" lvl="1" indent="-514350" eaLnBrk="1" hangingPunct="1">
              <a:spcBef>
                <a:spcPts val="0"/>
              </a:spcBef>
            </a:pP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1625849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Intrinsic Spin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838200"/>
            <a:ext cx="8458200" cy="5257800"/>
          </a:xfrm>
        </p:spPr>
        <p:txBody>
          <a:bodyPr/>
          <a:lstStyle/>
          <a:p>
            <a:pPr eaLnBrk="1" hangingPunct="1">
              <a:buFont typeface="Wingdings" charset="0"/>
              <a:buChar char="n"/>
              <a:defRPr/>
            </a:pPr>
            <a:r>
              <a:rPr lang="en-US" sz="2400" dirty="0" smtClean="0">
                <a:cs typeface="+mn-cs"/>
              </a:rPr>
              <a:t>In 1920, to explain spectral line splitting of Stern-</a:t>
            </a:r>
            <a:r>
              <a:rPr lang="en-US" sz="2400" dirty="0" err="1" smtClean="0">
                <a:cs typeface="+mn-cs"/>
              </a:rPr>
              <a:t>Gerlach</a:t>
            </a:r>
            <a:r>
              <a:rPr lang="en-US" sz="2400" dirty="0" smtClean="0">
                <a:cs typeface="+mn-cs"/>
              </a:rPr>
              <a:t> experiment, Wolfgang Pauli proposed the forth quantum number assigned to electrons </a:t>
            </a:r>
          </a:p>
          <a:p>
            <a:pPr eaLnBrk="1" hangingPunct="1">
              <a:buFont typeface="Wingdings" charset="0"/>
              <a:buChar char="n"/>
              <a:defRPr/>
            </a:pPr>
            <a:r>
              <a:rPr lang="en-US" sz="2400" dirty="0" smtClean="0">
                <a:cs typeface="+mn-cs"/>
              </a:rPr>
              <a:t>In 1925, Samuel </a:t>
            </a:r>
            <a:r>
              <a:rPr lang="en-US" sz="2400" dirty="0" err="1" smtClean="0">
                <a:cs typeface="+mn-cs"/>
              </a:rPr>
              <a:t>Goudsmit</a:t>
            </a:r>
            <a:r>
              <a:rPr lang="en-US" sz="2400" dirty="0" smtClean="0">
                <a:cs typeface="+mn-cs"/>
              </a:rPr>
              <a:t> and George </a:t>
            </a:r>
            <a:r>
              <a:rPr lang="en-US" sz="2400" dirty="0" err="1" smtClean="0">
                <a:cs typeface="+mn-cs"/>
              </a:rPr>
              <a:t>Uhlenbeck</a:t>
            </a:r>
            <a:r>
              <a:rPr lang="en-US" sz="2400" dirty="0" smtClean="0">
                <a:cs typeface="+mn-cs"/>
              </a:rPr>
              <a:t> in Holland proposed that </a:t>
            </a:r>
            <a:r>
              <a:rPr lang="en-US" sz="2400" i="1" dirty="0" smtClean="0">
                <a:cs typeface="+mn-cs"/>
              </a:rPr>
              <a:t>the </a:t>
            </a:r>
            <a:r>
              <a:rPr lang="en-US" sz="2400" b="1" i="1" u="sng" dirty="0" smtClean="0">
                <a:solidFill>
                  <a:srgbClr val="800000"/>
                </a:solidFill>
                <a:cs typeface="+mn-cs"/>
              </a:rPr>
              <a:t>electron must have an intrinsic angular momentum</a:t>
            </a:r>
            <a:r>
              <a:rPr lang="en-US" sz="2400" b="1" u="sng" dirty="0" smtClean="0">
                <a:solidFill>
                  <a:srgbClr val="800000"/>
                </a:solidFill>
                <a:cs typeface="+mn-cs"/>
              </a:rPr>
              <a:t> </a:t>
            </a:r>
            <a:r>
              <a:rPr lang="en-US" sz="2400" dirty="0" smtClean="0">
                <a:cs typeface="+mn-cs"/>
              </a:rPr>
              <a:t>and therefore a magnetic moment.</a:t>
            </a:r>
          </a:p>
          <a:p>
            <a:pPr eaLnBrk="1" hangingPunct="1">
              <a:buFont typeface="Wingdings" charset="0"/>
              <a:buChar char="n"/>
              <a:defRPr/>
            </a:pPr>
            <a:r>
              <a:rPr lang="en-US" sz="2400" dirty="0" smtClean="0">
                <a:cs typeface="+mn-cs"/>
              </a:rPr>
              <a:t>Paul </a:t>
            </a:r>
            <a:r>
              <a:rPr lang="en-US" sz="2400" dirty="0" err="1" smtClean="0">
                <a:cs typeface="+mn-cs"/>
              </a:rPr>
              <a:t>Ehrenfest</a:t>
            </a:r>
            <a:r>
              <a:rPr lang="en-US" sz="2400" dirty="0" smtClean="0">
                <a:cs typeface="+mn-cs"/>
              </a:rPr>
              <a:t> showed that the surface of the spinning electron should be moving faster than the speed of light</a:t>
            </a:r>
            <a:r>
              <a:rPr lang="en-US" sz="2400" dirty="0">
                <a:cs typeface="+mn-cs"/>
              </a:rPr>
              <a:t> </a:t>
            </a:r>
            <a:r>
              <a:rPr lang="en-US" sz="2400" dirty="0" smtClean="0">
                <a:cs typeface="+mn-cs"/>
              </a:rPr>
              <a:t>to obtain the needed angular momentum!!</a:t>
            </a:r>
          </a:p>
          <a:p>
            <a:pPr eaLnBrk="1" hangingPunct="1">
              <a:buFont typeface="Wingdings" charset="0"/>
              <a:buChar char="n"/>
              <a:defRPr/>
            </a:pPr>
            <a:r>
              <a:rPr lang="en-US" sz="2400" dirty="0" smtClean="0">
                <a:cs typeface="+mn-cs"/>
              </a:rPr>
              <a:t>In order to explain experimental data, </a:t>
            </a:r>
            <a:r>
              <a:rPr lang="en-US" sz="2400" dirty="0" err="1" smtClean="0">
                <a:cs typeface="+mn-cs"/>
              </a:rPr>
              <a:t>Goudsmit</a:t>
            </a:r>
            <a:r>
              <a:rPr lang="en-US" sz="2400" dirty="0" smtClean="0">
                <a:cs typeface="+mn-cs"/>
              </a:rPr>
              <a:t> and </a:t>
            </a:r>
            <a:r>
              <a:rPr lang="en-US" sz="2400" dirty="0" err="1" smtClean="0">
                <a:cs typeface="+mn-cs"/>
              </a:rPr>
              <a:t>Uhlenbeck</a:t>
            </a:r>
            <a:r>
              <a:rPr lang="en-US" sz="2400" dirty="0" smtClean="0">
                <a:cs typeface="+mn-cs"/>
              </a:rPr>
              <a:t> proposed that the electron must have an </a:t>
            </a:r>
            <a:r>
              <a:rPr lang="en-US" sz="2400" b="1" dirty="0" smtClean="0">
                <a:cs typeface="+mn-cs"/>
              </a:rPr>
              <a:t>intrinsic spin quantum number</a:t>
            </a:r>
            <a:r>
              <a:rPr lang="en-US" sz="2400" dirty="0" smtClean="0">
                <a:cs typeface="+mn-cs"/>
              </a:rPr>
              <a:t> </a:t>
            </a:r>
            <a:r>
              <a:rPr lang="en-US" sz="2400" i="1" dirty="0" err="1" smtClean="0">
                <a:cs typeface="+mn-cs"/>
              </a:rPr>
              <a:t>s</a:t>
            </a:r>
            <a:r>
              <a:rPr lang="en-US" sz="2400" dirty="0" smtClean="0">
                <a:cs typeface="+mn-cs"/>
              </a:rPr>
              <a:t> = ½.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April 19, 2017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D45CD-16A2-224C-B70A-0D1B0489626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6614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62" name="Rectangle 14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Intrinsic Spin</a:t>
            </a:r>
          </a:p>
        </p:txBody>
      </p:sp>
      <p:sp>
        <p:nvSpPr>
          <p:cNvPr id="40963" name="Rectangle 2"/>
          <p:cNvSpPr>
            <a:spLocks noGrp="1" noChangeArrowheads="1"/>
          </p:cNvSpPr>
          <p:nvPr>
            <p:ph idx="4294967295"/>
          </p:nvPr>
        </p:nvSpPr>
        <p:spPr>
          <a:xfrm>
            <a:off x="304800" y="685800"/>
            <a:ext cx="8686800" cy="2362200"/>
          </a:xfrm>
        </p:spPr>
        <p:txBody>
          <a:bodyPr/>
          <a:lstStyle/>
          <a:p>
            <a:pPr eaLnBrk="1" hangingPunct="1"/>
            <a:r>
              <a:rPr lang="en-US" sz="2800" dirty="0">
                <a:cs typeface="ＭＳ Ｐゴシック" pitchFamily="-84" charset="-128"/>
              </a:rPr>
              <a:t>The spinning electron reacts similarly to the orbiting electron in a magnetic field</a:t>
            </a:r>
            <a:r>
              <a:rPr lang="en-US" sz="2800" dirty="0" smtClean="0">
                <a:cs typeface="ＭＳ Ｐゴシック" pitchFamily="-84" charset="-128"/>
              </a:rPr>
              <a:t>. </a:t>
            </a:r>
            <a:r>
              <a:rPr lang="en-US" sz="2000" dirty="0" smtClean="0">
                <a:cs typeface="ＭＳ Ｐゴシック" pitchFamily="-84" charset="-128"/>
              </a:rPr>
              <a:t>(Dirac showed that this is necessary due to special relativity.)</a:t>
            </a:r>
            <a:endParaRPr lang="en-US" sz="2000" dirty="0">
              <a:cs typeface="ＭＳ Ｐゴシック" pitchFamily="-84" charset="-128"/>
            </a:endParaRPr>
          </a:p>
          <a:p>
            <a:pPr eaLnBrk="1" hangingPunct="1"/>
            <a:r>
              <a:rPr lang="en-US" sz="2800" dirty="0">
                <a:cs typeface="ＭＳ Ｐゴシック" pitchFamily="-84" charset="-128"/>
              </a:rPr>
              <a:t>We should try to find </a:t>
            </a:r>
            <a:r>
              <a:rPr lang="en-US" sz="2800" i="1" dirty="0">
                <a:cs typeface="ＭＳ Ｐゴシック" pitchFamily="-84" charset="-128"/>
              </a:rPr>
              <a:t>L</a:t>
            </a:r>
            <a:r>
              <a:rPr lang="en-US" sz="2800" dirty="0">
                <a:cs typeface="ＭＳ Ｐゴシック" pitchFamily="-84" charset="-128"/>
              </a:rPr>
              <a:t>, </a:t>
            </a:r>
            <a:r>
              <a:rPr lang="en-US" sz="2800" i="1" dirty="0" err="1">
                <a:cs typeface="ＭＳ Ｐゴシック" pitchFamily="-84" charset="-128"/>
              </a:rPr>
              <a:t>L</a:t>
            </a:r>
            <a:r>
              <a:rPr lang="en-US" sz="2800" i="1" baseline="-25000" dirty="0" err="1">
                <a:cs typeface="ＭＳ Ｐゴシック" pitchFamily="-84" charset="-128"/>
              </a:rPr>
              <a:t>z</a:t>
            </a:r>
            <a:r>
              <a:rPr lang="en-US" sz="2800" dirty="0">
                <a:cs typeface="ＭＳ Ｐゴシック" pitchFamily="-84" charset="-128"/>
              </a:rPr>
              <a:t>, </a:t>
            </a:r>
            <a:r>
              <a:rPr lang="en-US" sz="2800" dirty="0">
                <a:ea typeface="ヒラギノ角ゴ Pro W3" pitchFamily="-84" charset="-128"/>
                <a:cs typeface="ヒラギノ角ゴ Pro W3" pitchFamily="-84" charset="-128"/>
              </a:rPr>
              <a:t>ℓ</a:t>
            </a:r>
            <a:r>
              <a:rPr lang="en-US" sz="2800" dirty="0">
                <a:ea typeface="Arial" pitchFamily="-84" charset="0"/>
                <a:cs typeface="Arial" pitchFamily="-84" charset="0"/>
              </a:rPr>
              <a:t>, and </a:t>
            </a:r>
            <a:r>
              <a:rPr lang="en-US" sz="2800" i="1" dirty="0">
                <a:ea typeface="Arial" pitchFamily="-84" charset="0"/>
                <a:cs typeface="Arial" pitchFamily="-84" charset="0"/>
              </a:rPr>
              <a:t>m</a:t>
            </a:r>
            <a:r>
              <a:rPr lang="en-US" sz="2800" baseline="-25000" dirty="0">
                <a:ea typeface="ヒラギノ角ゴ Pro W3" pitchFamily="-84" charset="-128"/>
                <a:cs typeface="ヒラギノ角ゴ Pro W3" pitchFamily="-84" charset="-128"/>
              </a:rPr>
              <a:t>ℓ</a:t>
            </a:r>
            <a:r>
              <a:rPr lang="en-US" sz="2800" dirty="0">
                <a:cs typeface="ＭＳ Ｐゴシック" pitchFamily="-84" charset="-128"/>
              </a:rPr>
              <a:t>. </a:t>
            </a:r>
          </a:p>
          <a:p>
            <a:pPr eaLnBrk="1" hangingPunct="1"/>
            <a:r>
              <a:rPr lang="en-US" sz="2800" dirty="0">
                <a:cs typeface="ＭＳ Ｐゴシック" pitchFamily="-84" charset="-128"/>
              </a:rPr>
              <a:t>The </a:t>
            </a:r>
            <a:r>
              <a:rPr lang="en-US" sz="2800" b="1" dirty="0">
                <a:solidFill>
                  <a:srgbClr val="000000"/>
                </a:solidFill>
                <a:cs typeface="ＭＳ Ｐゴシック" pitchFamily="-84" charset="-128"/>
              </a:rPr>
              <a:t>magnetic spin quantum number</a:t>
            </a:r>
            <a:r>
              <a:rPr lang="en-US" sz="2800" dirty="0">
                <a:cs typeface="ＭＳ Ｐゴシック" pitchFamily="-84" charset="-128"/>
              </a:rPr>
              <a:t> </a:t>
            </a:r>
            <a:r>
              <a:rPr lang="en-US" sz="2800" i="1" dirty="0" err="1">
                <a:cs typeface="ＭＳ Ｐゴシック" pitchFamily="-84" charset="-128"/>
              </a:rPr>
              <a:t>m</a:t>
            </a:r>
            <a:r>
              <a:rPr lang="en-US" sz="2800" i="1" baseline="-25000" dirty="0" err="1">
                <a:cs typeface="ＭＳ Ｐゴシック" pitchFamily="-84" charset="-128"/>
              </a:rPr>
              <a:t>s</a:t>
            </a:r>
            <a:r>
              <a:rPr lang="en-US" sz="2800" dirty="0">
                <a:cs typeface="ＭＳ Ｐゴシック" pitchFamily="-84" charset="-128"/>
              </a:rPr>
              <a:t> has only two values, </a:t>
            </a:r>
            <a:r>
              <a:rPr lang="en-US" sz="2800" i="1" dirty="0" err="1">
                <a:cs typeface="ＭＳ Ｐゴシック" pitchFamily="-84" charset="-128"/>
              </a:rPr>
              <a:t>m</a:t>
            </a:r>
            <a:r>
              <a:rPr lang="en-US" sz="2800" i="1" baseline="-25000" dirty="0" err="1">
                <a:cs typeface="ＭＳ Ｐゴシック" pitchFamily="-84" charset="-128"/>
              </a:rPr>
              <a:t>s</a:t>
            </a:r>
            <a:r>
              <a:rPr lang="en-US" sz="2800" dirty="0">
                <a:cs typeface="ＭＳ Ｐゴシック" pitchFamily="-84" charset="-128"/>
              </a:rPr>
              <a:t> = </a:t>
            </a:r>
            <a:r>
              <a:rPr lang="en-US" sz="2800" dirty="0">
                <a:ea typeface="Arial" pitchFamily="-84" charset="0"/>
                <a:cs typeface="Arial" pitchFamily="-84" charset="0"/>
              </a:rPr>
              <a:t>±½.</a:t>
            </a:r>
            <a:endParaRPr lang="en-US" sz="2800" dirty="0">
              <a:cs typeface="ＭＳ Ｐゴシック" pitchFamily="-84" charset="-128"/>
            </a:endParaRPr>
          </a:p>
        </p:txBody>
      </p:sp>
      <p:sp>
        <p:nvSpPr>
          <p:cNvPr id="40965" name="Rectangle 15"/>
          <p:cNvSpPr>
            <a:spLocks noChangeArrowheads="1"/>
          </p:cNvSpPr>
          <p:nvPr/>
        </p:nvSpPr>
        <p:spPr bwMode="auto">
          <a:xfrm>
            <a:off x="457200" y="2971800"/>
            <a:ext cx="50292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+mj-lt"/>
              </a:rPr>
              <a:t>The </a:t>
            </a:r>
            <a:r>
              <a:rPr lang="en-US" dirty="0" smtClean="0">
                <a:solidFill>
                  <a:schemeClr val="accent2"/>
                </a:solidFill>
                <a:latin typeface="+mj-lt"/>
              </a:rPr>
              <a:t>electron’s</a:t>
            </a:r>
            <a:r>
              <a:rPr lang="en-US" altLang="ja-JP" dirty="0" smtClean="0">
                <a:solidFill>
                  <a:schemeClr val="accent2"/>
                </a:solidFill>
                <a:latin typeface="+mj-lt"/>
              </a:rPr>
              <a:t> </a:t>
            </a:r>
            <a:r>
              <a:rPr lang="en-US" altLang="ja-JP" dirty="0">
                <a:solidFill>
                  <a:schemeClr val="accent2"/>
                </a:solidFill>
                <a:latin typeface="+mj-lt"/>
              </a:rPr>
              <a:t>spin will be either </a:t>
            </a:r>
            <a:r>
              <a:rPr lang="ja-JP" altLang="en-US" dirty="0">
                <a:solidFill>
                  <a:schemeClr val="accent2"/>
                </a:solidFill>
                <a:latin typeface="+mj-lt"/>
              </a:rPr>
              <a:t>“</a:t>
            </a:r>
            <a:r>
              <a:rPr lang="en-US" altLang="ja-JP" dirty="0">
                <a:solidFill>
                  <a:schemeClr val="accent2"/>
                </a:solidFill>
                <a:latin typeface="+mj-lt"/>
              </a:rPr>
              <a:t>up</a:t>
            </a:r>
            <a:r>
              <a:rPr lang="ja-JP" altLang="en-US" dirty="0">
                <a:solidFill>
                  <a:schemeClr val="accent2"/>
                </a:solidFill>
                <a:latin typeface="+mj-lt"/>
              </a:rPr>
              <a:t>”</a:t>
            </a:r>
            <a:r>
              <a:rPr lang="en-US" altLang="ja-JP" dirty="0">
                <a:solidFill>
                  <a:schemeClr val="accent2"/>
                </a:solidFill>
                <a:latin typeface="+mj-lt"/>
              </a:rPr>
              <a:t> or </a:t>
            </a:r>
            <a:r>
              <a:rPr lang="ja-JP" altLang="en-US" dirty="0">
                <a:solidFill>
                  <a:schemeClr val="accent2"/>
                </a:solidFill>
                <a:latin typeface="+mj-lt"/>
              </a:rPr>
              <a:t>“</a:t>
            </a:r>
            <a:r>
              <a:rPr lang="en-US" altLang="ja-JP" dirty="0">
                <a:solidFill>
                  <a:schemeClr val="accent2"/>
                </a:solidFill>
                <a:latin typeface="+mj-lt"/>
              </a:rPr>
              <a:t>down</a:t>
            </a:r>
            <a:r>
              <a:rPr lang="ja-JP" altLang="en-US" dirty="0">
                <a:solidFill>
                  <a:schemeClr val="accent2"/>
                </a:solidFill>
                <a:latin typeface="+mj-lt"/>
              </a:rPr>
              <a:t>”</a:t>
            </a:r>
            <a:r>
              <a:rPr lang="en-US" altLang="ja-JP" dirty="0">
                <a:solidFill>
                  <a:schemeClr val="accent2"/>
                </a:solidFill>
                <a:latin typeface="+mj-lt"/>
              </a:rPr>
              <a:t> and can never be spinning with its magnetic moment </a:t>
            </a:r>
            <a:r>
              <a:rPr lang="el-GR" altLang="ja-JP" i="1" dirty="0">
                <a:solidFill>
                  <a:schemeClr val="accent2"/>
                </a:solidFill>
                <a:latin typeface="+mj-lt"/>
              </a:rPr>
              <a:t>μ</a:t>
            </a:r>
            <a:r>
              <a:rPr lang="en-US" altLang="ja-JP" i="1" baseline="-25000" dirty="0">
                <a:solidFill>
                  <a:schemeClr val="accent2"/>
                </a:solidFill>
                <a:latin typeface="+mj-lt"/>
              </a:rPr>
              <a:t>s</a:t>
            </a:r>
            <a:r>
              <a:rPr lang="en-US" altLang="ja-JP" dirty="0">
                <a:solidFill>
                  <a:schemeClr val="accent2"/>
                </a:solidFill>
                <a:latin typeface="+mj-lt"/>
              </a:rPr>
              <a:t> exactly along the z </a:t>
            </a:r>
            <a:r>
              <a:rPr lang="en-US" altLang="ja-JP" dirty="0" smtClean="0">
                <a:solidFill>
                  <a:schemeClr val="accent2"/>
                </a:solidFill>
                <a:latin typeface="+mj-lt"/>
              </a:rPr>
              <a:t>axis</a:t>
            </a:r>
            <a:r>
              <a:rPr lang="en-US" dirty="0" smtClean="0">
                <a:solidFill>
                  <a:schemeClr val="accent2"/>
                </a:solidFill>
                <a:latin typeface="+mj-lt"/>
              </a:rPr>
              <a:t>.</a:t>
            </a:r>
          </a:p>
          <a:p>
            <a:r>
              <a:rPr lang="en-US" dirty="0" smtClean="0">
                <a:solidFill>
                  <a:schemeClr val="accent2"/>
                </a:solidFill>
                <a:latin typeface="+mj-lt"/>
              </a:rPr>
              <a:t>For each state of the other quantum numbers, there are two spin values</a:t>
            </a:r>
            <a:endParaRPr lang="en-US" dirty="0">
              <a:solidFill>
                <a:schemeClr val="accent2"/>
              </a:solidFill>
              <a:latin typeface="+mj-lt"/>
            </a:endParaRPr>
          </a:p>
        </p:txBody>
      </p:sp>
      <p:pic>
        <p:nvPicPr>
          <p:cNvPr id="40969" name="Picture 1"/>
          <p:cNvPicPr>
            <a:picLocks/>
          </p:cNvPicPr>
          <p:nvPr/>
        </p:nvPicPr>
        <p:blipFill>
          <a:blip r:embed="rId3"/>
          <a:srcRect l="42308"/>
          <a:stretch>
            <a:fillRect/>
          </a:stretch>
        </p:blipFill>
        <p:spPr bwMode="auto">
          <a:xfrm>
            <a:off x="6477000" y="3276600"/>
            <a:ext cx="25146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70" name="Picture 1"/>
          <p:cNvPicPr>
            <a:picLocks/>
          </p:cNvPicPr>
          <p:nvPr/>
        </p:nvPicPr>
        <p:blipFill>
          <a:blip r:embed="rId3"/>
          <a:srcRect r="78847"/>
          <a:stretch>
            <a:fillRect/>
          </a:stretch>
        </p:blipFill>
        <p:spPr bwMode="auto">
          <a:xfrm>
            <a:off x="5334000" y="2971800"/>
            <a:ext cx="12192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April 19, 2017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2F9CF5-C078-EB47-929F-B0A3FA3F950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  <p:sp>
        <p:nvSpPr>
          <p:cNvPr id="11" name="Rectangle 15"/>
          <p:cNvSpPr>
            <a:spLocks noChangeArrowheads="1"/>
          </p:cNvSpPr>
          <p:nvPr/>
        </p:nvSpPr>
        <p:spPr bwMode="auto">
          <a:xfrm>
            <a:off x="381000" y="5078849"/>
            <a:ext cx="50292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accent2"/>
                </a:solidFill>
                <a:latin typeface="+mj-lt"/>
              </a:rPr>
              <a:t>The </a:t>
            </a:r>
            <a:r>
              <a:rPr lang="en-US" b="1" dirty="0">
                <a:solidFill>
                  <a:schemeClr val="accent2"/>
                </a:solidFill>
                <a:latin typeface="+mj-lt"/>
              </a:rPr>
              <a:t>intrinsic spin angular momentum</a:t>
            </a:r>
            <a:r>
              <a:rPr lang="en-US" dirty="0">
                <a:solidFill>
                  <a:schemeClr val="accent2"/>
                </a:solidFill>
                <a:latin typeface="+mj-lt"/>
              </a:rPr>
              <a:t> vector				   .</a:t>
            </a:r>
          </a:p>
        </p:txBody>
      </p:sp>
      <p:graphicFrame>
        <p:nvGraphicFramePr>
          <p:cNvPr id="12" name="Object 3"/>
          <p:cNvGraphicFramePr>
            <a:graphicFrameLocks noChangeAspect="1"/>
          </p:cNvGraphicFramePr>
          <p:nvPr>
            <p:extLst/>
          </p:nvPr>
        </p:nvGraphicFramePr>
        <p:xfrm>
          <a:off x="1362075" y="5638800"/>
          <a:ext cx="2371725" cy="639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286" name="Equation" r:id="rId4" imgW="1079500" imgH="292100" progId="Equation.DSMT4">
                  <p:embed/>
                </p:oleObj>
              </mc:Choice>
              <mc:Fallback>
                <p:oleObj name="Equation" r:id="rId4" imgW="1079500" imgH="292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2075" y="5638800"/>
                        <a:ext cx="2371725" cy="639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3"/>
          <p:cNvGraphicFramePr>
            <a:graphicFrameLocks noChangeAspect="1"/>
          </p:cNvGraphicFramePr>
          <p:nvPr>
            <p:extLst/>
          </p:nvPr>
        </p:nvGraphicFramePr>
        <p:xfrm>
          <a:off x="3657600" y="5691187"/>
          <a:ext cx="977900" cy="55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287" name="Equation" r:id="rId6" imgW="444500" imgH="254000" progId="Equation.DSMT4">
                  <p:embed/>
                </p:oleObj>
              </mc:Choice>
              <mc:Fallback>
                <p:oleObj name="Equation" r:id="rId6" imgW="444500" imgH="254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5691187"/>
                        <a:ext cx="977900" cy="557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514766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3472"/>
            <a:ext cx="7772400" cy="814728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cs typeface="+mj-cs"/>
              </a:rPr>
              <a:t>Energy Levels and Electron Probabilities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685800"/>
            <a:ext cx="8229600" cy="4759325"/>
          </a:xfrm>
        </p:spPr>
        <p:txBody>
          <a:bodyPr/>
          <a:lstStyle/>
          <a:p>
            <a:pPr eaLnBrk="1" hangingPunct="1"/>
            <a:r>
              <a:rPr lang="en-US" sz="2800" dirty="0">
                <a:cs typeface="ＭＳ Ｐゴシック" pitchFamily="-84" charset="-128"/>
              </a:rPr>
              <a:t>For hydrogen, the energy level depends on the principle quantum number </a:t>
            </a:r>
            <a:r>
              <a:rPr lang="en-US" sz="2800" i="1" dirty="0">
                <a:cs typeface="ＭＳ Ｐゴシック" pitchFamily="-84" charset="-128"/>
              </a:rPr>
              <a:t>n</a:t>
            </a:r>
            <a:r>
              <a:rPr lang="en-US" sz="2800" dirty="0">
                <a:cs typeface="ＭＳ Ｐゴシック" pitchFamily="-84" charset="-128"/>
              </a:rPr>
              <a:t>.</a:t>
            </a:r>
          </a:p>
          <a:p>
            <a:pPr eaLnBrk="1" hangingPunct="1"/>
            <a:endParaRPr lang="en-US" sz="2800" dirty="0">
              <a:cs typeface="ＭＳ Ｐゴシック" pitchFamily="-84" charset="-128"/>
            </a:endParaRPr>
          </a:p>
        </p:txBody>
      </p:sp>
      <p:sp>
        <p:nvSpPr>
          <p:cNvPr id="185351" name="Text Box 7"/>
          <p:cNvSpPr txBox="1">
            <a:spLocks noChangeArrowheads="1"/>
          </p:cNvSpPr>
          <p:nvPr/>
        </p:nvSpPr>
        <p:spPr bwMode="auto">
          <a:xfrm>
            <a:off x="4038600" y="1752600"/>
            <a:ext cx="4953000" cy="224676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669925" indent="-325438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rgbClr val="3333CC"/>
              </a:buClr>
              <a:buSzPct val="65000"/>
              <a:buFont typeface="Wingdings" charset="0"/>
              <a:buChar char="n"/>
              <a:defRPr/>
            </a:pPr>
            <a:r>
              <a:rPr lang="en-US" sz="2800" dirty="0" smtClean="0">
                <a:solidFill>
                  <a:srgbClr val="3333CC"/>
                </a:solidFill>
                <a:latin typeface="+mj-lt"/>
                <a:cs typeface="+mn-cs"/>
              </a:rPr>
              <a:t>In ground state an atom cannot emit radiation. It can absorb electromagnetic radiation, or gain energy through inelastic bombardment by particles.</a:t>
            </a:r>
          </a:p>
        </p:txBody>
      </p:sp>
      <p:pic>
        <p:nvPicPr>
          <p:cNvPr id="43014" name="Picture 1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828800"/>
            <a:ext cx="37338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April 19, 2017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D45CD-16A2-224C-B70A-0D1B0489626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0123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z="4800" dirty="0" smtClean="0">
                <a:cs typeface="+mj-cs"/>
              </a:rPr>
              <a:t>Selection Rules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838200"/>
            <a:ext cx="8226425" cy="4800600"/>
          </a:xfrm>
        </p:spPr>
        <p:txBody>
          <a:bodyPr/>
          <a:lstStyle/>
          <a:p>
            <a:pPr eaLnBrk="1" hangingPunct="1"/>
            <a:r>
              <a:rPr lang="en-US" sz="2800" dirty="0">
                <a:cs typeface="ＭＳ Ｐゴシック" pitchFamily="-84" charset="-128"/>
              </a:rPr>
              <a:t>We can use the wave functions to calculate transition probabilities for the electron to change from one state to another</a:t>
            </a:r>
            <a:r>
              <a:rPr lang="en-US" sz="2800" dirty="0" smtClean="0">
                <a:cs typeface="ＭＳ Ｐゴシック" pitchFamily="-84" charset="-128"/>
              </a:rPr>
              <a:t>.</a:t>
            </a:r>
            <a:endParaRPr lang="en-US" sz="2800" b="1" dirty="0">
              <a:solidFill>
                <a:srgbClr val="000000"/>
              </a:solidFill>
              <a:cs typeface="ＭＳ Ｐゴシック" pitchFamily="-84" charset="-128"/>
            </a:endParaRPr>
          </a:p>
          <a:p>
            <a:pPr eaLnBrk="1" hangingPunct="1">
              <a:buFont typeface="Wingdings" pitchFamily="-84" charset="2"/>
              <a:buNone/>
            </a:pPr>
            <a:r>
              <a:rPr lang="en-US" sz="2800" b="1" dirty="0">
                <a:solidFill>
                  <a:srgbClr val="000000"/>
                </a:solidFill>
                <a:cs typeface="ＭＳ Ｐゴシック" pitchFamily="-84" charset="-128"/>
              </a:rPr>
              <a:t>Allowed transitions</a:t>
            </a:r>
            <a:r>
              <a:rPr lang="en-US" sz="2800" dirty="0">
                <a:cs typeface="ＭＳ Ｐゴシック" pitchFamily="-84" charset="-128"/>
              </a:rPr>
              <a:t>: Electrons absorbing or emitting photons can change states when </a:t>
            </a:r>
            <a:r>
              <a:rPr lang="el-GR" sz="2800" dirty="0">
                <a:ea typeface="Arial" pitchFamily="-84" charset="0"/>
                <a:cs typeface="Arial" pitchFamily="-84" charset="0"/>
              </a:rPr>
              <a:t>Δℓ</a:t>
            </a:r>
            <a:r>
              <a:rPr lang="en-US" sz="2800" dirty="0">
                <a:ea typeface="Arial" pitchFamily="-84" charset="0"/>
                <a:cs typeface="Arial" pitchFamily="-84" charset="0"/>
              </a:rPr>
              <a:t> = ±1</a:t>
            </a:r>
            <a:r>
              <a:rPr lang="en-US" sz="2800" dirty="0" smtClean="0">
                <a:cs typeface="ＭＳ Ｐゴシック" pitchFamily="-84" charset="-128"/>
              </a:rPr>
              <a:t>. (Evidence for the photon carrying one unit of angular momentum!)</a:t>
            </a:r>
            <a:endParaRPr lang="en-US" sz="2800" dirty="0">
              <a:cs typeface="ＭＳ Ｐゴシック" pitchFamily="-84" charset="-128"/>
            </a:endParaRPr>
          </a:p>
          <a:p>
            <a:pPr eaLnBrk="1" hangingPunct="1">
              <a:buFont typeface="Wingdings" pitchFamily="-84" charset="2"/>
              <a:buNone/>
            </a:pPr>
            <a:r>
              <a:rPr lang="en-US" sz="2800" dirty="0">
                <a:cs typeface="ＭＳ Ｐゴシック" pitchFamily="-84" charset="-128"/>
              </a:rPr>
              <a:t>				</a:t>
            </a:r>
            <a:r>
              <a:rPr lang="en-US" sz="2800" dirty="0" err="1">
                <a:solidFill>
                  <a:srgbClr val="800000"/>
                </a:solidFill>
                <a:cs typeface="ＭＳ Ｐゴシック" pitchFamily="-84" charset="-128"/>
              </a:rPr>
              <a:t>Δn</a:t>
            </a:r>
            <a:r>
              <a:rPr lang="en-US" sz="2800" dirty="0">
                <a:solidFill>
                  <a:srgbClr val="800000"/>
                </a:solidFill>
                <a:cs typeface="ＭＳ Ｐゴシック" pitchFamily="-84" charset="-128"/>
              </a:rPr>
              <a:t>=anything</a:t>
            </a:r>
          </a:p>
          <a:p>
            <a:pPr eaLnBrk="1" hangingPunct="1">
              <a:buFont typeface="Wingdings" pitchFamily="-84" charset="2"/>
              <a:buNone/>
            </a:pPr>
            <a:r>
              <a:rPr lang="en-US" sz="2800" dirty="0">
                <a:solidFill>
                  <a:srgbClr val="800000"/>
                </a:solidFill>
                <a:cs typeface="ＭＳ Ｐゴシック" pitchFamily="-84" charset="-128"/>
              </a:rPr>
              <a:t>				</a:t>
            </a:r>
            <a:r>
              <a:rPr lang="el-GR" sz="2800" dirty="0">
                <a:solidFill>
                  <a:srgbClr val="800000"/>
                </a:solidFill>
                <a:ea typeface="Arial" pitchFamily="-84" charset="0"/>
                <a:cs typeface="Arial" pitchFamily="-84" charset="0"/>
              </a:rPr>
              <a:t>Δℓ</a:t>
            </a:r>
            <a:r>
              <a:rPr lang="en-US" sz="2800" dirty="0">
                <a:solidFill>
                  <a:srgbClr val="800000"/>
                </a:solidFill>
                <a:ea typeface="Arial" pitchFamily="-84" charset="0"/>
                <a:cs typeface="Arial" pitchFamily="-84" charset="0"/>
              </a:rPr>
              <a:t> = ±1</a:t>
            </a:r>
          </a:p>
          <a:p>
            <a:pPr eaLnBrk="1" hangingPunct="1">
              <a:buFont typeface="Wingdings" pitchFamily="-84" charset="2"/>
              <a:buNone/>
            </a:pPr>
            <a:r>
              <a:rPr lang="en-US" sz="2800" dirty="0">
                <a:solidFill>
                  <a:srgbClr val="800000"/>
                </a:solidFill>
                <a:ea typeface="Arial" pitchFamily="-84" charset="0"/>
                <a:cs typeface="Arial" pitchFamily="-84" charset="0"/>
              </a:rPr>
              <a:t>				</a:t>
            </a:r>
            <a:r>
              <a:rPr lang="el-GR" sz="2800" dirty="0">
                <a:solidFill>
                  <a:srgbClr val="800000"/>
                </a:solidFill>
                <a:ea typeface="Arial" pitchFamily="-84" charset="0"/>
                <a:cs typeface="Arial" pitchFamily="-84" charset="0"/>
              </a:rPr>
              <a:t>Δ</a:t>
            </a:r>
            <a:r>
              <a:rPr lang="en-US" sz="2800" dirty="0">
                <a:solidFill>
                  <a:srgbClr val="800000"/>
                </a:solidFill>
                <a:ea typeface="Arial" pitchFamily="-84" charset="0"/>
                <a:cs typeface="Arial" pitchFamily="-84" charset="0"/>
              </a:rPr>
              <a:t>m</a:t>
            </a:r>
            <a:r>
              <a:rPr lang="el-GR" sz="2800" baseline="-25000" dirty="0">
                <a:solidFill>
                  <a:srgbClr val="800000"/>
                </a:solidFill>
                <a:ea typeface="Arial" pitchFamily="-84" charset="0"/>
                <a:cs typeface="Arial" pitchFamily="-84" charset="0"/>
              </a:rPr>
              <a:t>ℓ</a:t>
            </a:r>
            <a:r>
              <a:rPr lang="en-US" sz="2800" dirty="0">
                <a:solidFill>
                  <a:srgbClr val="800000"/>
                </a:solidFill>
                <a:ea typeface="Arial" pitchFamily="-84" charset="0"/>
                <a:cs typeface="Arial" pitchFamily="-84" charset="0"/>
              </a:rPr>
              <a:t> = 0, ±1</a:t>
            </a:r>
            <a:endParaRPr lang="en-US" sz="2800" dirty="0">
              <a:solidFill>
                <a:srgbClr val="800000"/>
              </a:solidFill>
              <a:cs typeface="ＭＳ Ｐゴシック" pitchFamily="-84" charset="-128"/>
            </a:endParaRPr>
          </a:p>
          <a:p>
            <a:pPr eaLnBrk="1" hangingPunct="1">
              <a:buNone/>
            </a:pPr>
            <a:r>
              <a:rPr lang="en-US" sz="2800" b="1" dirty="0" smtClean="0">
                <a:solidFill>
                  <a:srgbClr val="000000"/>
                </a:solidFill>
                <a:cs typeface="ＭＳ Ｐゴシック" pitchFamily="-84" charset="-128"/>
              </a:rPr>
              <a:t>Forbidden </a:t>
            </a:r>
            <a:r>
              <a:rPr lang="en-US" sz="2800" b="1" dirty="0">
                <a:solidFill>
                  <a:srgbClr val="000000"/>
                </a:solidFill>
                <a:cs typeface="ＭＳ Ｐゴシック" pitchFamily="-84" charset="-128"/>
              </a:rPr>
              <a:t>transitions</a:t>
            </a:r>
            <a:r>
              <a:rPr lang="en-US" sz="2800" dirty="0">
                <a:cs typeface="ＭＳ Ｐゴシック" pitchFamily="-84" charset="-128"/>
              </a:rPr>
              <a:t>: Other transitions possible but occur with much smaller probabilities when </a:t>
            </a:r>
            <a:r>
              <a:rPr lang="el-GR" sz="2800" dirty="0">
                <a:ea typeface="Arial" pitchFamily="-84" charset="0"/>
                <a:cs typeface="Arial" pitchFamily="-84" charset="0"/>
              </a:rPr>
              <a:t>Δℓ</a:t>
            </a:r>
            <a:r>
              <a:rPr lang="en-US" sz="2800" dirty="0">
                <a:ea typeface="Arial" pitchFamily="-84" charset="0"/>
                <a:cs typeface="Arial" pitchFamily="-84" charset="0"/>
              </a:rPr>
              <a:t> ≠ ±1</a:t>
            </a:r>
            <a:r>
              <a:rPr lang="en-US" sz="2800" dirty="0">
                <a:cs typeface="ＭＳ Ｐゴシック" pitchFamily="-84" charset="-128"/>
              </a:rPr>
              <a:t>.  </a:t>
            </a:r>
          </a:p>
          <a:p>
            <a:pPr eaLnBrk="1" hangingPunct="1">
              <a:buFont typeface="Wingdings" pitchFamily="-84" charset="2"/>
              <a:buNone/>
            </a:pPr>
            <a:endParaRPr lang="en-US" sz="2800" dirty="0">
              <a:cs typeface="ＭＳ Ｐゴシック" pitchFamily="-84" charset="-128"/>
            </a:endParaRPr>
          </a:p>
          <a:p>
            <a:pPr eaLnBrk="1" hangingPunct="1">
              <a:buFont typeface="Wingdings" pitchFamily="-84" charset="2"/>
              <a:buNone/>
            </a:pPr>
            <a:endParaRPr lang="en-US" sz="2800" dirty="0">
              <a:cs typeface="ＭＳ Ｐゴシック" pitchFamily="-84" charset="-128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April 19,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D45CD-16A2-224C-B70A-0D1B0489626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136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47258</TotalTime>
  <Words>687</Words>
  <Application>Microsoft Macintosh PowerPoint</Application>
  <PresentationFormat>On-screen Show (4:3)</PresentationFormat>
  <Paragraphs>86</Paragraphs>
  <Slides>7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 Narrow</vt:lpstr>
      <vt:lpstr>Monotype Corsiva</vt:lpstr>
      <vt:lpstr>ＭＳ Ｐゴシック</vt:lpstr>
      <vt:lpstr>Times New Roman</vt:lpstr>
      <vt:lpstr>Wingdings</vt:lpstr>
      <vt:lpstr>ヒラギノ角ゴ Pro W3</vt:lpstr>
      <vt:lpstr>Arial</vt:lpstr>
      <vt:lpstr>phys1443-spring02</vt:lpstr>
      <vt:lpstr>Equation</vt:lpstr>
      <vt:lpstr>PHYS 3313 – Section 001 Lecture #23</vt:lpstr>
      <vt:lpstr>Announcements</vt:lpstr>
      <vt:lpstr>Presentation Judging Guidelines</vt:lpstr>
      <vt:lpstr>Intrinsic Spin</vt:lpstr>
      <vt:lpstr>Intrinsic Spin</vt:lpstr>
      <vt:lpstr>Energy Levels and Electron Probabilities</vt:lpstr>
      <vt:lpstr>Selection Rules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Microsoft Office User</cp:lastModifiedBy>
  <cp:revision>992</cp:revision>
  <cp:lastPrinted>2013-08-26T21:25:15Z</cp:lastPrinted>
  <dcterms:created xsi:type="dcterms:W3CDTF">2012-08-27T21:13:02Z</dcterms:created>
  <dcterms:modified xsi:type="dcterms:W3CDTF">2017-04-19T20:18:55Z</dcterms:modified>
</cp:coreProperties>
</file>