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59" r:id="rId2"/>
    <p:sldId id="574" r:id="rId3"/>
    <p:sldId id="858" r:id="rId4"/>
    <p:sldId id="820" r:id="rId5"/>
    <p:sldId id="821" r:id="rId6"/>
    <p:sldId id="822" r:id="rId7"/>
    <p:sldId id="823" r:id="rId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1CEEF"/>
    <a:srgbClr val="8EDBEF"/>
    <a:srgbClr val="7FC4D6"/>
    <a:srgbClr val="99FFCC"/>
    <a:srgbClr val="FFFFCC"/>
    <a:srgbClr val="CC6600"/>
    <a:srgbClr val="FF0066"/>
    <a:srgbClr val="CC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2"/>
    <p:restoredTop sz="94660"/>
  </p:normalViewPr>
  <p:slideViewPr>
    <p:cSldViewPr>
      <p:cViewPr varScale="1">
        <p:scale>
          <a:sx n="99" d="100"/>
          <a:sy n="99" d="100"/>
        </p:scale>
        <p:origin x="14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5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6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3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251094"/>
            <a:ext cx="512496" cy="4524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251094"/>
            <a:ext cx="512496" cy="4524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30260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0114" y="1683603"/>
            <a:ext cx="3135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19,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. </a:t>
            </a:r>
            <a:r>
              <a:rPr lang="en-US" dirty="0" err="1" smtClean="0">
                <a:solidFill>
                  <a:schemeClr val="accent2"/>
                </a:solidFill>
                <a:latin typeface="Monotype Corsiva" pitchFamily="-84" charset="0"/>
              </a:rPr>
              <a:t>Jaehoon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609983"/>
            <a:ext cx="685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Intrinsic Spin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Equipartition </a:t>
            </a:r>
            <a:r>
              <a:rPr lang="en-US" sz="2800" dirty="0">
                <a:latin typeface="Arial Narrow" pitchFamily="-84" charset="0"/>
              </a:rPr>
              <a:t>Theorem</a:t>
            </a:r>
          </a:p>
          <a:p>
            <a:pPr marL="609600" indent="-609600" algn="l"/>
            <a:r>
              <a:rPr lang="en-US" sz="2800" dirty="0">
                <a:latin typeface="Arial Narrow" pitchFamily="-84" charset="0"/>
              </a:rPr>
              <a:t>Quantum Distributions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76745" y="401495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3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52400"/>
            <a:ext cx="7772400" cy="685800"/>
          </a:xfrm>
        </p:spPr>
        <p:txBody>
          <a:bodyPr/>
          <a:lstStyle/>
          <a:p>
            <a:pPr eaLnBrk="1" hangingPunct="1"/>
            <a:r>
              <a:rPr lang="en-US" sz="48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153400" cy="556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Reminder: Homework #5</a:t>
            </a:r>
            <a:endParaRPr lang="en-US" sz="2000" dirty="0"/>
          </a:p>
          <a:p>
            <a:pPr lvl="1" eaLnBrk="1" hangingPunct="1">
              <a:spcBef>
                <a:spcPts val="168"/>
              </a:spcBef>
            </a:pPr>
            <a:r>
              <a:rPr lang="en-US" sz="2000" dirty="0" smtClean="0"/>
              <a:t>CH6 </a:t>
            </a:r>
            <a:r>
              <a:rPr lang="en-US" sz="2000" dirty="0"/>
              <a:t>end of chapter problems: 34</a:t>
            </a:r>
            <a:r>
              <a:rPr lang="en-US" sz="2000" dirty="0" smtClean="0"/>
              <a:t>, 46 </a:t>
            </a:r>
            <a:r>
              <a:rPr lang="en-US" sz="2000" dirty="0"/>
              <a:t>and </a:t>
            </a:r>
            <a:r>
              <a:rPr lang="en-US" sz="2000" dirty="0" smtClean="0"/>
              <a:t>65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CH7 end of chapter problems: 7</a:t>
            </a:r>
            <a:r>
              <a:rPr lang="en-US" sz="2000" dirty="0" smtClean="0"/>
              <a:t>, 9, </a:t>
            </a:r>
            <a:r>
              <a:rPr lang="en-US" sz="2000" dirty="0"/>
              <a:t>17 and </a:t>
            </a:r>
            <a:r>
              <a:rPr lang="en-US" sz="2000" dirty="0" smtClean="0"/>
              <a:t>29</a:t>
            </a:r>
            <a:endParaRPr lang="en-US" sz="2000" dirty="0"/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Due </a:t>
            </a:r>
            <a:r>
              <a:rPr lang="en-US" sz="2000" dirty="0" smtClean="0"/>
              <a:t>Monday</a:t>
            </a:r>
            <a:r>
              <a:rPr lang="en-US" sz="2000" dirty="0"/>
              <a:t>, Apr. </a:t>
            </a:r>
            <a:r>
              <a:rPr lang="en-US" sz="2000" dirty="0" smtClean="0"/>
              <a:t>24</a:t>
            </a:r>
            <a:endParaRPr lang="en-US" sz="1800" dirty="0"/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Reminder: Reading </a:t>
            </a:r>
            <a:r>
              <a:rPr lang="en-US" sz="2400" dirty="0"/>
              <a:t>assignments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CH7.6 and the entire CH8</a:t>
            </a:r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Final Exam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 smtClean="0"/>
              <a:t>In class, Monday, </a:t>
            </a:r>
            <a:r>
              <a:rPr lang="en-US" sz="2000" smtClean="0"/>
              <a:t>May </a:t>
            </a:r>
            <a:r>
              <a:rPr lang="en-US" sz="2000" smtClean="0"/>
              <a:t>8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smtClean="0"/>
              <a:t>Comprehensive </a:t>
            </a:r>
            <a:r>
              <a:rPr lang="en-US" sz="2000" dirty="0" smtClean="0"/>
              <a:t>exam </a:t>
            </a:r>
            <a:r>
              <a:rPr lang="mr-IN" sz="2000" dirty="0" smtClean="0"/>
              <a:t>–</a:t>
            </a:r>
            <a:r>
              <a:rPr lang="en-US" sz="2000" dirty="0" smtClean="0"/>
              <a:t> covers CH1.1 through what we finish today (CH8?)+ math refresher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 smtClean="0"/>
              <a:t>BYOF</a:t>
            </a:r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Research </a:t>
            </a:r>
            <a:r>
              <a:rPr lang="en-US" sz="2400" dirty="0"/>
              <a:t>presentation deadline is 8pm, Sunday, </a:t>
            </a:r>
            <a:r>
              <a:rPr lang="en-US" sz="2400" dirty="0" smtClean="0"/>
              <a:t>April 23</a:t>
            </a:r>
            <a:endParaRPr lang="en-US" sz="2400" dirty="0"/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Research </a:t>
            </a:r>
            <a:r>
              <a:rPr lang="en-US" sz="2400" dirty="0"/>
              <a:t>paper deadline is </a:t>
            </a:r>
            <a:r>
              <a:rPr lang="en-US" sz="2400" dirty="0" smtClean="0"/>
              <a:t>Wednesday</a:t>
            </a:r>
            <a:r>
              <a:rPr lang="en-US" sz="2400" dirty="0"/>
              <a:t>, </a:t>
            </a:r>
            <a:r>
              <a:rPr lang="en-US" sz="2400" dirty="0" smtClean="0"/>
              <a:t>April 26</a:t>
            </a:r>
            <a:endParaRPr lang="en-US" sz="2400" dirty="0"/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Reminder: Quadruple extra credit </a:t>
            </a:r>
            <a:endParaRPr lang="en-US" sz="2800" dirty="0" smtClean="0"/>
          </a:p>
          <a:p>
            <a:pPr lvl="1" eaLnBrk="1" hangingPunct="1"/>
            <a:r>
              <a:rPr lang="en-US" sz="2000" dirty="0" smtClean="0"/>
              <a:t>Colloquium TODAY in UH108</a:t>
            </a:r>
          </a:p>
          <a:p>
            <a:pPr lvl="1" eaLnBrk="1" hangingPunct="1"/>
            <a:r>
              <a:rPr lang="en-US" sz="2000" dirty="0" smtClean="0"/>
              <a:t>Speaker: Dr. Nigel </a:t>
            </a:r>
            <a:r>
              <a:rPr lang="en-US" sz="2000" dirty="0" err="1" smtClean="0"/>
              <a:t>Lockyer</a:t>
            </a:r>
            <a:r>
              <a:rPr lang="en-US" sz="2000" dirty="0" smtClean="0"/>
              <a:t>, Director of </a:t>
            </a:r>
            <a:r>
              <a:rPr lang="en-US" sz="2000" dirty="0" err="1" smtClean="0"/>
              <a:t>Fermilab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805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Presentation Judging Guidelines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867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contents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Does the presentation have necessary components, such as title page, outline?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Is the presentation coherent and to the point?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slides high quality?  Pictures in good resolution?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Presentation manner: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presenters professional?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they keep eye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contact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and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audience’s attention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Q&amp;A handling: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all the group members participate in Q&amp;A?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 answers make sense and to the point?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presentation stay within the allotted time?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answer drag along unnecessarily?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2584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Intrinsic Spin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In 1920, to explain spectral line splitting of Stern-</a:t>
            </a:r>
            <a:r>
              <a:rPr lang="en-US" sz="2400" dirty="0" err="1" smtClean="0">
                <a:cs typeface="+mn-cs"/>
              </a:rPr>
              <a:t>Gerlach</a:t>
            </a:r>
            <a:r>
              <a:rPr lang="en-US" sz="2400" dirty="0" smtClean="0">
                <a:cs typeface="+mn-cs"/>
              </a:rPr>
              <a:t> experiment, Wolfgang Pauli proposed the forth quantum number assigned to electrons 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In 1925, Samuel </a:t>
            </a:r>
            <a:r>
              <a:rPr lang="en-US" sz="2400" dirty="0" err="1" smtClean="0">
                <a:cs typeface="+mn-cs"/>
              </a:rPr>
              <a:t>Goudsmit</a:t>
            </a:r>
            <a:r>
              <a:rPr lang="en-US" sz="2400" dirty="0" smtClean="0">
                <a:cs typeface="+mn-cs"/>
              </a:rPr>
              <a:t> and George </a:t>
            </a:r>
            <a:r>
              <a:rPr lang="en-US" sz="2400" dirty="0" err="1" smtClean="0">
                <a:cs typeface="+mn-cs"/>
              </a:rPr>
              <a:t>Uhlenbeck</a:t>
            </a:r>
            <a:r>
              <a:rPr lang="en-US" sz="2400" dirty="0" smtClean="0">
                <a:cs typeface="+mn-cs"/>
              </a:rPr>
              <a:t> in Holland proposed that </a:t>
            </a:r>
            <a:r>
              <a:rPr lang="en-US" sz="2400" i="1" dirty="0" smtClean="0">
                <a:cs typeface="+mn-cs"/>
              </a:rPr>
              <a:t>the </a:t>
            </a:r>
            <a:r>
              <a:rPr lang="en-US" sz="2400" b="1" i="1" u="sng" dirty="0" smtClean="0">
                <a:solidFill>
                  <a:srgbClr val="800000"/>
                </a:solidFill>
                <a:cs typeface="+mn-cs"/>
              </a:rPr>
              <a:t>electron must have an intrinsic angular momentum</a:t>
            </a:r>
            <a:r>
              <a:rPr lang="en-US" sz="2400" b="1" u="sng" dirty="0" smtClean="0">
                <a:solidFill>
                  <a:srgbClr val="800000"/>
                </a:solidFill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and therefore a magnetic moment.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Paul </a:t>
            </a:r>
            <a:r>
              <a:rPr lang="en-US" sz="2400" dirty="0" err="1" smtClean="0">
                <a:cs typeface="+mn-cs"/>
              </a:rPr>
              <a:t>Ehrenfest</a:t>
            </a:r>
            <a:r>
              <a:rPr lang="en-US" sz="2400" dirty="0" smtClean="0">
                <a:cs typeface="+mn-cs"/>
              </a:rPr>
              <a:t> showed that the surface of the spinning electron should be moving faster than the speed of light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to obtain the needed angular momentum!!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In order to explain experimental data, </a:t>
            </a:r>
            <a:r>
              <a:rPr lang="en-US" sz="2400" dirty="0" err="1" smtClean="0">
                <a:cs typeface="+mn-cs"/>
              </a:rPr>
              <a:t>Goudsmit</a:t>
            </a:r>
            <a:r>
              <a:rPr lang="en-US" sz="2400" dirty="0" smtClean="0">
                <a:cs typeface="+mn-cs"/>
              </a:rPr>
              <a:t> and </a:t>
            </a:r>
            <a:r>
              <a:rPr lang="en-US" sz="2400" dirty="0" err="1" smtClean="0">
                <a:cs typeface="+mn-cs"/>
              </a:rPr>
              <a:t>Uhlenbeck</a:t>
            </a:r>
            <a:r>
              <a:rPr lang="en-US" sz="2400" dirty="0" smtClean="0">
                <a:cs typeface="+mn-cs"/>
              </a:rPr>
              <a:t> proposed that the electron must have an </a:t>
            </a:r>
            <a:r>
              <a:rPr lang="en-US" sz="2400" b="1" dirty="0" smtClean="0">
                <a:cs typeface="+mn-cs"/>
              </a:rPr>
              <a:t>intrinsic spin quantum number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i="1" dirty="0" err="1" smtClean="0">
                <a:cs typeface="+mn-cs"/>
              </a:rPr>
              <a:t>s</a:t>
            </a:r>
            <a:r>
              <a:rPr lang="en-US" sz="2400" dirty="0" smtClean="0">
                <a:cs typeface="+mn-cs"/>
              </a:rPr>
              <a:t> = ½.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61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62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Intrinsic Spin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04800" y="685800"/>
            <a:ext cx="8686800" cy="23622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The spinning electron reacts similarly to the orbiting electron in a magnetic field</a:t>
            </a:r>
            <a:r>
              <a:rPr lang="en-US" sz="2800" dirty="0" smtClean="0">
                <a:cs typeface="ＭＳ Ｐゴシック" pitchFamily="-84" charset="-128"/>
              </a:rPr>
              <a:t>. </a:t>
            </a:r>
            <a:r>
              <a:rPr lang="en-US" sz="2000" dirty="0" smtClean="0">
                <a:cs typeface="ＭＳ Ｐゴシック" pitchFamily="-84" charset="-128"/>
              </a:rPr>
              <a:t>(Dirac showed that this is necessary due to special relativity.)</a:t>
            </a:r>
            <a:endParaRPr lang="en-US" sz="2000" dirty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We should try to find </a:t>
            </a:r>
            <a:r>
              <a:rPr lang="en-US" sz="2800" i="1" dirty="0">
                <a:cs typeface="ＭＳ Ｐゴシック" pitchFamily="-84" charset="-128"/>
              </a:rPr>
              <a:t>L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n-US" sz="2800" i="1" dirty="0" err="1">
                <a:cs typeface="ＭＳ Ｐゴシック" pitchFamily="-84" charset="-128"/>
              </a:rPr>
              <a:t>L</a:t>
            </a:r>
            <a:r>
              <a:rPr lang="en-US" sz="2800" i="1" baseline="-25000" dirty="0" err="1">
                <a:cs typeface="ＭＳ Ｐゴシック" pitchFamily="-84" charset="-128"/>
              </a:rPr>
              <a:t>z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n-US" sz="28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, and 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cs typeface="ＭＳ Ｐゴシック" pitchFamily="-84" charset="-128"/>
              </a:rPr>
              <a:t>. 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b="1" dirty="0">
                <a:solidFill>
                  <a:srgbClr val="000000"/>
                </a:solidFill>
                <a:cs typeface="ＭＳ Ｐゴシック" pitchFamily="-84" charset="-128"/>
              </a:rPr>
              <a:t>magnetic spin quantum number</a:t>
            </a:r>
            <a:r>
              <a:rPr lang="en-US" sz="2800" dirty="0">
                <a:cs typeface="ＭＳ Ｐゴシック" pitchFamily="-84" charset="-128"/>
              </a:rPr>
              <a:t>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i="1" baseline="-25000" dirty="0" err="1">
                <a:cs typeface="ＭＳ Ｐゴシック" pitchFamily="-84" charset="-128"/>
              </a:rPr>
              <a:t>s</a:t>
            </a:r>
            <a:r>
              <a:rPr lang="en-US" sz="2800" dirty="0">
                <a:cs typeface="ＭＳ Ｐゴシック" pitchFamily="-84" charset="-128"/>
              </a:rPr>
              <a:t> has only two values,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i="1" baseline="-25000" dirty="0" err="1">
                <a:cs typeface="ＭＳ Ｐゴシック" pitchFamily="-84" charset="-128"/>
              </a:rPr>
              <a:t>s</a:t>
            </a:r>
            <a:r>
              <a:rPr lang="en-US" sz="2800" dirty="0">
                <a:cs typeface="ＭＳ Ｐゴシック" pitchFamily="-84" charset="-128"/>
              </a:rPr>
              <a:t> = 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±½.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457200" y="2971800"/>
            <a:ext cx="502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j-lt"/>
              </a:rPr>
              <a:t>The </a:t>
            </a:r>
            <a:r>
              <a:rPr lang="en-US" dirty="0" smtClean="0">
                <a:solidFill>
                  <a:schemeClr val="accent2"/>
                </a:solidFill>
                <a:latin typeface="+mj-lt"/>
              </a:rPr>
              <a:t>electron’s</a:t>
            </a:r>
            <a:r>
              <a:rPr lang="en-US" altLang="ja-JP" dirty="0" smtClean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spin will be either 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“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up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”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 or 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“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down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”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 and can never be spinning with its magnetic moment </a:t>
            </a:r>
            <a:r>
              <a:rPr lang="el-GR" altLang="ja-JP" i="1" dirty="0">
                <a:solidFill>
                  <a:schemeClr val="accent2"/>
                </a:solidFill>
                <a:latin typeface="+mj-lt"/>
              </a:rPr>
              <a:t>μ</a:t>
            </a:r>
            <a:r>
              <a:rPr lang="en-US" altLang="ja-JP" i="1" baseline="-25000" dirty="0">
                <a:solidFill>
                  <a:schemeClr val="accent2"/>
                </a:solidFill>
                <a:latin typeface="+mj-lt"/>
              </a:rPr>
              <a:t>s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 exactly along the z </a:t>
            </a:r>
            <a:r>
              <a:rPr lang="en-US" altLang="ja-JP" dirty="0" smtClean="0">
                <a:solidFill>
                  <a:schemeClr val="accent2"/>
                </a:solidFill>
                <a:latin typeface="+mj-lt"/>
              </a:rPr>
              <a:t>axis</a:t>
            </a:r>
            <a:r>
              <a:rPr lang="en-US" dirty="0" smtClean="0">
                <a:solidFill>
                  <a:schemeClr val="accent2"/>
                </a:solidFill>
                <a:latin typeface="+mj-lt"/>
              </a:rPr>
              <a:t>.</a:t>
            </a:r>
          </a:p>
          <a:p>
            <a:r>
              <a:rPr lang="en-US" dirty="0" smtClean="0">
                <a:solidFill>
                  <a:schemeClr val="accent2"/>
                </a:solidFill>
                <a:latin typeface="+mj-lt"/>
              </a:rPr>
              <a:t>For each state of the other quantum numbers, there are two spin values</a:t>
            </a:r>
            <a:endParaRPr lang="en-US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40969" name="Picture 1"/>
          <p:cNvPicPr>
            <a:picLocks/>
          </p:cNvPicPr>
          <p:nvPr/>
        </p:nvPicPr>
        <p:blipFill>
          <a:blip r:embed="rId3"/>
          <a:srcRect l="42308"/>
          <a:stretch>
            <a:fillRect/>
          </a:stretch>
        </p:blipFill>
        <p:spPr bwMode="auto">
          <a:xfrm>
            <a:off x="6477000" y="3276600"/>
            <a:ext cx="2514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"/>
          <p:cNvPicPr>
            <a:picLocks/>
          </p:cNvPicPr>
          <p:nvPr/>
        </p:nvPicPr>
        <p:blipFill>
          <a:blip r:embed="rId3"/>
          <a:srcRect r="78847"/>
          <a:stretch>
            <a:fillRect/>
          </a:stretch>
        </p:blipFill>
        <p:spPr bwMode="auto">
          <a:xfrm>
            <a:off x="5334000" y="2971800"/>
            <a:ext cx="1219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81000" y="5078849"/>
            <a:ext cx="5029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  <a:latin typeface="+mj-lt"/>
              </a:rPr>
              <a:t>The 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intrinsic spin angular momentum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 vector				   .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/>
          </p:nvPr>
        </p:nvGraphicFramePr>
        <p:xfrm>
          <a:off x="1362075" y="5638800"/>
          <a:ext cx="23717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3" name="Equation" r:id="rId4" imgW="1079500" imgH="292100" progId="Equation.DSMT4">
                  <p:embed/>
                </p:oleObj>
              </mc:Choice>
              <mc:Fallback>
                <p:oleObj name="Equation" r:id="rId4" imgW="10795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5638800"/>
                        <a:ext cx="237172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/>
          </p:nvPr>
        </p:nvGraphicFramePr>
        <p:xfrm>
          <a:off x="3657600" y="5691187"/>
          <a:ext cx="9779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4" name="Equation" r:id="rId6" imgW="444500" imgH="254000" progId="Equation.DSMT4">
                  <p:embed/>
                </p:oleObj>
              </mc:Choice>
              <mc:Fallback>
                <p:oleObj name="Equation" r:id="rId6" imgW="4445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691187"/>
                        <a:ext cx="9779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476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472"/>
            <a:ext cx="7772400" cy="81472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Energy Levels and Electron Probabilities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4759325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For hydrogen, the energy level depends on the principle quantum number </a:t>
            </a:r>
            <a:r>
              <a:rPr lang="en-US" sz="2800" i="1" dirty="0">
                <a:cs typeface="ＭＳ Ｐゴシック" pitchFamily="-84" charset="-128"/>
              </a:rPr>
              <a:t>n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4038600" y="1752600"/>
            <a:ext cx="4953000" cy="22467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669925" indent="-325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3333CC"/>
              </a:buClr>
              <a:buSzPct val="65000"/>
              <a:buFont typeface="Wingdings" charset="0"/>
              <a:buChar char="n"/>
              <a:defRPr/>
            </a:pPr>
            <a:r>
              <a:rPr lang="en-US" sz="2800" dirty="0" smtClean="0">
                <a:solidFill>
                  <a:srgbClr val="3333CC"/>
                </a:solidFill>
                <a:latin typeface="+mj-lt"/>
                <a:cs typeface="+mn-cs"/>
              </a:rPr>
              <a:t>In ground state an atom cannot emit radiation. It can absorb electromagnetic radiation, or gain energy through inelastic bombardment by particles.</a:t>
            </a:r>
          </a:p>
        </p:txBody>
      </p:sp>
      <p:pic>
        <p:nvPicPr>
          <p:cNvPr id="43014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3733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12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1853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cs typeface="+mj-cs"/>
              </a:rPr>
              <a:t>Selection Rules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6425" cy="48006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We can use the wave functions to calculate transition probabilities for the electron to change from one state to another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  <a:endParaRPr lang="en-US" sz="2800" b="1" dirty="0">
              <a:solidFill>
                <a:srgbClr val="000000"/>
              </a:solidFill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800" b="1" dirty="0">
                <a:solidFill>
                  <a:srgbClr val="000000"/>
                </a:solidFill>
                <a:cs typeface="ＭＳ Ｐゴシック" pitchFamily="-84" charset="-128"/>
              </a:rPr>
              <a:t>Allowed transitions</a:t>
            </a:r>
            <a:r>
              <a:rPr lang="en-US" sz="2800" dirty="0">
                <a:cs typeface="ＭＳ Ｐゴシック" pitchFamily="-84" charset="-128"/>
              </a:rPr>
              <a:t>: Electrons absorbing or emitting photons can change states when </a:t>
            </a:r>
            <a:r>
              <a:rPr lang="el-GR" sz="2800" dirty="0">
                <a:ea typeface="Arial" pitchFamily="-84" charset="0"/>
                <a:cs typeface="Arial" pitchFamily="-84" charset="0"/>
              </a:rPr>
              <a:t>Δℓ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= ±1</a:t>
            </a:r>
            <a:r>
              <a:rPr lang="en-US" sz="2800" dirty="0" smtClean="0">
                <a:cs typeface="ＭＳ Ｐゴシック" pitchFamily="-84" charset="-128"/>
              </a:rPr>
              <a:t>. (Evidence for the photon carrying one unit of angular momentum!)</a:t>
            </a:r>
            <a:endParaRPr lang="en-US" sz="2800" dirty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			</a:t>
            </a:r>
            <a:r>
              <a:rPr lang="en-US" sz="2800" dirty="0" err="1">
                <a:solidFill>
                  <a:srgbClr val="800000"/>
                </a:solidFill>
                <a:cs typeface="ＭＳ Ｐゴシック" pitchFamily="-84" charset="-128"/>
              </a:rPr>
              <a:t>Δn</a:t>
            </a:r>
            <a:r>
              <a:rPr lang="en-US" sz="2800" dirty="0">
                <a:solidFill>
                  <a:srgbClr val="800000"/>
                </a:solidFill>
                <a:cs typeface="ＭＳ Ｐゴシック" pitchFamily="-84" charset="-128"/>
              </a:rPr>
              <a:t>=anything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>
                <a:solidFill>
                  <a:srgbClr val="800000"/>
                </a:solidFill>
                <a:cs typeface="ＭＳ Ｐゴシック" pitchFamily="-84" charset="-128"/>
              </a:rPr>
              <a:t>				</a:t>
            </a:r>
            <a:r>
              <a:rPr lang="el-GR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Δℓ</a:t>
            </a: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 = ±1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				</a:t>
            </a:r>
            <a:r>
              <a:rPr lang="el-GR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Δ</a:t>
            </a: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m</a:t>
            </a:r>
            <a:r>
              <a:rPr lang="el-GR" sz="2800" baseline="-250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ℓ</a:t>
            </a: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 = 0, ±1</a:t>
            </a:r>
            <a:endParaRPr lang="en-US" sz="2800" dirty="0">
              <a:solidFill>
                <a:srgbClr val="800000"/>
              </a:solidFill>
              <a:cs typeface="ＭＳ Ｐゴシック" pitchFamily="-84" charset="-128"/>
            </a:endParaRPr>
          </a:p>
          <a:p>
            <a:pPr eaLnBrk="1" hangingPunct="1">
              <a:buNone/>
            </a:pPr>
            <a:r>
              <a:rPr lang="en-US" sz="2800" b="1" dirty="0" smtClean="0">
                <a:solidFill>
                  <a:srgbClr val="000000"/>
                </a:solidFill>
                <a:cs typeface="ＭＳ Ｐゴシック" pitchFamily="-84" charset="-128"/>
              </a:rPr>
              <a:t>Forbidden </a:t>
            </a:r>
            <a:r>
              <a:rPr lang="en-US" sz="2800" b="1" dirty="0">
                <a:solidFill>
                  <a:srgbClr val="000000"/>
                </a:solidFill>
                <a:cs typeface="ＭＳ Ｐゴシック" pitchFamily="-84" charset="-128"/>
              </a:rPr>
              <a:t>transitions</a:t>
            </a:r>
            <a:r>
              <a:rPr lang="en-US" sz="2800" dirty="0">
                <a:cs typeface="ＭＳ Ｐゴシック" pitchFamily="-84" charset="-128"/>
              </a:rPr>
              <a:t>: Other transitions possible but occur with much smaller probabilities when </a:t>
            </a:r>
            <a:r>
              <a:rPr lang="el-GR" sz="2800" dirty="0">
                <a:ea typeface="Arial" pitchFamily="-84" charset="0"/>
                <a:cs typeface="Arial" pitchFamily="-84" charset="0"/>
              </a:rPr>
              <a:t>Δℓ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≠ ±1</a:t>
            </a:r>
            <a:r>
              <a:rPr lang="en-US" sz="2800" dirty="0">
                <a:cs typeface="ＭＳ Ｐゴシック" pitchFamily="-84" charset="-128"/>
              </a:rPr>
              <a:t>.  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3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47257</TotalTime>
  <Words>686</Words>
  <Application>Microsoft Macintosh PowerPoint</Application>
  <PresentationFormat>On-screen Show (4:3)</PresentationFormat>
  <Paragraphs>86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Narrow</vt:lpstr>
      <vt:lpstr>Monotype Corsiva</vt:lpstr>
      <vt:lpstr>ＭＳ Ｐゴシック</vt:lpstr>
      <vt:lpstr>Times New Roman</vt:lpstr>
      <vt:lpstr>Wingdings</vt:lpstr>
      <vt:lpstr>ヒラギノ角ゴ Pro W3</vt:lpstr>
      <vt:lpstr>Arial</vt:lpstr>
      <vt:lpstr>phys1443-spring02</vt:lpstr>
      <vt:lpstr>Equation</vt:lpstr>
      <vt:lpstr>PHYS 3313 – Section 001 Lecture #23</vt:lpstr>
      <vt:lpstr>Announcements</vt:lpstr>
      <vt:lpstr>Presentation Judging Guidelines</vt:lpstr>
      <vt:lpstr>Intrinsic Spin</vt:lpstr>
      <vt:lpstr>Intrinsic Spin</vt:lpstr>
      <vt:lpstr>Energy Levels and Electron Probabilities</vt:lpstr>
      <vt:lpstr>Selection Rules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991</cp:revision>
  <cp:lastPrinted>2013-08-26T21:25:15Z</cp:lastPrinted>
  <dcterms:created xsi:type="dcterms:W3CDTF">2012-08-27T21:13:02Z</dcterms:created>
  <dcterms:modified xsi:type="dcterms:W3CDTF">2017-04-19T20:19:20Z</dcterms:modified>
</cp:coreProperties>
</file>