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335" r:id="rId3"/>
    <p:sldId id="393" r:id="rId4"/>
    <p:sldId id="394" r:id="rId5"/>
    <p:sldId id="435" r:id="rId6"/>
    <p:sldId id="436" r:id="rId7"/>
    <p:sldId id="437" r:id="rId8"/>
    <p:sldId id="743" r:id="rId9"/>
    <p:sldId id="632" r:id="rId10"/>
    <p:sldId id="439" r:id="rId11"/>
    <p:sldId id="440" r:id="rId12"/>
    <p:sldId id="441" r:id="rId13"/>
    <p:sldId id="442" r:id="rId14"/>
    <p:sldId id="443" r:id="rId15"/>
    <p:sldId id="444" r:id="rId16"/>
    <p:sldId id="745" r:id="rId17"/>
    <p:sldId id="592" r:id="rId18"/>
    <p:sldId id="491" r:id="rId19"/>
    <p:sldId id="497" r:id="rId20"/>
    <p:sldId id="498" r:id="rId21"/>
    <p:sldId id="499" r:id="rId22"/>
    <p:sldId id="500" r:id="rId23"/>
    <p:sldId id="501" r:id="rId24"/>
    <p:sldId id="652" r:id="rId25"/>
    <p:sldId id="660" r:id="rId26"/>
    <p:sldId id="503" r:id="rId27"/>
    <p:sldId id="504" r:id="rId28"/>
    <p:sldId id="710" r:id="rId29"/>
    <p:sldId id="702" r:id="rId30"/>
    <p:sldId id="703" r:id="rId31"/>
    <p:sldId id="704" r:id="rId32"/>
    <p:sldId id="706" r:id="rId33"/>
    <p:sldId id="507" r:id="rId34"/>
    <p:sldId id="508" r:id="rId35"/>
    <p:sldId id="509" r:id="rId36"/>
    <p:sldId id="510" r:id="rId37"/>
    <p:sldId id="511" r:id="rId38"/>
    <p:sldId id="512" r:id="rId39"/>
    <p:sldId id="331" r:id="rId40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26"/>
    <p:restoredTop sz="94660"/>
  </p:normalViewPr>
  <p:slideViewPr>
    <p:cSldViewPr>
      <p:cViewPr varScale="1">
        <p:scale>
          <a:sx n="77" d="100"/>
          <a:sy n="77" d="100"/>
        </p:scale>
        <p:origin x="200" y="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83069AB-0B70-3E4B-9CBA-A7E1F3E0F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45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1E34483E-5B5B-BD45-A08D-10B8C5221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702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05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36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02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64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73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39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40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51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30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54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30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04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42091-446C-5242-B41A-6F59E9F02BF0}" type="slidenum">
              <a:rPr lang="en-US"/>
              <a:pPr/>
              <a:t>14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400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EEDF4-C621-304E-96CF-E0F1698A32D9}" type="slidenum">
              <a:rPr lang="en-US"/>
              <a:pPr/>
              <a:t>15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83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16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122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3C5462-5493-B048-ACD9-15F947C3953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59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TA_color_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774B2-BEFC-0F4C-8EFB-A9A3D81A5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8B57A-27A1-3D4C-A6D4-801C028D8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59B54-6614-314D-82E3-D63DF83F5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D2C0A-C00C-6D49-85C5-A00CF6C3B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D45CD-16A2-224C-B70A-0D1B04896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CED5A-781C-B54B-9DCC-46150F17B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00C52-892A-734C-9735-DFA415D8D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08EF3-45E5-0542-9CB7-247C5541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F9CF5-C078-EB47-929F-B0A3FA3F9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CF901-3B1D-5D4E-8AD7-5D66FB4A0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26439-A107-B54D-9685-245DFB0AD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880F3-5039-AD40-B51A-C61F35823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Arial Narrow" charset="0"/>
              </a:defRPr>
            </a:lvl1pPr>
          </a:lstStyle>
          <a:p>
            <a:pPr>
              <a:defRPr/>
            </a:pPr>
            <a:fld id="{940792B5-4286-5042-9E96-9D0E8EB76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UTA_color_seal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jaehoonyu@uta.edu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3313 – Section 001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3067323" y="1683603"/>
            <a:ext cx="270138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Monday, Jan. </a:t>
            </a:r>
            <a:r>
              <a:rPr lang="en-US" altLang="ko-KR" dirty="0">
                <a:solidFill>
                  <a:schemeClr val="accent2"/>
                </a:solidFill>
                <a:latin typeface="Monotype Corsiva" pitchFamily="-84" charset="0"/>
              </a:rPr>
              <a:t>14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, 2019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90700" y="2514600"/>
            <a:ext cx="61341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Research and Study Group Assignment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From Higgs to Dark Matter!!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Class Information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Brief history of modern physics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05800" cy="914400"/>
          </a:xfrm>
        </p:spPr>
        <p:txBody>
          <a:bodyPr/>
          <a:lstStyle/>
          <a:p>
            <a:r>
              <a:rPr lang="en-US" dirty="0"/>
              <a:t>How does a nuclear power plant work?</a:t>
            </a:r>
          </a:p>
        </p:txBody>
      </p:sp>
      <p:pic>
        <p:nvPicPr>
          <p:cNvPr id="7" name="Picture 6" descr="student-pw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3820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4648200"/>
            <a:ext cx="147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Duke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9400" y="5562600"/>
            <a:ext cx="4427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My 1000 year dream: Skip the whole thing!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9400" y="5943600"/>
            <a:ext cx="4533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Make electricity directly from nuclear force!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04800" y="1600200"/>
            <a:ext cx="15240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905000" y="1600200"/>
            <a:ext cx="12192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00400" y="1600200"/>
            <a:ext cx="3657600" cy="2286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40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92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838200"/>
            <a:ext cx="6511765" cy="5498260"/>
          </a:xfrm>
          <a:prstGeom prst="rect">
            <a:avLst/>
          </a:prstGeom>
          <a:noFill/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makes up the universe?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114800"/>
            <a:ext cx="4181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+mn-lt"/>
              </a:rPr>
              <a:t>~95</a:t>
            </a:r>
            <a:r>
              <a:rPr lang="en-US" sz="4800" b="1" dirty="0">
                <a:solidFill>
                  <a:srgbClr val="FFFFFF"/>
                </a:solidFill>
                <a:latin typeface="+mn-lt"/>
              </a:rPr>
              <a:t>%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unknown!!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09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  <a:cs typeface="ＭＳ Ｐゴシック" charset="-128"/>
              </a:rPr>
              <a:t>What makes up the remaining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there any other particles we don’t know of? 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Big deal for the new LHC Run!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09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97284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9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0" y="457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Powerful Microscopes.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0" y="15240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They make high energy particle beams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that allow us to see small things.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high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(better resolution)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low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(poorer resolution)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82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also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Time Machines.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+mj-lt"/>
              </a:rPr>
              <a:t>E = mc</a:t>
            </a:r>
            <a:r>
              <a:rPr lang="en-US" sz="4800" b="1" i="1" baseline="30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3600" b="1" dirty="0">
                <a:latin typeface="+mj-lt"/>
              </a:rPr>
              <a:t>                                                 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They make particles last seen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in the earliest moments of the universe.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>
              <a:latin typeface="+mj-lt"/>
            </a:endParaRPr>
          </a:p>
        </p:txBody>
      </p:sp>
      <p:sp>
        <p:nvSpPr>
          <p:cNvPr id="99336" name="AutoShape 8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Energy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0" y="43830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Particle and anti-particle annihilate.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8325" y="3078163"/>
            <a:ext cx="3375025" cy="1200150"/>
            <a:chOff x="358" y="1939"/>
            <a:chExt cx="2126" cy="756"/>
          </a:xfrm>
        </p:grpSpPr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particle beam</a:t>
              </a:r>
            </a:p>
            <a:p>
              <a:endParaRPr lang="en-US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9525" y="3067050"/>
            <a:ext cx="3411538" cy="1200150"/>
            <a:chOff x="3206" y="1932"/>
            <a:chExt cx="2149" cy="756"/>
          </a:xfrm>
        </p:grpSpPr>
        <p:sp>
          <p:nvSpPr>
            <p:cNvPr id="99334" name="Line 6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3837" y="1932"/>
              <a:ext cx="151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anti-particle beam</a:t>
              </a:r>
            </a:p>
            <a:p>
              <a:pPr algn="r"/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44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World’s 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(2.5mi) circumference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on the area smaller than 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Equivalent to the kinetic energy of a 20t truck at the speed 130km/</a:t>
            </a:r>
            <a:r>
              <a:rPr lang="en-US" sz="1600" dirty="0" err="1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New frontiers with high intensity proton beams including the search for dark matter 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4572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310km/</a:t>
            </a:r>
            <a:r>
              <a:rPr lang="en-US" sz="1600" dirty="0" err="1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Discovered a new heavy particle that looks Higgs in 2012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Search for new particles has been ongoing!!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Shut down for two years begun for high stat. upgrade!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45806"/>
      </p:ext>
    </p:extLst>
  </p:cSld>
  <p:clrMapOvr>
    <a:masterClrMapping/>
  </p:clrMapOvr>
  <p:transition advClick="0" advTm="2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2" descr="lhc-aerial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LHC @ CERN Aerial View</a:t>
            </a:r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8061325" y="3092450"/>
            <a:ext cx="1082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Geneva Airport</a:t>
            </a:r>
          </a:p>
        </p:txBody>
      </p:sp>
      <p:sp>
        <p:nvSpPr>
          <p:cNvPr id="28680" name="Text Box 5"/>
          <p:cNvSpPr txBox="1">
            <a:spLocks noChangeArrowheads="1"/>
          </p:cNvSpPr>
          <p:nvPr/>
        </p:nvSpPr>
        <p:spPr bwMode="auto">
          <a:xfrm>
            <a:off x="5013325" y="4814888"/>
            <a:ext cx="1082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ATLAS</a:t>
            </a:r>
          </a:p>
        </p:txBody>
      </p:sp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4953000" y="1905000"/>
            <a:ext cx="70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CMS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3048000" y="2895600"/>
            <a:ext cx="91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France</a:t>
            </a:r>
          </a:p>
        </p:txBody>
      </p:sp>
      <p:sp>
        <p:nvSpPr>
          <p:cNvPr id="28683" name="Text Box 8"/>
          <p:cNvSpPr txBox="1">
            <a:spLocks noChangeArrowheads="1"/>
          </p:cNvSpPr>
          <p:nvPr/>
        </p:nvSpPr>
        <p:spPr bwMode="auto">
          <a:xfrm>
            <a:off x="6629400" y="4738688"/>
            <a:ext cx="13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Swizerland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33896-855B-7B4D-A097-2D12E2068F9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49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/>
              <a:t>What did statistics do for Higgs?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Monday, Jan. 14,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 3313-001, Spring 2019  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9974-ED95-954F-954F-B1994C5122D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83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err="1"/>
              <a:t>Fermilab</a:t>
            </a:r>
            <a:r>
              <a:rPr lang="en-US" dirty="0"/>
              <a:t> Neutrino Program</a:t>
            </a:r>
            <a:endParaRPr lang="en-US" b="1" dirty="0">
              <a:latin typeface="Arial Narrow" charset="0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9240" y="838200"/>
            <a:ext cx="803516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err="1">
                <a:solidFill>
                  <a:srgbClr val="0033CC"/>
                </a:solidFill>
                <a:latin typeface="Arial Narrow" charset="0"/>
              </a:rPr>
              <a:t>Fermilab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 is building high intensity proton beam based neutrino physics facility (LBNF </a:t>
            </a:r>
            <a:r>
              <a:rPr lang="mr-IN" sz="2800" dirty="0">
                <a:solidFill>
                  <a:srgbClr val="0033CC"/>
                </a:solidFill>
                <a:latin typeface="Arial Narrow" charset="0"/>
              </a:rPr>
              <a:t>–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 Long Baseline Neutrino Facility)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Precision neutrino oscillation properties</a:t>
            </a:r>
          </a:p>
          <a:p>
            <a:pPr lvl="2">
              <a:spcBef>
                <a:spcPts val="300"/>
              </a:spcBef>
            </a:pPr>
            <a:r>
              <a:rPr lang="en-GB" sz="2000" dirty="0">
                <a:latin typeface="Arial Narrow" charset="0"/>
                <a:ea typeface="Arial Narrow" charset="0"/>
                <a:cs typeface="Arial Narrow" charset="0"/>
              </a:rPr>
              <a:t>Mass Hierarchy, CP phase, </a:t>
            </a:r>
            <a:r>
              <a:rPr lang="en-GB" sz="2000" dirty="0" err="1">
                <a:latin typeface="Arial Narrow" charset="0"/>
                <a:ea typeface="Arial Narrow" charset="0"/>
                <a:cs typeface="Arial Narrow" charset="0"/>
              </a:rPr>
              <a:t>etc</a:t>
            </a:r>
            <a:endParaRPr lang="en-GB" sz="2000" dirty="0">
              <a:latin typeface="Arial Narrow" charset="0"/>
              <a:ea typeface="Arial Narrow" charset="0"/>
              <a:cs typeface="Arial Narrow" charset="0"/>
            </a:endParaRPr>
          </a:p>
          <a:p>
            <a:pPr lvl="2">
              <a:spcBef>
                <a:spcPts val="300"/>
              </a:spcBef>
            </a:pPr>
            <a:r>
              <a:rPr lang="en-GB" sz="2000" dirty="0"/>
              <a:t>Supernova detection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Physics beyond Standard Model</a:t>
            </a:r>
            <a:endParaRPr lang="en-GB" dirty="0">
              <a:latin typeface="Arial Narrow" charset="0"/>
              <a:ea typeface="Arial Narrow" charset="0"/>
              <a:cs typeface="Arial Narrow" charset="0"/>
            </a:endParaRPr>
          </a:p>
          <a:p>
            <a:pPr lvl="1">
              <a:spcBef>
                <a:spcPts val="300"/>
              </a:spcBef>
            </a:pPr>
            <a:r>
              <a:rPr lang="en-GB" dirty="0">
                <a:latin typeface="Arial Narrow" charset="0"/>
                <a:ea typeface="Arial Narrow" charset="0"/>
                <a:cs typeface="Arial Narrow" charset="0"/>
              </a:rPr>
              <a:t>Search for sterile neutrinos, dark matter, </a:t>
            </a:r>
            <a:r>
              <a:rPr lang="en-GB" dirty="0" err="1">
                <a:latin typeface="Arial Narrow" charset="0"/>
                <a:ea typeface="Arial Narrow" charset="0"/>
                <a:cs typeface="Arial Narrow" charset="0"/>
              </a:rPr>
              <a:t>etc</a:t>
            </a:r>
            <a:endParaRPr lang="en-GB" dirty="0">
              <a:latin typeface="Arial Narrow" charset="0"/>
              <a:ea typeface="Arial Narrow" charset="0"/>
              <a:cs typeface="Arial Narrow" charset="0"/>
            </a:endParaRPr>
          </a:p>
          <a:p>
            <a:pPr>
              <a:spcBef>
                <a:spcPts val="300"/>
              </a:spcBef>
            </a:pPr>
            <a:r>
              <a:rPr lang="en-GB" sz="2800" dirty="0"/>
              <a:t>Require capable ND and large mass underground FD w/ a capability for low energy detection, good position resolution, timing resolution and good particle ID</a:t>
            </a:r>
          </a:p>
          <a:p>
            <a:pPr>
              <a:spcBef>
                <a:spcPts val="300"/>
              </a:spcBef>
            </a:pPr>
            <a:r>
              <a:rPr lang="en-GB" sz="2800" dirty="0"/>
              <a:t>Also a short-baseline neutrino program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92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  <a:endParaRPr lang="en-US" dirty="0"/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2</a:t>
            </a:fld>
            <a:endParaRPr lang="en-US" dirty="0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153400" cy="53340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Plea to you:  Please turn off your cell-phones, iPads, game consoles and computers  in the class</a:t>
            </a:r>
          </a:p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Reading assignment #1: Read and follow through appendices 3, 5, 6 and 7 by Monday, Jan. 21</a:t>
            </a:r>
          </a:p>
          <a:p>
            <a:pPr lvl="1" eaLnBrk="1" hangingPunct="1"/>
            <a:r>
              <a:rPr lang="en-US" dirty="0"/>
              <a:t>There will be a quiz next Wednesday,  Jan. 23, on these reading assignments</a:t>
            </a:r>
          </a:p>
          <a:p>
            <a:pPr eaLnBrk="1" hangingPunct="1"/>
            <a:r>
              <a:rPr lang="en-US" dirty="0"/>
              <a:t>Physics colloquium</a:t>
            </a:r>
          </a:p>
          <a:p>
            <a:pPr lvl="1" eaLnBrk="1" hangingPunct="1"/>
            <a:r>
              <a:rPr lang="en-US" dirty="0"/>
              <a:t>4:00pm Wednesdays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89"/>
            <a:ext cx="8153400" cy="582111"/>
          </a:xfrm>
          <a:ln/>
        </p:spPr>
        <p:txBody>
          <a:bodyPr/>
          <a:lstStyle/>
          <a:p>
            <a:r>
              <a:rPr lang="en-US" sz="3400" dirty="0"/>
              <a:t>Light DM Production at High Intensity Accelerator 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27447"/>
            <a:ext cx="8991600" cy="5873353"/>
          </a:xfrm>
          <a:ln/>
        </p:spPr>
        <p:txBody>
          <a:bodyPr anchor="t"/>
          <a:lstStyle/>
          <a:p>
            <a:pPr>
              <a:buFont typeface="Arial"/>
              <a:buChar char="•"/>
            </a:pPr>
            <a:r>
              <a:rPr lang="en-US" sz="2400" dirty="0"/>
              <a:t>The Higgs particle, a part of only 5% of the universe, may’ve been seen</a:t>
            </a:r>
          </a:p>
          <a:p>
            <a:pPr>
              <a:buFont typeface="Arial"/>
              <a:buChar char="•"/>
            </a:pPr>
            <a:r>
              <a:rPr lang="en-US" sz="2400" dirty="0"/>
              <a:t>The remaining 95% of the universe must explored further!!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73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dirty="0"/>
              <a:t>Dark Matter Search Motivation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95400"/>
            <a:ext cx="2315013" cy="4800600"/>
          </a:xfrm>
          <a:prstGeom prst="rect">
            <a:avLst/>
          </a:prstGeom>
          <a:solidFill>
            <a:srgbClr val="CCFFCC">
              <a:alpha val="6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08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89"/>
            <a:ext cx="8153400" cy="582111"/>
          </a:xfrm>
          <a:ln/>
        </p:spPr>
        <p:txBody>
          <a:bodyPr/>
          <a:lstStyle/>
          <a:p>
            <a:r>
              <a:rPr lang="en-US" sz="3400" dirty="0"/>
              <a:t>Light DM Production at High Intensity Accelerator 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27447"/>
            <a:ext cx="8991600" cy="5873353"/>
          </a:xfrm>
          <a:ln/>
        </p:spPr>
        <p:txBody>
          <a:bodyPr anchor="t"/>
          <a:lstStyle/>
          <a:p>
            <a:pPr>
              <a:buFont typeface="Arial"/>
              <a:buChar char="•"/>
            </a:pPr>
            <a:r>
              <a:rPr lang="en-US" sz="2400" dirty="0"/>
              <a:t>The Higgs particle, a part of only 5% of the universe, may’ve been seen</a:t>
            </a:r>
          </a:p>
          <a:p>
            <a:pPr>
              <a:buFont typeface="Arial"/>
              <a:buChar char="•"/>
            </a:pPr>
            <a:r>
              <a:rPr lang="en-US" sz="2400" dirty="0"/>
              <a:t>The remaining 95% of the universe must be explored further!</a:t>
            </a:r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Detection of DM (elastic):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How does a DM event look in an experiment?: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52" y="1389757"/>
            <a:ext cx="2911078" cy="120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29941"/>
            <a:ext cx="3491508" cy="116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039" y="2604492"/>
            <a:ext cx="3687961" cy="120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67200"/>
            <a:ext cx="639699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0200" y="2362200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Higher E</a:t>
            </a:r>
            <a:r>
              <a:rPr lang="en-US" sz="1800" b="1" baseline="-25000" dirty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 @ DUNE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57800" y="2286000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Lower E</a:t>
            </a:r>
            <a:r>
              <a:rPr lang="en-US" sz="1800" b="1" baseline="-25000" dirty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 @ </a:t>
            </a:r>
            <a:r>
              <a:rPr lang="en-US" sz="1800" b="1" dirty="0" err="1">
                <a:solidFill>
                  <a:srgbClr val="800000"/>
                </a:solidFill>
                <a:latin typeface="Arial Narrow"/>
                <a:cs typeface="Arial Narrow"/>
              </a:rPr>
              <a:t>MiniBooNE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76400" y="5257800"/>
            <a:ext cx="6096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5257800"/>
            <a:ext cx="1447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High Intensity Proton Beam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776454" y="1701225"/>
            <a:ext cx="136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Battell </a:t>
            </a:r>
            <a:r>
              <a:rPr lang="is-IS" sz="1600" b="1" i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et al</a:t>
            </a:r>
            <a:r>
              <a:rPr lang="is-IS" sz="1600" b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., PRD80, 095024</a:t>
            </a:r>
            <a:endParaRPr lang="is-IS" sz="16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5000" y="1320225"/>
            <a:ext cx="1624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Minimal model w/ kinetic mixing</a:t>
            </a:r>
          </a:p>
        </p:txBody>
      </p:sp>
    </p:spTree>
    <p:extLst>
      <p:ext uri="{BB962C8B-B14F-4D97-AF65-F5344CB8AC3E}">
        <p14:creationId xmlns:p14="http://schemas.microsoft.com/office/powerpoint/2010/main" val="254618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915400" cy="5791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The flagship long baseline (1300km) </a:t>
            </a:r>
            <a:r>
              <a:rPr lang="en-US" sz="2800" dirty="0" err="1">
                <a:latin typeface="Symbol" charset="2"/>
                <a:cs typeface="Symbol" charset="2"/>
              </a:rPr>
              <a:t>ν</a:t>
            </a:r>
            <a:r>
              <a:rPr lang="en-US" sz="2800" dirty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1500m underground in South Dakota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/>
              <a:t>The Next Big Thing - DUNE Experiment</a:t>
            </a:r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1400" y="609600"/>
            <a:ext cx="1752600" cy="1109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" y="1905000"/>
            <a:ext cx="2667000" cy="2240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 descr="20160518_101605_resiz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19300"/>
            <a:ext cx="5867400" cy="4057650"/>
          </a:xfrm>
          <a:prstGeom prst="rect">
            <a:avLst/>
          </a:prstGeom>
        </p:spPr>
      </p:pic>
      <p:pic>
        <p:nvPicPr>
          <p:cNvPr id="5" name="Picture 4" descr="20160518_151716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4876800" cy="2743200"/>
          </a:xfrm>
          <a:prstGeom prst="rect">
            <a:avLst/>
          </a:prstGeom>
        </p:spPr>
      </p:pic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1676400" y="4267200"/>
            <a:ext cx="2438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5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b="1" dirty="0">
                <a:solidFill>
                  <a:srgbClr val="800000"/>
                </a:solidFill>
              </a:rPr>
              <a:t>Yes, you are right!  Mount Rushmore!!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5867400" y="4876800"/>
            <a:ext cx="3200400" cy="19050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Nobel Winning Neutrino Discovery by Ray Davis in 1960’s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Many Dark Matter experiments in progress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New DUNE area to be excavated shortly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42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8839200" cy="56388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The flagship long baseline (1300km) </a:t>
            </a:r>
            <a:r>
              <a:rPr lang="en-US" sz="2800" dirty="0" err="1">
                <a:latin typeface="Symbol" charset="2"/>
                <a:cs typeface="Symbol" charset="2"/>
              </a:rPr>
              <a:t>ν</a:t>
            </a:r>
            <a:r>
              <a:rPr lang="en-US" sz="2800" dirty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1500m underground in an old South Dakota gold mine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With very high intensity proton beams (1.2MW </a:t>
            </a:r>
            <a:r>
              <a:rPr lang="en-US" sz="2800" dirty="0">
                <a:latin typeface="Arial Narrow"/>
                <a:cs typeface="Arial Narrow"/>
                <a:sym typeface="Wingdings"/>
              </a:rPr>
              <a:t> 2.4MW!)</a:t>
            </a:r>
            <a:endParaRPr lang="en-US" sz="2800" dirty="0">
              <a:latin typeface="Arial Narrow"/>
              <a:cs typeface="Arial Narrow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Result in large number of neutrinos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A great potential for DM &amp; other physics beyond the Standard Model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Food for thoughts!  How many 100GeV protons per second do these beam powers correspond to?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Large mass (~80kt! total) </a:t>
            </a:r>
            <a:r>
              <a:rPr lang="en-US" sz="2800" dirty="0" err="1">
                <a:latin typeface="Arial Narrow"/>
                <a:cs typeface="Arial Narrow"/>
              </a:rPr>
              <a:t>LAr</a:t>
            </a:r>
            <a:r>
              <a:rPr lang="en-US" sz="2800" dirty="0">
                <a:latin typeface="Arial Narrow"/>
                <a:cs typeface="Arial Narrow"/>
              </a:rPr>
              <a:t> TPC at SURF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Powerful near detector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Was born in March 2015!  A four year old toddler!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Combination of two large proposals – LBNE (US) and LBNO (EU)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1132 collaborators from ~179 institutes in 32 countries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/>
              <a:t>The Next Big Thing - DUNE Experiment</a:t>
            </a:r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7287" y="524553"/>
            <a:ext cx="1218128" cy="77084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376576"/>
            <a:ext cx="9601200" cy="648142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25872" y="376576"/>
            <a:ext cx="1218128" cy="7708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-228600" y="4953000"/>
            <a:ext cx="2667000" cy="122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b="1" dirty="0">
                <a:solidFill>
                  <a:srgbClr val="800000"/>
                </a:solidFill>
              </a:rPr>
              <a:t>1132 collaborators</a:t>
            </a:r>
          </a:p>
          <a:p>
            <a:pPr algn="l"/>
            <a:r>
              <a:rPr lang="en-US" b="1" dirty="0">
                <a:solidFill>
                  <a:srgbClr val="800000"/>
                </a:solidFill>
              </a:rPr>
              <a:t>179 institutions</a:t>
            </a:r>
          </a:p>
          <a:p>
            <a:pPr algn="l"/>
            <a:r>
              <a:rPr lang="en-US" b="1" dirty="0">
                <a:solidFill>
                  <a:srgbClr val="800000"/>
                </a:solidFill>
              </a:rPr>
              <a:t>32 countries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/>
              <a:t>The Map of the DUNE Experiment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061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/>
              <a:t>The Components of the DUNE Experiment</a:t>
            </a:r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9009" y="685800"/>
            <a:ext cx="5498791" cy="2139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/>
          <p:cNvGrpSpPr/>
          <p:nvPr/>
        </p:nvGrpSpPr>
        <p:grpSpPr>
          <a:xfrm>
            <a:off x="457200" y="685800"/>
            <a:ext cx="2872131" cy="2629285"/>
            <a:chOff x="5943600" y="685800"/>
            <a:chExt cx="2872131" cy="2629285"/>
          </a:xfrm>
        </p:grpSpPr>
        <p:pic>
          <p:nvPicPr>
            <p:cNvPr id="11" name="image1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Shape 185"/>
            <p:cNvSpPr/>
            <p:nvPr/>
          </p:nvSpPr>
          <p:spPr>
            <a:xfrm rot="499911">
              <a:off x="6375239" y="2068764"/>
              <a:ext cx="1989323" cy="379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sz="2000" b="1">
                  <a:solidFill>
                    <a:srgbClr val="A50021"/>
                  </a:solidFill>
                  <a:latin typeface="+mn-lt"/>
                </a:rPr>
                <a:t>1300km</a:t>
              </a:r>
              <a:r>
                <a:rPr lang="en-US" sz="2000" b="1">
                  <a:solidFill>
                    <a:srgbClr val="A50021"/>
                  </a:solidFill>
                  <a:latin typeface="+mn-lt"/>
                </a:rPr>
                <a:t> (800 miles)</a:t>
              </a:r>
              <a:endParaRPr sz="2000" b="1" dirty="0">
                <a:solidFill>
                  <a:srgbClr val="A50021"/>
                </a:solidFill>
                <a:latin typeface="+mn-lt"/>
              </a:endParaRPr>
            </a:p>
          </p:txBody>
        </p:sp>
      </p:grpSp>
      <p:pic>
        <p:nvPicPr>
          <p:cNvPr id="13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r="10298" b="8116"/>
          <a:stretch>
            <a:fillRect/>
          </a:stretch>
        </p:blipFill>
        <p:spPr>
          <a:xfrm>
            <a:off x="0" y="3352800"/>
            <a:ext cx="3278756" cy="2057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9000" y="2895600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57800" y="4267200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381000" y="5314890"/>
            <a:ext cx="2514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cs typeface="Arial" charset="0"/>
              </a:rPr>
              <a:t>1500m underground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3505200" y="2949714"/>
            <a:ext cx="198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cs typeface="Arial" charset="0"/>
              </a:rPr>
              <a:t>4 caverns with ~20kt total each</a:t>
            </a: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7162800" y="57912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cs typeface="Arial" charset="0"/>
              </a:rPr>
              <a:t>66m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5638800" y="5638800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5638800" y="5257800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5715000" y="5562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cs typeface="Arial" charset="0"/>
              </a:rPr>
              <a:t>15m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5257800" y="5943600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4572000" y="5943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cs typeface="Arial" charset="0"/>
              </a:rPr>
              <a:t>15m</a:t>
            </a:r>
          </a:p>
        </p:txBody>
      </p:sp>
      <p:sp>
        <p:nvSpPr>
          <p:cNvPr id="32" name="Shape 127"/>
          <p:cNvSpPr/>
          <p:nvPr/>
        </p:nvSpPr>
        <p:spPr>
          <a:xfrm flipH="1">
            <a:off x="2362200" y="4419600"/>
            <a:ext cx="1447800" cy="457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" name="Shape 127"/>
          <p:cNvSpPr/>
          <p:nvPr/>
        </p:nvSpPr>
        <p:spPr>
          <a:xfrm flipH="1" flipV="1">
            <a:off x="5029200" y="4114800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4" name="Shape 127"/>
          <p:cNvSpPr/>
          <p:nvPr/>
        </p:nvSpPr>
        <p:spPr>
          <a:xfrm flipH="1">
            <a:off x="2895600" y="1981200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5" name="Shape 127"/>
          <p:cNvSpPr/>
          <p:nvPr/>
        </p:nvSpPr>
        <p:spPr>
          <a:xfrm>
            <a:off x="762000" y="1981200"/>
            <a:ext cx="152400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56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756702"/>
            <a:ext cx="8915400" cy="995898"/>
          </a:xfrm>
          <a:noFill/>
          <a:ln/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Building four 10kt active volume </a:t>
            </a:r>
            <a:r>
              <a:rPr lang="en-US" sz="2800" dirty="0" err="1">
                <a:latin typeface="Arial Narrow"/>
                <a:cs typeface="Arial Narrow"/>
              </a:rPr>
              <a:t>LAr</a:t>
            </a:r>
            <a:r>
              <a:rPr lang="en-US" sz="2800" dirty="0">
                <a:latin typeface="Arial Narrow"/>
                <a:cs typeface="Arial Narrow"/>
              </a:rPr>
              <a:t> Detectors very challenging!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Need to understand many aspects of the detector technology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Two full scale prototype detectors under construction at CERN </a:t>
            </a:r>
            <a:r>
              <a:rPr lang="mr-IN" sz="2800" dirty="0">
                <a:latin typeface="Arial Narrow"/>
                <a:cs typeface="Arial Narrow"/>
              </a:rPr>
              <a:t>–</a:t>
            </a:r>
            <a:r>
              <a:rPr lang="en-US" sz="2800" dirty="0">
                <a:latin typeface="Arial Narrow"/>
                <a:cs typeface="Arial Narrow"/>
              </a:rPr>
              <a:t> SP and DP</a:t>
            </a: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/>
              <a:t>Prototyping the DUNE Experiment</a:t>
            </a:r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966" y="2133600"/>
            <a:ext cx="2693572" cy="181523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56"/>
          <p:cNvSpPr/>
          <p:nvPr/>
        </p:nvSpPr>
        <p:spPr>
          <a:xfrm>
            <a:off x="608775" y="1752600"/>
            <a:ext cx="2473475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2500" b="1">
                <a:solidFill>
                  <a:srgbClr val="0A0A0A"/>
                </a:solidFill>
              </a:defRPr>
            </a:lvl1pPr>
          </a:lstStyle>
          <a:p>
            <a:r>
              <a:rPr sz="2000" dirty="0">
                <a:solidFill>
                  <a:srgbClr val="A50021"/>
                </a:solidFill>
                <a:latin typeface="+mn-lt"/>
              </a:rPr>
              <a:t>35T @ FNAL</a:t>
            </a:r>
          </a:p>
        </p:txBody>
      </p:sp>
      <p:sp>
        <p:nvSpPr>
          <p:cNvPr id="12" name="Shape 157"/>
          <p:cNvSpPr/>
          <p:nvPr/>
        </p:nvSpPr>
        <p:spPr>
          <a:xfrm>
            <a:off x="3236882" y="1828800"/>
            <a:ext cx="2401918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sz="1600" dirty="0">
                <a:solidFill>
                  <a:srgbClr val="A50021"/>
                </a:solidFill>
                <a:latin typeface="+mn-lt"/>
              </a:rPr>
              <a:t>single phase</a:t>
            </a:r>
            <a:r>
              <a:rPr lang="en-US" sz="1600" dirty="0">
                <a:solidFill>
                  <a:srgbClr val="A50021"/>
                </a:solidFill>
                <a:latin typeface="+mn-lt"/>
              </a:rPr>
              <a:t> technology: Interaction &amp; detection in LAr</a:t>
            </a:r>
            <a:endParaRPr sz="1600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43711" y="2590800"/>
            <a:ext cx="1826950" cy="287618"/>
          </a:xfrm>
          <a:prstGeom prst="rect">
            <a:avLst/>
          </a:prstGeom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3400" y="4488335"/>
            <a:ext cx="2792207" cy="195183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62"/>
          <p:cNvSpPr/>
          <p:nvPr/>
        </p:nvSpPr>
        <p:spPr>
          <a:xfrm>
            <a:off x="3428913" y="4466624"/>
            <a:ext cx="2113744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lang="en-US" sz="1600" dirty="0">
                <a:solidFill>
                  <a:srgbClr val="A50021"/>
                </a:solidFill>
                <a:latin typeface="+mn-lt"/>
              </a:rPr>
              <a:t>D</a:t>
            </a:r>
            <a:r>
              <a:rPr sz="1600" dirty="0">
                <a:solidFill>
                  <a:srgbClr val="A50021"/>
                </a:solidFill>
                <a:latin typeface="+mn-lt"/>
              </a:rPr>
              <a:t>ual </a:t>
            </a:r>
            <a:r>
              <a:rPr lang="en-US" sz="1600" dirty="0">
                <a:solidFill>
                  <a:srgbClr val="A50021"/>
                </a:solidFill>
                <a:latin typeface="+mn-lt"/>
              </a:rPr>
              <a:t>P</a:t>
            </a:r>
            <a:r>
              <a:rPr sz="1600" dirty="0">
                <a:solidFill>
                  <a:srgbClr val="A50021"/>
                </a:solidFill>
                <a:latin typeface="+mn-lt"/>
              </a:rPr>
              <a:t>hase</a:t>
            </a:r>
            <a:r>
              <a:rPr lang="en-US" sz="1600" dirty="0">
                <a:solidFill>
                  <a:srgbClr val="A50021"/>
                </a:solidFill>
                <a:latin typeface="+mn-lt"/>
              </a:rPr>
              <a:t>: </a:t>
            </a:r>
            <a:r>
              <a:rPr lang="en-US" sz="1600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Interaction in </a:t>
            </a:r>
            <a:r>
              <a:rPr lang="en-US" sz="1600" dirty="0" err="1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LAr</a:t>
            </a:r>
            <a:r>
              <a:rPr lang="en-US" sz="1600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 &amp; detection in </a:t>
            </a:r>
            <a:r>
              <a:rPr lang="en-US" sz="1600" dirty="0" err="1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GAr</a:t>
            </a:r>
            <a:endParaRPr lang="en-US" sz="1600" dirty="0">
              <a:solidFill>
                <a:srgbClr val="A5002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7" name="Shape 163"/>
          <p:cNvSpPr/>
          <p:nvPr/>
        </p:nvSpPr>
        <p:spPr>
          <a:xfrm>
            <a:off x="570730" y="4039692"/>
            <a:ext cx="2401070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2500" b="1">
                <a:solidFill>
                  <a:srgbClr val="0A0A0A"/>
                </a:solidFill>
              </a:defRPr>
            </a:lvl1pPr>
          </a:lstStyle>
          <a:p>
            <a:r>
              <a:rPr sz="2000" dirty="0">
                <a:solidFill>
                  <a:srgbClr val="A50021"/>
                </a:solidFill>
                <a:latin typeface="+mn-lt"/>
              </a:rPr>
              <a:t>WA105 3x1x1@CERN</a:t>
            </a:r>
          </a:p>
        </p:txBody>
      </p:sp>
      <p:pic>
        <p:nvPicPr>
          <p:cNvPr id="18" name="Picture 17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21037" y="5110216"/>
            <a:ext cx="1826950" cy="287618"/>
          </a:xfrm>
          <a:prstGeom prst="rect">
            <a:avLst/>
          </a:prstGeom>
        </p:spPr>
      </p:pic>
      <p:pic>
        <p:nvPicPr>
          <p:cNvPr id="19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35743" y="1779351"/>
            <a:ext cx="2746257" cy="241165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533" y="4269740"/>
            <a:ext cx="2848667" cy="25421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4" name="Rounded Rectangular Callout 33"/>
          <p:cNvSpPr/>
          <p:nvPr/>
        </p:nvSpPr>
        <p:spPr bwMode="auto">
          <a:xfrm>
            <a:off x="3610810" y="5105400"/>
            <a:ext cx="3247190" cy="1165493"/>
          </a:xfrm>
          <a:prstGeom prst="wedgeRoundRect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576306" y="4269740"/>
            <a:ext cx="2395427" cy="2221917"/>
            <a:chOff x="5576306" y="4269740"/>
            <a:chExt cx="2395427" cy="2221917"/>
          </a:xfrm>
        </p:grpSpPr>
        <p:cxnSp>
          <p:nvCxnSpPr>
            <p:cNvPr id="22" name="Connecteur droit avec flèche 14"/>
            <p:cNvCxnSpPr/>
            <p:nvPr/>
          </p:nvCxnSpPr>
          <p:spPr>
            <a:xfrm>
              <a:off x="6190097" y="4971552"/>
              <a:ext cx="7862" cy="1048248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15"/>
            <p:cNvSpPr txBox="1"/>
            <p:nvPr/>
          </p:nvSpPr>
          <p:spPr>
            <a:xfrm>
              <a:off x="5791200" y="5291259"/>
              <a:ext cx="4732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latin typeface="Arial Narrow" charset="0"/>
                  <a:ea typeface="Arial Narrow" charset="0"/>
                  <a:cs typeface="Arial Narrow" charset="0"/>
                </a:rPr>
                <a:t>6 m</a:t>
              </a:r>
            </a:p>
          </p:txBody>
        </p:sp>
        <p:cxnSp>
          <p:nvCxnSpPr>
            <p:cNvPr id="24" name="Connecteur droit avec flèche 14"/>
            <p:cNvCxnSpPr/>
            <p:nvPr/>
          </p:nvCxnSpPr>
          <p:spPr>
            <a:xfrm>
              <a:off x="6197959" y="6073671"/>
              <a:ext cx="835907" cy="218675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14"/>
            <p:cNvCxnSpPr/>
            <p:nvPr/>
          </p:nvCxnSpPr>
          <p:spPr>
            <a:xfrm flipH="1">
              <a:off x="7080799" y="5991893"/>
              <a:ext cx="890934" cy="311821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15"/>
            <p:cNvSpPr txBox="1"/>
            <p:nvPr/>
          </p:nvSpPr>
          <p:spPr>
            <a:xfrm>
              <a:off x="6292880" y="6153103"/>
              <a:ext cx="4732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latin typeface="Arial Narrow" charset="0"/>
                  <a:ea typeface="Arial Narrow" charset="0"/>
                  <a:cs typeface="Arial Narrow" charset="0"/>
                </a:rPr>
                <a:t>6 m</a:t>
              </a:r>
            </a:p>
          </p:txBody>
        </p:sp>
        <p:sp>
          <p:nvSpPr>
            <p:cNvPr id="32" name="ZoneTexte 15"/>
            <p:cNvSpPr txBox="1"/>
            <p:nvPr/>
          </p:nvSpPr>
          <p:spPr>
            <a:xfrm>
              <a:off x="7361846" y="6101616"/>
              <a:ext cx="4732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latin typeface="Arial Narrow" charset="0"/>
                  <a:ea typeface="Arial Narrow" charset="0"/>
                  <a:cs typeface="Arial Narrow" charset="0"/>
                </a:rPr>
                <a:t>6 m</a:t>
              </a:r>
            </a:p>
          </p:txBody>
        </p:sp>
        <p:sp>
          <p:nvSpPr>
            <p:cNvPr id="37" name="ZoneTexte 15"/>
            <p:cNvSpPr txBox="1"/>
            <p:nvPr/>
          </p:nvSpPr>
          <p:spPr>
            <a:xfrm>
              <a:off x="5576306" y="4269740"/>
              <a:ext cx="5196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600t</a:t>
              </a:r>
            </a:p>
          </p:txBody>
        </p:sp>
      </p:grpSp>
      <p:sp>
        <p:nvSpPr>
          <p:cNvPr id="33" name="Shape 157"/>
          <p:cNvSpPr/>
          <p:nvPr/>
        </p:nvSpPr>
        <p:spPr>
          <a:xfrm>
            <a:off x="3465462" y="2940626"/>
            <a:ext cx="1944738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sz="1600">
                <a:solidFill>
                  <a:srgbClr val="A50021"/>
                </a:solidFill>
                <a:latin typeface="+mn-lt"/>
              </a:rPr>
              <a:t>protoDUNE </a:t>
            </a:r>
            <a:r>
              <a:rPr lang="en-US" sz="1600">
                <a:solidFill>
                  <a:srgbClr val="A50021"/>
                </a:solidFill>
                <a:latin typeface="+mn-lt"/>
              </a:rPr>
              <a:t>SP</a:t>
            </a:r>
            <a:r>
              <a:rPr sz="1600">
                <a:solidFill>
                  <a:srgbClr val="A50021"/>
                </a:solidFill>
                <a:latin typeface="+mn-lt"/>
              </a:rPr>
              <a:t>@CERN</a:t>
            </a:r>
            <a:endParaRPr lang="en-US" sz="1600" dirty="0">
              <a:solidFill>
                <a:srgbClr val="A50021"/>
              </a:solidFill>
              <a:latin typeface="+mn-lt"/>
            </a:endParaRPr>
          </a:p>
          <a:p>
            <a:r>
              <a:rPr lang="en-US" sz="1600" dirty="0">
                <a:solidFill>
                  <a:srgbClr val="A50021"/>
                </a:solidFill>
                <a:latin typeface="+mn-lt"/>
              </a:rPr>
              <a:t>6mx6mx6m Active</a:t>
            </a:r>
            <a:endParaRPr sz="1600" dirty="0">
              <a:solidFill>
                <a:srgbClr val="A50021"/>
              </a:solidFill>
              <a:latin typeface="+mn-lt"/>
            </a:endParaRPr>
          </a:p>
        </p:txBody>
      </p:sp>
      <p:sp>
        <p:nvSpPr>
          <p:cNvPr id="36" name="Shape 162"/>
          <p:cNvSpPr/>
          <p:nvPr/>
        </p:nvSpPr>
        <p:spPr>
          <a:xfrm>
            <a:off x="3519049" y="5531406"/>
            <a:ext cx="2015445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sz="1600">
                <a:solidFill>
                  <a:srgbClr val="A50021"/>
                </a:solidFill>
                <a:latin typeface="+mn-lt"/>
              </a:rPr>
              <a:t>protoDUNE </a:t>
            </a:r>
            <a:r>
              <a:rPr lang="en-US" sz="1600">
                <a:solidFill>
                  <a:srgbClr val="A50021"/>
                </a:solidFill>
                <a:latin typeface="+mn-lt"/>
              </a:rPr>
              <a:t>DP</a:t>
            </a:r>
            <a:r>
              <a:rPr sz="1600">
                <a:solidFill>
                  <a:srgbClr val="A50021"/>
                </a:solidFill>
                <a:latin typeface="+mn-lt"/>
              </a:rPr>
              <a:t>@CERN</a:t>
            </a:r>
            <a:endParaRPr lang="en-US" sz="1600" dirty="0">
              <a:solidFill>
                <a:srgbClr val="A50021"/>
              </a:solidFill>
              <a:latin typeface="+mn-lt"/>
            </a:endParaRPr>
          </a:p>
          <a:p>
            <a:r>
              <a:rPr lang="en-US" sz="1600" dirty="0">
                <a:solidFill>
                  <a:srgbClr val="A50021"/>
                </a:solidFill>
                <a:latin typeface="+mn-lt"/>
              </a:rPr>
              <a:t>6mx6mx6m Active</a:t>
            </a:r>
            <a:endParaRPr sz="1600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12" y="1938459"/>
            <a:ext cx="7093664" cy="331437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928404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17876" cy="6903720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-76200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The UTA Field Cage Team</a:t>
            </a:r>
            <a:endParaRPr lang="en-US" altLang="en-US" sz="44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9" name="Oval 8"/>
          <p:cNvSpPr/>
          <p:nvPr/>
        </p:nvSpPr>
        <p:spPr bwMode="auto">
          <a:xfrm rot="15949479">
            <a:off x="2739436" y="1791629"/>
            <a:ext cx="1483475" cy="91034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7" y="1"/>
            <a:ext cx="9149807" cy="690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661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Monday, Jan. 14, 2019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162800" y="6400800"/>
            <a:ext cx="1905000" cy="457200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29</a:t>
            </a:fld>
            <a:endParaRPr lang="fr-BE"/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-76200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Status</a:t>
            </a: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of </a:t>
            </a:r>
            <a:r>
              <a:rPr lang="fr-FR" altLang="en-US" sz="44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Dual Phase</a:t>
            </a:r>
            <a:endParaRPr lang="en-US" altLang="en-US" sz="44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110817" y="609600"/>
            <a:ext cx="8575983" cy="1714636"/>
          </a:xfrm>
          <a:prstGeom prst="rect">
            <a:avLst/>
          </a:prstGeom>
          <a:noFill/>
          <a:ln/>
        </p:spPr>
        <p:txBody>
          <a:bodyPr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kern="0" dirty="0">
                <a:latin typeface="Arial Narrow"/>
                <a:cs typeface="Arial Narrow"/>
              </a:rPr>
              <a:t>Field cage completed and tested at 150kV in air &amp; the charge readout plane (CRP) assembly and installation in progress (3 ready, 2 installed) </a:t>
            </a:r>
            <a:endParaRPr lang="en-US" sz="2800" kern="0" dirty="0"/>
          </a:p>
          <a:p>
            <a:pPr lvl="1">
              <a:lnSpc>
                <a:spcPct val="90000"/>
              </a:lnSpc>
            </a:pPr>
            <a:r>
              <a:rPr lang="en-US" sz="2400" kern="0" dirty="0"/>
              <a:t>Complete the installation of the 3mx3m CRP’s, cathode and PDS  and close the cryostat Spring 2019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Complete purge and fill by July 2019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Ready for cosmic data summer 2019</a:t>
            </a:r>
            <a:endParaRPr lang="en-US" sz="2400" kern="0" dirty="0">
              <a:latin typeface="Arial Narrow"/>
              <a:cs typeface="Arial Narrow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52433"/>
            <a:ext cx="4475234" cy="460556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763642">
            <a:off x="1266618" y="3565222"/>
            <a:ext cx="599457" cy="2572548"/>
            <a:chOff x="1676400" y="2895600"/>
            <a:chExt cx="599457" cy="3505200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>
              <a:off x="1676400" y="2895600"/>
              <a:ext cx="49306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1725706" y="4360183"/>
              <a:ext cx="550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pic>
        <p:nvPicPr>
          <p:cNvPr id="20" name="Picture 19" descr="otherStupidP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293" y="5608581"/>
            <a:ext cx="2505501" cy="1249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399" y="1600200"/>
            <a:ext cx="4639600" cy="19305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78634" y="1759090"/>
            <a:ext cx="2488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CRP#1 cold testing</a:t>
            </a:r>
          </a:p>
        </p:txBody>
      </p:sp>
      <p:pic>
        <p:nvPicPr>
          <p:cNvPr id="5" name="Picture 4" descr="A picture containing indoor, wall, floor, table&#13;&#10;&#13;&#10;Description automatically generated">
            <a:extLst>
              <a:ext uri="{FF2B5EF4-FFF2-40B4-BE49-F238E27FC236}">
                <a16:creationId xmlns:a16="http://schemas.microsoft.com/office/drawing/2014/main" id="{4A3309B7-277D-4942-9A07-DF28217F90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35" y="3530793"/>
            <a:ext cx="4661296" cy="332720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201707" y="5257800"/>
            <a:ext cx="1000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CRP#1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B35771-E4E6-AD45-BE81-5D31C160F0DC}"/>
              </a:ext>
            </a:extLst>
          </p:cNvPr>
          <p:cNvSpPr txBox="1"/>
          <p:nvPr/>
        </p:nvSpPr>
        <p:spPr>
          <a:xfrm>
            <a:off x="5022273" y="4815989"/>
            <a:ext cx="1000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CRP#3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98EF5E-9F1A-4045-ADFC-32DEA7A8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</p:spTree>
    <p:extLst>
      <p:ext uri="{BB962C8B-B14F-4D97-AF65-F5344CB8AC3E}">
        <p14:creationId xmlns:p14="http://schemas.microsoft.com/office/powerpoint/2010/main" val="2946520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077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Forces between the constituents (gravitational, electro-magnetic, weak and strong forces)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Search for Dark Matter and Making of Dark Matter Beams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Creation of Universe (</a:t>
            </a:r>
            <a:r>
              <a:rPr lang="en-US" sz="1800" b="1" dirty="0"/>
              <a:t>Big Bang</a:t>
            </a:r>
            <a:r>
              <a:rPr lang="en-US" sz="1800" dirty="0"/>
              <a:t> Theory)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activity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our everyday lives better to help us live well as an integral part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3644423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9"/>
          <p:cNvPicPr/>
          <p:nvPr/>
        </p:nvPicPr>
        <p:blipFill>
          <a:blip r:embed="rId2"/>
          <a:srcRect r="18647" b="29177"/>
          <a:stretch/>
        </p:blipFill>
        <p:spPr>
          <a:xfrm>
            <a:off x="0" y="2361020"/>
            <a:ext cx="4259054" cy="4257210"/>
          </a:xfrm>
          <a:prstGeom prst="rect">
            <a:avLst/>
          </a:prstGeom>
          <a:ln w="3240">
            <a:solidFill>
              <a:srgbClr val="000000"/>
            </a:solidFill>
            <a:round/>
          </a:ln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0"/>
            <a:ext cx="89154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0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Status</a:t>
            </a:r>
            <a:r>
              <a:rPr lang="fr-FR" altLang="en-US" sz="40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of </a:t>
            </a:r>
            <a:r>
              <a:rPr lang="fr-FR" altLang="en-US" sz="40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0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Single Phase</a:t>
            </a:r>
            <a:endParaRPr lang="en-US" altLang="en-US" sz="40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228600" y="634696"/>
            <a:ext cx="8915400" cy="1751814"/>
          </a:xfrm>
          <a:prstGeom prst="rect">
            <a:avLst/>
          </a:prstGeom>
          <a:noFill/>
          <a:ln/>
        </p:spPr>
        <p:txBody>
          <a:bodyPr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kern="0" dirty="0">
                <a:latin typeface="Arial Narrow"/>
                <a:cs typeface="Arial Narrow"/>
              </a:rPr>
              <a:t>Detector completed and the cryostat shut end of June</a:t>
            </a:r>
          </a:p>
          <a:p>
            <a:pPr lvl="1">
              <a:lnSpc>
                <a:spcPct val="90000"/>
              </a:lnSpc>
            </a:pPr>
            <a:r>
              <a:rPr lang="en-US" sz="2400" kern="0" dirty="0" err="1">
                <a:latin typeface="Arial Narrow"/>
                <a:cs typeface="Arial Narrow"/>
              </a:rPr>
              <a:t>LAr</a:t>
            </a:r>
            <a:r>
              <a:rPr lang="en-US" sz="2400" kern="0" dirty="0">
                <a:latin typeface="Arial Narrow"/>
                <a:cs typeface="Arial Narrow"/>
              </a:rPr>
              <a:t> filling completed on Sept. 13</a:t>
            </a:r>
          </a:p>
          <a:p>
            <a:pPr lvl="1">
              <a:lnSpc>
                <a:spcPct val="90000"/>
              </a:lnSpc>
            </a:pPr>
            <a:r>
              <a:rPr lang="en-US" sz="2400" kern="0" dirty="0">
                <a:latin typeface="Arial Narrow"/>
                <a:cs typeface="Arial Narrow"/>
              </a:rPr>
              <a:t>TPC’s activated and taking data since Sept. 21</a:t>
            </a:r>
          </a:p>
          <a:p>
            <a:pPr lvl="2">
              <a:lnSpc>
                <a:spcPct val="90000"/>
              </a:lnSpc>
            </a:pPr>
            <a:r>
              <a:rPr lang="en-US" sz="2000" kern="0" dirty="0">
                <a:latin typeface="Arial Narrow"/>
                <a:cs typeface="Arial Narrow"/>
              </a:rPr>
              <a:t>Observed cosmic tracks as soon as the TPC turned on close to the operational HV</a:t>
            </a:r>
          </a:p>
          <a:p>
            <a:pPr lvl="2">
              <a:lnSpc>
                <a:spcPct val="90000"/>
              </a:lnSpc>
            </a:pPr>
            <a:r>
              <a:rPr lang="en-US" sz="2000" kern="0" dirty="0" err="1">
                <a:latin typeface="Arial Narrow"/>
                <a:cs typeface="Arial Narrow"/>
              </a:rPr>
              <a:t>LAr</a:t>
            </a:r>
            <a:r>
              <a:rPr lang="en-US" sz="2000" kern="0" dirty="0">
                <a:latin typeface="Arial Narrow"/>
                <a:cs typeface="Arial Narrow"/>
              </a:rPr>
              <a:t> purity is </a:t>
            </a:r>
            <a:r>
              <a:rPr lang="en-US" sz="2000" b="1" u="sng" kern="0" dirty="0">
                <a:solidFill>
                  <a:srgbClr val="C00000"/>
                </a:solidFill>
                <a:latin typeface="Arial Narrow"/>
                <a:cs typeface="Arial Narrow"/>
              </a:rPr>
              <a:t>&gt;6ms</a:t>
            </a:r>
            <a:r>
              <a:rPr lang="en-US" sz="2000" kern="0" dirty="0">
                <a:latin typeface="Arial Narrow"/>
                <a:cs typeface="Arial Narrow"/>
              </a:rPr>
              <a:t>, </a:t>
            </a:r>
            <a:r>
              <a:rPr lang="en-US" sz="2000" b="1" u="sng" kern="0" dirty="0">
                <a:solidFill>
                  <a:srgbClr val="C00000"/>
                </a:solidFill>
                <a:latin typeface="Arial Narrow"/>
                <a:cs typeface="Arial Narrow"/>
              </a:rPr>
              <a:t>99.7%</a:t>
            </a:r>
            <a:r>
              <a:rPr lang="en-US" sz="2000" kern="0" dirty="0">
                <a:latin typeface="Arial Narrow"/>
                <a:cs typeface="Arial Narrow"/>
              </a:rPr>
              <a:t> of the channels alive!, gain </a:t>
            </a:r>
            <a:r>
              <a:rPr lang="en-US" sz="2000" b="1" u="sng" kern="0" dirty="0">
                <a:solidFill>
                  <a:srgbClr val="C00000"/>
                </a:solidFill>
                <a:latin typeface="Arial Narrow"/>
                <a:cs typeface="Arial Narrow"/>
              </a:rPr>
              <a:t>uniform within 5% </a:t>
            </a:r>
            <a:r>
              <a:rPr lang="en-US" sz="2000" kern="0" dirty="0">
                <a:latin typeface="Arial Narrow"/>
                <a:cs typeface="Arial Narrow"/>
              </a:rPr>
              <a:t>across</a:t>
            </a:r>
          </a:p>
          <a:p>
            <a:pPr lvl="1">
              <a:lnSpc>
                <a:spcPct val="90000"/>
              </a:lnSpc>
            </a:pPr>
            <a:r>
              <a:rPr lang="en-US" sz="2600" kern="0" dirty="0">
                <a:latin typeface="Arial Narrow"/>
                <a:cs typeface="Arial Narrow"/>
              </a:rPr>
              <a:t>Beam data taking stopped on Nov. 15 </a:t>
            </a:r>
          </a:p>
          <a:p>
            <a:pPr lvl="1">
              <a:lnSpc>
                <a:spcPct val="90000"/>
              </a:lnSpc>
            </a:pPr>
            <a:r>
              <a:rPr lang="en-US" sz="2600" kern="0" dirty="0">
                <a:latin typeface="Arial Narrow"/>
                <a:cs typeface="Arial Narrow"/>
              </a:rPr>
              <a:t>Cosmic data taking continues throughout the 2 year CERN beam shutdown</a:t>
            </a:r>
          </a:p>
          <a:p>
            <a:pPr lvl="1">
              <a:lnSpc>
                <a:spcPct val="90000"/>
              </a:lnSpc>
            </a:pPr>
            <a:endParaRPr lang="en-US" sz="2200" kern="0" dirty="0">
              <a:latin typeface="Arial Narrow"/>
              <a:cs typeface="Arial Narrow"/>
            </a:endParaRPr>
          </a:p>
        </p:txBody>
      </p:sp>
      <p:grpSp>
        <p:nvGrpSpPr>
          <p:cNvPr id="16" name="Group 15"/>
          <p:cNvGrpSpPr/>
          <p:nvPr/>
        </p:nvGrpSpPr>
        <p:grpSpPr>
          <a:xfrm rot="1025486">
            <a:off x="1438110" y="3275464"/>
            <a:ext cx="599457" cy="3417510"/>
            <a:chOff x="1676400" y="2895600"/>
            <a:chExt cx="599457" cy="35052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1676400" y="289560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1725706" y="4360183"/>
              <a:ext cx="550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pic>
        <p:nvPicPr>
          <p:cNvPr id="22" name="Picture 27"/>
          <p:cNvPicPr/>
          <p:nvPr/>
        </p:nvPicPr>
        <p:blipFill>
          <a:blip r:embed="rId3"/>
          <a:srcRect t="3145" r="13075"/>
          <a:stretch/>
        </p:blipFill>
        <p:spPr>
          <a:xfrm>
            <a:off x="4260960" y="2361020"/>
            <a:ext cx="4883040" cy="4257209"/>
          </a:xfrm>
          <a:prstGeom prst="rect">
            <a:avLst/>
          </a:prstGeom>
          <a:ln w="3240">
            <a:solidFill>
              <a:srgbClr val="000000"/>
            </a:solidFill>
            <a:round/>
          </a:ln>
        </p:spPr>
      </p:pic>
      <p:grpSp>
        <p:nvGrpSpPr>
          <p:cNvPr id="23" name="Group 22"/>
          <p:cNvGrpSpPr/>
          <p:nvPr/>
        </p:nvGrpSpPr>
        <p:grpSpPr>
          <a:xfrm rot="20859498">
            <a:off x="8239199" y="2792235"/>
            <a:ext cx="599457" cy="3343362"/>
            <a:chOff x="1676400" y="2895600"/>
            <a:chExt cx="599457" cy="3505200"/>
          </a:xfrm>
        </p:grpSpPr>
        <p:cxnSp>
          <p:nvCxnSpPr>
            <p:cNvPr id="24" name="Straight Arrow Connector 23"/>
            <p:cNvCxnSpPr/>
            <p:nvPr/>
          </p:nvCxnSpPr>
          <p:spPr bwMode="auto">
            <a:xfrm>
              <a:off x="1676400" y="289560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1725706" y="4360183"/>
              <a:ext cx="550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 rot="16395553">
            <a:off x="7130329" y="4642694"/>
            <a:ext cx="501856" cy="2851394"/>
            <a:chOff x="1676400" y="2895600"/>
            <a:chExt cx="501856" cy="3505200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>
              <a:off x="1676400" y="289560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 rot="5204447">
              <a:off x="1061088" y="4385093"/>
              <a:ext cx="17726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3.6m Drift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 rot="16395553">
            <a:off x="2331927" y="4939482"/>
            <a:ext cx="497196" cy="2851394"/>
            <a:chOff x="1676400" y="2895600"/>
            <a:chExt cx="497196" cy="3505200"/>
          </a:xfrm>
        </p:grpSpPr>
        <p:cxnSp>
          <p:nvCxnSpPr>
            <p:cNvPr id="31" name="Straight Arrow Connector 30"/>
            <p:cNvCxnSpPr/>
            <p:nvPr/>
          </p:nvCxnSpPr>
          <p:spPr bwMode="auto">
            <a:xfrm>
              <a:off x="1676400" y="289560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 rot="5204447">
              <a:off x="1056428" y="4284484"/>
              <a:ext cx="17726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3.6m Drift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253055" y="3690839"/>
            <a:ext cx="2866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Shared Cathode Plane</a:t>
            </a:r>
            <a:endParaRPr lang="en-US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  <a:endParaRPr lang="en-US" dirty="0"/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35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3200"/>
            <a:ext cx="4572000" cy="2783399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-83641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SP First Events</a:t>
            </a:r>
            <a:endParaRPr lang="en-US" altLang="en-US" sz="44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3"/>
          <a:stretch/>
        </p:blipFill>
        <p:spPr>
          <a:xfrm>
            <a:off x="4724401" y="3693600"/>
            <a:ext cx="4419600" cy="3164400"/>
          </a:xfrm>
          <a:prstGeom prst="rect">
            <a:avLst/>
          </a:prstGeom>
          <a:ln>
            <a:noFill/>
          </a:ln>
        </p:spPr>
      </p:pic>
      <p:sp>
        <p:nvSpPr>
          <p:cNvPr id="26" name="TextShape 2"/>
          <p:cNvSpPr txBox="1"/>
          <p:nvPr/>
        </p:nvSpPr>
        <p:spPr>
          <a:xfrm>
            <a:off x="7710589" y="3774671"/>
            <a:ext cx="1337400" cy="51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10/2/18 1</a:t>
            </a:r>
            <a:r>
              <a:rPr lang="en-US" sz="1200" b="1" strike="noStrike" spc="-1" baseline="300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st</a:t>
            </a:r>
            <a:r>
              <a:rPr lang="en-US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 e</a:t>
            </a:r>
          </a:p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3D “near”-line Event Display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Picture 33"/>
          <p:cNvPicPr/>
          <p:nvPr/>
        </p:nvPicPr>
        <p:blipFill>
          <a:blip r:embed="rId4"/>
          <a:stretch/>
        </p:blipFill>
        <p:spPr>
          <a:xfrm>
            <a:off x="0" y="609600"/>
            <a:ext cx="4572000" cy="2971800"/>
          </a:xfrm>
          <a:prstGeom prst="rect">
            <a:avLst/>
          </a:prstGeom>
          <a:ln>
            <a:noFill/>
          </a:ln>
        </p:spPr>
      </p:pic>
      <p:sp>
        <p:nvSpPr>
          <p:cNvPr id="35" name="TextShape 3"/>
          <p:cNvSpPr txBox="1"/>
          <p:nvPr/>
        </p:nvSpPr>
        <p:spPr>
          <a:xfrm>
            <a:off x="415440" y="835560"/>
            <a:ext cx="4536360" cy="392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9/</a:t>
            </a:r>
            <a:r>
              <a:rPr lang="en-US" sz="1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21/2018: First track seen at nominal E Field!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TextShape 4"/>
          <p:cNvSpPr txBox="1"/>
          <p:nvPr/>
        </p:nvSpPr>
        <p:spPr>
          <a:xfrm>
            <a:off x="2266294" y="2668320"/>
            <a:ext cx="2149920" cy="366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1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On-line Event Display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TextShape 5"/>
          <p:cNvSpPr txBox="1"/>
          <p:nvPr/>
        </p:nvSpPr>
        <p:spPr>
          <a:xfrm>
            <a:off x="4883573" y="3276600"/>
            <a:ext cx="3853440" cy="51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10</a:t>
            </a:r>
            <a:r>
              <a:rPr lang="en-US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/2/2018: First event seen from beam!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(1 GeV electron)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TextShape 6"/>
          <p:cNvSpPr txBox="1"/>
          <p:nvPr/>
        </p:nvSpPr>
        <p:spPr>
          <a:xfrm>
            <a:off x="6019800" y="1957571"/>
            <a:ext cx="2228220" cy="33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1" i="1" strike="noStrike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Off-line Event Display</a:t>
            </a:r>
            <a:endParaRPr lang="en-US" sz="1800" b="0" strike="noStrike" spc="-1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" name="Picture 39"/>
          <p:cNvPicPr/>
          <p:nvPr/>
        </p:nvPicPr>
        <p:blipFill>
          <a:blip r:embed="rId5"/>
          <a:stretch/>
        </p:blipFill>
        <p:spPr>
          <a:xfrm>
            <a:off x="24240" y="3657600"/>
            <a:ext cx="4700160" cy="3200400"/>
          </a:xfrm>
          <a:prstGeom prst="rect">
            <a:avLst/>
          </a:prstGeom>
          <a:ln>
            <a:noFill/>
          </a:ln>
        </p:spPr>
      </p:pic>
      <p:sp>
        <p:nvSpPr>
          <p:cNvPr id="41" name="TextShape 7"/>
          <p:cNvSpPr txBox="1"/>
          <p:nvPr/>
        </p:nvSpPr>
        <p:spPr>
          <a:xfrm>
            <a:off x="682560" y="4351320"/>
            <a:ext cx="3853440" cy="51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10/2/2018: First pion interaction from beam!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(1 GeV pion)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</p:spTree>
    <p:extLst>
      <p:ext uri="{BB962C8B-B14F-4D97-AF65-F5344CB8AC3E}">
        <p14:creationId xmlns:p14="http://schemas.microsoft.com/office/powerpoint/2010/main" val="25317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rotodune_collection_plane.png"/>
          <p:cNvPicPr/>
          <p:nvPr/>
        </p:nvPicPr>
        <p:blipFill>
          <a:blip r:embed="rId2"/>
          <a:srcRect t="58792" b="7289"/>
          <a:stretch/>
        </p:blipFill>
        <p:spPr>
          <a:xfrm>
            <a:off x="23033" y="48208"/>
            <a:ext cx="9120967" cy="6781800"/>
          </a:xfrm>
          <a:prstGeom prst="rect">
            <a:avLst/>
          </a:prstGeom>
          <a:ln w="12600">
            <a:noFill/>
          </a:ln>
        </p:spPr>
      </p:pic>
      <p:sp>
        <p:nvSpPr>
          <p:cNvPr id="390" name="TextShape 2"/>
          <p:cNvSpPr txBox="1"/>
          <p:nvPr/>
        </p:nvSpPr>
        <p:spPr>
          <a:xfrm>
            <a:off x="54135" y="1141559"/>
            <a:ext cx="9038049" cy="381000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Beam halo (high energy) muon with bremsstrahlung initiated E.M. shower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TextShape 3"/>
          <p:cNvSpPr txBox="1"/>
          <p:nvPr/>
        </p:nvSpPr>
        <p:spPr>
          <a:xfrm>
            <a:off x="85797" y="5140909"/>
            <a:ext cx="2271428" cy="335262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Collection plane view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32588" y="76200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SP First Event</a:t>
            </a:r>
            <a:endParaRPr lang="en-US" altLang="en-US" sz="44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810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686800" cy="762000"/>
          </a:xfrm>
        </p:spPr>
        <p:txBody>
          <a:bodyPr/>
          <a:lstStyle/>
          <a:p>
            <a:r>
              <a:rPr lang="en-US" sz="4800" dirty="0"/>
              <a:t>Intermediate Physics w/ </a:t>
            </a:r>
            <a:r>
              <a:rPr lang="en-US" sz="4800" dirty="0" err="1"/>
              <a:t>ProtoDUNE</a:t>
            </a:r>
            <a:r>
              <a:rPr lang="en-US" sz="4800" dirty="0"/>
              <a:t>?</a:t>
            </a:r>
            <a:endParaRPr lang="en-US" sz="4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3820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Arial Narrow" charset="0"/>
                <a:sym typeface="Wingdings"/>
              </a:rPr>
              <a:t>ProtoDUNE</a:t>
            </a:r>
            <a:r>
              <a:rPr lang="en-US" sz="2800" dirty="0">
                <a:latin typeface="Arial Narrow" charset="0"/>
                <a:sym typeface="Wingdings"/>
              </a:rPr>
              <a:t> detectors have active volume of over 600t total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 Narrow" charset="0"/>
                <a:sym typeface="Wingdings"/>
              </a:rPr>
              <a:t>Potential for searching for relativistic Boosted Dark Matter in its inelastic scattering in the detector  Distinct signature of 3 lepton + missing energy final states helps over the anticipated large background on the surface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24" y="3048000"/>
            <a:ext cx="8640576" cy="304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5029200" y="2895600"/>
            <a:ext cx="3276600" cy="32004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492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dirty="0"/>
              <a:t>Dark Matter Search Motivation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19200"/>
            <a:ext cx="2338606" cy="4876800"/>
          </a:xfrm>
          <a:prstGeom prst="rect">
            <a:avLst/>
          </a:prstGeom>
          <a:solidFill>
            <a:srgbClr val="CCFFCC">
              <a:alpha val="6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1224619" y="3429000"/>
            <a:ext cx="2333187" cy="0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366180" y="3412576"/>
            <a:ext cx="2191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800000"/>
                </a:solidFill>
              </a:rPr>
              <a:t>DUNE </a:t>
            </a:r>
            <a:r>
              <a:rPr lang="en-US" dirty="0">
                <a:solidFill>
                  <a:srgbClr val="800000"/>
                </a:solidFill>
              </a:rPr>
              <a:t>potential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248213" y="2570734"/>
            <a:ext cx="2286000" cy="0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866900" y="2720902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LHC</a:t>
            </a:r>
          </a:p>
        </p:txBody>
      </p: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2985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1"/>
            <a:ext cx="8915400" cy="22860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A system that uses a string of magnets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We can have a </a:t>
            </a:r>
            <a:r>
              <a:rPr lang="en-US" sz="2800" dirty="0" err="1">
                <a:latin typeface="Arial Narrow"/>
                <a:cs typeface="Arial Narrow"/>
              </a:rPr>
              <a:t>beamline</a:t>
            </a:r>
            <a:r>
              <a:rPr lang="en-US" sz="2800" dirty="0">
                <a:latin typeface="Arial Narrow"/>
                <a:cs typeface="Arial Narrow"/>
              </a:rPr>
              <a:t> that separates neutrinos and anti-neutrinos from DM’s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Give parent particles of </a:t>
            </a:r>
            <a:r>
              <a:rPr lang="en-US" sz="2800" dirty="0">
                <a:latin typeface="Symbol" charset="2"/>
                <a:ea typeface="Symbol" charset="2"/>
                <a:cs typeface="Symbol" charset="2"/>
              </a:rPr>
              <a:t>n’</a:t>
            </a:r>
            <a:r>
              <a:rPr lang="en-US" sz="2800" dirty="0">
                <a:ea typeface="Symbol" charset="2"/>
                <a:cs typeface="Symbol" charset="2"/>
              </a:rPr>
              <a:t>s</a:t>
            </a:r>
            <a:r>
              <a:rPr lang="en-US" sz="2800" dirty="0"/>
              <a:t> a magnetic kick to do this separation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Add a dipole after the mesons are fully focused with the 2</a:t>
            </a:r>
            <a:r>
              <a:rPr lang="en-US" sz="2800" baseline="30000" dirty="0"/>
              <a:t>nd</a:t>
            </a:r>
            <a:r>
              <a:rPr lang="en-US" sz="2800" dirty="0"/>
              <a:t> horn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76200" y="-1524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/>
              <a:t>Smart Dark Matter Beam Line!!</a:t>
            </a:r>
          </a:p>
        </p:txBody>
      </p:sp>
      <p:sp>
        <p:nvSpPr>
          <p:cNvPr id="10" name="Isosceles Triangle 9"/>
          <p:cNvSpPr/>
          <p:nvPr/>
        </p:nvSpPr>
        <p:spPr bwMode="auto">
          <a:xfrm rot="10800000" flipH="1">
            <a:off x="3622292" y="3359567"/>
            <a:ext cx="609600" cy="914400"/>
          </a:xfrm>
          <a:prstGeom prst="triangl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52400" y="3733801"/>
            <a:ext cx="1066800" cy="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1295400" y="3581401"/>
            <a:ext cx="1143000" cy="461665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ν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target</a:t>
            </a:r>
          </a:p>
        </p:txBody>
      </p:sp>
      <p:sp>
        <p:nvSpPr>
          <p:cNvPr id="13" name="Block Arc 12"/>
          <p:cNvSpPr/>
          <p:nvPr/>
        </p:nvSpPr>
        <p:spPr bwMode="auto">
          <a:xfrm rot="16200000">
            <a:off x="2438400" y="3581400"/>
            <a:ext cx="762000" cy="457200"/>
          </a:xfrm>
          <a:prstGeom prst="blockArc">
            <a:avLst>
              <a:gd name="adj1" fmla="val 9849421"/>
              <a:gd name="adj2" fmla="val 1120985"/>
              <a:gd name="adj3" fmla="val 0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Block Arc 13"/>
          <p:cNvSpPr/>
          <p:nvPr/>
        </p:nvSpPr>
        <p:spPr bwMode="auto">
          <a:xfrm rot="16200000">
            <a:off x="2895600" y="3581400"/>
            <a:ext cx="762000" cy="457200"/>
          </a:xfrm>
          <a:prstGeom prst="blockArc">
            <a:avLst>
              <a:gd name="adj1" fmla="val 9849421"/>
              <a:gd name="adj2" fmla="val 1120985"/>
              <a:gd name="adj3" fmla="val 0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4536692" y="3664368"/>
            <a:ext cx="1447800" cy="0"/>
          </a:xfrm>
          <a:prstGeom prst="straightConnector1">
            <a:avLst/>
          </a:prstGeom>
          <a:noFill/>
          <a:ln w="57150" cap="flat" cmpd="sng" algn="ctr">
            <a:solidFill>
              <a:srgbClr val="0033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ectangle 15"/>
          <p:cNvSpPr/>
          <p:nvPr/>
        </p:nvSpPr>
        <p:spPr bwMode="auto">
          <a:xfrm>
            <a:off x="6060692" y="3290571"/>
            <a:ext cx="990600" cy="830997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Beam Dump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4536692" y="3816768"/>
            <a:ext cx="1295400" cy="609600"/>
          </a:xfrm>
          <a:prstGeom prst="straightConnector1">
            <a:avLst/>
          </a:prstGeom>
          <a:noFill/>
          <a:ln w="57150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7356092" y="3054768"/>
            <a:ext cx="1371600" cy="1200328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High Precision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Detector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12892" y="3207168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p, π</a:t>
            </a:r>
            <a:r>
              <a:rPr lang="en-US" baseline="30000" dirty="0">
                <a:solidFill>
                  <a:srgbClr val="008000"/>
                </a:solidFill>
              </a:rPr>
              <a:t>0</a:t>
            </a:r>
            <a:r>
              <a:rPr lang="en-US" dirty="0">
                <a:solidFill>
                  <a:srgbClr val="008000"/>
                </a:solidFill>
              </a:rPr>
              <a:t>, </a:t>
            </a:r>
            <a:r>
              <a:rPr lang="en-US" dirty="0" err="1">
                <a:solidFill>
                  <a:srgbClr val="008000"/>
                </a:solidFill>
              </a:rPr>
              <a:t>χ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60493" y="4121568"/>
            <a:ext cx="12191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π</a:t>
            </a:r>
            <a:r>
              <a:rPr lang="en-US" baseline="30000" dirty="0">
                <a:solidFill>
                  <a:srgbClr val="008000"/>
                </a:solidFill>
              </a:rPr>
              <a:t>+(-)</a:t>
            </a:r>
            <a:r>
              <a:rPr lang="en-US" dirty="0">
                <a:solidFill>
                  <a:srgbClr val="008000"/>
                </a:solidFill>
              </a:rPr>
              <a:t>, charged mesons</a:t>
            </a:r>
          </a:p>
        </p:txBody>
      </p:sp>
      <p:sp>
        <p:nvSpPr>
          <p:cNvPr id="21" name="Rectangle 20"/>
          <p:cNvSpPr/>
          <p:nvPr/>
        </p:nvSpPr>
        <p:spPr bwMode="auto">
          <a:xfrm rot="1800000">
            <a:off x="5823868" y="4566893"/>
            <a:ext cx="1600200" cy="461665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</a:rPr>
              <a:t>Decay pipe</a:t>
            </a:r>
          </a:p>
        </p:txBody>
      </p:sp>
      <p:sp>
        <p:nvSpPr>
          <p:cNvPr id="22" name="Rectangle 21"/>
          <p:cNvSpPr/>
          <p:nvPr/>
        </p:nvSpPr>
        <p:spPr bwMode="auto">
          <a:xfrm rot="1800000">
            <a:off x="7371209" y="5044138"/>
            <a:ext cx="1251761" cy="1200328"/>
          </a:xfrm>
          <a:prstGeom prst="rect">
            <a:avLst/>
          </a:prstGeom>
          <a:solidFill>
            <a:srgbClr val="008000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</a:rPr>
              <a:t>DUNE detector system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7246" y="3272135"/>
            <a:ext cx="33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38400" y="4267200"/>
            <a:ext cx="1208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</a:rPr>
              <a:t>Focusing </a:t>
            </a:r>
          </a:p>
          <a:p>
            <a:r>
              <a:rPr lang="en-US" dirty="0">
                <a:solidFill>
                  <a:srgbClr val="0000FF"/>
                </a:solidFill>
                <a:latin typeface="+mj-lt"/>
              </a:rPr>
              <a:t>horns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85172" y="2814935"/>
            <a:ext cx="858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</a:rPr>
              <a:t>dipole</a:t>
            </a:r>
          </a:p>
        </p:txBody>
      </p:sp>
      <p:sp>
        <p:nvSpPr>
          <p:cNvPr id="26" name="Right Arrow 25"/>
          <p:cNvSpPr/>
          <p:nvPr/>
        </p:nvSpPr>
        <p:spPr bwMode="auto">
          <a:xfrm>
            <a:off x="4800600" y="3121521"/>
            <a:ext cx="3371776" cy="917079"/>
          </a:xfrm>
          <a:prstGeom prst="rightArrow">
            <a:avLst/>
          </a:prstGeom>
          <a:solidFill>
            <a:srgbClr val="FFFF00">
              <a:alpha val="60000"/>
            </a:srgbClr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660066"/>
                </a:solidFill>
                <a:latin typeface="+mj-lt"/>
                <a:cs typeface="Arial"/>
              </a:rPr>
              <a:t>Dark Matter Experiments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660066"/>
              </a:solidFill>
              <a:effectLst/>
              <a:latin typeface="+mj-lt"/>
              <a:cs typeface="Arial"/>
            </a:endParaRPr>
          </a:p>
        </p:txBody>
      </p:sp>
      <p:sp>
        <p:nvSpPr>
          <p:cNvPr id="27" name="Right Arrow 26"/>
          <p:cNvSpPr/>
          <p:nvPr/>
        </p:nvSpPr>
        <p:spPr bwMode="auto">
          <a:xfrm rot="1740000">
            <a:off x="4454329" y="4521266"/>
            <a:ext cx="4207617" cy="917079"/>
          </a:xfrm>
          <a:prstGeom prst="rightArrow">
            <a:avLst/>
          </a:prstGeom>
          <a:solidFill>
            <a:srgbClr val="FFFF00">
              <a:alpha val="60000"/>
            </a:srgbClr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660066"/>
                </a:solidFill>
                <a:latin typeface="+mj-lt"/>
                <a:cs typeface="Arial"/>
              </a:rPr>
              <a:t>Precision Neutrino Experiments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660066"/>
              </a:solidFill>
              <a:effectLst/>
              <a:latin typeface="+mj-lt"/>
              <a:cs typeface="Arial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498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altLang="ko-KR" dirty="0">
                <a:ea typeface="굴림" charset="-127"/>
                <a:cs typeface="굴림" charset="-127"/>
              </a:rPr>
              <a:t>Dark Matter Searches at </a:t>
            </a:r>
            <a:r>
              <a:rPr lang="en-US" altLang="ko-KR" dirty="0" err="1">
                <a:ea typeface="굴림" charset="-127"/>
                <a:cs typeface="굴림" charset="-127"/>
              </a:rPr>
              <a:t>Fermilab</a:t>
            </a:r>
            <a:endParaRPr lang="en-US" sz="4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5344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 err="1">
                <a:latin typeface="Arial Narrow" charset="0"/>
              </a:rPr>
              <a:t>Fermilab</a:t>
            </a:r>
            <a:r>
              <a:rPr lang="en-US" sz="3600" dirty="0">
                <a:latin typeface="Arial Narrow" charset="0"/>
              </a:rPr>
              <a:t> is turning into a lab with very high intensity accelerator program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UTA group is part of three experiments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>
                <a:latin typeface="Arial Narrow" charset="0"/>
                <a:cs typeface="ＭＳ Ｐゴシック" charset="-128"/>
                <a:sym typeface="Wingdings"/>
              </a:rPr>
              <a:t>Deep Underground Neutrino Experiment (DUNE), a $1.3B US flagship experiment, with data expected in 2026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 Narrow" charset="0"/>
                <a:cs typeface="ＭＳ Ｐゴシック" charset="-128"/>
                <a:sym typeface="Wingdings"/>
              </a:rPr>
              <a:t>UTA playing very significant role in this experiment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  <a:sym typeface="Wingdings"/>
              </a:rPr>
              <a:t>A rich physics program for the next 20 – 30 years!!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  <a:sym typeface="Wingdings"/>
              </a:rPr>
              <a:t>If we see DM, we could use this to make DM Beam??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0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1617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Bi-product of High Energy Physics Research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90A33-9DDF-D041-A6E4-2FCA1E7639A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377981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D9F57-A737-A840-8C4B-2C7CC2124182}" type="slidenum">
              <a:rPr lang="en-US">
                <a:latin typeface="Arial Narrow" pitchFamily="-84" charset="0"/>
              </a:rPr>
              <a:pPr/>
              <a:t>39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Textbook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83820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Title: Modern Physics for Scientists and Engineers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4</a:t>
            </a:r>
            <a:r>
              <a:rPr lang="en-US" baseline="30000" dirty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 edition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Authors: S.T. Thornton and A. Rex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ISBN: 978-1-133-10372-1</a:t>
            </a:r>
          </a:p>
        </p:txBody>
      </p:sp>
      <p:pic>
        <p:nvPicPr>
          <p:cNvPr id="7" name="Picture 6" descr="Screen Shot 2012-08-27 at 11.36.1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71800"/>
            <a:ext cx="7543800" cy="3581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Monday, Jan. 14,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 3313-001, Spring 2019                      Dr. Jaehoon Yu</a:t>
            </a:r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685800" y="7620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295400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makes up the universe?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holds the universe together?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can we live in the universe well?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Where do we all come from?</a:t>
            </a: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977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High Energy Physics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Definition: A field of physics that pursues understanding the fundamental constituents of matter and basic principles of interactions between them.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Known interactions (forces):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Gravitational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Electro</a:t>
            </a:r>
            <a:r>
              <a:rPr lang="en-US" dirty="0">
                <a:latin typeface="Arial Narrow" charset="0"/>
              </a:rPr>
              <a:t>magnetic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Weak Nuclear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Strong Nuclear Force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Current theory: The Standard Model of Particle Physics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24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12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0"/>
            <a:ext cx="8839199" cy="4495800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1054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676400" y="2870537"/>
            <a:ext cx="3657601" cy="1168063"/>
            <a:chOff x="1600200" y="3200400"/>
            <a:chExt cx="2963918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363718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/>
              <a:t>HEP and the Standard Model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375F76-B824-8B4E-936D-936BC4424C0B}"/>
              </a:ext>
            </a:extLst>
          </p:cNvPr>
          <p:cNvGrpSpPr/>
          <p:nvPr/>
        </p:nvGrpSpPr>
        <p:grpSpPr>
          <a:xfrm>
            <a:off x="7326878" y="1219200"/>
            <a:ext cx="1512322" cy="1524000"/>
            <a:chOff x="7057952" y="193431"/>
            <a:chExt cx="1464942" cy="1758463"/>
          </a:xfrm>
        </p:grpSpPr>
        <p:sp>
          <p:nvSpPr>
            <p:cNvPr id="20" name="Oval 11">
              <a:extLst>
                <a:ext uri="{FF2B5EF4-FFF2-40B4-BE49-F238E27FC236}">
                  <a16:creationId xmlns:a16="http://schemas.microsoft.com/office/drawing/2014/main" id="{FBFF7486-91FD-6E41-9069-A4F2C13C7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4421" y="193431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Text Box 12">
              <a:extLst>
                <a:ext uri="{FF2B5EF4-FFF2-40B4-BE49-F238E27FC236}">
                  <a16:creationId xmlns:a16="http://schemas.microsoft.com/office/drawing/2014/main" id="{B21AFCA7-0AC7-4845-8869-E4F89826FA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57952" y="1135105"/>
              <a:ext cx="1464942" cy="816789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2012, ~125m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24" name="AutoShape 13">
              <a:extLst>
                <a:ext uri="{FF2B5EF4-FFF2-40B4-BE49-F238E27FC236}">
                  <a16:creationId xmlns:a16="http://schemas.microsoft.com/office/drawing/2014/main" id="{2A2C86E5-4A18-6340-9976-A2756BC7DF1D}"/>
                </a:ext>
              </a:extLst>
            </p:cNvPr>
            <p:cNvCxnSpPr>
              <a:cxnSpLocks noChangeShapeType="1"/>
              <a:stCxn id="20" idx="4"/>
              <a:endCxn id="23" idx="0"/>
            </p:cNvCxnSpPr>
            <p:nvPr/>
          </p:nvCxnSpPr>
          <p:spPr bwMode="auto">
            <a:xfrm flipH="1">
              <a:off x="7790423" y="879232"/>
              <a:ext cx="37517" cy="255874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D3D4435-30B3-B644-8065-822907621797}"/>
              </a:ext>
            </a:extLst>
          </p:cNvPr>
          <p:cNvGrpSpPr/>
          <p:nvPr/>
        </p:nvGrpSpPr>
        <p:grpSpPr>
          <a:xfrm>
            <a:off x="2971800" y="1295400"/>
            <a:ext cx="2981044" cy="707885"/>
            <a:chOff x="3208367" y="457198"/>
            <a:chExt cx="2887633" cy="816791"/>
          </a:xfrm>
        </p:grpSpPr>
        <p:sp>
          <p:nvSpPr>
            <p:cNvPr id="26" name="Oval 11">
              <a:extLst>
                <a:ext uri="{FF2B5EF4-FFF2-40B4-BE49-F238E27FC236}">
                  <a16:creationId xmlns:a16="http://schemas.microsoft.com/office/drawing/2014/main" id="{3E1618CD-7FD1-AA43-8EEA-65E54AF7F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Text Box 12">
              <a:extLst>
                <a:ext uri="{FF2B5EF4-FFF2-40B4-BE49-F238E27FC236}">
                  <a16:creationId xmlns:a16="http://schemas.microsoft.com/office/drawing/2014/main" id="{2016A8F0-7B50-2E45-804F-8BB368F732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8367" y="457198"/>
              <a:ext cx="1464942" cy="81679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~175m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28" name="AutoShape 13">
              <a:extLst>
                <a:ext uri="{FF2B5EF4-FFF2-40B4-BE49-F238E27FC236}">
                  <a16:creationId xmlns:a16="http://schemas.microsoft.com/office/drawing/2014/main" id="{D7F1829C-D198-0C48-AD28-B8673AFBA652}"/>
                </a:ext>
              </a:extLst>
            </p:cNvPr>
            <p:cNvCxnSpPr>
              <a:cxnSpLocks noChangeShapeType="1"/>
              <a:stCxn id="26" idx="2"/>
              <a:endCxn id="27" idx="3"/>
            </p:cNvCxnSpPr>
            <p:nvPr/>
          </p:nvCxnSpPr>
          <p:spPr bwMode="auto">
            <a:xfrm flipH="1">
              <a:off x="4673309" y="800101"/>
              <a:ext cx="475655" cy="65494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65532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C42D4F44-ACC6-F440-8E17-F6DED3EA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35939A1-5F8A-3A40-AA00-DEC276B3B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06B6A7F-F264-D54A-992B-81D6B6829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62E16C6-1BA5-AC41-A588-F7A9BBC9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63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particle discovered at the LHC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(</a:t>
            </a:r>
            <a:r>
              <a:rPr lang="en-US" sz="2800" b="1" dirty="0">
                <a:solidFill>
                  <a:srgbClr val="A50021"/>
                </a:solidFill>
                <a:latin typeface="Arial Narrow" charset="0"/>
              </a:rPr>
              <a:t>OMG!! The SM is broken!!!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) 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What are the mixing parameters, particle-anti particle asymmetry and the neutrino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are some issues in HEP?</a:t>
            </a:r>
          </a:p>
        </p:txBody>
      </p:sp>
      <p:pic>
        <p:nvPicPr>
          <p:cNvPr id="4" name="Picture 3" descr="Screen Shot 2015-07-24 at 7.20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251200"/>
            <a:ext cx="3238500" cy="36068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Jan. 14,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495800" y="4953000"/>
            <a:ext cx="3276600" cy="1147465"/>
            <a:chOff x="4495800" y="4953000"/>
            <a:chExt cx="3276600" cy="1147465"/>
          </a:xfrm>
        </p:grpSpPr>
        <p:sp>
          <p:nvSpPr>
            <p:cNvPr id="8" name="Oval 7"/>
            <p:cNvSpPr/>
            <p:nvPr/>
          </p:nvSpPr>
          <p:spPr bwMode="auto">
            <a:xfrm>
              <a:off x="6934200" y="4953000"/>
              <a:ext cx="838200" cy="91440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0" name="Straight Arrow Connector 9"/>
            <p:cNvCxnSpPr>
              <a:endCxn id="8" idx="2"/>
            </p:cNvCxnSpPr>
            <p:nvPr/>
          </p:nvCxnSpPr>
          <p:spPr bwMode="auto">
            <a:xfrm flipV="1">
              <a:off x="5105400" y="5410200"/>
              <a:ext cx="1828800" cy="457200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4495800" y="5638800"/>
              <a:ext cx="606256" cy="46166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A50021"/>
                  </a:solidFill>
                  <a:latin typeface="+mj-lt"/>
                </a:rPr>
                <a:t>Me!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961949"/>
      </p:ext>
    </p:extLst>
  </p:cSld>
  <p:clrMapOvr>
    <a:masterClrMapping/>
  </p:clrMapOvr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12421</TotalTime>
  <Words>2843</Words>
  <Application>Microsoft Macintosh PowerPoint</Application>
  <PresentationFormat>On-screen Show (4:3)</PresentationFormat>
  <Paragraphs>447</Paragraphs>
  <Slides>39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Century Schoolbook L</vt:lpstr>
      <vt:lpstr>Arial</vt:lpstr>
      <vt:lpstr>Arial Narrow</vt:lpstr>
      <vt:lpstr>Monotype Corsiva</vt:lpstr>
      <vt:lpstr>Symbol</vt:lpstr>
      <vt:lpstr>Tahoma</vt:lpstr>
      <vt:lpstr>Times New Roman</vt:lpstr>
      <vt:lpstr>Wingdings</vt:lpstr>
      <vt:lpstr>phys1443-spring02</vt:lpstr>
      <vt:lpstr>PHYS 3313 – Section 001 Lecture #1</vt:lpstr>
      <vt:lpstr>Announcements</vt:lpstr>
      <vt:lpstr>Who am I?</vt:lpstr>
      <vt:lpstr>We always wonder…</vt:lpstr>
      <vt:lpstr>High Energy Physics</vt:lpstr>
      <vt:lpstr>PowerPoint Presentation</vt:lpstr>
      <vt:lpstr>HEP and the Standard Model</vt:lpstr>
      <vt:lpstr>PowerPoint Presentation</vt:lpstr>
      <vt:lpstr>What are some issues in HEP?</vt:lpstr>
      <vt:lpstr>How does a nuclear power plant work?</vt:lpstr>
      <vt:lpstr>So what’s the problem?</vt:lpstr>
      <vt:lpstr>What makes up the universe?</vt:lpstr>
      <vt:lpstr>So what’s the problem?</vt:lpstr>
      <vt:lpstr>PowerPoint Presentation</vt:lpstr>
      <vt:lpstr>PowerPoint Presentation</vt:lpstr>
      <vt:lpstr>Fermilab Tevatron and LHC at CERN</vt:lpstr>
      <vt:lpstr>LHC @ CERN Aerial View</vt:lpstr>
      <vt:lpstr>What did statistics do for Higgs?</vt:lpstr>
      <vt:lpstr>Fermilab Neutrino Program</vt:lpstr>
      <vt:lpstr>Light DM Production at High Intensity Accelerator </vt:lpstr>
      <vt:lpstr>Dark Matter Search Motivation</vt:lpstr>
      <vt:lpstr>Light DM Production at High Intensity Accelerator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Intermediate Physics w/ ProtoDUNE?</vt:lpstr>
      <vt:lpstr>Dark Matter Search Motivation</vt:lpstr>
      <vt:lpstr>PowerPoint Presentation</vt:lpstr>
      <vt:lpstr>Dark Matter Searches at Fermilab</vt:lpstr>
      <vt:lpstr>GEM Application Potential</vt:lpstr>
      <vt:lpstr>Bi-product of High Energy Physics Research</vt:lpstr>
      <vt:lpstr>Textbook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594</cp:revision>
  <cp:lastPrinted>2013-08-26T21:25:15Z</cp:lastPrinted>
  <dcterms:created xsi:type="dcterms:W3CDTF">2012-08-27T21:13:02Z</dcterms:created>
  <dcterms:modified xsi:type="dcterms:W3CDTF">2019-01-14T22:00:10Z</dcterms:modified>
</cp:coreProperties>
</file>