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335" r:id="rId3"/>
    <p:sldId id="592" r:id="rId4"/>
    <p:sldId id="406" r:id="rId5"/>
    <p:sldId id="408" r:id="rId6"/>
    <p:sldId id="542" r:id="rId7"/>
    <p:sldId id="525" r:id="rId8"/>
    <p:sldId id="409" r:id="rId9"/>
    <p:sldId id="416" r:id="rId10"/>
    <p:sldId id="424" r:id="rId11"/>
    <p:sldId id="456" r:id="rId12"/>
    <p:sldId id="543" r:id="rId13"/>
    <p:sldId id="556" r:id="rId14"/>
    <p:sldId id="557" r:id="rId15"/>
    <p:sldId id="558" r:id="rId16"/>
    <p:sldId id="559" r:id="rId17"/>
    <p:sldId id="560" r:id="rId18"/>
    <p:sldId id="561" r:id="rId19"/>
    <p:sldId id="574" r:id="rId20"/>
    <p:sldId id="530" r:id="rId21"/>
    <p:sldId id="531" r:id="rId22"/>
    <p:sldId id="532" r:id="rId23"/>
    <p:sldId id="533" r:id="rId24"/>
    <p:sldId id="534" r:id="rId25"/>
    <p:sldId id="535" r:id="rId26"/>
    <p:sldId id="536" r:id="rId27"/>
    <p:sldId id="537" r:id="rId28"/>
    <p:sldId id="538" r:id="rId2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69"/>
    <p:restoredTop sz="94660"/>
  </p:normalViewPr>
  <p:slideViewPr>
    <p:cSldViewPr>
      <p:cViewPr varScale="1">
        <p:scale>
          <a:sx n="93" d="100"/>
          <a:sy n="93" d="100"/>
        </p:scale>
        <p:origin x="936"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wmf"/><Relationship Id="rId5" Type="http://schemas.openxmlformats.org/officeDocument/2006/relationships/image" Target="../media/image9.emf"/><Relationship Id="rId4"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98124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50437021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E34483E-5B5B-BD45-A08D-10B8C52212D4}" type="slidenum">
              <a:rPr lang="en-US" smtClean="0"/>
              <a:pPr>
                <a:defRPr/>
              </a:pPr>
              <a:t>5</a:t>
            </a:fld>
            <a:endParaRPr lang="en-US"/>
          </a:p>
        </p:txBody>
      </p:sp>
    </p:spTree>
    <p:extLst>
      <p:ext uri="{BB962C8B-B14F-4D97-AF65-F5344CB8AC3E}">
        <p14:creationId xmlns:p14="http://schemas.microsoft.com/office/powerpoint/2010/main" val="688565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E34483E-5B5B-BD45-A08D-10B8C52212D4}" type="slidenum">
              <a:rPr lang="en-US" smtClean="0"/>
              <a:pPr>
                <a:defRPr/>
              </a:pPr>
              <a:t>9</a:t>
            </a:fld>
            <a:endParaRPr lang="en-US"/>
          </a:p>
        </p:txBody>
      </p:sp>
    </p:spTree>
    <p:extLst>
      <p:ext uri="{BB962C8B-B14F-4D97-AF65-F5344CB8AC3E}">
        <p14:creationId xmlns:p14="http://schemas.microsoft.com/office/powerpoint/2010/main" val="948400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a:t>Wed. Jan. 16, 2019</a:t>
            </a:r>
          </a:p>
        </p:txBody>
      </p:sp>
      <p:sp>
        <p:nvSpPr>
          <p:cNvPr id="6" name="Rectangle 5"/>
          <p:cNvSpPr>
            <a:spLocks noGrp="1" noChangeArrowheads="1"/>
          </p:cNvSpPr>
          <p:nvPr>
            <p:ph type="ftr" sz="quarter" idx="11"/>
          </p:nvPr>
        </p:nvSpPr>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5" name="Rectangle 6"/>
          <p:cNvSpPr>
            <a:spLocks noGrp="1" noChangeArrowheads="1"/>
          </p:cNvSpPr>
          <p:nvPr>
            <p:ph type="sldNum" sz="quarter" idx="12"/>
          </p:nvPr>
        </p:nvSpPr>
        <p:spPr>
          <a:ln/>
        </p:spPr>
        <p:txBody>
          <a:bodyPr/>
          <a:lstStyle>
            <a:lvl1pPr>
              <a:defRPr/>
            </a:lvl1pPr>
          </a:lstStyle>
          <a:p>
            <a:fld id="{D44309C4-BE5D-3F41-A6AF-E569444AEA11}" type="slidenum">
              <a:rPr lang="en-US"/>
              <a:pPr/>
              <a:t>‹#›</a:t>
            </a:fld>
            <a:endParaRPr lang="en-US"/>
          </a:p>
        </p:txBody>
      </p:sp>
    </p:spTree>
    <p:extLst>
      <p:ext uri="{BB962C8B-B14F-4D97-AF65-F5344CB8AC3E}">
        <p14:creationId xmlns:p14="http://schemas.microsoft.com/office/powerpoint/2010/main" val="207324787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8" name="Rectangle 6"/>
          <p:cNvSpPr>
            <a:spLocks noGrp="1" noChangeArrowheads="1"/>
          </p:cNvSpPr>
          <p:nvPr>
            <p:ph type="sldNum" sz="quarter" idx="12"/>
          </p:nvPr>
        </p:nvSpPr>
        <p:spPr>
          <a:ln/>
        </p:spPr>
        <p:txBody>
          <a:bodyPr/>
          <a:lstStyle>
            <a:lvl1pPr>
              <a:defRPr/>
            </a:lvl1pPr>
          </a:lstStyle>
          <a:p>
            <a:fld id="{ADB2E083-8E3A-1B42-A68A-F85B4CD88EAD}" type="slidenum">
              <a:rPr lang="en-US"/>
              <a:pPr/>
              <a:t>‹#›</a:t>
            </a:fld>
            <a:endParaRPr lang="en-US"/>
          </a:p>
        </p:txBody>
      </p:sp>
    </p:spTree>
    <p:extLst>
      <p:ext uri="{BB962C8B-B14F-4D97-AF65-F5344CB8AC3E}">
        <p14:creationId xmlns:p14="http://schemas.microsoft.com/office/powerpoint/2010/main" val="27479245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Wed. Jan. 16,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a:t>Wed. Jan. 16, 2019</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a:t>PHYS 3313-001, Spring 2019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 id="2147483721" r:id="rId14"/>
  </p:sldLayoutIdLst>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ep.uta.edu/~yu/teaching/spring19-3313-001/spring19-3313-001.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8.emf"/><Relationship Id="rId3" Type="http://schemas.openxmlformats.org/officeDocument/2006/relationships/oleObject" Target="../embeddings/oleObject4.bin"/><Relationship Id="rId7" Type="http://schemas.openxmlformats.org/officeDocument/2006/relationships/oleObject" Target="../embeddings/oleObject7.bin"/><Relationship Id="rId12"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7.emf"/><Relationship Id="rId5" Type="http://schemas.openxmlformats.org/officeDocument/2006/relationships/oleObject" Target="../embeddings/oleObject5.bin"/><Relationship Id="rId15" Type="http://schemas.openxmlformats.org/officeDocument/2006/relationships/image" Target="../media/image9.emf"/><Relationship Id="rId10" Type="http://schemas.openxmlformats.org/officeDocument/2006/relationships/oleObject" Target="../embeddings/oleObject9.bin"/><Relationship Id="rId4" Type="http://schemas.openxmlformats.org/officeDocument/2006/relationships/image" Target="../media/image5.wmf"/><Relationship Id="rId9" Type="http://schemas.openxmlformats.org/officeDocument/2006/relationships/image" Target="../media/image6.emf"/><Relationship Id="rId14" Type="http://schemas.openxmlformats.org/officeDocument/2006/relationships/oleObject" Target="../embeddings/oleObject1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ep.uta.edu/~yu/teaching/spring19-3313-001/spring19-3313-001.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 Jan. 16, 2019</a:t>
            </a:r>
          </a:p>
        </p:txBody>
      </p:sp>
      <p:sp>
        <p:nvSpPr>
          <p:cNvPr id="7" name="Rectangle 5"/>
          <p:cNvSpPr>
            <a:spLocks noGrp="1" noChangeArrowheads="1"/>
          </p:cNvSpPr>
          <p:nvPr>
            <p:ph type="ftr" sz="quarter" idx="11"/>
          </p:nvPr>
        </p:nvSpPr>
        <p:spPr/>
        <p:txBody>
          <a:bodyPr/>
          <a:lstStyle/>
          <a:p>
            <a:pPr>
              <a:defRPr/>
            </a:pPr>
            <a:r>
              <a:rPr lang="en-US"/>
              <a:t>PHYS 3313-001, Spring 2019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3313 –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#2</a:t>
            </a:r>
          </a:p>
        </p:txBody>
      </p:sp>
      <p:sp>
        <p:nvSpPr>
          <p:cNvPr id="18438" name="Text Box 4"/>
          <p:cNvSpPr txBox="1">
            <a:spLocks noChangeArrowheads="1"/>
          </p:cNvSpPr>
          <p:nvPr/>
        </p:nvSpPr>
        <p:spPr bwMode="auto">
          <a:xfrm>
            <a:off x="2902215" y="1683603"/>
            <a:ext cx="3031599"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Jan. </a:t>
            </a:r>
            <a:r>
              <a:rPr lang="en-US" altLang="ko-KR" dirty="0">
                <a:solidFill>
                  <a:schemeClr val="accent2"/>
                </a:solidFill>
                <a:latin typeface="Monotype Corsiva" pitchFamily="-84" charset="0"/>
              </a:rPr>
              <a:t>16</a:t>
            </a:r>
            <a:r>
              <a:rPr lang="en-US" dirty="0">
                <a:solidFill>
                  <a:schemeClr val="accent2"/>
                </a:solidFill>
                <a:latin typeface="Monotype Corsiva" pitchFamily="-84" charset="0"/>
              </a:rPr>
              <a:t>, 2019</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790700" y="2514600"/>
            <a:ext cx="6134100" cy="30480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a:solidFill>
                  <a:schemeClr val="accent2"/>
                </a:solidFill>
                <a:latin typeface="Arial Narrow" pitchFamily="-84" charset="0"/>
              </a:rPr>
              <a:t>Class Information</a:t>
            </a:r>
          </a:p>
          <a:p>
            <a:pPr marL="609600" indent="-609600">
              <a:spcBef>
                <a:spcPct val="20000"/>
              </a:spcBef>
              <a:buFontTx/>
              <a:buChar char="•"/>
            </a:pPr>
            <a:r>
              <a:rPr lang="en-US" sz="2800" dirty="0">
                <a:solidFill>
                  <a:schemeClr val="accent2"/>
                </a:solidFill>
                <a:latin typeface="Arial Narrow" pitchFamily="-84" charset="0"/>
              </a:rPr>
              <a:t>What is Physics?</a:t>
            </a:r>
          </a:p>
          <a:p>
            <a:pPr marL="609600" indent="-609600">
              <a:spcBef>
                <a:spcPct val="20000"/>
              </a:spcBef>
              <a:buFontTx/>
              <a:buChar char="•"/>
            </a:pPr>
            <a:r>
              <a:rPr lang="en-US" sz="2800" dirty="0">
                <a:solidFill>
                  <a:schemeClr val="accent2"/>
                </a:solidFill>
                <a:latin typeface="Arial Narrow" pitchFamily="-84" charset="0"/>
              </a:rPr>
              <a:t>Brief history of modern physics</a:t>
            </a:r>
          </a:p>
          <a:p>
            <a:pPr marL="609600" indent="-609600">
              <a:spcBef>
                <a:spcPct val="20000"/>
              </a:spcBef>
              <a:buFontTx/>
              <a:buChar char="•"/>
            </a:pPr>
            <a:r>
              <a:rPr lang="en-US" sz="2800" dirty="0">
                <a:solidFill>
                  <a:schemeClr val="accent2"/>
                </a:solidFill>
                <a:latin typeface="Arial Narrow" pitchFamily="-84" charset="0"/>
              </a:rPr>
              <a:t>Classical Physics</a:t>
            </a:r>
          </a:p>
          <a:p>
            <a:pPr marL="609600" indent="-609600">
              <a:spcBef>
                <a:spcPct val="20000"/>
              </a:spcBef>
              <a:buFontTx/>
              <a:buChar char="•"/>
            </a:pPr>
            <a:r>
              <a:rPr lang="en-US" sz="2800" dirty="0">
                <a:solidFill>
                  <a:schemeClr val="accent2"/>
                </a:solidFill>
                <a:latin typeface="Arial Narrow" pitchFamily="-84" charset="0"/>
              </a:rPr>
              <a:t>Concept of Waves and Particles</a:t>
            </a:r>
          </a:p>
          <a:p>
            <a:pPr marL="609600" indent="-609600">
              <a:spcBef>
                <a:spcPct val="20000"/>
              </a:spcBef>
              <a:buFontTx/>
              <a:buChar char="•"/>
            </a:pPr>
            <a:r>
              <a:rPr lang="en-US" sz="2800" dirty="0">
                <a:solidFill>
                  <a:schemeClr val="accent2"/>
                </a:solidFill>
                <a:latin typeface="Arial Narrow" pitchFamily="-84" charset="0"/>
              </a:rPr>
              <a:t>Conservation Laws and Fundamental Forces</a:t>
            </a:r>
            <a:endParaRPr lang="en-US" sz="2800" dirty="0">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76200"/>
            <a:ext cx="7772400" cy="457200"/>
          </a:xfrm>
        </p:spPr>
        <p:txBody>
          <a:bodyPr/>
          <a:lstStyle/>
          <a:p>
            <a:pPr eaLnBrk="1" hangingPunct="1"/>
            <a:r>
              <a:rPr lang="en-US" dirty="0">
                <a:ea typeface="ＭＳ Ｐゴシック" pitchFamily="-84" charset="-128"/>
                <a:cs typeface="ＭＳ Ｐゴシック" pitchFamily="-84" charset="-128"/>
              </a:rPr>
              <a:t>Valid Planetarium Shows</a:t>
            </a:r>
          </a:p>
        </p:txBody>
      </p:sp>
      <p:sp>
        <p:nvSpPr>
          <p:cNvPr id="49158" name="Slide Number Placeholder 5"/>
          <p:cNvSpPr>
            <a:spLocks noGrp="1"/>
          </p:cNvSpPr>
          <p:nvPr>
            <p:ph type="sldNum" sz="quarter" idx="12"/>
          </p:nvPr>
        </p:nvSpPr>
        <p:spPr>
          <a:noFill/>
        </p:spPr>
        <p:txBody>
          <a:bodyPr/>
          <a:lstStyle/>
          <a:p>
            <a:fld id="{7630EF1E-AFE0-DE4D-AFB1-9733BEE277B8}" type="slidenum">
              <a:rPr lang="en-US">
                <a:latin typeface="Arial Narrow" pitchFamily="-84" charset="0"/>
              </a:rPr>
              <a:pPr/>
              <a:t>10</a:t>
            </a:fld>
            <a:endParaRPr lang="en-US">
              <a:latin typeface="Arial Narrow" pitchFamily="-84" charset="0"/>
            </a:endParaRPr>
          </a:p>
        </p:txBody>
      </p:sp>
      <p:sp>
        <p:nvSpPr>
          <p:cNvPr id="2" name="Date Placeholder 1"/>
          <p:cNvSpPr>
            <a:spLocks noGrp="1"/>
          </p:cNvSpPr>
          <p:nvPr>
            <p:ph type="dt" sz="half" idx="10"/>
          </p:nvPr>
        </p:nvSpPr>
        <p:spPr/>
        <p:txBody>
          <a:bodyPr/>
          <a:lstStyle/>
          <a:p>
            <a:pPr>
              <a:defRPr/>
            </a:pPr>
            <a:r>
              <a:rPr lang="en-US"/>
              <a:t>Wed. Jan. 16, 2019</a:t>
            </a:r>
          </a:p>
        </p:txBody>
      </p:sp>
      <p:sp>
        <p:nvSpPr>
          <p:cNvPr id="3" name="Footer Placeholder 2"/>
          <p:cNvSpPr>
            <a:spLocks noGrp="1"/>
          </p:cNvSpPr>
          <p:nvPr>
            <p:ph type="ftr" sz="quarter" idx="11"/>
          </p:nvPr>
        </p:nvSpPr>
        <p:spPr/>
        <p:txBody>
          <a:bodyPr/>
          <a:lstStyle/>
          <a:p>
            <a:pPr>
              <a:defRPr/>
            </a:pPr>
            <a:r>
              <a:rPr lang="en-US"/>
              <a:t>PHYS 3313-001, Spring 2019                      Dr. Jaehoon Yu</a:t>
            </a:r>
          </a:p>
        </p:txBody>
      </p:sp>
      <p:sp>
        <p:nvSpPr>
          <p:cNvPr id="49155" name="Content Placeholder 2"/>
          <p:cNvSpPr>
            <a:spLocks noGrp="1"/>
          </p:cNvSpPr>
          <p:nvPr>
            <p:ph idx="1"/>
          </p:nvPr>
        </p:nvSpPr>
        <p:spPr>
          <a:xfrm>
            <a:off x="381000" y="533400"/>
            <a:ext cx="8305800" cy="6172200"/>
          </a:xfrm>
          <a:solidFill>
            <a:schemeClr val="bg1"/>
          </a:solidFill>
        </p:spPr>
        <p:txBody>
          <a:bodyPr/>
          <a:lstStyle/>
          <a:p>
            <a:pPr eaLnBrk="1" hangingPunct="1"/>
            <a:r>
              <a:rPr lang="en-US" sz="2800" dirty="0">
                <a:ea typeface="ＭＳ Ｐゴシック" pitchFamily="-84" charset="-128"/>
                <a:cs typeface="ＭＳ Ｐゴシック" pitchFamily="-84" charset="-128"/>
              </a:rPr>
              <a:t>Regular running shows</a:t>
            </a:r>
            <a:endParaRPr lang="en-US" sz="2400" dirty="0"/>
          </a:p>
          <a:p>
            <a:pPr lvl="1"/>
            <a:r>
              <a:rPr lang="en-US" sz="2000" dirty="0"/>
              <a:t>Sat.: We are Astronomers (2pm), Our Violent Planet (6pm)</a:t>
            </a:r>
          </a:p>
          <a:p>
            <a:pPr lvl="1"/>
            <a:r>
              <a:rPr lang="en-US" sz="2000" dirty="0"/>
              <a:t>1:30pm Sundays: From Earth to the Universe</a:t>
            </a:r>
          </a:p>
          <a:p>
            <a:r>
              <a:rPr lang="en-US" sz="2800" dirty="0">
                <a:ea typeface="ＭＳ Ｐゴシック" pitchFamily="-84" charset="-128"/>
                <a:cs typeface="ＭＳ Ｐゴシック" pitchFamily="-84" charset="-128"/>
              </a:rPr>
              <a:t>Shows that need special arrangements</a:t>
            </a:r>
            <a:endParaRPr lang="en-US" sz="2800" dirty="0"/>
          </a:p>
          <a:p>
            <a:pPr lvl="1"/>
            <a:r>
              <a:rPr lang="en-US" sz="2000" dirty="0"/>
              <a:t>Can watch up to 2 times: Black Holes &amp; Phantom of the Universe </a:t>
            </a:r>
          </a:p>
          <a:p>
            <a:pPr lvl="1"/>
            <a:r>
              <a:rPr lang="en-US" sz="2000" dirty="0"/>
              <a:t>Rosetta, Seeing, We are Astronomers, Back to the Moon for Good; Experience the Aurora; Magnificent Sun, The Hot and Energetic Universe</a:t>
            </a:r>
          </a:p>
          <a:p>
            <a:pPr lvl="1"/>
            <a:r>
              <a:rPr lang="en-US" sz="2000" dirty="0"/>
              <a:t>Stars of the Pharaohs; Two Small Pieces of Glass; Unseen Universe; Violent Universe and several more</a:t>
            </a:r>
          </a:p>
          <a:p>
            <a:r>
              <a:rPr lang="en-US" sz="2400" dirty="0">
                <a:ea typeface="ＭＳ Ｐゴシック" pitchFamily="-84" charset="-128"/>
                <a:cs typeface="ＭＳ Ｐゴシック" pitchFamily="-84" charset="-128"/>
              </a:rPr>
              <a:t>How to submit for extra credit?</a:t>
            </a:r>
          </a:p>
          <a:p>
            <a:pPr lvl="1" eaLnBrk="1" hangingPunct="1"/>
            <a:r>
              <a:rPr lang="en-US" sz="2000" dirty="0"/>
              <a:t>Obtain the ticket stub that is signed and dated by the planetarium star lecturer of the day</a:t>
            </a:r>
          </a:p>
          <a:p>
            <a:pPr lvl="1" eaLnBrk="1" hangingPunct="1"/>
            <a:r>
              <a:rPr lang="en-US" sz="2000" dirty="0"/>
              <a:t>Collect the ticket stubs throughout the semester</a:t>
            </a:r>
          </a:p>
          <a:p>
            <a:pPr lvl="1" eaLnBrk="1" hangingPunct="1"/>
            <a:r>
              <a:rPr lang="en-US" sz="2000" dirty="0"/>
              <a:t>Tape ONLY one edge of all of the ticket stubs on a sheet of paper with your name and ID written on it</a:t>
            </a:r>
          </a:p>
          <a:p>
            <a:pPr lvl="1" eaLnBrk="1" hangingPunct="1"/>
            <a:r>
              <a:rPr lang="en-US" sz="2000" dirty="0"/>
              <a:t>Submit the sheet at the end of the semester at the final exam</a:t>
            </a:r>
          </a:p>
        </p:txBody>
      </p:sp>
    </p:spTree>
    <p:extLst>
      <p:ext uri="{BB962C8B-B14F-4D97-AF65-F5344CB8AC3E}">
        <p14:creationId xmlns:p14="http://schemas.microsoft.com/office/powerpoint/2010/main" val="3436146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0180" name="Slide Number Placeholder 5"/>
          <p:cNvSpPr>
            <a:spLocks noGrp="1"/>
          </p:cNvSpPr>
          <p:nvPr>
            <p:ph type="sldNum" sz="quarter" idx="12"/>
          </p:nvPr>
        </p:nvSpPr>
        <p:spPr>
          <a:noFill/>
        </p:spPr>
        <p:txBody>
          <a:bodyPr/>
          <a:lstStyle/>
          <a:p>
            <a:fld id="{8CCCB1A0-9A65-E743-B849-47E7AFE45095}" type="slidenum">
              <a:rPr lang="en-US">
                <a:latin typeface="Arial Narrow" pitchFamily="-84" charset="0"/>
              </a:rPr>
              <a:pPr/>
              <a:t>11</a:t>
            </a:fld>
            <a:endParaRPr lang="en-US">
              <a:latin typeface="Arial Narrow" pitchFamily="-84" charset="0"/>
            </a:endParaRPr>
          </a:p>
        </p:txBody>
      </p:sp>
      <p:sp>
        <p:nvSpPr>
          <p:cNvPr id="50181" name="Rectangle 2"/>
          <p:cNvSpPr>
            <a:spLocks noGrp="1" noChangeArrowheads="1"/>
          </p:cNvSpPr>
          <p:nvPr>
            <p:ph type="title"/>
          </p:nvPr>
        </p:nvSpPr>
        <p:spPr>
          <a:xfrm>
            <a:off x="685800" y="152400"/>
            <a:ext cx="7772400" cy="762000"/>
          </a:xfrm>
        </p:spPr>
        <p:txBody>
          <a:bodyPr/>
          <a:lstStyle/>
          <a:p>
            <a:pPr eaLnBrk="1" hangingPunct="1"/>
            <a:r>
              <a:rPr lang="en-US" sz="4000" dirty="0">
                <a:ea typeface="ＭＳ Ｐゴシック" pitchFamily="-84" charset="-128"/>
                <a:cs typeface="ＭＳ Ｐゴシック" pitchFamily="-84" charset="-128"/>
              </a:rPr>
              <a:t>What can you expect from this class?</a:t>
            </a:r>
          </a:p>
        </p:txBody>
      </p:sp>
      <p:sp>
        <p:nvSpPr>
          <p:cNvPr id="45062" name="Rectangle 3"/>
          <p:cNvSpPr>
            <a:spLocks noGrp="1" noChangeArrowheads="1"/>
          </p:cNvSpPr>
          <p:nvPr>
            <p:ph type="body" idx="1"/>
          </p:nvPr>
        </p:nvSpPr>
        <p:spPr>
          <a:xfrm>
            <a:off x="228600" y="838200"/>
            <a:ext cx="8458200" cy="5791200"/>
          </a:xfrm>
          <a:noFill/>
        </p:spPr>
        <p:txBody>
          <a:bodyPr/>
          <a:lstStyle/>
          <a:p>
            <a:pPr eaLnBrk="1" hangingPunct="1">
              <a:lnSpc>
                <a:spcPct val="90000"/>
              </a:lnSpc>
            </a:pPr>
            <a:r>
              <a:rPr lang="en-US" dirty="0">
                <a:ea typeface="ＭＳ Ｐゴシック" pitchFamily="-84" charset="-128"/>
                <a:cs typeface="ＭＳ Ｐゴシック" pitchFamily="-84" charset="-128"/>
              </a:rPr>
              <a:t>All A’s would be perfect for you, wouldn’t it?</a:t>
            </a:r>
            <a:endParaRPr lang="en-US" sz="2800" dirty="0"/>
          </a:p>
          <a:p>
            <a:pPr lvl="1" eaLnBrk="1" hangingPunct="1">
              <a:lnSpc>
                <a:spcPct val="90000"/>
              </a:lnSpc>
            </a:pPr>
            <a:r>
              <a:rPr lang="en-US" dirty="0"/>
              <a:t>But easy come easy go</a:t>
            </a:r>
          </a:p>
          <a:p>
            <a:pPr lvl="1" eaLnBrk="1" hangingPunct="1">
              <a:lnSpc>
                <a:spcPct val="90000"/>
              </a:lnSpc>
            </a:pPr>
            <a:r>
              <a:rPr lang="en-US" dirty="0"/>
              <a:t>Must put in earnest efforts to make it last and</a:t>
            </a:r>
            <a:r>
              <a:rPr lang="en-US" altLang="ko-KR" dirty="0">
                <a:ea typeface="굴림" pitchFamily="-84" charset="-127"/>
                <a:cs typeface="굴림" pitchFamily="-84" charset="-127"/>
              </a:rPr>
              <a:t> meaningful</a:t>
            </a:r>
            <a:endParaRPr lang="en-US" dirty="0"/>
          </a:p>
          <a:p>
            <a:pPr eaLnBrk="1" hangingPunct="1">
              <a:lnSpc>
                <a:spcPct val="90000"/>
              </a:lnSpc>
            </a:pPr>
            <a:r>
              <a:rPr lang="en-US" dirty="0">
                <a:ea typeface="ＭＳ Ｐゴシック" pitchFamily="-84" charset="-128"/>
                <a:cs typeface="ＭＳ Ｐゴシック" pitchFamily="-84" charset="-128"/>
              </a:rPr>
              <a:t>This class is going to be challenging!!</a:t>
            </a:r>
          </a:p>
          <a:p>
            <a:pPr eaLnBrk="1" hangingPunct="1">
              <a:lnSpc>
                <a:spcPct val="90000"/>
              </a:lnSpc>
            </a:pPr>
            <a:r>
              <a:rPr lang="en-US" dirty="0">
                <a:ea typeface="ＭＳ Ｐゴシック" pitchFamily="-84" charset="-128"/>
                <a:cs typeface="ＭＳ Ｐゴシック" pitchFamily="-84" charset="-128"/>
              </a:rPr>
              <a:t>You will earn your grade in this class.</a:t>
            </a:r>
          </a:p>
          <a:p>
            <a:pPr lvl="1" eaLnBrk="1" hangingPunct="1">
              <a:lnSpc>
                <a:spcPct val="90000"/>
              </a:lnSpc>
            </a:pPr>
            <a:r>
              <a:rPr lang="en-US" dirty="0"/>
              <a:t>You will need to put in sufficient time and sincere efforts</a:t>
            </a:r>
          </a:p>
          <a:p>
            <a:pPr lvl="1" eaLnBrk="1" hangingPunct="1">
              <a:lnSpc>
                <a:spcPct val="90000"/>
              </a:lnSpc>
            </a:pPr>
            <a:r>
              <a:rPr lang="en-US" dirty="0"/>
              <a:t>Exams</a:t>
            </a:r>
            <a:r>
              <a:rPr lang="en-US" altLang="ko-KR" dirty="0">
                <a:ea typeface="굴림" pitchFamily="-84" charset="-127"/>
                <a:cs typeface="굴림" pitchFamily="-84" charset="-127"/>
              </a:rPr>
              <a:t> and quizzes</a:t>
            </a:r>
            <a:r>
              <a:rPr lang="en-US" dirty="0"/>
              <a:t> will be tough!!</a:t>
            </a:r>
          </a:p>
          <a:p>
            <a:pPr lvl="2" eaLnBrk="1" hangingPunct="1">
              <a:lnSpc>
                <a:spcPct val="90000"/>
              </a:lnSpc>
            </a:pPr>
            <a:r>
              <a:rPr lang="en-US" dirty="0">
                <a:ea typeface="ＭＳ Ｐゴシック" pitchFamily="-84" charset="-128"/>
              </a:rPr>
              <a:t>Sometimes problems might not look exactly like what you learned in the class (but they are driven from them!)</a:t>
            </a:r>
          </a:p>
          <a:p>
            <a:pPr lvl="2" eaLnBrk="1" hangingPunct="1">
              <a:lnSpc>
                <a:spcPct val="90000"/>
              </a:lnSpc>
            </a:pPr>
            <a:r>
              <a:rPr lang="en-US" dirty="0">
                <a:ea typeface="ＭＳ Ｐゴシック" pitchFamily="-84" charset="-128"/>
              </a:rPr>
              <a:t>Just putting the right answer in free response problems does not work!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0180" name="Slide Number Placeholder 5"/>
          <p:cNvSpPr>
            <a:spLocks noGrp="1"/>
          </p:cNvSpPr>
          <p:nvPr>
            <p:ph type="sldNum" sz="quarter" idx="12"/>
          </p:nvPr>
        </p:nvSpPr>
        <p:spPr>
          <a:noFill/>
        </p:spPr>
        <p:txBody>
          <a:bodyPr/>
          <a:lstStyle/>
          <a:p>
            <a:fld id="{8CCCB1A0-9A65-E743-B849-47E7AFE45095}" type="slidenum">
              <a:rPr lang="en-US">
                <a:latin typeface="Arial Narrow" pitchFamily="-84" charset="0"/>
              </a:rPr>
              <a:pPr/>
              <a:t>12</a:t>
            </a:fld>
            <a:endParaRPr lang="en-US">
              <a:latin typeface="Arial Narrow" pitchFamily="-84" charset="0"/>
            </a:endParaRPr>
          </a:p>
        </p:txBody>
      </p:sp>
      <p:sp>
        <p:nvSpPr>
          <p:cNvPr id="50181" name="Rectangle 2"/>
          <p:cNvSpPr>
            <a:spLocks noGrp="1" noChangeArrowheads="1"/>
          </p:cNvSpPr>
          <p:nvPr>
            <p:ph type="title"/>
          </p:nvPr>
        </p:nvSpPr>
        <p:spPr>
          <a:xfrm>
            <a:off x="685800" y="76200"/>
            <a:ext cx="7772400" cy="762000"/>
          </a:xfrm>
        </p:spPr>
        <p:txBody>
          <a:bodyPr/>
          <a:lstStyle/>
          <a:p>
            <a:pPr eaLnBrk="1" hangingPunct="1"/>
            <a:r>
              <a:rPr lang="en-US" sz="4000" dirty="0">
                <a:ea typeface="ＭＳ Ｐゴシック" pitchFamily="-84" charset="-128"/>
                <a:cs typeface="ＭＳ Ｐゴシック" pitchFamily="-84" charset="-128"/>
              </a:rPr>
              <a:t>What can you expect from this class?</a:t>
            </a:r>
          </a:p>
        </p:txBody>
      </p:sp>
      <p:sp>
        <p:nvSpPr>
          <p:cNvPr id="45062" name="Rectangle 3"/>
          <p:cNvSpPr>
            <a:spLocks noGrp="1" noChangeArrowheads="1"/>
          </p:cNvSpPr>
          <p:nvPr>
            <p:ph type="body" idx="1"/>
          </p:nvPr>
        </p:nvSpPr>
        <p:spPr>
          <a:xfrm>
            <a:off x="381000" y="838200"/>
            <a:ext cx="8458200" cy="5791200"/>
          </a:xfrm>
          <a:noFill/>
        </p:spPr>
        <p:txBody>
          <a:bodyPr/>
          <a:lstStyle/>
          <a:p>
            <a:pPr eaLnBrk="1" hangingPunct="1">
              <a:lnSpc>
                <a:spcPct val="90000"/>
              </a:lnSpc>
            </a:pPr>
            <a:r>
              <a:rPr lang="en-US" dirty="0">
                <a:ea typeface="ＭＳ Ｐゴシック" pitchFamily="-84" charset="-128"/>
                <a:cs typeface="ＭＳ Ｐゴシック" pitchFamily="-84" charset="-128"/>
              </a:rPr>
              <a:t>But you have a great control of your grade in your hands, up to 55%!!!</a:t>
            </a:r>
          </a:p>
          <a:p>
            <a:pPr lvl="1" eaLnBrk="1" hangingPunct="1">
              <a:lnSpc>
                <a:spcPct val="90000"/>
              </a:lnSpc>
            </a:pPr>
            <a:r>
              <a:rPr lang="en-US" dirty="0"/>
              <a:t>Homework</a:t>
            </a:r>
            <a:r>
              <a:rPr lang="en-US" altLang="ko-KR" dirty="0">
                <a:ea typeface="굴림" pitchFamily="-84" charset="-127"/>
                <a:cs typeface="굴림" pitchFamily="-84" charset="-127"/>
              </a:rPr>
              <a:t> is 30</a:t>
            </a:r>
            <a:r>
              <a:rPr lang="en-US" dirty="0"/>
              <a:t>%</a:t>
            </a:r>
            <a:r>
              <a:rPr lang="en-US" altLang="ko-KR" dirty="0">
                <a:ea typeface="굴림" pitchFamily="-84" charset="-127"/>
                <a:cs typeface="굴림" pitchFamily="-84" charset="-127"/>
              </a:rPr>
              <a:t> of the total grade</a:t>
            </a:r>
            <a:r>
              <a:rPr lang="en-US" dirty="0"/>
              <a:t>!!</a:t>
            </a:r>
          </a:p>
          <a:p>
            <a:pPr lvl="2" eaLnBrk="1" hangingPunct="1">
              <a:lnSpc>
                <a:spcPct val="90000"/>
              </a:lnSpc>
            </a:pPr>
            <a:r>
              <a:rPr lang="en-US" dirty="0">
                <a:ea typeface="ＭＳ Ｐゴシック" pitchFamily="-84" charset="-128"/>
              </a:rPr>
              <a:t>Means you will have many homework problems</a:t>
            </a:r>
          </a:p>
          <a:p>
            <a:pPr lvl="3" eaLnBrk="1" hangingPunct="1">
              <a:lnSpc>
                <a:spcPct val="90000"/>
              </a:lnSpc>
            </a:pPr>
            <a:r>
              <a:rPr lang="en-US" dirty="0">
                <a:ea typeface="ＭＳ Ｐゴシック" pitchFamily="-84" charset="-128"/>
              </a:rPr>
              <a:t>Sometimes much more than </a:t>
            </a:r>
            <a:r>
              <a:rPr lang="en-US" altLang="ko-KR" dirty="0">
                <a:ea typeface="굴림" pitchFamily="-84" charset="-127"/>
                <a:cs typeface="굴림" pitchFamily="-84" charset="-127"/>
              </a:rPr>
              <a:t>any </a:t>
            </a:r>
            <a:r>
              <a:rPr lang="en-US" dirty="0">
                <a:ea typeface="ＭＳ Ｐゴシック" pitchFamily="-84" charset="-128"/>
              </a:rPr>
              <a:t>other classes</a:t>
            </a:r>
          </a:p>
          <a:p>
            <a:pPr lvl="3" eaLnBrk="1" hangingPunct="1">
              <a:lnSpc>
                <a:spcPct val="90000"/>
              </a:lnSpc>
            </a:pPr>
            <a:r>
              <a:rPr lang="en-US" dirty="0">
                <a:ea typeface="ＭＳ Ｐゴシック" pitchFamily="-84" charset="-128"/>
              </a:rPr>
              <a:t>Sometimes homework problems will be something that you have yet to learn in class</a:t>
            </a:r>
          </a:p>
          <a:p>
            <a:pPr lvl="3" eaLnBrk="1" hangingPunct="1">
              <a:lnSpc>
                <a:spcPct val="90000"/>
              </a:lnSpc>
            </a:pPr>
            <a:r>
              <a:rPr lang="en-US" dirty="0">
                <a:ea typeface="ＭＳ Ｐゴシック" pitchFamily="-84" charset="-128"/>
              </a:rPr>
              <a:t>Exam’s problems will be easier than homework problems but the same principles!!</a:t>
            </a:r>
          </a:p>
          <a:p>
            <a:pPr lvl="1" eaLnBrk="1" hangingPunct="1">
              <a:lnSpc>
                <a:spcPct val="90000"/>
              </a:lnSpc>
            </a:pPr>
            <a:r>
              <a:rPr lang="en-US" dirty="0"/>
              <a:t>Group research project: 15%</a:t>
            </a:r>
          </a:p>
          <a:p>
            <a:pPr lvl="1" eaLnBrk="1" hangingPunct="1">
              <a:lnSpc>
                <a:spcPct val="90000"/>
              </a:lnSpc>
            </a:pPr>
            <a:r>
              <a:rPr lang="en-US" dirty="0"/>
              <a:t>Extra credit 10%</a:t>
            </a:r>
          </a:p>
          <a:p>
            <a:pPr eaLnBrk="1" hangingPunct="1">
              <a:lnSpc>
                <a:spcPct val="90000"/>
              </a:lnSpc>
            </a:pPr>
            <a:r>
              <a:rPr lang="en-US" dirty="0">
                <a:ea typeface="ＭＳ Ｐゴシック" pitchFamily="-84" charset="-128"/>
                <a:cs typeface="ＭＳ Ｐゴシック" pitchFamily="-84" charset="-128"/>
              </a:rPr>
              <a:t>I will work with you so that your efforts are properly rewarded </a:t>
            </a:r>
          </a:p>
        </p:txBody>
      </p:sp>
    </p:spTree>
    <p:extLst>
      <p:ext uri="{BB962C8B-B14F-4D97-AF65-F5344CB8AC3E}">
        <p14:creationId xmlns:p14="http://schemas.microsoft.com/office/powerpoint/2010/main" val="151721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a:t>Wed. Jan. 16, 2019</a:t>
            </a:r>
          </a:p>
        </p:txBody>
      </p:sp>
      <p:sp>
        <p:nvSpPr>
          <p:cNvPr id="6" name="Footer Placeholder 4"/>
          <p:cNvSpPr>
            <a:spLocks noGrp="1"/>
          </p:cNvSpPr>
          <p:nvPr>
            <p:ph type="ftr" sz="quarter" idx="11"/>
          </p:nvPr>
        </p:nvSpPr>
        <p:spPr/>
        <p:txBody>
          <a:bodyPr/>
          <a:lstStyle/>
          <a:p>
            <a:pPr>
              <a:defRPr/>
            </a:pPr>
            <a:r>
              <a:rPr lang="en-US"/>
              <a:t>PHYS 3313-001, Spring 2019                      Dr. Jaehoon Yu</a:t>
            </a:r>
          </a:p>
        </p:txBody>
      </p:sp>
      <p:sp>
        <p:nvSpPr>
          <p:cNvPr id="51204" name="Slide Number Placeholder 5"/>
          <p:cNvSpPr>
            <a:spLocks noGrp="1"/>
          </p:cNvSpPr>
          <p:nvPr>
            <p:ph type="sldNum" sz="quarter" idx="12"/>
          </p:nvPr>
        </p:nvSpPr>
        <p:spPr>
          <a:noFill/>
        </p:spPr>
        <p:txBody>
          <a:bodyPr/>
          <a:lstStyle/>
          <a:p>
            <a:fld id="{A0DFF576-8530-2E46-B54A-5D3FBF3503D0}" type="slidenum">
              <a:rPr lang="en-US">
                <a:latin typeface="Arial Narrow" pitchFamily="-84" charset="0"/>
              </a:rPr>
              <a:pPr/>
              <a:t>13</a:t>
            </a:fld>
            <a:endParaRPr lang="en-US">
              <a:latin typeface="Arial Narrow" pitchFamily="-84" charset="0"/>
            </a:endParaRPr>
          </a:p>
        </p:txBody>
      </p:sp>
      <p:sp>
        <p:nvSpPr>
          <p:cNvPr id="51205" name="Rectangle 2"/>
          <p:cNvSpPr>
            <a:spLocks noGrp="1" noChangeArrowheads="1"/>
          </p:cNvSpPr>
          <p:nvPr>
            <p:ph type="title"/>
          </p:nvPr>
        </p:nvSpPr>
        <p:spPr>
          <a:xfrm>
            <a:off x="533400" y="76200"/>
            <a:ext cx="8153400" cy="609600"/>
          </a:xfrm>
        </p:spPr>
        <p:txBody>
          <a:bodyPr/>
          <a:lstStyle/>
          <a:p>
            <a:pPr eaLnBrk="1" hangingPunct="1"/>
            <a:r>
              <a:rPr lang="en-US" dirty="0">
                <a:ea typeface="ＭＳ Ｐゴシック" pitchFamily="-84" charset="-128"/>
                <a:cs typeface="ＭＳ Ｐゴシック" pitchFamily="-84" charset="-128"/>
              </a:rPr>
              <a:t>What do we want </a:t>
            </a:r>
            <a:r>
              <a:rPr lang="en-US" altLang="ko-KR" dirty="0">
                <a:ea typeface="굴림" pitchFamily="-84" charset="-127"/>
                <a:cs typeface="굴림" pitchFamily="-84" charset="-127"/>
              </a:rPr>
              <a:t>to learn</a:t>
            </a:r>
            <a:r>
              <a:rPr lang="en-US" dirty="0">
                <a:ea typeface="ＭＳ Ｐゴシック" pitchFamily="-84" charset="-128"/>
                <a:cs typeface="ＭＳ Ｐゴシック" pitchFamily="-84" charset="-128"/>
              </a:rPr>
              <a:t> in this class?</a:t>
            </a:r>
          </a:p>
        </p:txBody>
      </p:sp>
      <p:sp>
        <p:nvSpPr>
          <p:cNvPr id="206851" name="Rectangle 3"/>
          <p:cNvSpPr>
            <a:spLocks noGrp="1" noChangeArrowheads="1"/>
          </p:cNvSpPr>
          <p:nvPr>
            <p:ph type="body" idx="1"/>
          </p:nvPr>
        </p:nvSpPr>
        <p:spPr>
          <a:xfrm>
            <a:off x="0" y="762000"/>
            <a:ext cx="9144000" cy="4953000"/>
          </a:xfrm>
        </p:spPr>
        <p:txBody>
          <a:bodyPr/>
          <a:lstStyle/>
          <a:p>
            <a:pPr eaLnBrk="1" hangingPunct="1">
              <a:lnSpc>
                <a:spcPct val="80000"/>
              </a:lnSpc>
            </a:pPr>
            <a:r>
              <a:rPr lang="en-US" dirty="0">
                <a:ea typeface="ＭＳ Ｐゴシック" pitchFamily="-84" charset="-128"/>
                <a:cs typeface="ＭＳ Ｐゴシック" pitchFamily="-84" charset="-128"/>
              </a:rPr>
              <a:t>The physics that provided fundamentals to the technical progress for us, especially in the last 150 years or so</a:t>
            </a:r>
          </a:p>
          <a:p>
            <a:pPr eaLnBrk="1" hangingPunct="1">
              <a:lnSpc>
                <a:spcPct val="80000"/>
              </a:lnSpc>
            </a:pPr>
            <a:r>
              <a:rPr lang="en-US" dirty="0">
                <a:solidFill>
                  <a:srgbClr val="CC00CC"/>
                </a:solidFill>
                <a:ea typeface="ＭＳ Ｐゴシック" pitchFamily="-84" charset="-128"/>
                <a:cs typeface="ＭＳ Ｐゴシック" pitchFamily="-84" charset="-128"/>
              </a:rPr>
              <a:t>Learn concepts of quantum theory for microscopic phenomena and relativity for phenomena at high speed</a:t>
            </a:r>
            <a:endParaRPr lang="en-US" dirty="0">
              <a:ea typeface="ＭＳ Ｐゴシック" pitchFamily="-84" charset="-128"/>
              <a:cs typeface="ＭＳ Ｐゴシック" pitchFamily="-84" charset="-128"/>
            </a:endParaRPr>
          </a:p>
          <a:p>
            <a:pPr eaLnBrk="1" hangingPunct="1">
              <a:lnSpc>
                <a:spcPct val="80000"/>
              </a:lnSpc>
            </a:pPr>
            <a:r>
              <a:rPr lang="en-US" dirty="0">
                <a:ea typeface="ＭＳ Ｐゴシック" pitchFamily="-84" charset="-128"/>
                <a:cs typeface="ＭＳ Ｐゴシック" pitchFamily="-84" charset="-128"/>
              </a:rPr>
              <a:t>Learn physical principles that we still exploit</a:t>
            </a:r>
          </a:p>
          <a:p>
            <a:pPr eaLnBrk="1" hangingPunct="1">
              <a:lnSpc>
                <a:spcPct val="80000"/>
              </a:lnSpc>
            </a:pPr>
            <a:r>
              <a:rPr lang="en-US" dirty="0">
                <a:solidFill>
                  <a:srgbClr val="CC00CC"/>
                </a:solidFill>
                <a:ea typeface="ＭＳ Ｐゴシック" pitchFamily="-84" charset="-128"/>
                <a:cs typeface="ＭＳ Ｐゴシック" pitchFamily="-84" charset="-128"/>
              </a:rPr>
              <a:t>Learn skills to express observations and measurements in mathematical language</a:t>
            </a:r>
          </a:p>
          <a:p>
            <a:pPr eaLnBrk="1" hangingPunct="1">
              <a:lnSpc>
                <a:spcPct val="80000"/>
              </a:lnSpc>
            </a:pPr>
            <a:r>
              <a:rPr lang="en-US" dirty="0">
                <a:ea typeface="ＭＳ Ｐゴシック" pitchFamily="-84" charset="-128"/>
                <a:cs typeface="ＭＳ Ｐゴシック" pitchFamily="-84" charset="-128"/>
              </a:rPr>
              <a:t>Learn skills to research literatures and express your research in systematic manner in writing</a:t>
            </a:r>
          </a:p>
          <a:p>
            <a:pPr eaLnBrk="1" hangingPunct="1">
              <a:lnSpc>
                <a:spcPct val="80000"/>
              </a:lnSpc>
            </a:pPr>
            <a:r>
              <a:rPr lang="en-US" dirty="0">
                <a:solidFill>
                  <a:srgbClr val="FF0066"/>
                </a:solidFill>
                <a:ea typeface="ＭＳ Ｐゴシック" pitchFamily="-84" charset="-128"/>
                <a:cs typeface="ＭＳ Ｐゴシック" pitchFamily="-84" charset="-128"/>
              </a:rPr>
              <a:t>Build up confidence in your physics abilities and to take on any challenges laid in front of you!!</a:t>
            </a:r>
          </a:p>
        </p:txBody>
      </p:sp>
      <p:sp>
        <p:nvSpPr>
          <p:cNvPr id="206852" name="Text Box 4"/>
          <p:cNvSpPr txBox="1">
            <a:spLocks noChangeArrowheads="1"/>
          </p:cNvSpPr>
          <p:nvPr/>
        </p:nvSpPr>
        <p:spPr bwMode="auto">
          <a:xfrm>
            <a:off x="1219200" y="5715000"/>
            <a:ext cx="6519862" cy="617538"/>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sz="3200" dirty="0">
                <a:solidFill>
                  <a:srgbClr val="A50021"/>
                </a:solidFill>
                <a:latin typeface="Arial Narrow" pitchFamily="-84" charset="0"/>
              </a:rPr>
              <a:t>Most importantly, let us have a lot of FUN!!</a:t>
            </a:r>
          </a:p>
        </p:txBody>
      </p:sp>
    </p:spTree>
    <p:extLst>
      <p:ext uri="{BB962C8B-B14F-4D97-AF65-F5344CB8AC3E}">
        <p14:creationId xmlns:p14="http://schemas.microsoft.com/office/powerpoint/2010/main" val="3817359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a:t>Wed. Jan. 16, 2019</a:t>
            </a:r>
          </a:p>
        </p:txBody>
      </p:sp>
      <p:sp>
        <p:nvSpPr>
          <p:cNvPr id="6" name="Footer Placeholder 4"/>
          <p:cNvSpPr>
            <a:spLocks noGrp="1"/>
          </p:cNvSpPr>
          <p:nvPr>
            <p:ph type="ftr" sz="quarter" idx="11"/>
          </p:nvPr>
        </p:nvSpPr>
        <p:spPr/>
        <p:txBody>
          <a:bodyPr/>
          <a:lstStyle/>
          <a:p>
            <a:pPr>
              <a:defRPr/>
            </a:pPr>
            <a:r>
              <a:rPr lang="en-US"/>
              <a:t>PHYS 3313-001, Spring 2019                      Dr. Jaehoon Yu</a:t>
            </a:r>
          </a:p>
        </p:txBody>
      </p:sp>
      <p:sp>
        <p:nvSpPr>
          <p:cNvPr id="52228" name="Slide Number Placeholder 5"/>
          <p:cNvSpPr>
            <a:spLocks noGrp="1"/>
          </p:cNvSpPr>
          <p:nvPr>
            <p:ph type="sldNum" sz="quarter" idx="12"/>
          </p:nvPr>
        </p:nvSpPr>
        <p:spPr>
          <a:noFill/>
        </p:spPr>
        <p:txBody>
          <a:bodyPr/>
          <a:lstStyle/>
          <a:p>
            <a:fld id="{0CBF2BC4-1A5A-AD48-9531-2A516611618F}" type="slidenum">
              <a:rPr lang="en-US">
                <a:latin typeface="Arial Narrow" pitchFamily="-84" charset="0"/>
              </a:rPr>
              <a:pPr/>
              <a:t>14</a:t>
            </a:fld>
            <a:endParaRPr lang="en-US">
              <a:latin typeface="Arial Narrow" pitchFamily="-84" charset="0"/>
            </a:endParaRPr>
          </a:p>
        </p:txBody>
      </p:sp>
      <p:sp>
        <p:nvSpPr>
          <p:cNvPr id="52229" name="Rectangle 2"/>
          <p:cNvSpPr>
            <a:spLocks noGrp="1" noChangeArrowheads="1"/>
          </p:cNvSpPr>
          <p:nvPr>
            <p:ph type="title"/>
          </p:nvPr>
        </p:nvSpPr>
        <p:spPr>
          <a:xfrm>
            <a:off x="533400" y="0"/>
            <a:ext cx="8153400" cy="609600"/>
          </a:xfrm>
        </p:spPr>
        <p:txBody>
          <a:bodyPr/>
          <a:lstStyle/>
          <a:p>
            <a:pPr eaLnBrk="1" hangingPunct="1"/>
            <a:r>
              <a:rPr lang="en-US" dirty="0">
                <a:ea typeface="ＭＳ Ｐゴシック" pitchFamily="-84" charset="-128"/>
                <a:cs typeface="ＭＳ Ｐゴシック" pitchFamily="-84" charset="-128"/>
              </a:rPr>
              <a:t>Specifically, you will </a:t>
            </a:r>
            <a:r>
              <a:rPr lang="en-US" altLang="ko-KR" dirty="0">
                <a:ea typeface="굴림" pitchFamily="-84" charset="-127"/>
                <a:cs typeface="굴림" pitchFamily="-84" charset="-127"/>
              </a:rPr>
              <a:t>learn</a:t>
            </a:r>
            <a:r>
              <a:rPr lang="en-US" altLang="ko-KR" dirty="0">
                <a:ea typeface="ＭＳ Ｐゴシック" pitchFamily="-84" charset="-128"/>
                <a:cs typeface="ＭＳ Ｐゴシック" pitchFamily="-84" charset="-128"/>
              </a:rPr>
              <a:t>…</a:t>
            </a:r>
            <a:endParaRPr lang="en-US" dirty="0">
              <a:ea typeface="ＭＳ Ｐゴシック" pitchFamily="-84" charset="-128"/>
              <a:cs typeface="ＭＳ Ｐゴシック" pitchFamily="-84" charset="-128"/>
            </a:endParaRPr>
          </a:p>
        </p:txBody>
      </p:sp>
      <p:sp>
        <p:nvSpPr>
          <p:cNvPr id="206851" name="Rectangle 3"/>
          <p:cNvSpPr>
            <a:spLocks noGrp="1" noChangeArrowheads="1"/>
          </p:cNvSpPr>
          <p:nvPr>
            <p:ph type="body" idx="1"/>
          </p:nvPr>
        </p:nvSpPr>
        <p:spPr>
          <a:xfrm>
            <a:off x="533400" y="685800"/>
            <a:ext cx="8382000" cy="5562600"/>
          </a:xfrm>
        </p:spPr>
        <p:txBody>
          <a:bodyPr/>
          <a:lstStyle/>
          <a:p>
            <a:pPr eaLnBrk="1" hangingPunct="1">
              <a:lnSpc>
                <a:spcPct val="80000"/>
              </a:lnSpc>
            </a:pPr>
            <a:r>
              <a:rPr lang="en-US" sz="2800" dirty="0">
                <a:ea typeface="ＭＳ Ｐゴシック" pitchFamily="-84" charset="-128"/>
                <a:cs typeface="ＭＳ Ｐゴシック" pitchFamily="-84" charset="-128"/>
              </a:rPr>
              <a:t>Concepts and derivations of many of the modern physics</a:t>
            </a:r>
          </a:p>
          <a:p>
            <a:pPr lvl="1" eaLnBrk="1" hangingPunct="1">
              <a:lnSpc>
                <a:spcPct val="80000"/>
              </a:lnSpc>
            </a:pPr>
            <a:r>
              <a:rPr lang="en-US" sz="2400" dirty="0">
                <a:ea typeface="ＭＳ Ｐゴシック" pitchFamily="-84" charset="-128"/>
                <a:cs typeface="ＭＳ Ｐゴシック" pitchFamily="-84" charset="-128"/>
              </a:rPr>
              <a:t>History at the beginning of the new era</a:t>
            </a:r>
          </a:p>
          <a:p>
            <a:pPr lvl="1" eaLnBrk="1" hangingPunct="1">
              <a:lnSpc>
                <a:spcPct val="80000"/>
              </a:lnSpc>
            </a:pPr>
            <a:r>
              <a:rPr lang="en-US" sz="2400" dirty="0">
                <a:ea typeface="ＭＳ Ｐゴシック" pitchFamily="-84" charset="-128"/>
                <a:cs typeface="ＭＳ Ｐゴシック" pitchFamily="-84" charset="-128"/>
              </a:rPr>
              <a:t>Special relativity</a:t>
            </a:r>
          </a:p>
          <a:p>
            <a:pPr lvl="1" eaLnBrk="1" hangingPunct="1">
              <a:lnSpc>
                <a:spcPct val="80000"/>
              </a:lnSpc>
            </a:pPr>
            <a:r>
              <a:rPr lang="en-US" sz="2400" dirty="0">
                <a:ea typeface="ＭＳ Ｐゴシック" pitchFamily="-84" charset="-128"/>
                <a:cs typeface="ＭＳ Ｐゴシック" pitchFamily="-84" charset="-128"/>
              </a:rPr>
              <a:t>Quantum theory </a:t>
            </a:r>
          </a:p>
          <a:p>
            <a:pPr lvl="1" eaLnBrk="1" hangingPunct="1">
              <a:lnSpc>
                <a:spcPct val="80000"/>
              </a:lnSpc>
            </a:pPr>
            <a:r>
              <a:rPr lang="en-US" sz="2400" dirty="0">
                <a:ea typeface="ＭＳ Ｐゴシック" pitchFamily="-84" charset="-128"/>
                <a:cs typeface="ＭＳ Ｐゴシック" pitchFamily="-84" charset="-128"/>
              </a:rPr>
              <a:t>Atomic physics</a:t>
            </a:r>
          </a:p>
          <a:p>
            <a:pPr lvl="1" eaLnBrk="1" hangingPunct="1">
              <a:lnSpc>
                <a:spcPct val="80000"/>
              </a:lnSpc>
            </a:pPr>
            <a:r>
              <a:rPr lang="en-US" sz="2400" dirty="0">
                <a:ea typeface="ＭＳ Ｐゴシック" pitchFamily="-84" charset="-128"/>
                <a:cs typeface="ＭＳ Ｐゴシック" pitchFamily="-84" charset="-128"/>
              </a:rPr>
              <a:t>Condensed Matter physics</a:t>
            </a:r>
          </a:p>
          <a:p>
            <a:pPr lvl="1" eaLnBrk="1" hangingPunct="1">
              <a:lnSpc>
                <a:spcPct val="80000"/>
              </a:lnSpc>
            </a:pPr>
            <a:r>
              <a:rPr lang="en-US" sz="2400" dirty="0">
                <a:ea typeface="ＭＳ Ｐゴシック" pitchFamily="-84" charset="-128"/>
                <a:cs typeface="ＭＳ Ｐゴシック" pitchFamily="-84" charset="-128"/>
              </a:rPr>
              <a:t>Nuclear physics</a:t>
            </a:r>
          </a:p>
          <a:p>
            <a:pPr lvl="1" eaLnBrk="1" hangingPunct="1">
              <a:lnSpc>
                <a:spcPct val="80000"/>
              </a:lnSpc>
            </a:pPr>
            <a:r>
              <a:rPr lang="en-US" sz="2400" dirty="0">
                <a:ea typeface="ＭＳ Ｐゴシック" pitchFamily="-84" charset="-128"/>
                <a:cs typeface="ＭＳ Ｐゴシック" pitchFamily="-84" charset="-128"/>
              </a:rPr>
              <a:t>Particle Physics</a:t>
            </a:r>
          </a:p>
          <a:p>
            <a:pPr eaLnBrk="1" hangingPunct="1">
              <a:lnSpc>
                <a:spcPct val="80000"/>
              </a:lnSpc>
            </a:pPr>
            <a:r>
              <a:rPr lang="en-US" sz="2800" dirty="0">
                <a:ea typeface="ＭＳ Ｐゴシック" pitchFamily="-84" charset="-128"/>
                <a:cs typeface="ＭＳ Ｐゴシック" pitchFamily="-84" charset="-128"/>
              </a:rPr>
              <a:t>Focus on learning about the concepts with less complicated math</a:t>
            </a:r>
          </a:p>
          <a:p>
            <a:pPr lvl="1" eaLnBrk="1" hangingPunct="1">
              <a:lnSpc>
                <a:spcPct val="80000"/>
              </a:lnSpc>
            </a:pPr>
            <a:r>
              <a:rPr lang="en-US" sz="2400" dirty="0">
                <a:ea typeface="ＭＳ Ｐゴシック" pitchFamily="-84" charset="-128"/>
                <a:cs typeface="ＭＳ Ｐゴシック" pitchFamily="-84" charset="-128"/>
              </a:rPr>
              <a:t>You will learn some quantum calculations and understand the concept of probabilities</a:t>
            </a:r>
          </a:p>
          <a:p>
            <a:pPr eaLnBrk="1" hangingPunct="1">
              <a:lnSpc>
                <a:spcPct val="80000"/>
              </a:lnSpc>
            </a:pPr>
            <a:r>
              <a:rPr lang="en-US" sz="2800" dirty="0">
                <a:ea typeface="ＭＳ Ｐゴシック" pitchFamily="-84" charset="-128"/>
                <a:cs typeface="ＭＳ Ｐゴシック" pitchFamily="-84" charset="-128"/>
              </a:rPr>
              <a:t>Expectation at the end of the semester: You will be able to understand what bases fundamental physics provides to the current technology</a:t>
            </a:r>
          </a:p>
        </p:txBody>
      </p:sp>
    </p:spTree>
    <p:extLst>
      <p:ext uri="{BB962C8B-B14F-4D97-AF65-F5344CB8AC3E}">
        <p14:creationId xmlns:p14="http://schemas.microsoft.com/office/powerpoint/2010/main" val="3157664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p:txBody>
          <a:bodyPr/>
          <a:lstStyle/>
          <a:p>
            <a:pPr>
              <a:defRPr/>
            </a:pPr>
            <a:r>
              <a:rPr lang="en-US"/>
              <a:t>Wed. Jan. 16, 2019</a:t>
            </a:r>
          </a:p>
        </p:txBody>
      </p:sp>
      <p:sp>
        <p:nvSpPr>
          <p:cNvPr id="53251" name="Rectangle 6"/>
          <p:cNvSpPr>
            <a:spLocks noGrp="1" noChangeArrowheads="1"/>
          </p:cNvSpPr>
          <p:nvPr>
            <p:ph type="sldNum" sz="quarter" idx="12"/>
          </p:nvPr>
        </p:nvSpPr>
        <p:spPr>
          <a:noFill/>
        </p:spPr>
        <p:txBody>
          <a:bodyPr/>
          <a:lstStyle/>
          <a:p>
            <a:fld id="{678CA85B-B30E-0D41-87DE-7BB3FA64BD0D}" type="slidenum">
              <a:rPr lang="en-US">
                <a:latin typeface="Arial Narrow" pitchFamily="-84" charset="0"/>
              </a:rPr>
              <a:pPr/>
              <a:t>15</a:t>
            </a:fld>
            <a:endParaRPr lang="en-US">
              <a:latin typeface="Arial Narrow" pitchFamily="-84" charset="0"/>
            </a:endParaRPr>
          </a:p>
        </p:txBody>
      </p:sp>
      <p:sp>
        <p:nvSpPr>
          <p:cNvPr id="7" name="Footer Placeholder 4"/>
          <p:cNvSpPr>
            <a:spLocks noGrp="1"/>
          </p:cNvSpPr>
          <p:nvPr>
            <p:ph type="ftr" sz="quarter" idx="11"/>
          </p:nvPr>
        </p:nvSpPr>
        <p:spPr/>
        <p:txBody>
          <a:bodyPr/>
          <a:lstStyle/>
          <a:p>
            <a:pPr>
              <a:defRPr/>
            </a:pPr>
            <a:r>
              <a:rPr lang="en-US"/>
              <a:t>PHYS 3313-001, Spring 2019                      Dr. Jaehoon Yu</a:t>
            </a:r>
          </a:p>
        </p:txBody>
      </p:sp>
      <p:sp>
        <p:nvSpPr>
          <p:cNvPr id="53253"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53F01506-6911-2F41-9B13-E3A4BB1C3644}" type="slidenum">
              <a:rPr lang="en-US" sz="1400" b="1">
                <a:solidFill>
                  <a:srgbClr val="A50021"/>
                </a:solidFill>
                <a:latin typeface="Arial Narrow" pitchFamily="-84" charset="0"/>
              </a:rPr>
              <a:pPr algn="r"/>
              <a:t>15</a:t>
            </a:fld>
            <a:endParaRPr lang="en-US" sz="1400" b="1">
              <a:solidFill>
                <a:srgbClr val="A50021"/>
              </a:solidFill>
              <a:latin typeface="Arial Narrow" pitchFamily="-84" charset="0"/>
            </a:endParaRPr>
          </a:p>
        </p:txBody>
      </p:sp>
      <p:sp>
        <p:nvSpPr>
          <p:cNvPr id="53254" name="Rectangle 2"/>
          <p:cNvSpPr>
            <a:spLocks noGrp="1" noChangeArrowheads="1"/>
          </p:cNvSpPr>
          <p:nvPr>
            <p:ph type="title"/>
          </p:nvPr>
        </p:nvSpPr>
        <p:spPr>
          <a:xfrm>
            <a:off x="685800" y="304800"/>
            <a:ext cx="7772400" cy="685800"/>
          </a:xfrm>
        </p:spPr>
        <p:txBody>
          <a:bodyPr/>
          <a:lstStyle/>
          <a:p>
            <a:pPr eaLnBrk="1" hangingPunct="1"/>
            <a:r>
              <a:rPr lang="en-US">
                <a:ea typeface="ＭＳ Ｐゴシック" pitchFamily="-84" charset="-128"/>
                <a:cs typeface="ＭＳ Ｐゴシック" pitchFamily="-84" charset="-128"/>
              </a:rPr>
              <a:t>Why do Physics?</a:t>
            </a:r>
          </a:p>
        </p:txBody>
      </p:sp>
      <p:sp>
        <p:nvSpPr>
          <p:cNvPr id="207875" name="Rectangle 3"/>
          <p:cNvSpPr>
            <a:spLocks noGrp="1" noChangeArrowheads="1"/>
          </p:cNvSpPr>
          <p:nvPr>
            <p:ph type="body" idx="1"/>
          </p:nvPr>
        </p:nvSpPr>
        <p:spPr>
          <a:xfrm>
            <a:off x="1066800" y="1082675"/>
            <a:ext cx="7772400" cy="4800600"/>
          </a:xfrm>
        </p:spPr>
        <p:txBody>
          <a:bodyPr/>
          <a:lstStyle/>
          <a:p>
            <a:pPr eaLnBrk="1" hangingPunct="1">
              <a:lnSpc>
                <a:spcPct val="90000"/>
              </a:lnSpc>
            </a:pPr>
            <a:r>
              <a:rPr lang="en-US" sz="2800" dirty="0">
                <a:solidFill>
                  <a:srgbClr val="003300"/>
                </a:solidFill>
                <a:ea typeface="ＭＳ Ｐゴシック" pitchFamily="-84" charset="-128"/>
                <a:cs typeface="ＭＳ Ｐゴシック" pitchFamily="-84" charset="-128"/>
              </a:rPr>
              <a:t>To understand nature through experimental observations and measurements (</a:t>
            </a:r>
            <a:r>
              <a:rPr lang="en-US" sz="2800" b="1" dirty="0">
                <a:solidFill>
                  <a:srgbClr val="A50021"/>
                </a:solidFill>
                <a:ea typeface="ＭＳ Ｐゴシック" pitchFamily="-84" charset="-128"/>
                <a:cs typeface="ＭＳ Ｐゴシック" pitchFamily="-84" charset="-128"/>
              </a:rPr>
              <a:t>Research</a:t>
            </a:r>
            <a:r>
              <a:rPr lang="en-US" sz="2800" dirty="0">
                <a:solidFill>
                  <a:srgbClr val="003300"/>
                </a:solidFill>
                <a:ea typeface="ＭＳ Ｐゴシック" pitchFamily="-84" charset="-128"/>
                <a:cs typeface="ＭＳ Ｐゴシック" pitchFamily="-84" charset="-128"/>
              </a:rPr>
              <a:t>)</a:t>
            </a:r>
          </a:p>
          <a:p>
            <a:pPr eaLnBrk="1" hangingPunct="1">
              <a:lnSpc>
                <a:spcPct val="90000"/>
              </a:lnSpc>
            </a:pPr>
            <a:r>
              <a:rPr lang="en-US" sz="2800" dirty="0">
                <a:solidFill>
                  <a:srgbClr val="003300"/>
                </a:solidFill>
                <a:ea typeface="ＭＳ Ｐゴシック" pitchFamily="-84" charset="-128"/>
                <a:cs typeface="ＭＳ Ｐゴシック" pitchFamily="-84" charset="-128"/>
              </a:rPr>
              <a:t>Establish limited number of fundamental laws, usually with mathematical expressions</a:t>
            </a:r>
          </a:p>
          <a:p>
            <a:pPr eaLnBrk="1" hangingPunct="1">
              <a:lnSpc>
                <a:spcPct val="90000"/>
              </a:lnSpc>
            </a:pPr>
            <a:r>
              <a:rPr lang="en-US" sz="2800" dirty="0">
                <a:solidFill>
                  <a:srgbClr val="003300"/>
                </a:solidFill>
                <a:ea typeface="ＭＳ Ｐゴシック" pitchFamily="-84" charset="-128"/>
                <a:cs typeface="ＭＳ Ｐゴシック" pitchFamily="-84" charset="-128"/>
              </a:rPr>
              <a:t>Predict nature’s course</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and Experiment work hand-in-hand</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works generally under restricted conditions</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Discrepancies between experimental measurements and theory are good for improvements</a:t>
            </a:r>
          </a:p>
          <a:p>
            <a:pPr eaLnBrk="1" hangingPunct="1">
              <a:lnSpc>
                <a:spcPct val="90000"/>
              </a:lnSpc>
              <a:buFont typeface="MS Mincho" pitchFamily="49" charset="-128"/>
              <a:buChar char="⇒"/>
            </a:pPr>
            <a:r>
              <a:rPr lang="en-US" sz="2800" dirty="0">
                <a:ea typeface="ＭＳ Ｐゴシック" pitchFamily="-84" charset="-128"/>
                <a:cs typeface="ＭＳ Ｐゴシック" pitchFamily="-84" charset="-128"/>
              </a:rPr>
              <a:t>Improves our everyday lives, even though some laws can take a while till we see them amongst us</a:t>
            </a:r>
          </a:p>
        </p:txBody>
      </p:sp>
      <p:sp>
        <p:nvSpPr>
          <p:cNvPr id="207876" name="Text Box 4"/>
          <p:cNvSpPr txBox="1">
            <a:spLocks noChangeArrowheads="1"/>
          </p:cNvSpPr>
          <p:nvPr/>
        </p:nvSpPr>
        <p:spPr bwMode="auto">
          <a:xfrm>
            <a:off x="228600" y="990600"/>
            <a:ext cx="1058863" cy="1006475"/>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Exp.</a:t>
            </a:r>
            <a:r>
              <a:rPr lang="en-US" sz="6000">
                <a:solidFill>
                  <a:srgbClr val="FF0066"/>
                </a:solidFill>
                <a:latin typeface="Arial Narrow" pitchFamily="-84" charset="0"/>
              </a:rPr>
              <a:t>{</a:t>
            </a:r>
          </a:p>
        </p:txBody>
      </p:sp>
      <p:sp>
        <p:nvSpPr>
          <p:cNvPr id="207877" name="Text Box 5"/>
          <p:cNvSpPr txBox="1">
            <a:spLocks noChangeArrowheads="1"/>
          </p:cNvSpPr>
          <p:nvPr/>
        </p:nvSpPr>
        <p:spPr bwMode="auto">
          <a:xfrm>
            <a:off x="-76200" y="1752600"/>
            <a:ext cx="1620838" cy="1433513"/>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Theory </a:t>
            </a:r>
            <a:r>
              <a:rPr lang="en-US" sz="8800">
                <a:solidFill>
                  <a:srgbClr val="FF0066"/>
                </a:solidFill>
                <a:latin typeface="Arial Narrow" pitchFamily="-84" charset="0"/>
              </a:rPr>
              <a:t>{</a:t>
            </a:r>
          </a:p>
        </p:txBody>
      </p:sp>
    </p:spTree>
    <p:extLst>
      <p:ext uri="{BB962C8B-B14F-4D97-AF65-F5344CB8AC3E}">
        <p14:creationId xmlns:p14="http://schemas.microsoft.com/office/powerpoint/2010/main" val="162067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a:t>Wed. Jan. 16, 2019</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16</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16</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measurements, concepts of many kinematic parameters, including forces</a:t>
            </a:r>
          </a:p>
          <a:p>
            <a:pPr lvl="2" eaLnBrk="1" hangingPunct="1">
              <a:lnSpc>
                <a:spcPct val="90000"/>
              </a:lnSpc>
            </a:pPr>
            <a:r>
              <a:rPr lang="en-US" sz="1600" dirty="0"/>
              <a:t>First unification of forces – planetary forces and forces on the Earth</a:t>
            </a:r>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Era, after 1895</a:t>
            </a:r>
            <a:r>
              <a:rPr lang="en-US" sz="2800" dirty="0">
                <a:ea typeface="ＭＳ Ｐゴシック" pitchFamily="-84" charset="-128"/>
                <a:cs typeface="ＭＳ Ｐゴシック" pitchFamily="-84" charset="-128"/>
              </a:rPr>
              <a:t>)</a:t>
            </a:r>
          </a:p>
          <a:p>
            <a:pPr lvl="1" eaLnBrk="1" hangingPunct="1">
              <a:lnSpc>
                <a:spcPct val="90000"/>
              </a:lnSpc>
            </a:pPr>
            <a:r>
              <a:rPr lang="en-US" sz="2000" dirty="0"/>
              <a:t>Physicists thought everything was done and nothing new could be discovered</a:t>
            </a:r>
          </a:p>
        </p:txBody>
      </p:sp>
    </p:spTree>
    <p:extLst>
      <p:ext uri="{BB962C8B-B14F-4D97-AF65-F5344CB8AC3E}">
        <p14:creationId xmlns:p14="http://schemas.microsoft.com/office/powerpoint/2010/main" val="1787521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762000"/>
          </a:xfrm>
        </p:spPr>
        <p:txBody>
          <a:bodyPr/>
          <a:lstStyle/>
          <a:p>
            <a:pPr eaLnBrk="1" hangingPunct="1">
              <a:defRPr/>
            </a:pPr>
            <a:r>
              <a:rPr lang="en-US" sz="4800" b="1" dirty="0">
                <a:cs typeface="+mj-cs"/>
              </a:rPr>
              <a:t>State of Minds in late 19</a:t>
            </a:r>
            <a:r>
              <a:rPr lang="en-US" sz="4800" b="1" baseline="30000" dirty="0">
                <a:cs typeface="+mj-cs"/>
              </a:rPr>
              <a:t>th</a:t>
            </a:r>
            <a:r>
              <a:rPr lang="en-US" sz="4800" b="1" dirty="0">
                <a:cs typeface="+mj-cs"/>
              </a:rPr>
              <a:t> Century</a:t>
            </a:r>
          </a:p>
        </p:txBody>
      </p:sp>
      <p:sp>
        <p:nvSpPr>
          <p:cNvPr id="72707" name="Rectangle 3"/>
          <p:cNvSpPr>
            <a:spLocks noGrp="1" noChangeArrowheads="1"/>
          </p:cNvSpPr>
          <p:nvPr>
            <p:ph type="body" idx="1"/>
          </p:nvPr>
        </p:nvSpPr>
        <p:spPr>
          <a:xfrm>
            <a:off x="381000" y="838200"/>
            <a:ext cx="8458200" cy="5257800"/>
          </a:xfrm>
        </p:spPr>
        <p:txBody>
          <a:bodyPr/>
          <a:lstStyle/>
          <a:p>
            <a:pPr eaLnBrk="1" hangingPunct="1">
              <a:lnSpc>
                <a:spcPct val="80000"/>
              </a:lnSpc>
              <a:buFont typeface="Arial"/>
              <a:buChar char="•"/>
              <a:defRPr/>
            </a:pPr>
            <a:r>
              <a:rPr lang="en-US" sz="3600" b="1" dirty="0">
                <a:cs typeface="+mn-cs"/>
              </a:rPr>
              <a:t>Albert A. Michelson, 1894</a:t>
            </a:r>
          </a:p>
          <a:p>
            <a:pPr marL="457200" lvl="1" indent="0" eaLnBrk="1" hangingPunct="1">
              <a:lnSpc>
                <a:spcPct val="80000"/>
              </a:lnSpc>
              <a:buNone/>
              <a:defRPr/>
            </a:pPr>
            <a:r>
              <a:rPr lang="en-US" sz="3200" dirty="0">
                <a:cs typeface="+mn-cs"/>
              </a:rPr>
              <a:t>The more important fundamental laws and facts of physical science have all been discovered, and these are now so firmly established that the possibility of their ever being supplanted in consequence of new discoveries is exceedingly remote.   Our future discoveries must be looked for in the sixth place of decimals!</a:t>
            </a:r>
          </a:p>
          <a:p>
            <a:pPr eaLnBrk="1" hangingPunct="1">
              <a:lnSpc>
                <a:spcPct val="80000"/>
              </a:lnSpc>
              <a:buFont typeface="Arial"/>
              <a:buChar char="•"/>
              <a:defRPr/>
            </a:pPr>
            <a:r>
              <a:rPr lang="en-US" sz="3600" b="1" dirty="0">
                <a:cs typeface="+mn-cs"/>
              </a:rPr>
              <a:t>William Thompson (Lord Kelvin), 1900</a:t>
            </a:r>
          </a:p>
          <a:p>
            <a:pPr marL="457200" lvl="1" indent="0" eaLnBrk="1" hangingPunct="1">
              <a:lnSpc>
                <a:spcPct val="80000"/>
              </a:lnSpc>
              <a:buNone/>
              <a:defRPr/>
            </a:pPr>
            <a:r>
              <a:rPr lang="en-US" sz="3200" dirty="0">
                <a:cs typeface="+mn-cs"/>
              </a:rPr>
              <a:t>There is nothing new to be discovered in physics now.  All that remains is more and more precise measurement.</a:t>
            </a: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2359803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a:t>Wed. Jan. 16, 2019</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18</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18</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measurements, concepts of many kinematic parameters, including forces</a:t>
            </a:r>
          </a:p>
          <a:p>
            <a:pPr lvl="2" eaLnBrk="1" hangingPunct="1">
              <a:lnSpc>
                <a:spcPct val="90000"/>
              </a:lnSpc>
            </a:pPr>
            <a:r>
              <a:rPr lang="en-US" sz="1600" dirty="0"/>
              <a:t>First unification of forces – planetary forces and forces on the Earth</a:t>
            </a:r>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Era, after 1895</a:t>
            </a:r>
            <a:r>
              <a:rPr lang="en-US" sz="2800" dirty="0">
                <a:ea typeface="ＭＳ Ｐゴシック" pitchFamily="-84" charset="-128"/>
                <a:cs typeface="ＭＳ Ｐゴシック" pitchFamily="-84" charset="-128"/>
              </a:rPr>
              <a:t>)</a:t>
            </a:r>
          </a:p>
          <a:p>
            <a:pPr lvl="1" eaLnBrk="1" hangingPunct="1">
              <a:lnSpc>
                <a:spcPct val="90000"/>
              </a:lnSpc>
            </a:pPr>
            <a:r>
              <a:rPr lang="en-US" sz="2000" dirty="0"/>
              <a:t>Physicists thought everything was done and nothing new could be discovered</a:t>
            </a:r>
          </a:p>
          <a:p>
            <a:pPr lvl="1" eaLnBrk="1" hangingPunct="1">
              <a:lnSpc>
                <a:spcPct val="90000"/>
              </a:lnSpc>
            </a:pPr>
            <a:r>
              <a:rPr lang="en-US" sz="2000" dirty="0"/>
              <a:t>Concept of atoms did not quite exist</a:t>
            </a:r>
          </a:p>
          <a:p>
            <a:pPr lvl="1" eaLnBrk="1" hangingPunct="1">
              <a:lnSpc>
                <a:spcPct val="90000"/>
              </a:lnSpc>
            </a:pPr>
            <a:r>
              <a:rPr lang="en-US" sz="2000" dirty="0"/>
              <a:t>There were only handful of problems not well understood late 19</a:t>
            </a:r>
            <a:r>
              <a:rPr lang="en-US" sz="2000" baseline="30000" dirty="0"/>
              <a:t>th</a:t>
            </a:r>
            <a:r>
              <a:rPr lang="en-US" sz="2000" dirty="0"/>
              <a:t> century, which formed the basis for new discoveries in 20</a:t>
            </a:r>
            <a:r>
              <a:rPr lang="en-US" sz="2000" baseline="30000" dirty="0"/>
              <a:t>th</a:t>
            </a:r>
            <a:r>
              <a:rPr lang="en-US" sz="2000" dirty="0"/>
              <a:t> century</a:t>
            </a:r>
          </a:p>
          <a:p>
            <a:pPr lvl="1" eaLnBrk="1" hangingPunct="1">
              <a:lnSpc>
                <a:spcPct val="90000"/>
              </a:lnSpc>
            </a:pPr>
            <a:r>
              <a:rPr lang="en-US" sz="2000" dirty="0"/>
              <a:t>That culminates in understanding of phenomena in microscopic scale and extremely high speed approaching the speed of light (3x10</a:t>
            </a:r>
            <a:r>
              <a:rPr lang="en-US" sz="2000" baseline="30000" dirty="0"/>
              <a:t>8</a:t>
            </a:r>
            <a:r>
              <a:rPr lang="en-US" sz="2000" dirty="0"/>
              <a:t>m/s)</a:t>
            </a:r>
          </a:p>
          <a:p>
            <a:pPr lvl="1" eaLnBrk="1" hangingPunct="1">
              <a:lnSpc>
                <a:spcPct val="90000"/>
              </a:lnSpc>
            </a:pPr>
            <a:r>
              <a:rPr lang="en-US" sz="2000" dirty="0"/>
              <a:t>Einstein’s theory of relativity: Generalized theory of space, time, and energy (mechanics)</a:t>
            </a:r>
          </a:p>
          <a:p>
            <a:pPr lvl="1" eaLnBrk="1" hangingPunct="1">
              <a:lnSpc>
                <a:spcPct val="90000"/>
              </a:lnSpc>
            </a:pPr>
            <a:r>
              <a:rPr lang="en-US" sz="2000" dirty="0"/>
              <a:t>Quantum Mechanics: Theory of atomic phenomena</a:t>
            </a:r>
          </a:p>
        </p:txBody>
      </p:sp>
    </p:spTree>
    <p:extLst>
      <p:ext uri="{BB962C8B-B14F-4D97-AF65-F5344CB8AC3E}">
        <p14:creationId xmlns:p14="http://schemas.microsoft.com/office/powerpoint/2010/main" val="2428907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a:t>Wed. Jan. 16, 2019</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19</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19</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measurements, concepts of many kinematic parameters, including forces</a:t>
            </a:r>
          </a:p>
          <a:p>
            <a:pPr lvl="2" eaLnBrk="1" hangingPunct="1">
              <a:lnSpc>
                <a:spcPct val="90000"/>
              </a:lnSpc>
            </a:pPr>
            <a:r>
              <a:rPr lang="en-US" sz="1600" dirty="0"/>
              <a:t>First unification of forces – planetary forces and forces on the Earth</a:t>
            </a:r>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Era, after 1895</a:t>
            </a:r>
            <a:r>
              <a:rPr lang="en-US" sz="2800" dirty="0">
                <a:ea typeface="ＭＳ Ｐゴシック" pitchFamily="-84" charset="-128"/>
                <a:cs typeface="ＭＳ Ｐゴシック" pitchFamily="-84" charset="-128"/>
              </a:rPr>
              <a:t>)</a:t>
            </a:r>
          </a:p>
          <a:p>
            <a:pPr lvl="1" eaLnBrk="1" hangingPunct="1">
              <a:lnSpc>
                <a:spcPct val="90000"/>
              </a:lnSpc>
            </a:pPr>
            <a:r>
              <a:rPr lang="en-US" sz="2000" dirty="0"/>
              <a:t>Physicists thought everything was done and nothing new could be discovered</a:t>
            </a:r>
          </a:p>
          <a:p>
            <a:pPr lvl="1" eaLnBrk="1" hangingPunct="1">
              <a:lnSpc>
                <a:spcPct val="90000"/>
              </a:lnSpc>
            </a:pPr>
            <a:r>
              <a:rPr lang="en-US" sz="2000" dirty="0"/>
              <a:t>Concept of atoms did not quite exist</a:t>
            </a:r>
          </a:p>
          <a:p>
            <a:pPr lvl="1" eaLnBrk="1" hangingPunct="1">
              <a:lnSpc>
                <a:spcPct val="90000"/>
              </a:lnSpc>
            </a:pPr>
            <a:r>
              <a:rPr lang="en-US" sz="2000" dirty="0"/>
              <a:t>There were only handful of problems not well understood late 19</a:t>
            </a:r>
            <a:r>
              <a:rPr lang="en-US" sz="2000" baseline="30000" dirty="0"/>
              <a:t>th</a:t>
            </a:r>
            <a:r>
              <a:rPr lang="en-US" sz="2000" dirty="0"/>
              <a:t> century became the basis for new discoveries in 20</a:t>
            </a:r>
            <a:r>
              <a:rPr lang="en-US" sz="2000" baseline="30000" dirty="0"/>
              <a:t>th</a:t>
            </a:r>
            <a:r>
              <a:rPr lang="en-US" sz="2000" dirty="0"/>
              <a:t> century</a:t>
            </a:r>
          </a:p>
          <a:p>
            <a:pPr lvl="1" eaLnBrk="1" hangingPunct="1">
              <a:lnSpc>
                <a:spcPct val="90000"/>
              </a:lnSpc>
            </a:pPr>
            <a:r>
              <a:rPr lang="en-US" sz="2000" dirty="0"/>
              <a:t>That culminates in understanding of phenomena in microscopic scale and extremely high speed approaching the speed of light (3x10</a:t>
            </a:r>
            <a:r>
              <a:rPr lang="en-US" sz="2000" baseline="30000" dirty="0"/>
              <a:t>8</a:t>
            </a:r>
            <a:r>
              <a:rPr lang="en-US" sz="2000" dirty="0"/>
              <a:t>m/s)</a:t>
            </a:r>
          </a:p>
          <a:p>
            <a:pPr lvl="1" eaLnBrk="1" hangingPunct="1">
              <a:lnSpc>
                <a:spcPct val="90000"/>
              </a:lnSpc>
            </a:pPr>
            <a:r>
              <a:rPr lang="en-US" sz="2000" dirty="0"/>
              <a:t>Einstein’s theory of relativity: Generalized theory of space, time, and energy (mechanics)</a:t>
            </a:r>
          </a:p>
          <a:p>
            <a:pPr lvl="1" eaLnBrk="1" hangingPunct="1">
              <a:lnSpc>
                <a:spcPct val="90000"/>
              </a:lnSpc>
            </a:pPr>
            <a:r>
              <a:rPr lang="en-US" sz="2000" dirty="0"/>
              <a:t>Quantum Mechanics: Theory of atomic phenomena</a:t>
            </a:r>
          </a:p>
        </p:txBody>
      </p:sp>
      <p:sp>
        <p:nvSpPr>
          <p:cNvPr id="9" name="Rounded Rectangle 8"/>
          <p:cNvSpPr/>
          <p:nvPr/>
        </p:nvSpPr>
        <p:spPr bwMode="auto">
          <a:xfrm>
            <a:off x="6172200" y="4876800"/>
            <a:ext cx="1066800" cy="304800"/>
          </a:xfrm>
          <a:prstGeom prst="round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5681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endParaRPr lang="en-US" dirty="0"/>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dirty="0">
              <a:latin typeface="Arial Narrow" pitchFamily="-84" charset="0"/>
            </a:endParaRPr>
          </a:p>
        </p:txBody>
      </p:sp>
      <p:sp>
        <p:nvSpPr>
          <p:cNvPr id="19461" name="Rectangle 2"/>
          <p:cNvSpPr>
            <a:spLocks noGrp="1" noChangeArrowheads="1"/>
          </p:cNvSpPr>
          <p:nvPr>
            <p:ph type="title"/>
          </p:nvPr>
        </p:nvSpPr>
        <p:spPr>
          <a:xfrm>
            <a:off x="762000" y="0"/>
            <a:ext cx="7772400" cy="6096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09600"/>
            <a:ext cx="8153400" cy="5334000"/>
          </a:xfrm>
        </p:spPr>
        <p:txBody>
          <a:bodyPr/>
          <a:lstStyle/>
          <a:p>
            <a:pPr eaLnBrk="1" hangingPunct="1"/>
            <a:r>
              <a:rPr lang="en-US" dirty="0">
                <a:ea typeface="ＭＳ Ｐゴシック" pitchFamily="-84" charset="-128"/>
                <a:cs typeface="ＭＳ Ｐゴシック" pitchFamily="-84" charset="-128"/>
              </a:rPr>
              <a:t>Quiz #1 on appendices 3, 5, 6 and 7 and what we will have learned today</a:t>
            </a:r>
            <a:endParaRPr lang="en-US" dirty="0"/>
          </a:p>
          <a:p>
            <a:pPr lvl="1" eaLnBrk="1" hangingPunct="1"/>
            <a:r>
              <a:rPr lang="en-US" dirty="0"/>
              <a:t>Beginning of the class</a:t>
            </a:r>
          </a:p>
          <a:p>
            <a:pPr lvl="1" eaLnBrk="1" hangingPunct="1"/>
            <a:r>
              <a:rPr lang="en-US" dirty="0">
                <a:ea typeface="ＭＳ Ｐゴシック" pitchFamily="-84" charset="-128"/>
                <a:cs typeface="ＭＳ Ｐゴシック" pitchFamily="-84" charset="-128"/>
              </a:rPr>
              <a:t>Next Wednesday, Jan. 23</a:t>
            </a:r>
          </a:p>
          <a:p>
            <a:pPr eaLnBrk="1" hangingPunct="1"/>
            <a:r>
              <a:rPr lang="en-US" dirty="0">
                <a:ea typeface="ＭＳ Ｐゴシック" pitchFamily="-84" charset="-128"/>
                <a:cs typeface="ＭＳ Ｐゴシック" pitchFamily="-84" charset="-128"/>
              </a:rPr>
              <a:t>Class web page:</a:t>
            </a:r>
          </a:p>
          <a:p>
            <a:pPr lvl="1" eaLnBrk="1" hangingPunct="1"/>
            <a:r>
              <a:rPr lang="en-US" dirty="0">
                <a:ea typeface="ＭＳ Ｐゴシック" pitchFamily="-84" charset="-128"/>
                <a:cs typeface="ＭＳ Ｐゴシック" pitchFamily="-84" charset="-128"/>
                <a:hlinkClick r:id="rId2"/>
              </a:rPr>
              <a:t>http://www-hep.uta.edu/~yu/teaching/spring19-3313-001/spring19-3313-001.html</a:t>
            </a:r>
            <a:r>
              <a:rPr lang="en-US" dirty="0">
                <a:ea typeface="ＭＳ Ｐゴシック" pitchFamily="-84" charset="-128"/>
                <a:cs typeface="ＭＳ Ｐゴシック" pitchFamily="-84" charset="-128"/>
              </a:rPr>
              <a:t> </a:t>
            </a:r>
          </a:p>
          <a:p>
            <a:pPr lvl="1" eaLnBrk="1" hangingPunct="1"/>
            <a:r>
              <a:rPr lang="en-US" dirty="0">
                <a:ea typeface="ＭＳ Ｐゴシック" pitchFamily="-84" charset="-128"/>
                <a:cs typeface="ＭＳ Ｐゴシック" pitchFamily="-84" charset="-128"/>
              </a:rPr>
              <a:t>Lecture notes and other class info are posted here.</a:t>
            </a:r>
          </a:p>
          <a:p>
            <a:pPr eaLnBrk="1" hangingPunct="1"/>
            <a:r>
              <a:rPr lang="en-US" dirty="0">
                <a:ea typeface="ＭＳ Ｐゴシック" pitchFamily="-84" charset="-128"/>
                <a:cs typeface="ＭＳ Ｐゴシック" pitchFamily="-84" charset="-128"/>
              </a:rPr>
              <a:t>Office hours: 2:30 – 3:30pm Mon. and Wed.</a:t>
            </a:r>
          </a:p>
          <a:p>
            <a:pPr lvl="1" eaLnBrk="1" hangingPunct="1"/>
            <a:r>
              <a:rPr lang="en-US" dirty="0">
                <a:ea typeface="ＭＳ Ｐゴシック" pitchFamily="-84" charset="-128"/>
                <a:cs typeface="ＭＳ Ｐゴシック" pitchFamily="-84" charset="-128"/>
              </a:rPr>
              <a:t>Or by appointment</a:t>
            </a:r>
          </a:p>
          <a:p>
            <a:pPr lvl="1" eaLnBrk="1" hangingPunct="1"/>
            <a:r>
              <a:rPr lang="en-US" dirty="0">
                <a:ea typeface="ＭＳ Ｐゴシック" pitchFamily="-84" charset="-128"/>
                <a:cs typeface="ＭＳ Ｐゴシック" pitchFamily="-84" charset="-128"/>
              </a:rPr>
              <a:t>My office is CPB342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noGrp="1" noChangeAspect="1"/>
          </p:cNvGrpSpPr>
          <p:nvPr/>
        </p:nvGrpSpPr>
        <p:grpSpPr bwMode="auto">
          <a:xfrm>
            <a:off x="914400" y="228600"/>
            <a:ext cx="7010400" cy="6211888"/>
            <a:chOff x="816" y="118"/>
            <a:chExt cx="4416" cy="3913"/>
          </a:xfrm>
        </p:grpSpPr>
        <p:sp>
          <p:nvSpPr>
            <p:cNvPr id="19458" name="AutoShape 5"/>
            <p:cNvSpPr>
              <a:spLocks noChangeAspect="1" noChangeArrowheads="1" noTextEdit="1"/>
            </p:cNvSpPr>
            <p:nvPr/>
          </p:nvSpPr>
          <p:spPr bwMode="auto">
            <a:xfrm>
              <a:off x="816" y="118"/>
              <a:ext cx="4416" cy="3913"/>
            </a:xfrm>
            <a:prstGeom prst="rect">
              <a:avLst/>
            </a:prstGeom>
            <a:noFill/>
            <a:ln w="9525">
              <a:noFill/>
              <a:miter lim="800000"/>
              <a:headEnd/>
              <a:tailEnd/>
            </a:ln>
          </p:spPr>
          <p:txBody>
            <a:bodyPr>
              <a:prstTxWarp prst="textNoShape">
                <a:avLst/>
              </a:prstTxWarp>
            </a:bodyPr>
            <a:lstStyle/>
            <a:p>
              <a:endParaRPr lang="en-US"/>
            </a:p>
          </p:txBody>
        </p:sp>
        <p:sp>
          <p:nvSpPr>
            <p:cNvPr id="19459" name="_s48147"/>
            <p:cNvSpPr>
              <a:spLocks noChangeShapeType="1"/>
            </p:cNvSpPr>
            <p:nvPr/>
          </p:nvSpPr>
          <p:spPr bwMode="auto">
            <a:xfrm flipH="1">
              <a:off x="2219" y="2305"/>
              <a:ext cx="403" cy="234"/>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0" name="_s48139"/>
            <p:cNvSpPr>
              <a:spLocks noChangeArrowheads="1"/>
            </p:cNvSpPr>
            <p:nvPr/>
          </p:nvSpPr>
          <p:spPr bwMode="auto">
            <a:xfrm>
              <a:off x="1353" y="2307"/>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ELECTRICITY </a:t>
              </a:r>
            </a:p>
            <a:p>
              <a:pPr algn="ctr" eaLnBrk="0" hangingPunct="0"/>
              <a:r>
                <a:rPr lang="en-US" sz="1200" b="1">
                  <a:solidFill>
                    <a:srgbClr val="000000"/>
                  </a:solidFill>
                </a:rPr>
                <a:t>AND</a:t>
              </a:r>
            </a:p>
            <a:p>
              <a:pPr algn="ctr" eaLnBrk="0" hangingPunct="0"/>
              <a:r>
                <a:rPr lang="en-US" sz="1200" b="1">
                  <a:solidFill>
                    <a:srgbClr val="000000"/>
                  </a:solidFill>
                </a:rPr>
                <a:t>MAGNETISM</a:t>
              </a:r>
            </a:p>
          </p:txBody>
        </p:sp>
        <p:sp>
          <p:nvSpPr>
            <p:cNvPr id="19461" name="_s48155"/>
            <p:cNvSpPr>
              <a:spLocks noChangeShapeType="1"/>
            </p:cNvSpPr>
            <p:nvPr/>
          </p:nvSpPr>
          <p:spPr bwMode="auto">
            <a:xfrm>
              <a:off x="3425" y="2306"/>
              <a:ext cx="404" cy="232"/>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2" name="_s48154"/>
            <p:cNvSpPr>
              <a:spLocks noChangeArrowheads="1"/>
            </p:cNvSpPr>
            <p:nvPr/>
          </p:nvSpPr>
          <p:spPr bwMode="auto">
            <a:xfrm>
              <a:off x="3767" y="230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THERMODYNAMICS</a:t>
              </a:r>
            </a:p>
            <a:p>
              <a:pPr algn="ctr" eaLnBrk="0" hangingPunct="0"/>
              <a:endParaRPr lang="en-US" sz="1200" b="1">
                <a:solidFill>
                  <a:srgbClr val="000000"/>
                </a:solidFill>
              </a:endParaRPr>
            </a:p>
          </p:txBody>
        </p:sp>
        <p:sp>
          <p:nvSpPr>
            <p:cNvPr id="19463" name="_s48153"/>
            <p:cNvSpPr>
              <a:spLocks noChangeShapeType="1"/>
            </p:cNvSpPr>
            <p:nvPr/>
          </p:nvSpPr>
          <p:spPr bwMode="auto">
            <a:xfrm flipV="1">
              <a:off x="3024" y="1144"/>
              <a:ext cx="0" cy="466"/>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4" name="_s48152"/>
            <p:cNvSpPr>
              <a:spLocks noChangeArrowheads="1"/>
            </p:cNvSpPr>
            <p:nvPr/>
          </p:nvSpPr>
          <p:spPr bwMode="auto">
            <a:xfrm>
              <a:off x="2560" y="21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dirty="0"/>
                <a:t>  </a:t>
              </a:r>
              <a:r>
                <a:rPr lang="en-US" sz="1200" b="1" dirty="0">
                  <a:solidFill>
                    <a:srgbClr val="000000"/>
                  </a:solidFill>
                </a:rPr>
                <a:t>MECHANICS</a:t>
              </a:r>
            </a:p>
            <a:p>
              <a:pPr algn="ctr" eaLnBrk="0" hangingPunct="0"/>
              <a:r>
                <a:rPr lang="en-US" sz="1200" b="1" dirty="0">
                  <a:solidFill>
                    <a:srgbClr val="000000"/>
                  </a:solidFill>
                </a:rPr>
                <a:t>      </a:t>
              </a:r>
              <a:r>
                <a:rPr lang="en-US" sz="1200" dirty="0">
                  <a:solidFill>
                    <a:srgbClr val="FF3300"/>
                  </a:solidFill>
                </a:rPr>
                <a:t>	</a:t>
              </a:r>
            </a:p>
          </p:txBody>
        </p:sp>
        <p:sp>
          <p:nvSpPr>
            <p:cNvPr id="19465" name="_s48135"/>
            <p:cNvSpPr>
              <a:spLocks noChangeArrowheads="1"/>
            </p:cNvSpPr>
            <p:nvPr/>
          </p:nvSpPr>
          <p:spPr bwMode="auto">
            <a:xfrm>
              <a:off x="2560" y="1610"/>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endParaRPr lang="en-US" sz="1200" b="1" dirty="0">
                <a:solidFill>
                  <a:srgbClr val="000000"/>
                </a:solidFill>
              </a:endParaRPr>
            </a:p>
            <a:p>
              <a:pPr algn="ctr" eaLnBrk="0" hangingPunct="0"/>
              <a:r>
                <a:rPr lang="en-US" sz="1200" b="1" dirty="0">
                  <a:solidFill>
                    <a:srgbClr val="000000"/>
                  </a:solidFill>
                </a:rPr>
                <a:t>CLASSICAL</a:t>
              </a:r>
            </a:p>
            <a:p>
              <a:pPr algn="ctr" eaLnBrk="0" hangingPunct="0"/>
              <a:r>
                <a:rPr lang="en-US" sz="1200" b="1" dirty="0">
                  <a:solidFill>
                    <a:srgbClr val="000000"/>
                  </a:solidFill>
                </a:rPr>
                <a:t> PHYSICS</a:t>
              </a:r>
            </a:p>
          </p:txBody>
        </p:sp>
        <p:sp>
          <p:nvSpPr>
            <p:cNvPr id="48159" name="Text Box 31"/>
            <p:cNvSpPr txBox="1">
              <a:spLocks noChangeArrowheads="1"/>
            </p:cNvSpPr>
            <p:nvPr/>
          </p:nvSpPr>
          <p:spPr bwMode="auto">
            <a:xfrm>
              <a:off x="1287" y="3513"/>
              <a:ext cx="3037" cy="231"/>
            </a:xfrm>
            <a:prstGeom prst="rect">
              <a:avLst/>
            </a:prstGeom>
            <a:noFill/>
            <a:ln>
              <a:noFill/>
            </a:ln>
            <a:effectLst/>
            <a:extLst/>
          </p:spPr>
          <p:txBody>
            <a:bodyPr>
              <a:spAutoFit/>
            </a:bodyPr>
            <a:lstStyle/>
            <a:p>
              <a:pPr eaLnBrk="0" hangingPunct="0">
                <a:defRPr/>
              </a:pPr>
              <a:r>
                <a:rPr lang="en-US" sz="1800">
                  <a:latin typeface="Arial" charset="0"/>
                  <a:ea typeface="ＭＳ Ｐゴシック" charset="0"/>
                  <a:cs typeface="+mn-cs"/>
                </a:rPr>
                <a:t>                      </a:t>
              </a:r>
              <a:r>
                <a:rPr lang="en-US" sz="1800" b="1">
                  <a:latin typeface="Arial" charset="0"/>
                  <a:ea typeface="ＭＳ Ｐゴシック" charset="0"/>
                  <a:cs typeface="+mn-cs"/>
                </a:rPr>
                <a:t>CONSERVATION LAWS</a:t>
              </a:r>
              <a:r>
                <a:rPr lang="en-US" sz="1800">
                  <a:latin typeface="Arial" charset="0"/>
                  <a:ea typeface="ＭＳ Ｐゴシック" charset="0"/>
                  <a:cs typeface="+mn-cs"/>
                </a:rPr>
                <a:t>     </a:t>
              </a:r>
            </a:p>
          </p:txBody>
        </p:sp>
        <p:sp>
          <p:nvSpPr>
            <p:cNvPr id="48160" name="AutoShape 32"/>
            <p:cNvSpPr>
              <a:spLocks noChangeArrowheads="1"/>
            </p:cNvSpPr>
            <p:nvPr/>
          </p:nvSpPr>
          <p:spPr bwMode="auto">
            <a:xfrm>
              <a:off x="2861" y="2832"/>
              <a:ext cx="307" cy="615"/>
            </a:xfrm>
            <a:prstGeom prst="downArrow">
              <a:avLst>
                <a:gd name="adj1" fmla="val 50000"/>
                <a:gd name="adj2" fmla="val 50081"/>
              </a:avLst>
            </a:prstGeom>
            <a:solidFill>
              <a:srgbClr val="0033CC"/>
            </a:solidFill>
            <a:ln w="9525">
              <a:solidFill>
                <a:srgbClr val="FF3300"/>
              </a:solidFill>
              <a:miter lim="800000"/>
              <a:headEnd/>
              <a:tailEnd/>
            </a:ln>
            <a:effectLst/>
            <a:extLst/>
          </p:spPr>
          <p:txBody>
            <a:bodyPr vert="eaVert" wrap="none" anchor="ctr"/>
            <a:lstStyle/>
            <a:p>
              <a:pPr algn="ctr" eaLnBrk="0" hangingPunct="0">
                <a:defRPr/>
              </a:pPr>
              <a:endParaRPr lang="en-US" sz="1800" b="1">
                <a:solidFill>
                  <a:srgbClr val="000000"/>
                </a:solidFill>
                <a:latin typeface="Arial" charset="0"/>
                <a:ea typeface="ＭＳ Ｐゴシック" charset="0"/>
                <a:cs typeface="+mn-cs"/>
              </a:endParaRPr>
            </a:p>
          </p:txBody>
        </p:sp>
      </p:grpSp>
      <p:sp>
        <p:nvSpPr>
          <p:cNvPr id="13" name="Date Placeholder 12"/>
          <p:cNvSpPr>
            <a:spLocks noGrp="1"/>
          </p:cNvSpPr>
          <p:nvPr>
            <p:ph type="dt" sz="half" idx="10"/>
          </p:nvPr>
        </p:nvSpPr>
        <p:spPr/>
        <p:txBody>
          <a:bodyPr/>
          <a:lstStyle/>
          <a:p>
            <a:pPr>
              <a:defRPr/>
            </a:pPr>
            <a:r>
              <a:rPr lang="en-US"/>
              <a:t>Wed. Jan. 16, 2019</a:t>
            </a:r>
          </a:p>
        </p:txBody>
      </p:sp>
      <p:sp>
        <p:nvSpPr>
          <p:cNvPr id="14" name="Slide Number Placeholder 13"/>
          <p:cNvSpPr>
            <a:spLocks noGrp="1"/>
          </p:cNvSpPr>
          <p:nvPr>
            <p:ph type="sldNum" sz="quarter" idx="12"/>
          </p:nvPr>
        </p:nvSpPr>
        <p:spPr/>
        <p:txBody>
          <a:bodyPr/>
          <a:lstStyle/>
          <a:p>
            <a:fld id="{D44309C4-BE5D-3F41-A6AF-E569444AEA11}" type="slidenum">
              <a:rPr lang="en-US" smtClean="0"/>
              <a:pPr/>
              <a:t>20</a:t>
            </a:fld>
            <a:endParaRPr lang="en-US"/>
          </a:p>
        </p:txBody>
      </p:sp>
      <p:sp>
        <p:nvSpPr>
          <p:cNvPr id="15" name="Footer Placeholder 14"/>
          <p:cNvSpPr>
            <a:spLocks noGrp="1"/>
          </p:cNvSpPr>
          <p:nvPr>
            <p:ph type="ftr" sz="quarter" idx="11"/>
          </p:nvPr>
        </p:nvSpPr>
        <p:spPr/>
        <p:txBody>
          <a:bodyPr/>
          <a:lstStyle/>
          <a:p>
            <a:pPr>
              <a:defRPr/>
            </a:pPr>
            <a:r>
              <a:rPr lang="en-US"/>
              <a:t>PHYS 3313-001, Spring 2019                      Dr. Jaehoon Yu</a:t>
            </a:r>
          </a:p>
        </p:txBody>
      </p:sp>
      <p:sp>
        <p:nvSpPr>
          <p:cNvPr id="3" name="TextBox 2"/>
          <p:cNvSpPr txBox="1"/>
          <p:nvPr/>
        </p:nvSpPr>
        <p:spPr>
          <a:xfrm>
            <a:off x="5638800" y="2510135"/>
            <a:ext cx="3276600" cy="461665"/>
          </a:xfrm>
          <a:prstGeom prst="rect">
            <a:avLst/>
          </a:prstGeom>
          <a:noFill/>
        </p:spPr>
        <p:txBody>
          <a:bodyPr wrap="square" rtlCol="0">
            <a:spAutoFit/>
          </a:bodyPr>
          <a:lstStyle/>
          <a:p>
            <a:r>
              <a:rPr lang="en-US" dirty="0">
                <a:solidFill>
                  <a:srgbClr val="800000"/>
                </a:solidFill>
                <a:latin typeface="+mj-lt"/>
              </a:rPr>
              <a:t>All these in just 300 years!!</a:t>
            </a:r>
          </a:p>
        </p:txBody>
      </p:sp>
    </p:spTree>
    <p:extLst>
      <p:ext uri="{BB962C8B-B14F-4D97-AF65-F5344CB8AC3E}">
        <p14:creationId xmlns:p14="http://schemas.microsoft.com/office/powerpoint/2010/main" val="422023742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1403350"/>
          </a:xfrm>
        </p:spPr>
        <p:txBody>
          <a:bodyPr/>
          <a:lstStyle/>
          <a:p>
            <a:pPr eaLnBrk="1" hangingPunct="1">
              <a:defRPr/>
            </a:pPr>
            <a:r>
              <a:rPr lang="en-US" sz="4000" dirty="0">
                <a:cs typeface="+mj-cs"/>
              </a:rPr>
              <a:t>Triumph of Classical Physics: </a:t>
            </a:r>
            <a:br>
              <a:rPr lang="en-US" sz="4000" dirty="0">
                <a:cs typeface="+mj-cs"/>
              </a:rPr>
            </a:br>
            <a:r>
              <a:rPr lang="en-US" sz="4000" dirty="0">
                <a:cs typeface="+mj-cs"/>
              </a:rPr>
              <a:t>The Conservation Laws</a:t>
            </a:r>
          </a:p>
        </p:txBody>
      </p:sp>
      <p:sp>
        <p:nvSpPr>
          <p:cNvPr id="72707" name="Rectangle 3"/>
          <p:cNvSpPr>
            <a:spLocks noGrp="1" noChangeArrowheads="1"/>
          </p:cNvSpPr>
          <p:nvPr>
            <p:ph type="body" idx="1"/>
          </p:nvPr>
        </p:nvSpPr>
        <p:spPr>
          <a:xfrm>
            <a:off x="381000" y="1524000"/>
            <a:ext cx="8382000" cy="4648200"/>
          </a:xfrm>
        </p:spPr>
        <p:txBody>
          <a:bodyPr/>
          <a:lstStyle/>
          <a:p>
            <a:pPr eaLnBrk="1" hangingPunct="1">
              <a:lnSpc>
                <a:spcPct val="80000"/>
              </a:lnSpc>
              <a:buSzPct val="130000"/>
              <a:buFont typeface="Arial" charset="0"/>
              <a:buChar char="•"/>
              <a:defRPr/>
            </a:pPr>
            <a:r>
              <a:rPr lang="en-US" b="1" dirty="0">
                <a:cs typeface="+mn-cs"/>
              </a:rPr>
              <a:t>Conservation of energy</a:t>
            </a:r>
            <a:r>
              <a:rPr lang="en-US" dirty="0">
                <a:cs typeface="+mn-cs"/>
              </a:rPr>
              <a:t>: The total sum of energy (in all its forms) is conserved in all interactions. </a:t>
            </a:r>
          </a:p>
          <a:p>
            <a:pPr eaLnBrk="1" hangingPunct="1">
              <a:lnSpc>
                <a:spcPct val="80000"/>
              </a:lnSpc>
              <a:buSzPct val="130000"/>
              <a:buFont typeface="Arial" charset="0"/>
              <a:buChar char="•"/>
              <a:defRPr/>
            </a:pPr>
            <a:r>
              <a:rPr lang="en-US" b="1" dirty="0">
                <a:cs typeface="+mn-cs"/>
              </a:rPr>
              <a:t>Conservation of linear momentum</a:t>
            </a:r>
            <a:r>
              <a:rPr lang="en-US" dirty="0">
                <a:cs typeface="+mn-cs"/>
              </a:rPr>
              <a:t>: In the absence of external forces, linear momentum is conserved in all interactions.</a:t>
            </a:r>
          </a:p>
          <a:p>
            <a:pPr eaLnBrk="1" hangingPunct="1">
              <a:lnSpc>
                <a:spcPct val="80000"/>
              </a:lnSpc>
              <a:buSzPct val="130000"/>
              <a:buFont typeface="Arial" charset="0"/>
              <a:buChar char="•"/>
              <a:defRPr/>
            </a:pPr>
            <a:r>
              <a:rPr lang="en-US" b="1" dirty="0">
                <a:cs typeface="+mn-cs"/>
              </a:rPr>
              <a:t>Conservation of angular momentum</a:t>
            </a:r>
            <a:r>
              <a:rPr lang="en-US" dirty="0">
                <a:cs typeface="+mn-cs"/>
              </a:rPr>
              <a:t>: In the absence of external torque, angular momentum is conserved in all interactions.</a:t>
            </a:r>
          </a:p>
          <a:p>
            <a:pPr eaLnBrk="1" hangingPunct="1">
              <a:lnSpc>
                <a:spcPct val="80000"/>
              </a:lnSpc>
              <a:buSzPct val="130000"/>
              <a:buFont typeface="Arial" charset="0"/>
              <a:buChar char="•"/>
              <a:defRPr/>
            </a:pPr>
            <a:r>
              <a:rPr lang="en-US" b="1" dirty="0">
                <a:cs typeface="+mn-cs"/>
              </a:rPr>
              <a:t>Conservation of charge</a:t>
            </a:r>
            <a:r>
              <a:rPr lang="en-US" dirty="0">
                <a:cs typeface="+mn-cs"/>
              </a:rPr>
              <a:t>: Electric charge is conserved in all interactions.</a:t>
            </a: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88133196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304800"/>
            <a:ext cx="7772400" cy="1143000"/>
          </a:xfrm>
        </p:spPr>
        <p:txBody>
          <a:bodyPr/>
          <a:lstStyle/>
          <a:p>
            <a:pPr eaLnBrk="1" hangingPunct="1">
              <a:defRPr/>
            </a:pPr>
            <a:r>
              <a:rPr lang="en-US" sz="4800" dirty="0">
                <a:cs typeface="+mj-cs"/>
              </a:rPr>
              <a:t>Mechanics</a:t>
            </a:r>
          </a:p>
        </p:txBody>
      </p:sp>
      <p:sp>
        <p:nvSpPr>
          <p:cNvPr id="21506" name="Rectangle 3"/>
          <p:cNvSpPr>
            <a:spLocks noGrp="1" noChangeArrowheads="1"/>
          </p:cNvSpPr>
          <p:nvPr>
            <p:ph type="body" idx="1"/>
          </p:nvPr>
        </p:nvSpPr>
        <p:spPr>
          <a:xfrm>
            <a:off x="457200" y="1447800"/>
            <a:ext cx="8229600" cy="4683125"/>
          </a:xfrm>
        </p:spPr>
        <p:txBody>
          <a:bodyPr/>
          <a:lstStyle/>
          <a:p>
            <a:pPr marL="609600" indent="-609600" eaLnBrk="1" hangingPunct="1"/>
            <a:r>
              <a:rPr lang="en-US" sz="3600" dirty="0">
                <a:cs typeface="ＭＳ Ｐゴシック" pitchFamily="-84" charset="-128"/>
              </a:rPr>
              <a:t>Galileo (1564-1642)</a:t>
            </a:r>
          </a:p>
          <a:p>
            <a:pPr marL="990600" lvl="1" indent="-646113" eaLnBrk="1" hangingPunct="1"/>
            <a:r>
              <a:rPr lang="en-US" sz="3600" dirty="0"/>
              <a:t>First great experimentalist</a:t>
            </a:r>
          </a:p>
          <a:p>
            <a:pPr marL="990600" lvl="1" indent="-646113" eaLnBrk="1" hangingPunct="1"/>
            <a:r>
              <a:rPr lang="en-US" sz="3600" dirty="0"/>
              <a:t>Principle of inertia</a:t>
            </a:r>
          </a:p>
          <a:p>
            <a:pPr marL="990600" lvl="1" indent="-646113" eaLnBrk="1" hangingPunct="1"/>
            <a:r>
              <a:rPr lang="en-US" sz="3600" dirty="0"/>
              <a:t>Established experimental foundations </a:t>
            </a:r>
          </a:p>
          <a:p>
            <a:pPr marL="609600" indent="-609600" eaLnBrk="1" hangingPunct="1">
              <a:buFont typeface="Wingdings" pitchFamily="-84" charset="2"/>
              <a:buNone/>
            </a:pPr>
            <a:endParaRPr lang="en-US" sz="3600" dirty="0">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52702781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sz="half" idx="1"/>
          </p:nvPr>
        </p:nvSpPr>
        <p:spPr>
          <a:xfrm>
            <a:off x="457200" y="914400"/>
            <a:ext cx="8686800" cy="4876800"/>
          </a:xfrm>
        </p:spPr>
        <p:txBody>
          <a:bodyPr/>
          <a:lstStyle/>
          <a:p>
            <a:pPr eaLnBrk="1" hangingPunct="1">
              <a:lnSpc>
                <a:spcPct val="80000"/>
              </a:lnSpc>
              <a:buFont typeface="Wingdings" pitchFamily="-84" charset="2"/>
              <a:buNone/>
            </a:pPr>
            <a:r>
              <a:rPr lang="en-US" sz="2800" dirty="0">
                <a:cs typeface="ＭＳ Ｐゴシック" pitchFamily="-84" charset="-128"/>
              </a:rPr>
              <a:t>Three laws describing the relationship between mass and acceleration, concept </a:t>
            </a:r>
            <a:r>
              <a:rPr lang="en-US" sz="2800">
                <a:cs typeface="ＭＳ Ｐゴシック" pitchFamily="-84" charset="-128"/>
              </a:rPr>
              <a:t>of forces </a:t>
            </a:r>
            <a:r>
              <a:rPr lang="en-US" sz="2800" dirty="0">
                <a:cs typeface="ＭＳ Ｐゴシック" pitchFamily="-84" charset="-128"/>
                <a:sym typeface="Wingdings"/>
              </a:rPr>
              <a:t> First unification of forces!!</a:t>
            </a:r>
            <a:endParaRPr lang="en-US" sz="2800" dirty="0">
              <a:cs typeface="ＭＳ Ｐゴシック" pitchFamily="-84" charset="-128"/>
            </a:endParaRPr>
          </a:p>
          <a:p>
            <a:pPr eaLnBrk="1" hangingPunct="1">
              <a:lnSpc>
                <a:spcPct val="90000"/>
              </a:lnSpc>
              <a:buSzTx/>
              <a:buFont typeface="Wingdings" pitchFamily="-84" charset="2"/>
              <a:buChar char="§"/>
            </a:pPr>
            <a:r>
              <a:rPr lang="en-US" sz="2800" b="1" dirty="0">
                <a:cs typeface="ＭＳ Ｐゴシック" pitchFamily="-84" charset="-128"/>
              </a:rPr>
              <a:t>Newton’</a:t>
            </a:r>
            <a:r>
              <a:rPr lang="en-US" altLang="ja-JP" sz="2800" b="1" dirty="0">
                <a:cs typeface="ＭＳ Ｐゴシック" pitchFamily="-84" charset="-128"/>
              </a:rPr>
              <a:t>s first law</a:t>
            </a:r>
            <a:r>
              <a:rPr lang="en-US" altLang="ja-JP" sz="2800" dirty="0">
                <a:cs typeface="ＭＳ Ｐゴシック" pitchFamily="-84" charset="-128"/>
              </a:rPr>
              <a:t> (</a:t>
            </a:r>
            <a:r>
              <a:rPr lang="en-US" altLang="ja-JP" sz="2800" i="1" dirty="0">
                <a:cs typeface="ＭＳ Ｐゴシック" pitchFamily="-84" charset="-128"/>
              </a:rPr>
              <a:t>law of inertia</a:t>
            </a:r>
            <a:r>
              <a:rPr lang="en-US" altLang="ja-JP" sz="2800" dirty="0">
                <a:cs typeface="ＭＳ Ｐゴシック" pitchFamily="-84" charset="-128"/>
              </a:rPr>
              <a:t>): An object in motion with a constant velocity will continue in motion unless acted upon by some net external force.</a:t>
            </a:r>
            <a:endParaRPr lang="en-US" sz="2800" dirty="0">
              <a:cs typeface="ＭＳ Ｐゴシック" pitchFamily="-84" charset="-128"/>
            </a:endParaRPr>
          </a:p>
          <a:p>
            <a:pPr eaLnBrk="1" hangingPunct="1">
              <a:lnSpc>
                <a:spcPct val="90000"/>
              </a:lnSpc>
              <a:buSzTx/>
              <a:buFont typeface="Wingdings" pitchFamily="-84" charset="2"/>
              <a:buChar char="§"/>
            </a:pPr>
            <a:r>
              <a:rPr lang="en-US" sz="2800" b="1" dirty="0">
                <a:cs typeface="ＭＳ Ｐゴシック" pitchFamily="-84" charset="-128"/>
              </a:rPr>
              <a:t>Newton’</a:t>
            </a:r>
            <a:r>
              <a:rPr lang="en-US" altLang="ja-JP" sz="2800" b="1" dirty="0">
                <a:cs typeface="ＭＳ Ｐゴシック" pitchFamily="-84" charset="-128"/>
              </a:rPr>
              <a:t>s second law</a:t>
            </a:r>
            <a:r>
              <a:rPr lang="en-US" altLang="ja-JP" sz="2800" dirty="0">
                <a:cs typeface="ＭＳ Ｐゴシック" pitchFamily="-84" charset="-128"/>
              </a:rPr>
              <a:t>: Introduces force (F) as responsible for the  the change in linear momentum (</a:t>
            </a:r>
            <a:r>
              <a:rPr lang="en-US" altLang="ja-JP" sz="2800" b="1" dirty="0">
                <a:cs typeface="ＭＳ Ｐゴシック" pitchFamily="-84" charset="-128"/>
              </a:rPr>
              <a:t>p</a:t>
            </a:r>
            <a:r>
              <a:rPr lang="en-US" altLang="ja-JP" sz="2800" dirty="0">
                <a:cs typeface="ＭＳ Ｐゴシック" pitchFamily="-84" charset="-128"/>
              </a:rPr>
              <a:t>):</a:t>
            </a:r>
          </a:p>
          <a:p>
            <a:pPr eaLnBrk="1" hangingPunct="1">
              <a:lnSpc>
                <a:spcPct val="90000"/>
              </a:lnSpc>
              <a:buSzTx/>
              <a:buFont typeface="Wingdings" pitchFamily="-84" charset="2"/>
              <a:buChar char="§"/>
            </a:pPr>
            <a:r>
              <a:rPr lang="en-US" sz="2400" b="1" dirty="0">
                <a:cs typeface="ＭＳ Ｐゴシック" pitchFamily="-84" charset="-128"/>
              </a:rPr>
              <a:t>                                      or</a:t>
            </a:r>
          </a:p>
          <a:p>
            <a:pPr eaLnBrk="1" hangingPunct="1">
              <a:lnSpc>
                <a:spcPct val="90000"/>
              </a:lnSpc>
              <a:buSzTx/>
              <a:buFont typeface="Wingdings" pitchFamily="-84" charset="2"/>
              <a:buChar char="§"/>
            </a:pPr>
            <a:r>
              <a:rPr lang="en-US" sz="2800" b="1" dirty="0">
                <a:cs typeface="ＭＳ Ｐゴシック" pitchFamily="-84" charset="-128"/>
                <a:sym typeface="Wingdings" pitchFamily="-84" charset="2"/>
              </a:rPr>
              <a:t>Newton’</a:t>
            </a:r>
            <a:r>
              <a:rPr lang="en-US" altLang="ja-JP" sz="2800" b="1" dirty="0">
                <a:cs typeface="ＭＳ Ｐゴシック" pitchFamily="-84" charset="-128"/>
                <a:sym typeface="Wingdings" pitchFamily="-84" charset="2"/>
              </a:rPr>
              <a:t>s third law</a:t>
            </a:r>
            <a:r>
              <a:rPr lang="en-US" altLang="ja-JP" sz="2800" dirty="0">
                <a:cs typeface="ＭＳ Ｐゴシック" pitchFamily="-84" charset="-128"/>
                <a:sym typeface="Wingdings" pitchFamily="-84" charset="2"/>
              </a:rPr>
              <a:t> (</a:t>
            </a:r>
            <a:r>
              <a:rPr lang="en-US" altLang="ja-JP" sz="2800" i="1" dirty="0">
                <a:cs typeface="ＭＳ Ｐゴシック" pitchFamily="-84" charset="-128"/>
                <a:sym typeface="Wingdings" pitchFamily="-84" charset="2"/>
              </a:rPr>
              <a:t>law of action and reaction</a:t>
            </a:r>
            <a:r>
              <a:rPr lang="en-US" altLang="ja-JP" sz="2800" dirty="0">
                <a:cs typeface="ＭＳ Ｐゴシック" pitchFamily="-84" charset="-128"/>
                <a:sym typeface="Wingdings" pitchFamily="-84" charset="2"/>
              </a:rPr>
              <a:t>):</a:t>
            </a:r>
            <a:r>
              <a:rPr lang="en-US" altLang="ja-JP" sz="2800" b="1" dirty="0">
                <a:cs typeface="ＭＳ Ｐゴシック" pitchFamily="-84" charset="-128"/>
              </a:rPr>
              <a:t> </a:t>
            </a:r>
            <a:r>
              <a:rPr lang="en-US" altLang="ja-JP" sz="2800" dirty="0">
                <a:cs typeface="ＭＳ Ｐゴシック" pitchFamily="-84" charset="-128"/>
              </a:rPr>
              <a:t>The force exerted by body 1 on body 2 is equal in magnitude and opposite in direction to the force that body 2 exerts on body 1.</a:t>
            </a:r>
            <a:r>
              <a:rPr lang="en-US" altLang="ja-JP" sz="2400" dirty="0">
                <a:cs typeface="ＭＳ Ｐゴシック" pitchFamily="-84" charset="-128"/>
              </a:rPr>
              <a:t> </a:t>
            </a:r>
            <a:endParaRPr lang="en-US" sz="2400" dirty="0">
              <a:cs typeface="ＭＳ Ｐゴシック" pitchFamily="-84" charset="-128"/>
            </a:endParaRPr>
          </a:p>
        </p:txBody>
      </p:sp>
      <p:sp>
        <p:nvSpPr>
          <p:cNvPr id="101378" name="Rectangle 2"/>
          <p:cNvSpPr>
            <a:spLocks noGrp="1" noChangeArrowheads="1"/>
          </p:cNvSpPr>
          <p:nvPr>
            <p:ph type="title"/>
          </p:nvPr>
        </p:nvSpPr>
        <p:spPr>
          <a:xfrm>
            <a:off x="457200" y="-76200"/>
            <a:ext cx="8229600" cy="1139825"/>
          </a:xfrm>
        </p:spPr>
        <p:txBody>
          <a:bodyPr/>
          <a:lstStyle/>
          <a:p>
            <a:pPr eaLnBrk="1" hangingPunct="1">
              <a:defRPr/>
            </a:pPr>
            <a:r>
              <a:rPr lang="en-US" sz="4000" dirty="0">
                <a:cs typeface="+mj-cs"/>
              </a:rPr>
              <a:t>Isaac Newton (1642-1727)</a:t>
            </a:r>
          </a:p>
        </p:txBody>
      </p:sp>
      <p:sp>
        <p:nvSpPr>
          <p:cNvPr id="6" name="Date Placeholder 5"/>
          <p:cNvSpPr>
            <a:spLocks noGrp="1"/>
          </p:cNvSpPr>
          <p:nvPr>
            <p:ph type="dt" sz="half" idx="10"/>
          </p:nvPr>
        </p:nvSpPr>
        <p:spPr/>
        <p:txBody>
          <a:bodyPr/>
          <a:lstStyle/>
          <a:p>
            <a:pPr>
              <a:defRPr/>
            </a:pPr>
            <a:r>
              <a:rPr lang="en-US"/>
              <a:t>Wed. Jan. 16, 2019</a:t>
            </a:r>
          </a:p>
        </p:txBody>
      </p:sp>
      <p:sp>
        <p:nvSpPr>
          <p:cNvPr id="7" name="Slide Number Placeholder 6"/>
          <p:cNvSpPr>
            <a:spLocks noGrp="1"/>
          </p:cNvSpPr>
          <p:nvPr>
            <p:ph type="sldNum" sz="quarter" idx="12"/>
          </p:nvPr>
        </p:nvSpPr>
        <p:spPr/>
        <p:txBody>
          <a:bodyPr/>
          <a:lstStyle/>
          <a:p>
            <a:fld id="{ADB2E083-8E3A-1B42-A68A-F85B4CD88EAD}" type="slidenum">
              <a:rPr lang="en-US" smtClean="0"/>
              <a:pPr/>
              <a:t>23</a:t>
            </a:fld>
            <a:endParaRPr lang="en-US"/>
          </a:p>
        </p:txBody>
      </p:sp>
      <p:sp>
        <p:nvSpPr>
          <p:cNvPr id="8" name="Footer Placeholder 7"/>
          <p:cNvSpPr>
            <a:spLocks noGrp="1"/>
          </p:cNvSpPr>
          <p:nvPr>
            <p:ph type="ftr" sz="quarter" idx="11"/>
          </p:nvPr>
        </p:nvSpPr>
        <p:spPr/>
        <p:txBody>
          <a:bodyPr/>
          <a:lstStyle/>
          <a:p>
            <a:pPr>
              <a:defRPr/>
            </a:pPr>
            <a:r>
              <a:rPr lang="en-US"/>
              <a:t>PHYS 3313-001, Spring 2019                      Dr. Jaehoon Yu</a:t>
            </a:r>
          </a:p>
        </p:txBody>
      </p:sp>
      <p:graphicFrame>
        <p:nvGraphicFramePr>
          <p:cNvPr id="9" name="Object 8"/>
          <p:cNvGraphicFramePr>
            <a:graphicFrameLocks noChangeAspect="1"/>
          </p:cNvGraphicFramePr>
          <p:nvPr>
            <p:extLst/>
          </p:nvPr>
        </p:nvGraphicFramePr>
        <p:xfrm>
          <a:off x="2219325" y="3733800"/>
          <a:ext cx="1057275" cy="457200"/>
        </p:xfrm>
        <a:graphic>
          <a:graphicData uri="http://schemas.openxmlformats.org/presentationml/2006/ole">
            <mc:AlternateContent xmlns:mc="http://schemas.openxmlformats.org/markup-compatibility/2006">
              <mc:Choice xmlns:v="urn:schemas-microsoft-com:vml" Requires="v">
                <p:oleObj spid="_x0000_s1262" name="Equation" r:id="rId3" imgW="469900" imgH="203200" progId="Equation.DSMT4">
                  <p:embed/>
                </p:oleObj>
              </mc:Choice>
              <mc:Fallback>
                <p:oleObj name="Equation" r:id="rId3" imgW="469900" imgH="203200" progId="Equation.DSMT4">
                  <p:embed/>
                  <p:pic>
                    <p:nvPicPr>
                      <p:cNvPr id="9" name="Object 8"/>
                      <p:cNvPicPr/>
                      <p:nvPr/>
                    </p:nvPicPr>
                    <p:blipFill>
                      <a:blip r:embed="rId4"/>
                      <a:stretch>
                        <a:fillRect/>
                      </a:stretch>
                    </p:blipFill>
                    <p:spPr>
                      <a:xfrm>
                        <a:off x="2219325" y="3733800"/>
                        <a:ext cx="1057275" cy="457200"/>
                      </a:xfrm>
                      <a:prstGeom prst="rect">
                        <a:avLst/>
                      </a:prstGeom>
                    </p:spPr>
                  </p:pic>
                </p:oleObj>
              </mc:Fallback>
            </mc:AlternateContent>
          </a:graphicData>
        </a:graphic>
      </p:graphicFrame>
      <p:graphicFrame>
        <p:nvGraphicFramePr>
          <p:cNvPr id="10" name="Object 9"/>
          <p:cNvGraphicFramePr>
            <a:graphicFrameLocks noChangeAspect="1"/>
          </p:cNvGraphicFramePr>
          <p:nvPr>
            <p:extLst/>
          </p:nvPr>
        </p:nvGraphicFramePr>
        <p:xfrm>
          <a:off x="4114800" y="3657600"/>
          <a:ext cx="869315" cy="704850"/>
        </p:xfrm>
        <a:graphic>
          <a:graphicData uri="http://schemas.openxmlformats.org/presentationml/2006/ole">
            <mc:AlternateContent xmlns:mc="http://schemas.openxmlformats.org/markup-compatibility/2006">
              <mc:Choice xmlns:v="urn:schemas-microsoft-com:vml" Requires="v">
                <p:oleObj spid="_x0000_s1263" name="Equation" r:id="rId5" imgW="469900" imgH="381000" progId="Equation.DSMT4">
                  <p:embed/>
                </p:oleObj>
              </mc:Choice>
              <mc:Fallback>
                <p:oleObj name="Equation" r:id="rId5" imgW="469900" imgH="381000" progId="Equation.DSMT4">
                  <p:embed/>
                  <p:pic>
                    <p:nvPicPr>
                      <p:cNvPr id="10" name="Object 9"/>
                      <p:cNvPicPr/>
                      <p:nvPr/>
                    </p:nvPicPr>
                    <p:blipFill>
                      <a:blip r:embed="rId6"/>
                      <a:stretch>
                        <a:fillRect/>
                      </a:stretch>
                    </p:blipFill>
                    <p:spPr>
                      <a:xfrm>
                        <a:off x="4114800" y="3657600"/>
                        <a:ext cx="869315" cy="704850"/>
                      </a:xfrm>
                      <a:prstGeom prst="rect">
                        <a:avLst/>
                      </a:prstGeom>
                    </p:spPr>
                  </p:pic>
                </p:oleObj>
              </mc:Fallback>
            </mc:AlternateContent>
          </a:graphicData>
        </a:graphic>
      </p:graphicFrame>
      <p:graphicFrame>
        <p:nvGraphicFramePr>
          <p:cNvPr id="11" name="Object 10"/>
          <p:cNvGraphicFramePr>
            <a:graphicFrameLocks noChangeAspect="1"/>
          </p:cNvGraphicFramePr>
          <p:nvPr>
            <p:extLst/>
          </p:nvPr>
        </p:nvGraphicFramePr>
        <p:xfrm>
          <a:off x="3505200" y="5486400"/>
          <a:ext cx="1371600" cy="514350"/>
        </p:xfrm>
        <a:graphic>
          <a:graphicData uri="http://schemas.openxmlformats.org/presentationml/2006/ole">
            <mc:AlternateContent xmlns:mc="http://schemas.openxmlformats.org/markup-compatibility/2006">
              <mc:Choice xmlns:v="urn:schemas-microsoft-com:vml" Requires="v">
                <p:oleObj spid="_x0000_s1264" name="Equation" r:id="rId7" imgW="609600" imgH="228600" progId="Equation.DSMT4">
                  <p:embed/>
                </p:oleObj>
              </mc:Choice>
              <mc:Fallback>
                <p:oleObj name="Equation" r:id="rId7" imgW="609600" imgH="228600" progId="Equation.DSMT4">
                  <p:embed/>
                  <p:pic>
                    <p:nvPicPr>
                      <p:cNvPr id="11" name="Object 10"/>
                      <p:cNvPicPr/>
                      <p:nvPr/>
                    </p:nvPicPr>
                    <p:blipFill>
                      <a:blip r:embed="rId8"/>
                      <a:stretch>
                        <a:fillRect/>
                      </a:stretch>
                    </p:blipFill>
                    <p:spPr>
                      <a:xfrm>
                        <a:off x="3505200" y="5486400"/>
                        <a:ext cx="1371600" cy="514350"/>
                      </a:xfrm>
                      <a:prstGeom prst="rect">
                        <a:avLst/>
                      </a:prstGeom>
                    </p:spPr>
                  </p:pic>
                </p:oleObj>
              </mc:Fallback>
            </mc:AlternateContent>
          </a:graphicData>
        </a:graphic>
      </p:graphicFrame>
    </p:spTree>
    <p:extLst>
      <p:ext uri="{BB962C8B-B14F-4D97-AF65-F5344CB8AC3E}">
        <p14:creationId xmlns:p14="http://schemas.microsoft.com/office/powerpoint/2010/main" val="390973218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76200"/>
            <a:ext cx="7772400" cy="1143000"/>
          </a:xfrm>
        </p:spPr>
        <p:txBody>
          <a:bodyPr/>
          <a:lstStyle/>
          <a:p>
            <a:pPr eaLnBrk="1" hangingPunct="1">
              <a:defRPr/>
            </a:pPr>
            <a:r>
              <a:rPr lang="en-US" sz="5400" dirty="0">
                <a:cs typeface="+mj-cs"/>
              </a:rPr>
              <a:t>Electromagnetism</a:t>
            </a:r>
          </a:p>
        </p:txBody>
      </p:sp>
      <p:sp>
        <p:nvSpPr>
          <p:cNvPr id="102403" name="Rectangle 3"/>
          <p:cNvSpPr>
            <a:spLocks noGrp="1" noChangeArrowheads="1"/>
          </p:cNvSpPr>
          <p:nvPr>
            <p:ph type="body" idx="1"/>
          </p:nvPr>
        </p:nvSpPr>
        <p:spPr>
          <a:xfrm>
            <a:off x="1524000" y="914400"/>
            <a:ext cx="6321425" cy="5334000"/>
          </a:xfrm>
        </p:spPr>
        <p:txBody>
          <a:bodyPr/>
          <a:lstStyle/>
          <a:p>
            <a:pPr eaLnBrk="1" hangingPunct="1">
              <a:defRPr/>
            </a:pPr>
            <a:r>
              <a:rPr lang="en-US" sz="3600" dirty="0">
                <a:cs typeface="+mn-cs"/>
              </a:rPr>
              <a:t>Contributions made by:</a:t>
            </a:r>
            <a:endParaRPr lang="en-US" dirty="0">
              <a:cs typeface="+mn-cs"/>
            </a:endParaRPr>
          </a:p>
          <a:p>
            <a:pPr lvl="1" eaLnBrk="1" hangingPunct="1">
              <a:defRPr/>
            </a:pPr>
            <a:r>
              <a:rPr lang="en-US" dirty="0">
                <a:cs typeface="+mn-cs"/>
              </a:rPr>
              <a:t>Coulomb (1736-1806)</a:t>
            </a:r>
          </a:p>
          <a:p>
            <a:pPr lvl="1" eaLnBrk="1" hangingPunct="1">
              <a:defRPr/>
            </a:pPr>
            <a:r>
              <a:rPr lang="en-US" dirty="0" err="1">
                <a:cs typeface="+mn-cs"/>
              </a:rPr>
              <a:t>Oersted</a:t>
            </a:r>
            <a:r>
              <a:rPr lang="en-US" dirty="0">
                <a:cs typeface="+mn-cs"/>
              </a:rPr>
              <a:t> (1777-1851)</a:t>
            </a:r>
          </a:p>
          <a:p>
            <a:pPr lvl="1" eaLnBrk="1" hangingPunct="1">
              <a:defRPr/>
            </a:pPr>
            <a:r>
              <a:rPr lang="en-US" dirty="0">
                <a:cs typeface="+mn-cs"/>
              </a:rPr>
              <a:t>Young (1773-1829)</a:t>
            </a:r>
          </a:p>
          <a:p>
            <a:pPr lvl="1" eaLnBrk="1" hangingPunct="1">
              <a:defRPr/>
            </a:pPr>
            <a:r>
              <a:rPr lang="en-US" dirty="0">
                <a:cs typeface="+mn-cs"/>
              </a:rPr>
              <a:t>Amp</a:t>
            </a:r>
            <a:r>
              <a:rPr lang="en-US" dirty="0">
                <a:cs typeface="Arial" charset="0"/>
              </a:rPr>
              <a:t>è</a:t>
            </a:r>
            <a:r>
              <a:rPr lang="en-US" dirty="0">
                <a:cs typeface="+mn-cs"/>
              </a:rPr>
              <a:t>re (1775-1836)</a:t>
            </a:r>
          </a:p>
          <a:p>
            <a:pPr lvl="1" eaLnBrk="1" hangingPunct="1">
              <a:defRPr/>
            </a:pPr>
            <a:r>
              <a:rPr lang="en-US" dirty="0">
                <a:cs typeface="+mn-cs"/>
              </a:rPr>
              <a:t>Faraday (1791-1867)</a:t>
            </a:r>
          </a:p>
          <a:p>
            <a:pPr lvl="1" eaLnBrk="1" hangingPunct="1">
              <a:defRPr/>
            </a:pPr>
            <a:r>
              <a:rPr lang="en-US" dirty="0">
                <a:cs typeface="+mn-cs"/>
              </a:rPr>
              <a:t>Henry (1797-1878)</a:t>
            </a:r>
          </a:p>
          <a:p>
            <a:pPr lvl="1" eaLnBrk="1" hangingPunct="1">
              <a:defRPr/>
            </a:pPr>
            <a:r>
              <a:rPr lang="en-US" dirty="0">
                <a:cs typeface="+mn-cs"/>
              </a:rPr>
              <a:t>Maxwell (1831-1879)</a:t>
            </a:r>
          </a:p>
          <a:p>
            <a:pPr lvl="1" eaLnBrk="1" hangingPunct="1">
              <a:defRPr/>
            </a:pPr>
            <a:r>
              <a:rPr lang="en-US" dirty="0">
                <a:cs typeface="+mn-cs"/>
              </a:rPr>
              <a:t>Hertz (1857-1894)</a:t>
            </a: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13567262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a:t>Wed. Jan. 16, 2019</a:t>
            </a:r>
          </a:p>
        </p:txBody>
      </p:sp>
      <p:sp>
        <p:nvSpPr>
          <p:cNvPr id="21" name="Footer Placeholder 4"/>
          <p:cNvSpPr>
            <a:spLocks noGrp="1"/>
          </p:cNvSpPr>
          <p:nvPr>
            <p:ph type="ftr" sz="quarter" idx="11"/>
          </p:nvPr>
        </p:nvSpPr>
        <p:spPr/>
        <p:txBody>
          <a:bodyPr/>
          <a:lstStyle/>
          <a:p>
            <a:r>
              <a:rPr lang="en-US"/>
              <a:t>PHYS 3313-001, Spring 2019                      Dr. Jaehoon Yu</a:t>
            </a:r>
          </a:p>
        </p:txBody>
      </p:sp>
      <p:sp>
        <p:nvSpPr>
          <p:cNvPr id="22" name="Slide Number Placeholder 5"/>
          <p:cNvSpPr>
            <a:spLocks noGrp="1"/>
          </p:cNvSpPr>
          <p:nvPr>
            <p:ph type="sldNum" sz="quarter" idx="12"/>
          </p:nvPr>
        </p:nvSpPr>
        <p:spPr/>
        <p:txBody>
          <a:bodyPr/>
          <a:lstStyle/>
          <a:p>
            <a:fld id="{2D5D1C87-4041-1F41-9CF1-7EA0DD0FA307}" type="slidenum">
              <a:rPr lang="en-US"/>
              <a:pPr/>
              <a:t>25</a:t>
            </a:fld>
            <a:endParaRPr lang="en-US"/>
          </a:p>
        </p:txBody>
      </p:sp>
      <p:sp>
        <p:nvSpPr>
          <p:cNvPr id="353285" name="Rectangle 5"/>
          <p:cNvSpPr>
            <a:spLocks noGrp="1" noChangeArrowheads="1"/>
          </p:cNvSpPr>
          <p:nvPr>
            <p:ph type="title"/>
          </p:nvPr>
        </p:nvSpPr>
        <p:spPr>
          <a:xfrm>
            <a:off x="381000" y="76200"/>
            <a:ext cx="8534400" cy="609600"/>
          </a:xfrm>
        </p:spPr>
        <p:txBody>
          <a:bodyPr/>
          <a:lstStyle/>
          <a:p>
            <a:r>
              <a:rPr lang="en-US" dirty="0"/>
              <a:t>Culminates in Maxwell’s Equations</a:t>
            </a:r>
          </a:p>
        </p:txBody>
      </p:sp>
      <p:graphicFrame>
        <p:nvGraphicFramePr>
          <p:cNvPr id="353286" name="Object 6"/>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681" name="Equation" r:id="rId3" imgW="914400" imgH="190080" progId="Equation.DSMT4">
                  <p:embed/>
                </p:oleObj>
              </mc:Choice>
              <mc:Fallback>
                <p:oleObj name="Equation" r:id="rId3" imgW="914400" imgH="190080" progId="Equation.DSMT4">
                  <p:embed/>
                  <p:pic>
                    <p:nvPicPr>
                      <p:cNvPr id="353286"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53287" name="Object 7"/>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682" name="Equation" r:id="rId5" imgW="914400" imgH="190080" progId="Equation.DSMT4">
                  <p:embed/>
                </p:oleObj>
              </mc:Choice>
              <mc:Fallback>
                <p:oleObj name="Equation" r:id="rId5" imgW="914400" imgH="190080" progId="Equation.DSMT4">
                  <p:embed/>
                  <p:pic>
                    <p:nvPicPr>
                      <p:cNvPr id="35328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5328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83" name="Equation" r:id="rId6" imgW="914400" imgH="190080" progId="Equation.DSMT4">
                  <p:embed/>
                </p:oleObj>
              </mc:Choice>
              <mc:Fallback>
                <p:oleObj name="Equation" r:id="rId6" imgW="914400" imgH="190080" progId="Equation.DSMT4">
                  <p:embed/>
                  <p:pic>
                    <p:nvPicPr>
                      <p:cNvPr id="353288"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53289" name="Rectangle 9"/>
          <p:cNvSpPr>
            <a:spLocks noGrp="1" noChangeArrowheads="1"/>
          </p:cNvSpPr>
          <p:nvPr>
            <p:ph type="body" idx="1"/>
          </p:nvPr>
        </p:nvSpPr>
        <p:spPr>
          <a:xfrm>
            <a:off x="381000" y="609600"/>
            <a:ext cx="8763000" cy="5486400"/>
          </a:xfrm>
        </p:spPr>
        <p:txBody>
          <a:bodyPr/>
          <a:lstStyle/>
          <a:p>
            <a:r>
              <a:rPr lang="en-US" dirty="0"/>
              <a:t>In the absence of dielectric or magnetic materials, the four equations developed by Maxwell are:</a:t>
            </a:r>
          </a:p>
        </p:txBody>
      </p:sp>
      <p:graphicFrame>
        <p:nvGraphicFramePr>
          <p:cNvPr id="353290" name="Object 10"/>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84" name="Equation" r:id="rId7" imgW="914400" imgH="190080" progId="Equation.DSMT4">
                  <p:embed/>
                </p:oleObj>
              </mc:Choice>
              <mc:Fallback>
                <p:oleObj name="Equation" r:id="rId7" imgW="914400" imgH="190080" progId="Equation.DSMT4">
                  <p:embed/>
                  <p:pic>
                    <p:nvPicPr>
                      <p:cNvPr id="35329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53302" name="Object 22"/>
          <p:cNvGraphicFramePr>
            <a:graphicFrameLocks noChangeAspect="1"/>
          </p:cNvGraphicFramePr>
          <p:nvPr>
            <p:extLst/>
          </p:nvPr>
        </p:nvGraphicFramePr>
        <p:xfrm>
          <a:off x="690562" y="1639888"/>
          <a:ext cx="2576512" cy="1246187"/>
        </p:xfrm>
        <a:graphic>
          <a:graphicData uri="http://schemas.openxmlformats.org/presentationml/2006/ole">
            <mc:AlternateContent xmlns:mc="http://schemas.openxmlformats.org/markup-compatibility/2006">
              <mc:Choice xmlns:v="urn:schemas-microsoft-com:vml" Requires="v">
                <p:oleObj spid="_x0000_s2685" name="Equation" r:id="rId8" imgW="901700" imgH="431800" progId="Equation.DSMT4">
                  <p:embed/>
                </p:oleObj>
              </mc:Choice>
              <mc:Fallback>
                <p:oleObj name="Equation" r:id="rId8" imgW="901700" imgH="431800" progId="Equation.DSMT4">
                  <p:embed/>
                  <p:pic>
                    <p:nvPicPr>
                      <p:cNvPr id="353302" name="Object 22"/>
                      <p:cNvPicPr>
                        <a:picLocks noChangeAspect="1" noChangeArrowheads="1"/>
                      </p:cNvPicPr>
                      <p:nvPr/>
                    </p:nvPicPr>
                    <p:blipFill>
                      <a:blip r:embed="rId9"/>
                      <a:srcRect/>
                      <a:stretch>
                        <a:fillRect/>
                      </a:stretch>
                    </p:blipFill>
                    <p:spPr bwMode="auto">
                      <a:xfrm>
                        <a:off x="690562" y="1639888"/>
                        <a:ext cx="2576512" cy="1246187"/>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7" name="Object 27"/>
          <p:cNvGraphicFramePr>
            <a:graphicFrameLocks noChangeAspect="1"/>
          </p:cNvGraphicFramePr>
          <p:nvPr>
            <p:extLst/>
          </p:nvPr>
        </p:nvGraphicFramePr>
        <p:xfrm>
          <a:off x="690562" y="3000375"/>
          <a:ext cx="1960562" cy="879475"/>
        </p:xfrm>
        <a:graphic>
          <a:graphicData uri="http://schemas.openxmlformats.org/presentationml/2006/ole">
            <mc:AlternateContent xmlns:mc="http://schemas.openxmlformats.org/markup-compatibility/2006">
              <mc:Choice xmlns:v="urn:schemas-microsoft-com:vml" Requires="v">
                <p:oleObj spid="_x0000_s2686" name="Equation" r:id="rId10" imgW="685800" imgH="304800" progId="Equation.DSMT4">
                  <p:embed/>
                </p:oleObj>
              </mc:Choice>
              <mc:Fallback>
                <p:oleObj name="Equation" r:id="rId10" imgW="685800" imgH="304800" progId="Equation.DSMT4">
                  <p:embed/>
                  <p:pic>
                    <p:nvPicPr>
                      <p:cNvPr id="353307" name="Object 27"/>
                      <p:cNvPicPr>
                        <a:picLocks noChangeAspect="1" noChangeArrowheads="1"/>
                      </p:cNvPicPr>
                      <p:nvPr/>
                    </p:nvPicPr>
                    <p:blipFill>
                      <a:blip r:embed="rId11"/>
                      <a:srcRect/>
                      <a:stretch>
                        <a:fillRect/>
                      </a:stretch>
                    </p:blipFill>
                    <p:spPr bwMode="auto">
                      <a:xfrm>
                        <a:off x="690562" y="3000375"/>
                        <a:ext cx="1960562" cy="879475"/>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8" name="Object 28"/>
          <p:cNvGraphicFramePr>
            <a:graphicFrameLocks noChangeAspect="1"/>
          </p:cNvGraphicFramePr>
          <p:nvPr>
            <p:extLst/>
          </p:nvPr>
        </p:nvGraphicFramePr>
        <p:xfrm>
          <a:off x="690562" y="3992563"/>
          <a:ext cx="2832100" cy="1136650"/>
        </p:xfrm>
        <a:graphic>
          <a:graphicData uri="http://schemas.openxmlformats.org/presentationml/2006/ole">
            <mc:AlternateContent xmlns:mc="http://schemas.openxmlformats.org/markup-compatibility/2006">
              <mc:Choice xmlns:v="urn:schemas-microsoft-com:vml" Requires="v">
                <p:oleObj spid="_x0000_s2687" name="Equation" r:id="rId12" imgW="990600" imgH="393700" progId="Equation.DSMT4">
                  <p:embed/>
                </p:oleObj>
              </mc:Choice>
              <mc:Fallback>
                <p:oleObj name="Equation" r:id="rId12" imgW="990600" imgH="393700" progId="Equation.DSMT4">
                  <p:embed/>
                  <p:pic>
                    <p:nvPicPr>
                      <p:cNvPr id="353308" name="Object 28"/>
                      <p:cNvPicPr>
                        <a:picLocks noChangeAspect="1" noChangeArrowheads="1"/>
                      </p:cNvPicPr>
                      <p:nvPr/>
                    </p:nvPicPr>
                    <p:blipFill>
                      <a:blip r:embed="rId13"/>
                      <a:srcRect/>
                      <a:stretch>
                        <a:fillRect/>
                      </a:stretch>
                    </p:blipFill>
                    <p:spPr bwMode="auto">
                      <a:xfrm>
                        <a:off x="690562" y="3992563"/>
                        <a:ext cx="2832100" cy="1136650"/>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9" name="Object 29"/>
          <p:cNvGraphicFramePr>
            <a:graphicFrameLocks noChangeAspect="1"/>
          </p:cNvGraphicFramePr>
          <p:nvPr>
            <p:extLst/>
          </p:nvPr>
        </p:nvGraphicFramePr>
        <p:xfrm>
          <a:off x="690562" y="5224463"/>
          <a:ext cx="4719638" cy="1136650"/>
        </p:xfrm>
        <a:graphic>
          <a:graphicData uri="http://schemas.openxmlformats.org/presentationml/2006/ole">
            <mc:AlternateContent xmlns:mc="http://schemas.openxmlformats.org/markup-compatibility/2006">
              <mc:Choice xmlns:v="urn:schemas-microsoft-com:vml" Requires="v">
                <p:oleObj spid="_x0000_s2688" name="Equation" r:id="rId14" imgW="1651000" imgH="393700" progId="Equation.DSMT4">
                  <p:embed/>
                </p:oleObj>
              </mc:Choice>
              <mc:Fallback>
                <p:oleObj name="Equation" r:id="rId14" imgW="1651000" imgH="393700" progId="Equation.DSMT4">
                  <p:embed/>
                  <p:pic>
                    <p:nvPicPr>
                      <p:cNvPr id="353309" name="Object 29"/>
                      <p:cNvPicPr>
                        <a:picLocks noChangeAspect="1" noChangeArrowheads="1"/>
                      </p:cNvPicPr>
                      <p:nvPr/>
                    </p:nvPicPr>
                    <p:blipFill>
                      <a:blip r:embed="rId15"/>
                      <a:srcRect/>
                      <a:stretch>
                        <a:fillRect/>
                      </a:stretch>
                    </p:blipFill>
                    <p:spPr bwMode="auto">
                      <a:xfrm>
                        <a:off x="690562" y="5224463"/>
                        <a:ext cx="4719638" cy="11366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53310" name="Text Box 30"/>
          <p:cNvSpPr txBox="1">
            <a:spLocks noChangeArrowheads="1"/>
          </p:cNvSpPr>
          <p:nvPr/>
        </p:nvSpPr>
        <p:spPr bwMode="auto">
          <a:xfrm>
            <a:off x="5105400" y="1676400"/>
            <a:ext cx="34290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electricity</a:t>
            </a:r>
          </a:p>
        </p:txBody>
      </p:sp>
      <p:sp>
        <p:nvSpPr>
          <p:cNvPr id="353311" name="Text Box 31"/>
          <p:cNvSpPr txBox="1">
            <a:spLocks noChangeArrowheads="1"/>
          </p:cNvSpPr>
          <p:nvPr/>
        </p:nvSpPr>
        <p:spPr bwMode="auto">
          <a:xfrm>
            <a:off x="5029200" y="2819400"/>
            <a:ext cx="35052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magnetism</a:t>
            </a:r>
          </a:p>
        </p:txBody>
      </p:sp>
      <p:sp>
        <p:nvSpPr>
          <p:cNvPr id="353312" name="Text Box 32"/>
          <p:cNvSpPr txBox="1">
            <a:spLocks noChangeArrowheads="1"/>
          </p:cNvSpPr>
          <p:nvPr/>
        </p:nvSpPr>
        <p:spPr bwMode="auto">
          <a:xfrm>
            <a:off x="6477000" y="4086225"/>
            <a:ext cx="20574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Faraday’s Law</a:t>
            </a:r>
          </a:p>
        </p:txBody>
      </p:sp>
      <p:sp>
        <p:nvSpPr>
          <p:cNvPr id="353313" name="Text Box 33"/>
          <p:cNvSpPr txBox="1">
            <a:spLocks noChangeArrowheads="1"/>
          </p:cNvSpPr>
          <p:nvPr/>
        </p:nvSpPr>
        <p:spPr bwMode="auto">
          <a:xfrm>
            <a:off x="5719762" y="5105400"/>
            <a:ext cx="3424238" cy="461665"/>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r>
              <a:rPr lang="en-US" b="1" dirty="0">
                <a:solidFill>
                  <a:srgbClr val="CC0000"/>
                </a:solidFill>
                <a:latin typeface="Arial Narrow" charset="0"/>
              </a:rPr>
              <a:t>Generalized </a:t>
            </a:r>
            <a:r>
              <a:rPr lang="en-US" b="1" dirty="0" err="1">
                <a:solidFill>
                  <a:srgbClr val="CC0000"/>
                </a:solidFill>
                <a:latin typeface="Arial Narrow" charset="0"/>
              </a:rPr>
              <a:t>Ampére’s</a:t>
            </a:r>
            <a:r>
              <a:rPr lang="en-US" b="1" dirty="0">
                <a:solidFill>
                  <a:srgbClr val="CC0000"/>
                </a:solidFill>
                <a:latin typeface="Arial Narrow" charset="0"/>
              </a:rPr>
              <a:t> Law</a:t>
            </a:r>
          </a:p>
        </p:txBody>
      </p:sp>
      <p:sp>
        <p:nvSpPr>
          <p:cNvPr id="353314" name="Text Box 34"/>
          <p:cNvSpPr txBox="1">
            <a:spLocks noChangeArrowheads="1"/>
          </p:cNvSpPr>
          <p:nvPr/>
        </p:nvSpPr>
        <p:spPr bwMode="auto">
          <a:xfrm>
            <a:off x="5029200" y="2209800"/>
            <a:ext cx="3581400" cy="581025"/>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generalized form of Coulomb’s law relating electric field to its sources, the electric charge</a:t>
            </a:r>
          </a:p>
        </p:txBody>
      </p:sp>
      <p:sp>
        <p:nvSpPr>
          <p:cNvPr id="353315" name="Text Box 35"/>
          <p:cNvSpPr txBox="1">
            <a:spLocks noChangeArrowheads="1"/>
          </p:cNvSpPr>
          <p:nvPr/>
        </p:nvSpPr>
        <p:spPr bwMode="auto">
          <a:xfrm>
            <a:off x="4267200" y="3381375"/>
            <a:ext cx="4876800" cy="581025"/>
          </a:xfrm>
          <a:prstGeom prst="rect">
            <a:avLst/>
          </a:prstGeom>
          <a:noFill/>
          <a:ln w="28575">
            <a:noFill/>
            <a:miter lim="800000"/>
            <a:headEnd/>
            <a:tailEnd/>
          </a:ln>
          <a:effectLst/>
        </p:spPr>
        <p:txBody>
          <a:bodyPr>
            <a:prstTxWarp prst="textNoShape">
              <a:avLst/>
            </a:prstTxWarp>
            <a:spAutoFit/>
          </a:bodyPr>
          <a:lstStyle/>
          <a:p>
            <a:r>
              <a:rPr lang="en-US" sz="1600" dirty="0">
                <a:solidFill>
                  <a:schemeClr val="accent2"/>
                </a:solidFill>
                <a:latin typeface="Arial Narrow" charset="0"/>
              </a:rPr>
              <a:t>A magnetic equivalent of Coulomb’s law relating magnetic field to its sources. This says there are no magnetic monopoles.</a:t>
            </a:r>
          </a:p>
        </p:txBody>
      </p:sp>
      <p:sp>
        <p:nvSpPr>
          <p:cNvPr id="353316" name="Text Box 36"/>
          <p:cNvSpPr txBox="1">
            <a:spLocks noChangeArrowheads="1"/>
          </p:cNvSpPr>
          <p:nvPr/>
        </p:nvSpPr>
        <p:spPr bwMode="auto">
          <a:xfrm>
            <a:off x="4419600" y="4572000"/>
            <a:ext cx="4419600" cy="33655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An electric field is produced by a changing magnetic field</a:t>
            </a:r>
          </a:p>
        </p:txBody>
      </p:sp>
      <p:sp>
        <p:nvSpPr>
          <p:cNvPr id="353317" name="Text Box 37"/>
          <p:cNvSpPr txBox="1">
            <a:spLocks noChangeArrowheads="1"/>
          </p:cNvSpPr>
          <p:nvPr/>
        </p:nvSpPr>
        <p:spPr bwMode="auto">
          <a:xfrm>
            <a:off x="6096000" y="5638800"/>
            <a:ext cx="2743200" cy="82550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magnetic field is produced by an electric current or by a  changing electric field</a:t>
            </a:r>
          </a:p>
        </p:txBody>
      </p:sp>
    </p:spTree>
    <p:extLst>
      <p:ext uri="{BB962C8B-B14F-4D97-AF65-F5344CB8AC3E}">
        <p14:creationId xmlns:p14="http://schemas.microsoft.com/office/powerpoint/2010/main" val="2504926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381000" y="0"/>
            <a:ext cx="8229600" cy="946150"/>
          </a:xfrm>
        </p:spPr>
        <p:txBody>
          <a:bodyPr/>
          <a:lstStyle/>
          <a:p>
            <a:pPr eaLnBrk="1" hangingPunct="1">
              <a:defRPr/>
            </a:pPr>
            <a:r>
              <a:rPr lang="en-US" sz="6000" dirty="0">
                <a:cs typeface="+mj-cs"/>
              </a:rPr>
              <a:t>Thermodynamics</a:t>
            </a:r>
          </a:p>
        </p:txBody>
      </p:sp>
      <p:sp>
        <p:nvSpPr>
          <p:cNvPr id="110595" name="Rectangle 3"/>
          <p:cNvSpPr>
            <a:spLocks noGrp="1" noChangeArrowheads="1"/>
          </p:cNvSpPr>
          <p:nvPr>
            <p:ph type="body" idx="1"/>
          </p:nvPr>
        </p:nvSpPr>
        <p:spPr>
          <a:xfrm>
            <a:off x="457200" y="1066800"/>
            <a:ext cx="8305800" cy="4953000"/>
          </a:xfrm>
        </p:spPr>
        <p:txBody>
          <a:bodyPr/>
          <a:lstStyle/>
          <a:p>
            <a:pPr eaLnBrk="1" hangingPunct="1">
              <a:defRPr/>
            </a:pPr>
            <a:r>
              <a:rPr lang="en-US" sz="3600" dirty="0">
                <a:solidFill>
                  <a:srgbClr val="3333CC"/>
                </a:solidFill>
                <a:cs typeface="ＭＳ Ｐゴシック" pitchFamily="-84" charset="-128"/>
              </a:rPr>
              <a:t>Deals with temperature (T), heat (Q), work (W), and the internal energy (U) of systems</a:t>
            </a:r>
          </a:p>
          <a:p>
            <a:pPr eaLnBrk="1" hangingPunct="1">
              <a:defRPr/>
            </a:pPr>
            <a:r>
              <a:rPr lang="en-US" sz="3600" dirty="0">
                <a:cs typeface="+mn-cs"/>
              </a:rPr>
              <a:t>Contributions made by:</a:t>
            </a:r>
          </a:p>
          <a:p>
            <a:pPr lvl="1" eaLnBrk="1" hangingPunct="1">
              <a:defRPr/>
            </a:pPr>
            <a:r>
              <a:rPr lang="en-US" sz="3200" dirty="0">
                <a:cs typeface="+mn-cs"/>
              </a:rPr>
              <a:t>Benjamin Thompson (1753-1814)</a:t>
            </a:r>
          </a:p>
          <a:p>
            <a:pPr lvl="1" eaLnBrk="1" hangingPunct="1">
              <a:defRPr/>
            </a:pPr>
            <a:r>
              <a:rPr lang="en-US" sz="3200" dirty="0" err="1">
                <a:cs typeface="+mn-cs"/>
              </a:rPr>
              <a:t>Sadi</a:t>
            </a:r>
            <a:r>
              <a:rPr lang="en-US" sz="3200" dirty="0">
                <a:cs typeface="+mn-cs"/>
              </a:rPr>
              <a:t> Carnot (1796-1832)</a:t>
            </a:r>
          </a:p>
          <a:p>
            <a:pPr lvl="1" eaLnBrk="1" hangingPunct="1">
              <a:defRPr/>
            </a:pPr>
            <a:r>
              <a:rPr lang="en-US" sz="3200" dirty="0">
                <a:cs typeface="+mn-cs"/>
              </a:rPr>
              <a:t>James Joule (1818-1889)</a:t>
            </a:r>
          </a:p>
          <a:p>
            <a:pPr lvl="1" eaLnBrk="1" hangingPunct="1">
              <a:defRPr/>
            </a:pPr>
            <a:r>
              <a:rPr lang="en-US" sz="3200" dirty="0">
                <a:cs typeface="+mn-cs"/>
              </a:rPr>
              <a:t>Rudolf </a:t>
            </a:r>
            <a:r>
              <a:rPr lang="en-US" sz="3200" dirty="0" err="1">
                <a:cs typeface="+mn-cs"/>
              </a:rPr>
              <a:t>Clausius</a:t>
            </a:r>
            <a:r>
              <a:rPr lang="en-US" sz="3200" dirty="0">
                <a:cs typeface="+mn-cs"/>
              </a:rPr>
              <a:t> (1822-1888)</a:t>
            </a:r>
          </a:p>
          <a:p>
            <a:pPr lvl="1" eaLnBrk="1" hangingPunct="1">
              <a:defRPr/>
            </a:pPr>
            <a:r>
              <a:rPr lang="en-US" sz="3200" dirty="0">
                <a:cs typeface="+mn-cs"/>
              </a:rPr>
              <a:t>William Thompson (1824-1907)</a:t>
            </a: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404825273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8788" y="152400"/>
            <a:ext cx="8229600" cy="684212"/>
          </a:xfrm>
        </p:spPr>
        <p:txBody>
          <a:bodyPr/>
          <a:lstStyle/>
          <a:p>
            <a:pPr eaLnBrk="1" hangingPunct="1">
              <a:defRPr/>
            </a:pPr>
            <a:r>
              <a:rPr lang="en-US" dirty="0">
                <a:cs typeface="+mj-cs"/>
              </a:rPr>
              <a:t>The Kinetic Theory of Gases </a:t>
            </a:r>
          </a:p>
        </p:txBody>
      </p:sp>
      <p:sp>
        <p:nvSpPr>
          <p:cNvPr id="28674" name="Rectangle 3"/>
          <p:cNvSpPr>
            <a:spLocks noGrp="1" noChangeArrowheads="1"/>
          </p:cNvSpPr>
          <p:nvPr>
            <p:ph type="body" idx="1"/>
          </p:nvPr>
        </p:nvSpPr>
        <p:spPr>
          <a:xfrm>
            <a:off x="152400" y="762000"/>
            <a:ext cx="8839200" cy="5562600"/>
          </a:xfrm>
        </p:spPr>
        <p:txBody>
          <a:bodyPr/>
          <a:lstStyle/>
          <a:p>
            <a:pPr eaLnBrk="1" hangingPunct="1">
              <a:lnSpc>
                <a:spcPct val="90000"/>
              </a:lnSpc>
              <a:buFont typeface="Wingdings" pitchFamily="-84" charset="2"/>
              <a:buNone/>
            </a:pPr>
            <a:r>
              <a:rPr lang="en-US" dirty="0">
                <a:cs typeface="ＭＳ Ｐゴシック" pitchFamily="-84" charset="-128"/>
              </a:rPr>
              <a:t>Contributions made by:</a:t>
            </a:r>
          </a:p>
          <a:p>
            <a:pPr eaLnBrk="1" hangingPunct="1">
              <a:lnSpc>
                <a:spcPct val="90000"/>
              </a:lnSpc>
            </a:pPr>
            <a:r>
              <a:rPr lang="en-US" dirty="0">
                <a:cs typeface="ＭＳ Ｐゴシック" pitchFamily="-84" charset="-128"/>
              </a:rPr>
              <a:t>Robert Boyle (1627-1691) </a:t>
            </a:r>
            <a:r>
              <a:rPr lang="en-US" dirty="0" err="1">
                <a:cs typeface="ＭＳ Ｐゴシック" pitchFamily="-84" charset="-128"/>
                <a:sym typeface="Wingdings"/>
              </a:rPr>
              <a:t></a:t>
            </a:r>
            <a:r>
              <a:rPr lang="en-US" dirty="0">
                <a:cs typeface="ＭＳ Ｐゴシック" pitchFamily="-84" charset="-128"/>
                <a:sym typeface="Wingdings"/>
              </a:rPr>
              <a:t> PV = constant (fixed T)</a:t>
            </a:r>
            <a:endParaRPr lang="en-US" dirty="0">
              <a:cs typeface="ＭＳ Ｐゴシック" pitchFamily="-84" charset="-128"/>
            </a:endParaRPr>
          </a:p>
          <a:p>
            <a:pPr eaLnBrk="1" hangingPunct="1">
              <a:lnSpc>
                <a:spcPct val="90000"/>
              </a:lnSpc>
            </a:pPr>
            <a:r>
              <a:rPr lang="en-US" dirty="0">
                <a:solidFill>
                  <a:srgbClr val="3333CC"/>
                </a:solidFill>
                <a:cs typeface="ＭＳ Ｐゴシック" pitchFamily="-84" charset="-128"/>
              </a:rPr>
              <a:t>Jacques Charles (1746-1823) &amp; Joseph Louis Gay-</a:t>
            </a:r>
            <a:r>
              <a:rPr lang="en-US" dirty="0">
                <a:cs typeface="ＭＳ Ｐゴシック" pitchFamily="-84" charset="-128"/>
              </a:rPr>
              <a:t>Lussac (1778-1823) </a:t>
            </a:r>
            <a:r>
              <a:rPr lang="en-US" dirty="0" err="1">
                <a:solidFill>
                  <a:srgbClr val="3333CC"/>
                </a:solidFill>
                <a:cs typeface="ＭＳ Ｐゴシック" pitchFamily="-84" charset="-128"/>
                <a:sym typeface="Wingdings"/>
              </a:rPr>
              <a:t></a:t>
            </a:r>
            <a:r>
              <a:rPr lang="en-US" dirty="0">
                <a:solidFill>
                  <a:srgbClr val="3333CC"/>
                </a:solidFill>
                <a:cs typeface="ＭＳ Ｐゴシック" pitchFamily="-84" charset="-128"/>
                <a:sym typeface="Wingdings"/>
              </a:rPr>
              <a:t> V/T=constant (fixed P)</a:t>
            </a:r>
            <a:endParaRPr lang="en-US" dirty="0">
              <a:cs typeface="ＭＳ Ｐゴシック" pitchFamily="-84" charset="-128"/>
            </a:endParaRPr>
          </a:p>
          <a:p>
            <a:pPr eaLnBrk="1" hangingPunct="1">
              <a:lnSpc>
                <a:spcPct val="90000"/>
              </a:lnSpc>
            </a:pPr>
            <a:r>
              <a:rPr lang="en-US" dirty="0">
                <a:cs typeface="ＭＳ Ｐゴシック" pitchFamily="-84" charset="-128"/>
              </a:rPr>
              <a:t>Culminates in the </a:t>
            </a:r>
            <a:r>
              <a:rPr lang="en-US" b="1" dirty="0">
                <a:cs typeface="ＭＳ Ｐゴシック" pitchFamily="-84" charset="-128"/>
              </a:rPr>
              <a:t>ideal gas equation</a:t>
            </a:r>
            <a:r>
              <a:rPr lang="en-US" dirty="0">
                <a:cs typeface="ＭＳ Ｐゴシック" pitchFamily="-84" charset="-128"/>
              </a:rPr>
              <a:t> for </a:t>
            </a:r>
            <a:r>
              <a:rPr lang="en-US" i="1" dirty="0" err="1">
                <a:cs typeface="ＭＳ Ｐゴシック" pitchFamily="-84" charset="-128"/>
              </a:rPr>
              <a:t>n</a:t>
            </a:r>
            <a:r>
              <a:rPr lang="en-US" dirty="0">
                <a:cs typeface="ＭＳ Ｐゴシック" pitchFamily="-84" charset="-128"/>
              </a:rPr>
              <a:t> moles of a </a:t>
            </a:r>
            <a:r>
              <a:rPr lang="ja-JP" altLang="en-US" dirty="0">
                <a:cs typeface="ＭＳ Ｐゴシック" pitchFamily="-84" charset="-128"/>
              </a:rPr>
              <a:t>“</a:t>
            </a:r>
            <a:r>
              <a:rPr lang="en-US" altLang="ja-JP" dirty="0">
                <a:cs typeface="ＭＳ Ｐゴシック" pitchFamily="-84" charset="-128"/>
              </a:rPr>
              <a:t>simple</a:t>
            </a:r>
            <a:r>
              <a:rPr lang="ja-JP" altLang="en-US" dirty="0">
                <a:cs typeface="ＭＳ Ｐゴシック" pitchFamily="-84" charset="-128"/>
              </a:rPr>
              <a:t>”</a:t>
            </a:r>
            <a:r>
              <a:rPr lang="en-US" altLang="ja-JP" dirty="0">
                <a:cs typeface="ＭＳ Ｐゴシック" pitchFamily="-84" charset="-128"/>
              </a:rPr>
              <a:t> gas:</a:t>
            </a:r>
          </a:p>
          <a:p>
            <a:pPr algn="ctr" eaLnBrk="1" hangingPunct="1">
              <a:buFont typeface="Wingdings" pitchFamily="-84" charset="2"/>
              <a:buNone/>
            </a:pPr>
            <a:endParaRPr lang="en-US" sz="2400" dirty="0">
              <a:cs typeface="ＭＳ Ｐゴシック" pitchFamily="-84" charset="-128"/>
            </a:endParaRPr>
          </a:p>
          <a:p>
            <a:pPr algn="ctr" eaLnBrk="1" hangingPunct="1">
              <a:buFont typeface="Wingdings" pitchFamily="-84" charset="2"/>
              <a:buNone/>
            </a:pPr>
            <a:r>
              <a:rPr lang="en-US" sz="2400" dirty="0">
                <a:cs typeface="ＭＳ Ｐゴシック" pitchFamily="-84" charset="-128"/>
              </a:rPr>
              <a:t>(where </a:t>
            </a:r>
            <a:r>
              <a:rPr lang="en-US" sz="2400" i="1" dirty="0">
                <a:cs typeface="ＭＳ Ｐゴシック" pitchFamily="-84" charset="-128"/>
              </a:rPr>
              <a:t>R</a:t>
            </a:r>
            <a:r>
              <a:rPr lang="en-US" sz="2400" dirty="0">
                <a:cs typeface="ＭＳ Ｐゴシック" pitchFamily="-84" charset="-128"/>
              </a:rPr>
              <a:t> is the ideal gas constant, 8.31 J/mol </a:t>
            </a:r>
            <a:r>
              <a:rPr lang="en-US" sz="2400" dirty="0">
                <a:ea typeface="Arial" pitchFamily="-84" charset="0"/>
                <a:cs typeface="Arial" pitchFamily="-84" charset="0"/>
              </a:rPr>
              <a:t>· K</a:t>
            </a:r>
            <a:r>
              <a:rPr lang="en-US" sz="2400" dirty="0">
                <a:cs typeface="ＭＳ Ｐゴシック" pitchFamily="-84" charset="-128"/>
              </a:rPr>
              <a:t>)</a:t>
            </a:r>
          </a:p>
          <a:p>
            <a:pPr eaLnBrk="1" hangingPunct="1"/>
            <a:r>
              <a:rPr lang="en-US" dirty="0">
                <a:cs typeface="ＭＳ Ｐゴシック" pitchFamily="-84" charset="-128"/>
              </a:rPr>
              <a:t>We now know that gas consists of rapidly moving molecules bouncing off each other and the wall!!</a:t>
            </a: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graphicFrame>
        <p:nvGraphicFramePr>
          <p:cNvPr id="8" name="Object 7"/>
          <p:cNvGraphicFramePr>
            <a:graphicFrameLocks noChangeAspect="1"/>
          </p:cNvGraphicFramePr>
          <p:nvPr>
            <p:extLst/>
          </p:nvPr>
        </p:nvGraphicFramePr>
        <p:xfrm>
          <a:off x="3276600" y="3429000"/>
          <a:ext cx="2914650" cy="647700"/>
        </p:xfrm>
        <a:graphic>
          <a:graphicData uri="http://schemas.openxmlformats.org/presentationml/2006/ole">
            <mc:AlternateContent xmlns:mc="http://schemas.openxmlformats.org/markup-compatibility/2006">
              <mc:Choice xmlns:v="urn:schemas-microsoft-com:vml" Requires="v">
                <p:oleObj spid="_x0000_s3152" name="Equation" r:id="rId3" imgW="685800" imgH="152400" progId="Equation.DSMT4">
                  <p:embed/>
                </p:oleObj>
              </mc:Choice>
              <mc:Fallback>
                <p:oleObj name="Equation" r:id="rId3" imgW="685800" imgH="152400" progId="Equation.DSMT4">
                  <p:embed/>
                  <p:pic>
                    <p:nvPicPr>
                      <p:cNvPr id="8" name="Object 7"/>
                      <p:cNvPicPr/>
                      <p:nvPr/>
                    </p:nvPicPr>
                    <p:blipFill>
                      <a:blip r:embed="rId4"/>
                      <a:stretch>
                        <a:fillRect/>
                      </a:stretch>
                    </p:blipFill>
                    <p:spPr>
                      <a:xfrm>
                        <a:off x="3276600" y="3429000"/>
                        <a:ext cx="2914650" cy="647700"/>
                      </a:xfrm>
                      <a:prstGeom prst="rect">
                        <a:avLst/>
                      </a:prstGeom>
                    </p:spPr>
                  </p:pic>
                </p:oleObj>
              </mc:Fallback>
            </mc:AlternateContent>
          </a:graphicData>
        </a:graphic>
      </p:graphicFrame>
    </p:spTree>
    <p:extLst>
      <p:ext uri="{BB962C8B-B14F-4D97-AF65-F5344CB8AC3E}">
        <p14:creationId xmlns:p14="http://schemas.microsoft.com/office/powerpoint/2010/main" val="22354561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76200"/>
            <a:ext cx="8229600" cy="684212"/>
          </a:xfrm>
        </p:spPr>
        <p:txBody>
          <a:bodyPr/>
          <a:lstStyle/>
          <a:p>
            <a:pPr eaLnBrk="1" hangingPunct="1">
              <a:defRPr/>
            </a:pPr>
            <a:r>
              <a:rPr lang="en-US" sz="4800" dirty="0">
                <a:cs typeface="+mj-cs"/>
              </a:rPr>
              <a:t>Additional Contributions</a:t>
            </a:r>
          </a:p>
        </p:txBody>
      </p:sp>
      <p:sp>
        <p:nvSpPr>
          <p:cNvPr id="29698" name="Rectangle 3"/>
          <p:cNvSpPr>
            <a:spLocks noGrp="1" noChangeArrowheads="1"/>
          </p:cNvSpPr>
          <p:nvPr>
            <p:ph type="body" idx="1"/>
          </p:nvPr>
        </p:nvSpPr>
        <p:spPr>
          <a:xfrm>
            <a:off x="304800" y="838200"/>
            <a:ext cx="8534400" cy="5410200"/>
          </a:xfrm>
        </p:spPr>
        <p:txBody>
          <a:bodyPr/>
          <a:lstStyle/>
          <a:p>
            <a:pPr eaLnBrk="1" hangingPunct="1"/>
            <a:r>
              <a:rPr lang="en-US" sz="2800" dirty="0" err="1">
                <a:cs typeface="ＭＳ Ｐゴシック" pitchFamily="-84" charset="-128"/>
              </a:rPr>
              <a:t>Amedeo</a:t>
            </a:r>
            <a:r>
              <a:rPr lang="en-US" sz="2800" dirty="0">
                <a:cs typeface="ＭＳ Ｐゴシック" pitchFamily="-84" charset="-128"/>
              </a:rPr>
              <a:t> Avogadro (1776-1856) </a:t>
            </a:r>
            <a:r>
              <a:rPr lang="en-US" sz="2800" dirty="0" err="1">
                <a:cs typeface="ＭＳ Ｐゴシック" pitchFamily="-84" charset="-128"/>
                <a:sym typeface="Wingdings"/>
              </a:rPr>
              <a:t></a:t>
            </a:r>
            <a:r>
              <a:rPr lang="en-US" sz="2800" dirty="0">
                <a:cs typeface="ＭＳ Ｐゴシック" pitchFamily="-84" charset="-128"/>
                <a:sym typeface="Wingdings"/>
              </a:rPr>
              <a:t> Hypothesized in 1811 that the equal V of gases at the same T and P contain equal number of molecules (N</a:t>
            </a:r>
            <a:r>
              <a:rPr lang="en-US" sz="2800" baseline="-25000" dirty="0">
                <a:cs typeface="ＭＳ Ｐゴシック" pitchFamily="-84" charset="-128"/>
                <a:sym typeface="Wingdings"/>
              </a:rPr>
              <a:t>A</a:t>
            </a:r>
            <a:r>
              <a:rPr lang="en-US" sz="2800" dirty="0">
                <a:cs typeface="ＭＳ Ｐゴシック" pitchFamily="-84" charset="-128"/>
                <a:sym typeface="Wingdings"/>
              </a:rPr>
              <a:t>=6.023x10</a:t>
            </a:r>
            <a:r>
              <a:rPr lang="en-US" sz="2800" baseline="30000" dirty="0">
                <a:cs typeface="ＭＳ Ｐゴシック" pitchFamily="-84" charset="-128"/>
                <a:sym typeface="Wingdings"/>
              </a:rPr>
              <a:t>23</a:t>
            </a:r>
            <a:r>
              <a:rPr lang="en-US" sz="2800" dirty="0">
                <a:cs typeface="ＭＳ Ｐゴシック" pitchFamily="-84" charset="-128"/>
                <a:sym typeface="Wingdings"/>
              </a:rPr>
              <a:t> molecules/mol)</a:t>
            </a:r>
          </a:p>
          <a:p>
            <a:pPr lvl="1" eaLnBrk="1" hangingPunct="1"/>
            <a:r>
              <a:rPr lang="en-US" sz="2400" dirty="0">
                <a:cs typeface="ＭＳ Ｐゴシック" pitchFamily="-84" charset="-128"/>
                <a:sym typeface="Wingdings"/>
              </a:rPr>
              <a:t>1 mole of Hydrogen molecule is 2g &amp; 1 mole of carbon is 12g.</a:t>
            </a:r>
            <a:endParaRPr lang="en-US" sz="2400" dirty="0">
              <a:cs typeface="ＭＳ Ｐゴシック" pitchFamily="-84" charset="-128"/>
            </a:endParaRPr>
          </a:p>
          <a:p>
            <a:pPr eaLnBrk="1" hangingPunct="1"/>
            <a:r>
              <a:rPr lang="en-US" sz="2800" dirty="0">
                <a:solidFill>
                  <a:srgbClr val="3333CC"/>
                </a:solidFill>
                <a:cs typeface="ＭＳ Ｐゴシック" pitchFamily="-84" charset="-128"/>
              </a:rPr>
              <a:t>John Dalton (1766-1844) opposed due to confusion between his own atomic model and the molecules</a:t>
            </a:r>
          </a:p>
          <a:p>
            <a:pPr eaLnBrk="1" hangingPunct="1"/>
            <a:r>
              <a:rPr lang="en-US" sz="2800" dirty="0">
                <a:solidFill>
                  <a:srgbClr val="3333CC"/>
                </a:solidFill>
                <a:cs typeface="ＭＳ Ｐゴシック" pitchFamily="-84" charset="-128"/>
              </a:rPr>
              <a:t>Daniel Bernoulli (1700-1782) </a:t>
            </a:r>
            <a:r>
              <a:rPr lang="en-US" sz="2800" dirty="0">
                <a:solidFill>
                  <a:srgbClr val="3333CC"/>
                </a:solidFill>
                <a:cs typeface="ＭＳ Ｐゴシック" pitchFamily="-84" charset="-128"/>
                <a:sym typeface="Wingdings"/>
              </a:rPr>
              <a:t> Kinetic theory of gas in 1738</a:t>
            </a:r>
            <a:endParaRPr lang="en-US" sz="2800" dirty="0">
              <a:solidFill>
                <a:srgbClr val="3333CC"/>
              </a:solidFill>
              <a:cs typeface="ＭＳ Ｐゴシック" pitchFamily="-84" charset="-128"/>
            </a:endParaRPr>
          </a:p>
          <a:p>
            <a:pPr eaLnBrk="1" hangingPunct="1"/>
            <a:r>
              <a:rPr lang="en-US" sz="2800" dirty="0">
                <a:solidFill>
                  <a:srgbClr val="3333CC"/>
                </a:solidFill>
                <a:cs typeface="ＭＳ Ｐゴシック" pitchFamily="-84" charset="-128"/>
              </a:rPr>
              <a:t>By 1895, the kinetic theory of gases are widely accepted </a:t>
            </a:r>
          </a:p>
          <a:p>
            <a:pPr eaLnBrk="1" hangingPunct="1"/>
            <a:r>
              <a:rPr lang="en-US" sz="2800" dirty="0">
                <a:solidFill>
                  <a:srgbClr val="3333CC"/>
                </a:solidFill>
                <a:cs typeface="ＭＳ Ｐゴシック" pitchFamily="-84" charset="-128"/>
              </a:rPr>
              <a:t>Ludwig Boltzmann (1844-1906), James Clerk Maxwell (1831-1879) &amp; J. Willard Gibbs (1939-1903) made statistical interpretation of thermodynamics bottom half of 19</a:t>
            </a:r>
            <a:r>
              <a:rPr lang="en-US" sz="2800" baseline="30000" dirty="0">
                <a:solidFill>
                  <a:srgbClr val="3333CC"/>
                </a:solidFill>
                <a:cs typeface="ＭＳ Ｐゴシック" pitchFamily="-84" charset="-128"/>
              </a:rPr>
              <a:t>th</a:t>
            </a:r>
            <a:r>
              <a:rPr lang="en-US" sz="2800" dirty="0">
                <a:solidFill>
                  <a:srgbClr val="3333CC"/>
                </a:solidFill>
                <a:cs typeface="ＭＳ Ｐゴシック" pitchFamily="-84" charset="-128"/>
              </a:rPr>
              <a:t> century</a:t>
            </a:r>
          </a:p>
          <a:p>
            <a:pPr eaLnBrk="1" hangingPunct="1"/>
            <a:endParaRPr lang="en-US" sz="2800" dirty="0">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a:t>Wed.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129339481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3</a:t>
            </a:fld>
            <a:endParaRPr lang="en-US">
              <a:latin typeface="Arial Narrow" pitchFamily="-84" charset="0"/>
            </a:endParaRPr>
          </a:p>
        </p:txBody>
      </p:sp>
      <p:sp>
        <p:nvSpPr>
          <p:cNvPr id="19461" name="Rectangle 2"/>
          <p:cNvSpPr>
            <a:spLocks noGrp="1" noChangeArrowheads="1"/>
          </p:cNvSpPr>
          <p:nvPr>
            <p:ph type="title"/>
          </p:nvPr>
        </p:nvSpPr>
        <p:spPr>
          <a:xfrm>
            <a:off x="762000" y="152400"/>
            <a:ext cx="7772400" cy="838200"/>
          </a:xfrm>
        </p:spPr>
        <p:txBody>
          <a:bodyPr/>
          <a:lstStyle/>
          <a:p>
            <a:pPr eaLnBrk="1" hangingPunct="1"/>
            <a:r>
              <a:rPr lang="en-US" dirty="0">
                <a:ea typeface="ＭＳ Ｐゴシック" pitchFamily="-84" charset="-128"/>
                <a:cs typeface="ＭＳ Ｐゴシック" pitchFamily="-84" charset="-128"/>
              </a:rPr>
              <a:t>Special Project #1</a:t>
            </a:r>
          </a:p>
        </p:txBody>
      </p:sp>
      <p:sp>
        <p:nvSpPr>
          <p:cNvPr id="111619" name="Rectangle 3"/>
          <p:cNvSpPr>
            <a:spLocks noGrp="1" noChangeArrowheads="1"/>
          </p:cNvSpPr>
          <p:nvPr>
            <p:ph type="body" idx="1"/>
          </p:nvPr>
        </p:nvSpPr>
        <p:spPr>
          <a:xfrm>
            <a:off x="381000" y="990600"/>
            <a:ext cx="8458200" cy="5181600"/>
          </a:xfrm>
        </p:spPr>
        <p:txBody>
          <a:bodyPr/>
          <a:lstStyle/>
          <a:p>
            <a:pPr marL="514350" indent="-514350" eaLnBrk="1" hangingPunct="1">
              <a:buFont typeface="+mj-lt"/>
              <a:buAutoNum type="arabicPeriod"/>
            </a:pPr>
            <a:r>
              <a:rPr lang="en-US" sz="2400" dirty="0">
                <a:ea typeface="ＭＳ Ｐゴシック" pitchFamily="-84" charset="-128"/>
                <a:cs typeface="ＭＳ Ｐゴシック" pitchFamily="-84" charset="-128"/>
              </a:rPr>
              <a:t>Compute the electric force between the two protons separate the farthest in an intact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Use the actual size of the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a:ea typeface="ＭＳ Ｐゴシック" pitchFamily="-84" charset="-128"/>
                <a:cs typeface="ＭＳ Ｐゴシック" pitchFamily="-84" charset="-128"/>
              </a:rPr>
              <a:t>Compute the gravitational force between the two protons separate the farthest in an intact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a:ea typeface="ＭＳ Ｐゴシック" pitchFamily="-84" charset="-128"/>
                <a:cs typeface="ＭＳ Ｐゴシック" pitchFamily="-84" charset="-128"/>
              </a:rPr>
              <a:t>Express the electric force in #1 above in terms of the gravitational force in #2. (5 points)</a:t>
            </a:r>
          </a:p>
          <a:p>
            <a:pPr eaLnBrk="1" hangingPunct="1"/>
            <a:r>
              <a:rPr lang="en-US" sz="2400" dirty="0">
                <a:ea typeface="ＭＳ Ｐゴシック" pitchFamily="-84" charset="-128"/>
                <a:cs typeface="ＭＳ Ｐゴシック" pitchFamily="-84" charset="-128"/>
              </a:rPr>
              <a:t>You must look up the mass of the proton, actual size of the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etc, and clearly write them on your project report</a:t>
            </a:r>
          </a:p>
          <a:p>
            <a:pPr eaLnBrk="1" hangingPunct="1"/>
            <a:r>
              <a:rPr lang="en-US" sz="2400" dirty="0">
                <a:ea typeface="ＭＳ Ｐゴシック" pitchFamily="-84" charset="-128"/>
                <a:cs typeface="ＭＳ Ｐゴシック" pitchFamily="-84" charset="-128"/>
              </a:rPr>
              <a:t>You MUST have your own, independent answers to the above three questions even if you worked together with others.  All those who share the answers will get 0 credit if copied.  Must be handwritten!</a:t>
            </a:r>
          </a:p>
          <a:p>
            <a:pPr eaLnBrk="1" hangingPunct="1"/>
            <a:r>
              <a:rPr lang="en-US" sz="2400" dirty="0">
                <a:ea typeface="ＭＳ Ｐゴシック" pitchFamily="-84" charset="-128"/>
                <a:cs typeface="ＭＳ Ｐゴシック" pitchFamily="-84" charset="-128"/>
              </a:rPr>
              <a:t>Due for the submission is Monday, Jan. 28!</a:t>
            </a:r>
          </a:p>
          <a:p>
            <a:pPr eaLnBrk="1" hangingPunct="1"/>
            <a:endParaRPr lang="en-US" sz="2400" dirty="0"/>
          </a:p>
        </p:txBody>
      </p:sp>
    </p:spTree>
    <p:extLst>
      <p:ext uri="{BB962C8B-B14F-4D97-AF65-F5344CB8AC3E}">
        <p14:creationId xmlns:p14="http://schemas.microsoft.com/office/powerpoint/2010/main" val="500222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r>
              <a:rPr lang="en-US"/>
              <a:t>Wed. Jan. 16, 2019</a:t>
            </a:r>
          </a:p>
        </p:txBody>
      </p:sp>
      <p:sp>
        <p:nvSpPr>
          <p:cNvPr id="8" name="Footer Placeholder 4"/>
          <p:cNvSpPr>
            <a:spLocks noGrp="1"/>
          </p:cNvSpPr>
          <p:nvPr>
            <p:ph type="ftr" sz="quarter" idx="11"/>
          </p:nvPr>
        </p:nvSpPr>
        <p:spPr/>
        <p:txBody>
          <a:bodyPr/>
          <a:lstStyle/>
          <a:p>
            <a:pPr>
              <a:defRPr/>
            </a:pPr>
            <a:r>
              <a:rPr lang="en-US"/>
              <a:t>PHYS 3313-001, Spring 2019                      Dr. Jaehoon Yu</a:t>
            </a:r>
          </a:p>
        </p:txBody>
      </p:sp>
      <p:sp>
        <p:nvSpPr>
          <p:cNvPr id="44036" name="Slide Number Placeholder 5"/>
          <p:cNvSpPr>
            <a:spLocks noGrp="1"/>
          </p:cNvSpPr>
          <p:nvPr>
            <p:ph type="sldNum" sz="quarter" idx="12"/>
          </p:nvPr>
        </p:nvSpPr>
        <p:spPr>
          <a:noFill/>
        </p:spPr>
        <p:txBody>
          <a:bodyPr/>
          <a:lstStyle/>
          <a:p>
            <a:fld id="{C5797066-9E70-DF4E-B61B-A6DC8A529E44}" type="slidenum">
              <a:rPr lang="en-US">
                <a:latin typeface="Arial Narrow" pitchFamily="-84" charset="0"/>
              </a:rPr>
              <a:pPr/>
              <a:t>4</a:t>
            </a:fld>
            <a:endParaRPr lang="en-US">
              <a:latin typeface="Arial Narrow" pitchFamily="-84" charset="0"/>
            </a:endParaRPr>
          </a:p>
        </p:txBody>
      </p:sp>
      <p:sp>
        <p:nvSpPr>
          <p:cNvPr id="44037" name="Rectangle 2"/>
          <p:cNvSpPr>
            <a:spLocks noGrp="1" noChangeArrowheads="1"/>
          </p:cNvSpPr>
          <p:nvPr>
            <p:ph type="title"/>
          </p:nvPr>
        </p:nvSpPr>
        <p:spPr>
          <a:xfrm>
            <a:off x="685800" y="0"/>
            <a:ext cx="7772400" cy="685800"/>
          </a:xfrm>
        </p:spPr>
        <p:txBody>
          <a:bodyPr/>
          <a:lstStyle/>
          <a:p>
            <a:pPr eaLnBrk="1" hangingPunct="1"/>
            <a:r>
              <a:rPr lang="en-US" sz="4000" dirty="0">
                <a:ea typeface="ＭＳ Ｐゴシック" pitchFamily="-84" charset="-128"/>
                <a:cs typeface="ＭＳ Ｐゴシック" pitchFamily="-84" charset="-128"/>
              </a:rPr>
              <a:t>Evaluation Policy</a:t>
            </a:r>
          </a:p>
        </p:txBody>
      </p:sp>
      <p:sp>
        <p:nvSpPr>
          <p:cNvPr id="200707" name="Rectangle 3"/>
          <p:cNvSpPr>
            <a:spLocks noGrp="1" noChangeArrowheads="1"/>
          </p:cNvSpPr>
          <p:nvPr>
            <p:ph type="body" idx="1"/>
          </p:nvPr>
        </p:nvSpPr>
        <p:spPr>
          <a:xfrm>
            <a:off x="196850" y="609600"/>
            <a:ext cx="8870950" cy="6172200"/>
          </a:xfrm>
          <a:solidFill>
            <a:srgbClr val="FFFFFF"/>
          </a:solidFill>
        </p:spPr>
        <p:txBody>
          <a:bodyPr/>
          <a:lstStyle/>
          <a:p>
            <a:pPr eaLnBrk="1" hangingPunct="1">
              <a:lnSpc>
                <a:spcPct val="80000"/>
              </a:lnSpc>
            </a:pPr>
            <a:r>
              <a:rPr lang="en-US" dirty="0">
                <a:ea typeface="ＭＳ Ｐゴシック" pitchFamily="-84" charset="-128"/>
                <a:cs typeface="ＭＳ Ｐゴシック" pitchFamily="-84" charset="-128"/>
              </a:rPr>
              <a:t>Homework: </a:t>
            </a:r>
            <a:r>
              <a:rPr lang="en-US" dirty="0">
                <a:ea typeface="굴림" pitchFamily="-84" charset="-127"/>
                <a:cs typeface="굴림" pitchFamily="-84" charset="-127"/>
              </a:rPr>
              <a:t>30</a:t>
            </a:r>
            <a:r>
              <a:rPr lang="en-US" dirty="0">
                <a:ea typeface="ＭＳ Ｐゴシック" pitchFamily="-84" charset="-128"/>
                <a:cs typeface="ＭＳ Ｐゴシック" pitchFamily="-84" charset="-128"/>
              </a:rPr>
              <a:t>%</a:t>
            </a:r>
          </a:p>
          <a:p>
            <a:pPr eaLnBrk="1" hangingPunct="1">
              <a:lnSpc>
                <a:spcPct val="80000"/>
              </a:lnSpc>
            </a:pPr>
            <a:r>
              <a:rPr lang="en-US" dirty="0">
                <a:ea typeface="ＭＳ Ｐゴシック" pitchFamily="-84" charset="-128"/>
                <a:cs typeface="ＭＳ Ｐゴシック" pitchFamily="-84" charset="-128"/>
              </a:rPr>
              <a:t>Exams</a:t>
            </a:r>
          </a:p>
          <a:p>
            <a:pPr lvl="1" eaLnBrk="1" hangingPunct="1">
              <a:lnSpc>
                <a:spcPct val="80000"/>
              </a:lnSpc>
            </a:pPr>
            <a:r>
              <a:rPr lang="en-US" dirty="0"/>
              <a:t>Mid-term Exam (Wed., Mar. 6): 20%</a:t>
            </a:r>
          </a:p>
          <a:p>
            <a:pPr lvl="1" eaLnBrk="1" hangingPunct="1">
              <a:lnSpc>
                <a:spcPct val="80000"/>
              </a:lnSpc>
            </a:pPr>
            <a:r>
              <a:rPr lang="en-US" dirty="0"/>
              <a:t>Final Comprehensive Exam (11 – 1:30pm, Fri, May. 10): 25%</a:t>
            </a:r>
            <a:endParaRPr lang="en-US" sz="2000" dirty="0">
              <a:ea typeface="ＭＳ Ｐゴシック" pitchFamily="-84" charset="-128"/>
            </a:endParaRPr>
          </a:p>
          <a:p>
            <a:pPr lvl="1" eaLnBrk="1" hangingPunct="1">
              <a:lnSpc>
                <a:spcPct val="80000"/>
              </a:lnSpc>
            </a:pPr>
            <a:r>
              <a:rPr lang="en-US" dirty="0">
                <a:ea typeface="ＭＳ Ｐゴシック" pitchFamily="-84" charset="-128"/>
              </a:rPr>
              <a:t>Missing an exam is not permissible unless pre-approved</a:t>
            </a:r>
          </a:p>
          <a:p>
            <a:pPr lvl="2" eaLnBrk="1" hangingPunct="1">
              <a:lnSpc>
                <a:spcPct val="80000"/>
              </a:lnSpc>
            </a:pPr>
            <a:r>
              <a:rPr lang="en-US" dirty="0">
                <a:ea typeface="ＭＳ Ｐゴシック" pitchFamily="-84" charset="-128"/>
              </a:rPr>
              <a:t>No makeup test</a:t>
            </a:r>
          </a:p>
          <a:p>
            <a:pPr lvl="2" eaLnBrk="1" hangingPunct="1">
              <a:lnSpc>
                <a:spcPct val="80000"/>
              </a:lnSpc>
            </a:pPr>
            <a:r>
              <a:rPr lang="en-US" u="sng" dirty="0">
                <a:solidFill>
                  <a:srgbClr val="A50021"/>
                </a:solidFill>
                <a:ea typeface="ＭＳ Ｐゴシック" pitchFamily="-84" charset="-128"/>
              </a:rPr>
              <a:t>You will get an F if you miss any of the exams without a prior approval</a:t>
            </a:r>
          </a:p>
          <a:p>
            <a:pPr eaLnBrk="1" hangingPunct="1">
              <a:lnSpc>
                <a:spcPct val="80000"/>
              </a:lnSpc>
            </a:pPr>
            <a:r>
              <a:rPr lang="en-US" dirty="0">
                <a:ea typeface="ＭＳ Ｐゴシック" pitchFamily="-84" charset="-128"/>
                <a:cs typeface="ＭＳ Ｐゴシック" pitchFamily="-84" charset="-128"/>
              </a:rPr>
              <a:t>Group Research Project: 15%</a:t>
            </a:r>
          </a:p>
          <a:p>
            <a:pPr eaLnBrk="1" hangingPunct="1">
              <a:lnSpc>
                <a:spcPct val="80000"/>
              </a:lnSpc>
            </a:pPr>
            <a:r>
              <a:rPr lang="en-US" dirty="0">
                <a:ea typeface="ＭＳ Ｐゴシック" pitchFamily="-84" charset="-128"/>
                <a:cs typeface="ＭＳ Ｐゴシック" pitchFamily="-84" charset="-128"/>
              </a:rPr>
              <a:t>Pop-quizzes: 10%</a:t>
            </a:r>
          </a:p>
          <a:p>
            <a:pPr eaLnBrk="1" hangingPunct="1">
              <a:lnSpc>
                <a:spcPct val="80000"/>
              </a:lnSpc>
            </a:pPr>
            <a:r>
              <a:rPr lang="en-US" dirty="0">
                <a:ea typeface="ＭＳ Ｐゴシック" pitchFamily="-84" charset="-128"/>
                <a:cs typeface="ＭＳ Ｐゴシック" pitchFamily="-84" charset="-128"/>
              </a:rPr>
              <a:t>Extra credits: 10% of the total</a:t>
            </a:r>
          </a:p>
          <a:p>
            <a:pPr eaLnBrk="1" hangingPunct="1">
              <a:lnSpc>
                <a:spcPct val="80000"/>
              </a:lnSpc>
            </a:pPr>
            <a:r>
              <a:rPr lang="en-US" dirty="0">
                <a:ea typeface="ＭＳ Ｐゴシック" pitchFamily="-84" charset="-128"/>
                <a:cs typeface="ＭＳ Ｐゴシック" pitchFamily="-84" charset="-128"/>
              </a:rPr>
              <a:t>Grading will be done on a sliding scale</a:t>
            </a:r>
          </a:p>
          <a:p>
            <a:pPr eaLnBrk="1" hangingPunct="1">
              <a:lnSpc>
                <a:spcPct val="80000"/>
              </a:lnSpc>
            </a:pPr>
            <a:r>
              <a:rPr lang="en-US" dirty="0">
                <a:ea typeface="ＭＳ Ｐゴシック" pitchFamily="-84" charset="-128"/>
                <a:cs typeface="ＭＳ Ｐゴシック" pitchFamily="-84" charset="-128"/>
              </a:rPr>
              <a:t>55% of the grade is in your hand!!</a:t>
            </a:r>
          </a:p>
        </p:txBody>
      </p:sp>
      <p:grpSp>
        <p:nvGrpSpPr>
          <p:cNvPr id="2" name="Group 4"/>
          <p:cNvGrpSpPr>
            <a:grpSpLocks/>
          </p:cNvGrpSpPr>
          <p:nvPr/>
        </p:nvGrpSpPr>
        <p:grpSpPr bwMode="auto">
          <a:xfrm>
            <a:off x="-107950" y="4648200"/>
            <a:ext cx="7880350" cy="396875"/>
            <a:chOff x="28" y="2551"/>
            <a:chExt cx="4964" cy="250"/>
          </a:xfrm>
        </p:grpSpPr>
        <p:sp>
          <p:nvSpPr>
            <p:cNvPr id="44040" name="Line 5"/>
            <p:cNvSpPr>
              <a:spLocks noChangeShapeType="1"/>
            </p:cNvSpPr>
            <p:nvPr/>
          </p:nvSpPr>
          <p:spPr bwMode="auto">
            <a:xfrm>
              <a:off x="480" y="2676"/>
              <a:ext cx="4512" cy="0"/>
            </a:xfrm>
            <a:prstGeom prst="line">
              <a:avLst/>
            </a:prstGeom>
            <a:noFill/>
            <a:ln w="28575">
              <a:solidFill>
                <a:srgbClr val="FF0066"/>
              </a:solidFill>
              <a:round/>
              <a:headEnd/>
              <a:tailEnd/>
            </a:ln>
          </p:spPr>
          <p:txBody>
            <a:bodyPr>
              <a:prstTxWarp prst="textNoShape">
                <a:avLst/>
              </a:prstTxWarp>
            </a:bodyPr>
            <a:lstStyle/>
            <a:p>
              <a:endParaRPr lang="en-US"/>
            </a:p>
          </p:txBody>
        </p:sp>
        <p:sp>
          <p:nvSpPr>
            <p:cNvPr id="44041" name="Text Box 6"/>
            <p:cNvSpPr txBox="1">
              <a:spLocks noChangeArrowheads="1"/>
            </p:cNvSpPr>
            <p:nvPr/>
          </p:nvSpPr>
          <p:spPr bwMode="auto">
            <a:xfrm>
              <a:off x="28" y="2551"/>
              <a:ext cx="452" cy="250"/>
            </a:xfrm>
            <a:prstGeom prst="rect">
              <a:avLst/>
            </a:prstGeom>
            <a:noFill/>
            <a:ln w="9525">
              <a:noFill/>
              <a:miter lim="800000"/>
              <a:headEnd/>
              <a:tailEnd/>
            </a:ln>
          </p:spPr>
          <p:txBody>
            <a:bodyPr wrap="none">
              <a:prstTxWarp prst="textNoShape">
                <a:avLst/>
              </a:prstTxWarp>
              <a:spAutoFit/>
            </a:bodyPr>
            <a:lstStyle/>
            <a:p>
              <a:r>
                <a:rPr lang="en-US" sz="2000" b="1" dirty="0">
                  <a:solidFill>
                    <a:srgbClr val="FF0066"/>
                  </a:solidFill>
                  <a:latin typeface="Arial Narrow" pitchFamily="-84" charset="0"/>
                </a:rPr>
                <a:t>100%</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a:t>Wed. Jan. 16, 2019</a:t>
            </a:r>
          </a:p>
        </p:txBody>
      </p:sp>
      <p:sp>
        <p:nvSpPr>
          <p:cNvPr id="5" name="Footer Placeholder 2"/>
          <p:cNvSpPr>
            <a:spLocks noGrp="1"/>
          </p:cNvSpPr>
          <p:nvPr>
            <p:ph type="ftr" sz="quarter" idx="11"/>
          </p:nvPr>
        </p:nvSpPr>
        <p:spPr/>
        <p:txBody>
          <a:bodyPr/>
          <a:lstStyle/>
          <a:p>
            <a:pPr>
              <a:defRPr/>
            </a:pPr>
            <a:r>
              <a:rPr lang="en-US"/>
              <a:t>PHYS 3313-001, Spring 2019                      Dr. Jaehoon Yu</a:t>
            </a:r>
          </a:p>
        </p:txBody>
      </p:sp>
      <p:sp>
        <p:nvSpPr>
          <p:cNvPr id="45060" name="Slide Number Placeholder 3"/>
          <p:cNvSpPr>
            <a:spLocks noGrp="1"/>
          </p:cNvSpPr>
          <p:nvPr>
            <p:ph type="sldNum" sz="quarter" idx="12"/>
          </p:nvPr>
        </p:nvSpPr>
        <p:spPr>
          <a:noFill/>
        </p:spPr>
        <p:txBody>
          <a:bodyPr/>
          <a:lstStyle/>
          <a:p>
            <a:fld id="{C6E5F3A6-3E30-694B-929C-F6646257190C}" type="slidenum">
              <a:rPr lang="en-US">
                <a:latin typeface="Arial Narrow" pitchFamily="-84" charset="0"/>
              </a:rPr>
              <a:pPr/>
              <a:t>5</a:t>
            </a:fld>
            <a:endParaRPr lang="en-US">
              <a:latin typeface="Arial Narrow" pitchFamily="-84" charset="0"/>
            </a:endParaRPr>
          </a:p>
        </p:txBody>
      </p:sp>
      <p:sp>
        <p:nvSpPr>
          <p:cNvPr id="45061" name="Rectangle 2"/>
          <p:cNvSpPr>
            <a:spLocks noGrp="1" noChangeArrowheads="1"/>
          </p:cNvSpPr>
          <p:nvPr>
            <p:ph type="title" idx="4294967295"/>
          </p:nvPr>
        </p:nvSpPr>
        <p:spPr>
          <a:xfrm>
            <a:off x="609600" y="76200"/>
            <a:ext cx="7772400" cy="533400"/>
          </a:xfrm>
        </p:spPr>
        <p:txBody>
          <a:bodyPr/>
          <a:lstStyle/>
          <a:p>
            <a:pPr eaLnBrk="1" hangingPunct="1"/>
            <a:r>
              <a:rPr lang="en-US">
                <a:ea typeface="ＭＳ Ｐゴシック" pitchFamily="-84" charset="-128"/>
                <a:cs typeface="ＭＳ Ｐゴシック" pitchFamily="-84" charset="-128"/>
              </a:rPr>
              <a:t>Homework</a:t>
            </a:r>
          </a:p>
        </p:txBody>
      </p:sp>
      <p:sp>
        <p:nvSpPr>
          <p:cNvPr id="202755" name="Rectangle 3"/>
          <p:cNvSpPr>
            <a:spLocks noGrp="1" noChangeArrowheads="1"/>
          </p:cNvSpPr>
          <p:nvPr>
            <p:ph type="body" idx="4294967295"/>
          </p:nvPr>
        </p:nvSpPr>
        <p:spPr>
          <a:xfrm>
            <a:off x="228600" y="533400"/>
            <a:ext cx="8534400" cy="5943600"/>
          </a:xfrm>
        </p:spPr>
        <p:txBody>
          <a:bodyPr/>
          <a:lstStyle/>
          <a:p>
            <a:pPr eaLnBrk="1" hangingPunct="1">
              <a:lnSpc>
                <a:spcPct val="80000"/>
              </a:lnSpc>
            </a:pPr>
            <a:r>
              <a:rPr lang="en-US" sz="3600" dirty="0">
                <a:ea typeface="ＭＳ Ｐゴシック" pitchFamily="-84" charset="-128"/>
                <a:cs typeface="ＭＳ Ｐゴシック" pitchFamily="-84" charset="-128"/>
              </a:rPr>
              <a:t>Solving homework problems is the only way to comprehend class material</a:t>
            </a:r>
          </a:p>
          <a:p>
            <a:pPr eaLnBrk="1" hangingPunct="1">
              <a:lnSpc>
                <a:spcPct val="80000"/>
              </a:lnSpc>
            </a:pPr>
            <a:r>
              <a:rPr lang="en-US" sz="3600" dirty="0">
                <a:ea typeface="ＭＳ Ｐゴシック" pitchFamily="-84" charset="-128"/>
                <a:cs typeface="ＭＳ Ｐゴシック" pitchFamily="-84" charset="-128"/>
              </a:rPr>
              <a:t>Consists of a lot of reading, deriving and writing</a:t>
            </a:r>
          </a:p>
          <a:p>
            <a:pPr eaLnBrk="1" hangingPunct="1">
              <a:lnSpc>
                <a:spcPct val="80000"/>
              </a:lnSpc>
            </a:pPr>
            <a:r>
              <a:rPr lang="en-US" sz="3600" dirty="0">
                <a:ea typeface="ＭＳ Ｐゴシック" pitchFamily="-84" charset="-128"/>
                <a:cs typeface="ＭＳ Ｐゴシック" pitchFamily="-84" charset="-128"/>
              </a:rPr>
              <a:t>Each homework carries the same weight</a:t>
            </a:r>
          </a:p>
          <a:p>
            <a:pPr eaLnBrk="1" hangingPunct="1">
              <a:lnSpc>
                <a:spcPct val="80000"/>
              </a:lnSpc>
            </a:pPr>
            <a:r>
              <a:rPr lang="en-US" sz="3600" b="1" u="sng" dirty="0">
                <a:solidFill>
                  <a:srgbClr val="A50021"/>
                </a:solidFill>
                <a:ea typeface="ＭＳ Ｐゴシック" pitchFamily="-84" charset="-128"/>
                <a:cs typeface="ＭＳ Ｐゴシック" pitchFamily="-84" charset="-128"/>
              </a:rPr>
              <a:t>ALL</a:t>
            </a:r>
            <a:r>
              <a:rPr lang="en-US" sz="3600" dirty="0">
                <a:ea typeface="ＭＳ Ｐゴシック" pitchFamily="-84" charset="-128"/>
                <a:cs typeface="ＭＳ Ｐゴシック" pitchFamily="-84" charset="-128"/>
              </a:rPr>
              <a:t> homework grades will be used for the final grade</a:t>
            </a:r>
          </a:p>
          <a:p>
            <a:pPr eaLnBrk="1" hangingPunct="1">
              <a:lnSpc>
                <a:spcPct val="80000"/>
              </a:lnSpc>
            </a:pPr>
            <a:r>
              <a:rPr lang="en-US" sz="3600" dirty="0">
                <a:ea typeface="ＭＳ Ｐゴシック" pitchFamily="-84" charset="-128"/>
                <a:cs typeface="ＭＳ Ｐゴシック" pitchFamily="-84" charset="-128"/>
              </a:rPr>
              <a:t>Home work will constitute </a:t>
            </a:r>
            <a:r>
              <a:rPr lang="en-US" sz="3600" b="1" u="sng" dirty="0">
                <a:solidFill>
                  <a:srgbClr val="A50021"/>
                </a:solidFill>
                <a:ea typeface="굴림" pitchFamily="-84" charset="-127"/>
                <a:cs typeface="굴림" pitchFamily="-84" charset="-127"/>
              </a:rPr>
              <a:t>30</a:t>
            </a:r>
            <a:r>
              <a:rPr lang="en-US" altLang="ko-KR" sz="3600" b="1" u="sng" dirty="0">
                <a:solidFill>
                  <a:srgbClr val="A50021"/>
                </a:solidFill>
                <a:ea typeface="굴림" pitchFamily="-84" charset="-127"/>
                <a:cs typeface="굴림" pitchFamily="-84" charset="-127"/>
              </a:rPr>
              <a:t>%</a:t>
            </a:r>
            <a:r>
              <a:rPr lang="en-US" sz="3600" b="1" u="sng" dirty="0">
                <a:solidFill>
                  <a:srgbClr val="A50021"/>
                </a:solidFill>
                <a:ea typeface="ＭＳ Ｐゴシック" pitchFamily="-84" charset="-128"/>
                <a:cs typeface="ＭＳ Ｐゴシック" pitchFamily="-84" charset="-128"/>
              </a:rPr>
              <a:t> of the total</a:t>
            </a:r>
            <a:r>
              <a:rPr lang="en-US" sz="3600" dirty="0">
                <a:ea typeface="ＭＳ Ｐゴシック" pitchFamily="-84" charset="-128"/>
                <a:cs typeface="ＭＳ Ｐゴシック" pitchFamily="-84" charset="-128"/>
              </a:rPr>
              <a:t> </a:t>
            </a:r>
          </a:p>
          <a:p>
            <a:pPr lvl="1" eaLnBrk="1" hangingPunct="1">
              <a:lnSpc>
                <a:spcPct val="80000"/>
              </a:lnSpc>
            </a:pPr>
            <a:r>
              <a:rPr lang="en-US" dirty="0">
                <a:ea typeface="ＭＳ Ｐゴシック" pitchFamily="-84" charset="-128"/>
                <a:cs typeface="ＭＳ Ｐゴシック" pitchFamily="-84" charset="-128"/>
                <a:sym typeface="Wingdings" pitchFamily="-84" charset="2"/>
              </a:rPr>
              <a:t>A good way of keeping your grades high</a:t>
            </a:r>
          </a:p>
          <a:p>
            <a:pPr eaLnBrk="1" hangingPunct="1">
              <a:lnSpc>
                <a:spcPct val="80000"/>
              </a:lnSpc>
            </a:pPr>
            <a:r>
              <a:rPr lang="en-US" sz="3600" dirty="0">
                <a:ea typeface="ＭＳ Ｐゴシック" pitchFamily="-84" charset="-128"/>
                <a:cs typeface="ＭＳ Ｐゴシック" pitchFamily="-84" charset="-128"/>
              </a:rPr>
              <a:t>Strongly encouraged to collaborate </a:t>
            </a:r>
            <a:endParaRPr lang="en-US" sz="3600" dirty="0">
              <a:ea typeface="ＭＳ Ｐゴシック" pitchFamily="-84" charset="-128"/>
              <a:cs typeface="ＭＳ Ｐゴシック" pitchFamily="-84" charset="-128"/>
              <a:sym typeface="Wingdings" pitchFamily="-84" charset="2"/>
            </a:endParaRPr>
          </a:p>
          <a:p>
            <a:pPr lvl="1" eaLnBrk="1" hangingPunct="1">
              <a:lnSpc>
                <a:spcPct val="80000"/>
              </a:lnSpc>
            </a:pPr>
            <a:r>
              <a:rPr lang="en-US" dirty="0">
                <a:ea typeface="ＭＳ Ｐゴシック" pitchFamily="-84" charset="-128"/>
                <a:cs typeface="ＭＳ Ｐゴシック" pitchFamily="-84" charset="-128"/>
                <a:sym typeface="Wingdings" pitchFamily="-84" charset="2"/>
              </a:rPr>
              <a:t>Just make sure to submit your own hand-written answers written in your OWN way!! </a:t>
            </a:r>
          </a:p>
          <a:p>
            <a:pPr lvl="1" eaLnBrk="1" hangingPunct="1">
              <a:lnSpc>
                <a:spcPct val="80000"/>
              </a:lnSpc>
            </a:pPr>
            <a:r>
              <a:rPr lang="en-US" dirty="0">
                <a:ea typeface="ＭＳ Ｐゴシック" pitchFamily="-84" charset="-128"/>
                <a:cs typeface="ＭＳ Ｐゴシック" pitchFamily="-84" charset="-128"/>
                <a:sym typeface="Wingdings" pitchFamily="-84" charset="2"/>
              </a:rPr>
              <a:t>No copies!  All copied versions will get 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ltLang="en-US"/>
              <a:t>Wed. Jan. 16, 2019</a:t>
            </a:r>
          </a:p>
        </p:txBody>
      </p:sp>
      <p:sp>
        <p:nvSpPr>
          <p:cNvPr id="5" name="Footer Placeholder 4"/>
          <p:cNvSpPr>
            <a:spLocks noGrp="1"/>
          </p:cNvSpPr>
          <p:nvPr>
            <p:ph type="ftr" sz="quarter" idx="11"/>
          </p:nvPr>
        </p:nvSpPr>
        <p:spPr/>
        <p:txBody>
          <a:bodyPr/>
          <a:lstStyle/>
          <a:p>
            <a:pPr>
              <a:defRPr/>
            </a:pPr>
            <a:r>
              <a:rPr lang="en-US" altLang="en-US"/>
              <a:t>PHYS 3313-001, Spring 2019                      Dr. Jaehoon Yu</a:t>
            </a:r>
          </a:p>
        </p:txBody>
      </p:sp>
      <p:sp>
        <p:nvSpPr>
          <p:cNvPr id="6" name="Slide Number Placeholder 5"/>
          <p:cNvSpPr>
            <a:spLocks noGrp="1"/>
          </p:cNvSpPr>
          <p:nvPr>
            <p:ph type="sldNum" sz="quarter" idx="12"/>
          </p:nvPr>
        </p:nvSpPr>
        <p:spPr/>
        <p:txBody>
          <a:bodyPr/>
          <a:lstStyle/>
          <a:p>
            <a:pPr>
              <a:defRPr/>
            </a:pPr>
            <a:fld id="{463DF798-0697-F947-BA50-F6220D5723AD}" type="slidenum">
              <a:rPr lang="en-US" altLang="en-US"/>
              <a:pPr>
                <a:defRPr/>
              </a:pPr>
              <a:t>6</a:t>
            </a:fld>
            <a:endParaRPr lang="en-US" altLang="en-US"/>
          </a:p>
        </p:txBody>
      </p:sp>
      <p:sp>
        <p:nvSpPr>
          <p:cNvPr id="347138" name="Rectangle 2"/>
          <p:cNvSpPr>
            <a:spLocks noGrp="1" noChangeArrowheads="1"/>
          </p:cNvSpPr>
          <p:nvPr>
            <p:ph type="title"/>
          </p:nvPr>
        </p:nvSpPr>
        <p:spPr>
          <a:xfrm>
            <a:off x="685800" y="152400"/>
            <a:ext cx="7772400" cy="609600"/>
          </a:xfrm>
        </p:spPr>
        <p:txBody>
          <a:bodyPr/>
          <a:lstStyle/>
          <a:p>
            <a:pPr eaLnBrk="1" hangingPunct="1">
              <a:defRPr/>
            </a:pPr>
            <a:r>
              <a:rPr lang="en-US" altLang="en-US" sz="4800" dirty="0"/>
              <a:t>Group Research Projects</a:t>
            </a:r>
          </a:p>
        </p:txBody>
      </p:sp>
      <p:sp>
        <p:nvSpPr>
          <p:cNvPr id="347139" name="Rectangle 3"/>
          <p:cNvSpPr>
            <a:spLocks noGrp="1" noChangeArrowheads="1"/>
          </p:cNvSpPr>
          <p:nvPr>
            <p:ph type="body" idx="1"/>
          </p:nvPr>
        </p:nvSpPr>
        <p:spPr>
          <a:xfrm>
            <a:off x="228600" y="914400"/>
            <a:ext cx="8610600" cy="5562600"/>
          </a:xfrm>
        </p:spPr>
        <p:txBody>
          <a:bodyPr/>
          <a:lstStyle/>
          <a:p>
            <a:pPr eaLnBrk="1" hangingPunct="1">
              <a:defRPr/>
            </a:pPr>
            <a:r>
              <a:rPr lang="en-US" altLang="en-US" dirty="0"/>
              <a:t>Detailed studies on important discoveries and theories that set the foundation of modern physics</a:t>
            </a:r>
          </a:p>
          <a:p>
            <a:pPr eaLnBrk="1" hangingPunct="1">
              <a:defRPr/>
            </a:pPr>
            <a:r>
              <a:rPr lang="en-US" altLang="en-US" dirty="0"/>
              <a:t>Final project consists of</a:t>
            </a:r>
          </a:p>
          <a:p>
            <a:pPr lvl="1" eaLnBrk="1" hangingPunct="1">
              <a:defRPr/>
            </a:pPr>
            <a:r>
              <a:rPr lang="en-US" altLang="en-US" dirty="0"/>
              <a:t>A </a:t>
            </a:r>
            <a:r>
              <a:rPr lang="en-US" altLang="en-US"/>
              <a:t>5 – 10 page </a:t>
            </a:r>
            <a:r>
              <a:rPr lang="en-US" altLang="en-US" dirty="0"/>
              <a:t>paper each : 10% of the total</a:t>
            </a:r>
          </a:p>
          <a:p>
            <a:pPr lvl="1" eaLnBrk="1" hangingPunct="1">
              <a:defRPr/>
            </a:pPr>
            <a:r>
              <a:rPr lang="en-US" altLang="en-US" dirty="0"/>
              <a:t>A 10+2 minute power point presentation for each group: 5% of total</a:t>
            </a:r>
          </a:p>
          <a:p>
            <a:pPr eaLnBrk="1" hangingPunct="1">
              <a:defRPr/>
            </a:pPr>
            <a:r>
              <a:rPr lang="en-US" altLang="en-US" dirty="0"/>
              <a:t>Report Due and Presentation Dates</a:t>
            </a:r>
          </a:p>
          <a:p>
            <a:pPr lvl="1" eaLnBrk="1" hangingPunct="1">
              <a:defRPr/>
            </a:pPr>
            <a:r>
              <a:rPr lang="en-US" altLang="en-US" dirty="0"/>
              <a:t>Presentation: Monday, Apr. 22 and Wednesday, Apr. 24</a:t>
            </a:r>
          </a:p>
          <a:p>
            <a:pPr lvl="1" eaLnBrk="1" hangingPunct="1">
              <a:defRPr/>
            </a:pPr>
            <a:r>
              <a:rPr lang="en-US" altLang="en-US" dirty="0"/>
              <a:t>Report Due: At the beginning of the class on Wed. Apr. 24</a:t>
            </a:r>
          </a:p>
        </p:txBody>
      </p:sp>
    </p:spTree>
    <p:extLst>
      <p:ext uri="{BB962C8B-B14F-4D97-AF65-F5344CB8AC3E}">
        <p14:creationId xmlns:p14="http://schemas.microsoft.com/office/powerpoint/2010/main" val="1165709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685800"/>
          </a:xfrm>
        </p:spPr>
        <p:txBody>
          <a:bodyPr/>
          <a:lstStyle/>
          <a:p>
            <a:r>
              <a:rPr lang="en-US" dirty="0"/>
              <a:t>Research Topics</a:t>
            </a:r>
          </a:p>
        </p:txBody>
      </p:sp>
      <p:sp>
        <p:nvSpPr>
          <p:cNvPr id="3" name="Content Placeholder 2"/>
          <p:cNvSpPr>
            <a:spLocks noGrp="1"/>
          </p:cNvSpPr>
          <p:nvPr>
            <p:ph idx="1"/>
          </p:nvPr>
        </p:nvSpPr>
        <p:spPr>
          <a:xfrm>
            <a:off x="1066800" y="762000"/>
            <a:ext cx="7239000" cy="5486400"/>
          </a:xfrm>
        </p:spPr>
        <p:txBody>
          <a:bodyPr/>
          <a:lstStyle/>
          <a:p>
            <a:pPr marL="457200" indent="-457200">
              <a:buFont typeface="+mj-lt"/>
              <a:buAutoNum type="arabicPeriod"/>
            </a:pPr>
            <a:r>
              <a:rPr lang="en-US" dirty="0"/>
              <a:t>Blackbody radiation</a:t>
            </a:r>
          </a:p>
          <a:p>
            <a:pPr marL="457200" indent="-457200">
              <a:buFont typeface="+mj-lt"/>
              <a:buAutoNum type="arabicPeriod"/>
            </a:pPr>
            <a:r>
              <a:rPr lang="en-US" dirty="0"/>
              <a:t>Michelson–Morley Experiment</a:t>
            </a:r>
          </a:p>
          <a:p>
            <a:pPr marL="457200" indent="-457200">
              <a:buFont typeface="+mj-lt"/>
              <a:buAutoNum type="arabicPeriod"/>
            </a:pPr>
            <a:r>
              <a:rPr lang="en-US" dirty="0"/>
              <a:t>The Photoelectric Effect</a:t>
            </a:r>
          </a:p>
          <a:p>
            <a:pPr marL="457200" indent="-457200">
              <a:buFont typeface="+mj-lt"/>
              <a:buAutoNum type="arabicPeriod"/>
            </a:pPr>
            <a:r>
              <a:rPr lang="en-US" dirty="0"/>
              <a:t>The Brownian Motion</a:t>
            </a:r>
          </a:p>
          <a:p>
            <a:pPr marL="457200" indent="-457200">
              <a:buFont typeface="+mj-lt"/>
              <a:buAutoNum type="arabicPeriod"/>
            </a:pPr>
            <a:r>
              <a:rPr lang="en-US" dirty="0"/>
              <a:t>Compton Effect</a:t>
            </a:r>
          </a:p>
          <a:p>
            <a:pPr marL="457200" indent="-457200">
              <a:buFont typeface="+mj-lt"/>
              <a:buAutoNum type="arabicPeriod"/>
            </a:pPr>
            <a:r>
              <a:rPr lang="en-US" dirty="0"/>
              <a:t>Discovery of Electron</a:t>
            </a:r>
          </a:p>
          <a:p>
            <a:pPr marL="457200" indent="-457200">
              <a:buFont typeface="+mj-lt"/>
              <a:buAutoNum type="arabicPeriod"/>
            </a:pPr>
            <a:r>
              <a:rPr lang="en-US" dirty="0"/>
              <a:t>Rutherford Scattering</a:t>
            </a:r>
          </a:p>
          <a:p>
            <a:pPr marL="457200" indent="-457200">
              <a:buFont typeface="+mj-lt"/>
              <a:buAutoNum type="arabicPeriod"/>
            </a:pPr>
            <a:r>
              <a:rPr lang="en-US" dirty="0"/>
              <a:t>Super-conductivity</a:t>
            </a:r>
          </a:p>
          <a:p>
            <a:pPr marL="457200" indent="-457200">
              <a:buFont typeface="+mj-lt"/>
              <a:buAutoNum type="arabicPeriod"/>
            </a:pPr>
            <a:r>
              <a:rPr lang="en-US" dirty="0"/>
              <a:t>The Discovery of Radioactivity</a:t>
            </a:r>
          </a:p>
        </p:txBody>
      </p:sp>
      <p:sp>
        <p:nvSpPr>
          <p:cNvPr id="4" name="Date Placeholder 3"/>
          <p:cNvSpPr>
            <a:spLocks noGrp="1"/>
          </p:cNvSpPr>
          <p:nvPr>
            <p:ph type="dt" sz="half"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endParaRPr lang="en-US" dirty="0"/>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7</a:t>
            </a:fld>
            <a:endParaRPr lang="en-US"/>
          </a:p>
        </p:txBody>
      </p:sp>
    </p:spTree>
    <p:extLst>
      <p:ext uri="{BB962C8B-B14F-4D97-AF65-F5344CB8AC3E}">
        <p14:creationId xmlns:p14="http://schemas.microsoft.com/office/powerpoint/2010/main" val="902400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46084" name="Slide Number Placeholder 5"/>
          <p:cNvSpPr>
            <a:spLocks noGrp="1"/>
          </p:cNvSpPr>
          <p:nvPr>
            <p:ph type="sldNum" sz="quarter" idx="12"/>
          </p:nvPr>
        </p:nvSpPr>
        <p:spPr>
          <a:noFill/>
        </p:spPr>
        <p:txBody>
          <a:bodyPr/>
          <a:lstStyle/>
          <a:p>
            <a:fld id="{B6DDFA2E-DC40-C340-BB90-95012A4DAC1F}" type="slidenum">
              <a:rPr lang="en-US">
                <a:latin typeface="Arial Narrow" pitchFamily="-84" charset="0"/>
              </a:rPr>
              <a:pPr/>
              <a:t>8</a:t>
            </a:fld>
            <a:endParaRPr lang="en-US">
              <a:latin typeface="Arial Narrow" pitchFamily="-84" charset="0"/>
            </a:endParaRPr>
          </a:p>
        </p:txBody>
      </p:sp>
      <p:sp>
        <p:nvSpPr>
          <p:cNvPr id="46085" name="Rectangle 2"/>
          <p:cNvSpPr>
            <a:spLocks noGrp="1" noChangeArrowheads="1"/>
          </p:cNvSpPr>
          <p:nvPr>
            <p:ph type="title"/>
          </p:nvPr>
        </p:nvSpPr>
        <p:spPr>
          <a:xfrm>
            <a:off x="685800" y="152400"/>
            <a:ext cx="7772400" cy="533400"/>
          </a:xfrm>
        </p:spPr>
        <p:txBody>
          <a:bodyPr/>
          <a:lstStyle/>
          <a:p>
            <a:pPr eaLnBrk="1" hangingPunct="1"/>
            <a:r>
              <a:rPr lang="en-US" sz="4000">
                <a:ea typeface="ＭＳ Ｐゴシック" pitchFamily="-84" charset="-128"/>
                <a:cs typeface="ＭＳ Ｐゴシック" pitchFamily="-84" charset="-128"/>
              </a:rPr>
              <a:t>Attendances and Class Style</a:t>
            </a:r>
          </a:p>
        </p:txBody>
      </p:sp>
      <p:sp>
        <p:nvSpPr>
          <p:cNvPr id="203779" name="Rectangle 3"/>
          <p:cNvSpPr>
            <a:spLocks noGrp="1" noChangeArrowheads="1"/>
          </p:cNvSpPr>
          <p:nvPr>
            <p:ph type="body" idx="1"/>
          </p:nvPr>
        </p:nvSpPr>
        <p:spPr>
          <a:xfrm>
            <a:off x="152400" y="685800"/>
            <a:ext cx="8534400" cy="5791200"/>
          </a:xfrm>
        </p:spPr>
        <p:txBody>
          <a:bodyPr/>
          <a:lstStyle/>
          <a:p>
            <a:pPr eaLnBrk="1" hangingPunct="1">
              <a:lnSpc>
                <a:spcPct val="90000"/>
              </a:lnSpc>
              <a:defRPr/>
            </a:pPr>
            <a:r>
              <a:rPr lang="en-US" sz="2800" dirty="0">
                <a:ea typeface="+mn-ea"/>
                <a:cs typeface="+mn-cs"/>
              </a:rPr>
              <a:t>Attendances: </a:t>
            </a:r>
          </a:p>
          <a:p>
            <a:pPr lvl="1" eaLnBrk="1" hangingPunct="1">
              <a:lnSpc>
                <a:spcPct val="90000"/>
              </a:lnSpc>
              <a:defRPr/>
            </a:pPr>
            <a:r>
              <a:rPr lang="en-US" sz="2400" dirty="0"/>
              <a:t>Will be taken randomly</a:t>
            </a:r>
          </a:p>
          <a:p>
            <a:pPr lvl="1" eaLnBrk="1" hangingPunct="1">
              <a:lnSpc>
                <a:spcPct val="90000"/>
              </a:lnSpc>
              <a:defRPr/>
            </a:pPr>
            <a:r>
              <a:rPr lang="en-US" sz="2400" dirty="0"/>
              <a:t>Will be used for extra credits</a:t>
            </a:r>
          </a:p>
          <a:p>
            <a:pPr eaLnBrk="1" hangingPunct="1">
              <a:lnSpc>
                <a:spcPct val="90000"/>
              </a:lnSpc>
              <a:defRPr/>
            </a:pPr>
            <a:r>
              <a:rPr lang="en-US" sz="2800" dirty="0">
                <a:ea typeface="+mn-ea"/>
                <a:cs typeface="+mn-cs"/>
              </a:rPr>
              <a:t>Class style:</a:t>
            </a:r>
          </a:p>
          <a:p>
            <a:pPr lvl="1" eaLnBrk="1" hangingPunct="1">
              <a:lnSpc>
                <a:spcPct val="90000"/>
              </a:lnSpc>
              <a:defRPr/>
            </a:pPr>
            <a:r>
              <a:rPr lang="en-US" sz="2400" dirty="0"/>
              <a:t>Lectures will be on electronic media</a:t>
            </a:r>
          </a:p>
          <a:p>
            <a:pPr lvl="2" eaLnBrk="1" hangingPunct="1">
              <a:lnSpc>
                <a:spcPct val="90000"/>
              </a:lnSpc>
              <a:defRPr/>
            </a:pPr>
            <a:r>
              <a:rPr lang="en-US" sz="2000" dirty="0"/>
              <a:t>The lecture notes will be posted on the web </a:t>
            </a:r>
            <a:r>
              <a:rPr lang="en-US" sz="2000" b="1" u="sng" dirty="0">
                <a:solidFill>
                  <a:srgbClr val="A50021"/>
                </a:solidFill>
              </a:rPr>
              <a:t>AFTER</a:t>
            </a:r>
            <a:r>
              <a:rPr lang="en-US" sz="2000" dirty="0"/>
              <a:t> each class</a:t>
            </a:r>
          </a:p>
          <a:p>
            <a:pPr lvl="2" eaLnBrk="1" hangingPunct="1">
              <a:lnSpc>
                <a:spcPct val="90000"/>
              </a:lnSpc>
              <a:defRPr/>
            </a:pPr>
            <a:r>
              <a:rPr lang="en-US" sz="2000" dirty="0"/>
              <a:t>Class web page: </a:t>
            </a:r>
            <a:r>
              <a:rPr lang="en-US" sz="2000" dirty="0">
                <a:hlinkClick r:id="rId2"/>
              </a:rPr>
              <a:t>http://www-hep.uta.edu/~yu/teaching/spring19-3313-001/spring19-3313-001.html</a:t>
            </a:r>
            <a:r>
              <a:rPr lang="en-US" sz="2000" dirty="0"/>
              <a:t> </a:t>
            </a:r>
          </a:p>
          <a:p>
            <a:pPr lvl="1" eaLnBrk="1" hangingPunct="1">
              <a:lnSpc>
                <a:spcPct val="90000"/>
              </a:lnSpc>
              <a:defRPr/>
            </a:pPr>
            <a:r>
              <a:rPr lang="en-US" sz="2400" dirty="0"/>
              <a:t>Will be mixed with traditional methods</a:t>
            </a:r>
          </a:p>
          <a:p>
            <a:pPr lvl="1" eaLnBrk="1" hangingPunct="1">
              <a:lnSpc>
                <a:spcPct val="90000"/>
              </a:lnSpc>
              <a:defRPr/>
            </a:pPr>
            <a:r>
              <a:rPr lang="en-US" sz="2400" dirty="0"/>
              <a:t>Active participation through questions and discussions are </a:t>
            </a:r>
            <a:r>
              <a:rPr lang="en-US" sz="2400" b="1" u="sng" dirty="0">
                <a:solidFill>
                  <a:srgbClr val="A50021"/>
                </a:solidFill>
                <a:effectLst>
                  <a:outerShdw blurRad="38100" dist="38100" dir="2700000" algn="tl">
                    <a:srgbClr val="DDDDDD"/>
                  </a:outerShdw>
                </a:effectLst>
              </a:rPr>
              <a:t>STRONGLY</a:t>
            </a:r>
            <a:r>
              <a:rPr lang="en-US" sz="2400" dirty="0"/>
              <a:t> encouraged</a:t>
            </a:r>
            <a:endParaRPr lang="en-US" sz="2400" dirty="0">
              <a:sym typeface="Wingdings" charset="2"/>
            </a:endParaRPr>
          </a:p>
          <a:p>
            <a:pPr lvl="1" eaLnBrk="1" hangingPunct="1">
              <a:lnSpc>
                <a:spcPct val="90000"/>
              </a:lnSpc>
              <a:defRPr/>
            </a:pPr>
            <a:r>
              <a:rPr lang="en-US" sz="2400" dirty="0">
                <a:sym typeface="Wingdings" charset="2"/>
              </a:rPr>
              <a:t>Communication between you and me is extremely important</a:t>
            </a:r>
          </a:p>
          <a:p>
            <a:pPr lvl="2" eaLnBrk="1" hangingPunct="1">
              <a:lnSpc>
                <a:spcPct val="90000"/>
              </a:lnSpc>
              <a:defRPr/>
            </a:pPr>
            <a:r>
              <a:rPr lang="en-US" sz="2000" dirty="0">
                <a:sym typeface="Wingdings" charset="2"/>
              </a:rPr>
              <a:t>If you have problems, please do not hesitate talking to 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152400"/>
            <a:ext cx="7772400" cy="457200"/>
          </a:xfrm>
        </p:spPr>
        <p:txBody>
          <a:bodyPr/>
          <a:lstStyle/>
          <a:p>
            <a:r>
              <a:rPr lang="en-US">
                <a:ea typeface="ＭＳ Ｐゴシック" pitchFamily="-84" charset="-128"/>
                <a:cs typeface="ＭＳ Ｐゴシック" pitchFamily="-84" charset="-128"/>
              </a:rPr>
              <a:t>Extra credit</a:t>
            </a:r>
          </a:p>
        </p:txBody>
      </p:sp>
      <p:sp>
        <p:nvSpPr>
          <p:cNvPr id="48131" name="Content Placeholder 2"/>
          <p:cNvSpPr>
            <a:spLocks noGrp="1"/>
          </p:cNvSpPr>
          <p:nvPr>
            <p:ph idx="1"/>
          </p:nvPr>
        </p:nvSpPr>
        <p:spPr>
          <a:xfrm>
            <a:off x="685800" y="685800"/>
            <a:ext cx="7696200" cy="5334000"/>
          </a:xfrm>
        </p:spPr>
        <p:txBody>
          <a:bodyPr/>
          <a:lstStyle/>
          <a:p>
            <a:r>
              <a:rPr lang="en-US" sz="3600" dirty="0">
                <a:ea typeface="ＭＳ Ｐゴシック" pitchFamily="-84" charset="-128"/>
                <a:cs typeface="ＭＳ Ｐゴシック" pitchFamily="-84" charset="-128"/>
              </a:rPr>
              <a:t>Up to 10% addition to the total</a:t>
            </a:r>
          </a:p>
          <a:p>
            <a:pPr lvl="1"/>
            <a:r>
              <a:rPr lang="en-US" sz="3200" dirty="0"/>
              <a:t>Could boost a B to A, C to B or D to C</a:t>
            </a:r>
          </a:p>
          <a:p>
            <a:r>
              <a:rPr lang="en-US" sz="3600" dirty="0">
                <a:ea typeface="ＭＳ Ｐゴシック" pitchFamily="-84" charset="-128"/>
                <a:cs typeface="ＭＳ Ｐゴシック" pitchFamily="-84" charset="-128"/>
              </a:rPr>
              <a:t>What constitute for extra credit?</a:t>
            </a:r>
          </a:p>
          <a:p>
            <a:pPr lvl="1" eaLnBrk="1" hangingPunct="1">
              <a:lnSpc>
                <a:spcPct val="80000"/>
              </a:lnSpc>
            </a:pPr>
            <a:r>
              <a:rPr lang="en-US" sz="3200" dirty="0"/>
              <a:t>Random attendances</a:t>
            </a:r>
          </a:p>
          <a:p>
            <a:pPr lvl="1" eaLnBrk="1" hangingPunct="1">
              <a:lnSpc>
                <a:spcPct val="80000"/>
              </a:lnSpc>
            </a:pPr>
            <a:r>
              <a:rPr lang="en-US" sz="3200" dirty="0"/>
              <a:t>Physics Colloquium Participations</a:t>
            </a:r>
            <a:endParaRPr lang="en-US" dirty="0"/>
          </a:p>
          <a:p>
            <a:pPr lvl="1" eaLnBrk="1" hangingPunct="1">
              <a:lnSpc>
                <a:spcPct val="80000"/>
              </a:lnSpc>
            </a:pPr>
            <a:r>
              <a:rPr lang="en-US" sz="3200" dirty="0"/>
              <a:t>Strong participation in the class discussions</a:t>
            </a:r>
          </a:p>
          <a:p>
            <a:pPr lvl="1" eaLnBrk="1" hangingPunct="1">
              <a:lnSpc>
                <a:spcPct val="80000"/>
              </a:lnSpc>
            </a:pPr>
            <a:r>
              <a:rPr lang="en-US" sz="3200" dirty="0"/>
              <a:t>Special projects (BIG!!)</a:t>
            </a:r>
          </a:p>
          <a:p>
            <a:pPr lvl="1" eaLnBrk="1" hangingPunct="1">
              <a:lnSpc>
                <a:spcPct val="80000"/>
              </a:lnSpc>
            </a:pPr>
            <a:r>
              <a:rPr lang="en-US" sz="3200" dirty="0"/>
              <a:t>Watch the valid planetarium shows</a:t>
            </a:r>
          </a:p>
          <a:p>
            <a:pPr lvl="1" eaLnBrk="1" hangingPunct="1">
              <a:lnSpc>
                <a:spcPct val="80000"/>
              </a:lnSpc>
            </a:pPr>
            <a:r>
              <a:rPr lang="en-US" sz="3200" dirty="0"/>
              <a:t>Many other opportunities</a:t>
            </a:r>
          </a:p>
        </p:txBody>
      </p:sp>
      <p:sp>
        <p:nvSpPr>
          <p:cNvPr id="4" name="Date Placeholder 3"/>
          <p:cNvSpPr>
            <a:spLocks noGrp="1"/>
          </p:cNvSpPr>
          <p:nvPr>
            <p:ph type="dt" sz="quarter" idx="10"/>
          </p:nvPr>
        </p:nvSpPr>
        <p:spPr/>
        <p:txBody>
          <a:bodyPr/>
          <a:lstStyle/>
          <a:p>
            <a:pPr>
              <a:defRPr/>
            </a:pPr>
            <a:r>
              <a:rPr lang="en-US"/>
              <a:t>Wed.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48134" name="Slide Number Placeholder 5"/>
          <p:cNvSpPr>
            <a:spLocks noGrp="1"/>
          </p:cNvSpPr>
          <p:nvPr>
            <p:ph type="sldNum" sz="quarter" idx="12"/>
          </p:nvPr>
        </p:nvSpPr>
        <p:spPr>
          <a:noFill/>
        </p:spPr>
        <p:txBody>
          <a:bodyPr/>
          <a:lstStyle/>
          <a:p>
            <a:fld id="{7038FEA5-A5EF-C74E-86F1-EFBD46AFFCF1}" type="slidenum">
              <a:rPr lang="en-US" smtClean="0">
                <a:latin typeface="Arial Narrow" pitchFamily="-84" charset="0"/>
              </a:rPr>
              <a:pPr/>
              <a:t>9</a:t>
            </a:fld>
            <a:endParaRPr lang="en-US">
              <a:latin typeface="Arial Narrow" pitchFamily="-84" charset="0"/>
            </a:endParaRPr>
          </a:p>
        </p:txBody>
      </p:sp>
    </p:spTree>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15312</TotalTime>
  <Words>2919</Words>
  <Application>Microsoft Macintosh PowerPoint</Application>
  <PresentationFormat>On-screen Show (4:3)</PresentationFormat>
  <Paragraphs>352</Paragraphs>
  <Slides>28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MS Mincho</vt:lpstr>
      <vt:lpstr>Arial</vt:lpstr>
      <vt:lpstr>Arial Narrow</vt:lpstr>
      <vt:lpstr>Monotype Corsiva</vt:lpstr>
      <vt:lpstr>Times New Roman</vt:lpstr>
      <vt:lpstr>Wingdings</vt:lpstr>
      <vt:lpstr>phys1443-spring02</vt:lpstr>
      <vt:lpstr>Equation</vt:lpstr>
      <vt:lpstr>PHYS 3313 – Section 001 Lecture #2</vt:lpstr>
      <vt:lpstr>Announcements</vt:lpstr>
      <vt:lpstr>Special Project #1</vt:lpstr>
      <vt:lpstr>Evaluation Policy</vt:lpstr>
      <vt:lpstr>Homework</vt:lpstr>
      <vt:lpstr>Group Research Projects</vt:lpstr>
      <vt:lpstr>Research Topics</vt:lpstr>
      <vt:lpstr>Attendances and Class Style</vt:lpstr>
      <vt:lpstr>Extra credit</vt:lpstr>
      <vt:lpstr>Valid Planetarium Shows</vt:lpstr>
      <vt:lpstr>What can you expect from this class?</vt:lpstr>
      <vt:lpstr>What can you expect from this class?</vt:lpstr>
      <vt:lpstr>What do we want to learn in this class?</vt:lpstr>
      <vt:lpstr>Specifically, you will learn…</vt:lpstr>
      <vt:lpstr>Why do Physics?</vt:lpstr>
      <vt:lpstr>Brief History of Physics</vt:lpstr>
      <vt:lpstr>State of Minds in late 19th Century</vt:lpstr>
      <vt:lpstr>Brief History of Physics</vt:lpstr>
      <vt:lpstr>Brief History of Physics</vt:lpstr>
      <vt:lpstr>PowerPoint Presentation</vt:lpstr>
      <vt:lpstr>Triumph of Classical Physics:  The Conservation Laws</vt:lpstr>
      <vt:lpstr>Mechanics</vt:lpstr>
      <vt:lpstr>Isaac Newton (1642-1727)</vt:lpstr>
      <vt:lpstr>Electromagnetism</vt:lpstr>
      <vt:lpstr>Culminates in Maxwell’s Equations</vt:lpstr>
      <vt:lpstr>Thermodynamics</vt:lpstr>
      <vt:lpstr>The Kinetic Theory of Gases </vt:lpstr>
      <vt:lpstr>Additional Contributions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631</cp:revision>
  <cp:lastPrinted>2013-08-26T21:25:15Z</cp:lastPrinted>
  <dcterms:created xsi:type="dcterms:W3CDTF">2012-08-27T21:13:02Z</dcterms:created>
  <dcterms:modified xsi:type="dcterms:W3CDTF">2019-01-16T21:30:19Z</dcterms:modified>
</cp:coreProperties>
</file>