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335" r:id="rId3"/>
    <p:sldId id="592" r:id="rId4"/>
    <p:sldId id="406" r:id="rId5"/>
    <p:sldId id="408" r:id="rId6"/>
    <p:sldId id="542" r:id="rId7"/>
    <p:sldId id="525" r:id="rId8"/>
    <p:sldId id="409" r:id="rId9"/>
    <p:sldId id="416" r:id="rId10"/>
    <p:sldId id="424" r:id="rId11"/>
    <p:sldId id="456" r:id="rId12"/>
    <p:sldId id="543" r:id="rId13"/>
    <p:sldId id="556" r:id="rId14"/>
    <p:sldId id="557" r:id="rId15"/>
    <p:sldId id="558" r:id="rId16"/>
    <p:sldId id="559" r:id="rId17"/>
    <p:sldId id="560" r:id="rId18"/>
    <p:sldId id="561" r:id="rId19"/>
    <p:sldId id="574" r:id="rId20"/>
    <p:sldId id="530" r:id="rId21"/>
    <p:sldId id="531" r:id="rId22"/>
    <p:sldId id="532" r:id="rId23"/>
    <p:sldId id="533" r:id="rId24"/>
    <p:sldId id="534" r:id="rId25"/>
    <p:sldId id="535" r:id="rId26"/>
    <p:sldId id="536" r:id="rId27"/>
    <p:sldId id="537" r:id="rId28"/>
    <p:sldId id="538" r:id="rId29"/>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29"/>
    <p:restoredTop sz="94660"/>
  </p:normalViewPr>
  <p:slideViewPr>
    <p:cSldViewPr>
      <p:cViewPr varScale="1">
        <p:scale>
          <a:sx n="93" d="100"/>
          <a:sy n="93" d="100"/>
        </p:scale>
        <p:origin x="312"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wmf"/><Relationship Id="rId5" Type="http://schemas.openxmlformats.org/officeDocument/2006/relationships/image" Target="../media/image9.emf"/><Relationship Id="rId4"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98124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50437021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E34483E-5B5B-BD45-A08D-10B8C52212D4}" type="slidenum">
              <a:rPr lang="en-US" smtClean="0"/>
              <a:pPr>
                <a:defRPr/>
              </a:pPr>
              <a:t>5</a:t>
            </a:fld>
            <a:endParaRPr lang="en-US"/>
          </a:p>
        </p:txBody>
      </p:sp>
    </p:spTree>
    <p:extLst>
      <p:ext uri="{BB962C8B-B14F-4D97-AF65-F5344CB8AC3E}">
        <p14:creationId xmlns:p14="http://schemas.microsoft.com/office/powerpoint/2010/main" val="688565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E34483E-5B5B-BD45-A08D-10B8C52212D4}" type="slidenum">
              <a:rPr lang="en-US" smtClean="0"/>
              <a:pPr>
                <a:defRPr/>
              </a:pPr>
              <a:t>9</a:t>
            </a:fld>
            <a:endParaRPr lang="en-US"/>
          </a:p>
        </p:txBody>
      </p:sp>
    </p:spTree>
    <p:extLst>
      <p:ext uri="{BB962C8B-B14F-4D97-AF65-F5344CB8AC3E}">
        <p14:creationId xmlns:p14="http://schemas.microsoft.com/office/powerpoint/2010/main" val="9484005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a:t>Wednesday, Jan. 16, 2019</a:t>
            </a:r>
          </a:p>
        </p:txBody>
      </p:sp>
      <p:sp>
        <p:nvSpPr>
          <p:cNvPr id="6" name="Rectangle 5"/>
          <p:cNvSpPr>
            <a:spLocks noGrp="1" noChangeArrowheads="1"/>
          </p:cNvSpPr>
          <p:nvPr>
            <p:ph type="ftr" sz="quarter" idx="11"/>
          </p:nvPr>
        </p:nvSpPr>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5" name="Rectangle 6"/>
          <p:cNvSpPr>
            <a:spLocks noGrp="1" noChangeArrowheads="1"/>
          </p:cNvSpPr>
          <p:nvPr>
            <p:ph type="sldNum" sz="quarter" idx="12"/>
          </p:nvPr>
        </p:nvSpPr>
        <p:spPr>
          <a:ln/>
        </p:spPr>
        <p:txBody>
          <a:bodyPr/>
          <a:lstStyle>
            <a:lvl1pPr>
              <a:defRPr/>
            </a:lvl1pPr>
          </a:lstStyle>
          <a:p>
            <a:fld id="{D44309C4-BE5D-3F41-A6AF-E569444AEA11}" type="slidenum">
              <a:rPr lang="en-US"/>
              <a:pPr/>
              <a:t>‹#›</a:t>
            </a:fld>
            <a:endParaRPr lang="en-US"/>
          </a:p>
        </p:txBody>
      </p:sp>
    </p:spTree>
    <p:extLst>
      <p:ext uri="{BB962C8B-B14F-4D97-AF65-F5344CB8AC3E}">
        <p14:creationId xmlns:p14="http://schemas.microsoft.com/office/powerpoint/2010/main" val="207324787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8" name="Rectangle 6"/>
          <p:cNvSpPr>
            <a:spLocks noGrp="1" noChangeArrowheads="1"/>
          </p:cNvSpPr>
          <p:nvPr>
            <p:ph type="sldNum" sz="quarter" idx="12"/>
          </p:nvPr>
        </p:nvSpPr>
        <p:spPr>
          <a:ln/>
        </p:spPr>
        <p:txBody>
          <a:bodyPr/>
          <a:lstStyle>
            <a:lvl1pPr>
              <a:defRPr/>
            </a:lvl1pPr>
          </a:lstStyle>
          <a:p>
            <a:fld id="{ADB2E083-8E3A-1B42-A68A-F85B4CD88EAD}" type="slidenum">
              <a:rPr lang="en-US"/>
              <a:pPr/>
              <a:t>‹#›</a:t>
            </a:fld>
            <a:endParaRPr lang="en-US"/>
          </a:p>
        </p:txBody>
      </p:sp>
    </p:spTree>
    <p:extLst>
      <p:ext uri="{BB962C8B-B14F-4D97-AF65-F5344CB8AC3E}">
        <p14:creationId xmlns:p14="http://schemas.microsoft.com/office/powerpoint/2010/main" val="27479245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Wednesday, Jan. 16,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PHYS 3313-001, Spring 2019                      Dr. Jaehoon Yu</a:t>
            </a:r>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a:t>Wednesday, Jan. 16, 2019</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a:t>PHYS 3313-001, Spring 2019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 id="2147483721" r:id="rId14"/>
  </p:sldLayoutIdLst>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hep.uta.edu/~yu/teaching/spring19-3313-001/spring19-3313-001.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8.emf"/><Relationship Id="rId3" Type="http://schemas.openxmlformats.org/officeDocument/2006/relationships/oleObject" Target="../embeddings/oleObject4.bin"/><Relationship Id="rId7" Type="http://schemas.openxmlformats.org/officeDocument/2006/relationships/oleObject" Target="../embeddings/oleObject7.bin"/><Relationship Id="rId12"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7.emf"/><Relationship Id="rId5" Type="http://schemas.openxmlformats.org/officeDocument/2006/relationships/oleObject" Target="../embeddings/oleObject5.bin"/><Relationship Id="rId15" Type="http://schemas.openxmlformats.org/officeDocument/2006/relationships/image" Target="../media/image9.emf"/><Relationship Id="rId10" Type="http://schemas.openxmlformats.org/officeDocument/2006/relationships/oleObject" Target="../embeddings/oleObject9.bin"/><Relationship Id="rId4" Type="http://schemas.openxmlformats.org/officeDocument/2006/relationships/image" Target="../media/image5.wmf"/><Relationship Id="rId9" Type="http://schemas.openxmlformats.org/officeDocument/2006/relationships/image" Target="../media/image6.emf"/><Relationship Id="rId14" Type="http://schemas.openxmlformats.org/officeDocument/2006/relationships/oleObject" Target="../embeddings/oleObject11.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ep.uta.edu/~yu/teaching/spring19-3313-001/spring19-3313-001.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Jan. 16, 2019</a:t>
            </a:r>
          </a:p>
        </p:txBody>
      </p:sp>
      <p:sp>
        <p:nvSpPr>
          <p:cNvPr id="7" name="Rectangle 5"/>
          <p:cNvSpPr>
            <a:spLocks noGrp="1" noChangeArrowheads="1"/>
          </p:cNvSpPr>
          <p:nvPr>
            <p:ph type="ftr" sz="quarter" idx="11"/>
          </p:nvPr>
        </p:nvSpPr>
        <p:spPr/>
        <p:txBody>
          <a:bodyPr/>
          <a:lstStyle/>
          <a:p>
            <a:pPr>
              <a:defRPr/>
            </a:pPr>
            <a:r>
              <a:rPr lang="en-US"/>
              <a:t>PHYS 3313-001, Spring 2019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3313 –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#2</a:t>
            </a:r>
          </a:p>
        </p:txBody>
      </p:sp>
      <p:sp>
        <p:nvSpPr>
          <p:cNvPr id="18438" name="Text Box 4"/>
          <p:cNvSpPr txBox="1">
            <a:spLocks noChangeArrowheads="1"/>
          </p:cNvSpPr>
          <p:nvPr/>
        </p:nvSpPr>
        <p:spPr bwMode="auto">
          <a:xfrm>
            <a:off x="2902215" y="1683603"/>
            <a:ext cx="3031599"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Jan. </a:t>
            </a:r>
            <a:r>
              <a:rPr lang="en-US" altLang="ko-KR" dirty="0">
                <a:solidFill>
                  <a:schemeClr val="accent2"/>
                </a:solidFill>
                <a:latin typeface="Monotype Corsiva" pitchFamily="-84" charset="0"/>
              </a:rPr>
              <a:t>16</a:t>
            </a:r>
            <a:r>
              <a:rPr lang="en-US" dirty="0">
                <a:solidFill>
                  <a:schemeClr val="accent2"/>
                </a:solidFill>
                <a:latin typeface="Monotype Corsiva" pitchFamily="-84" charset="0"/>
              </a:rPr>
              <a:t>, 2019</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790700" y="2514600"/>
            <a:ext cx="6134100" cy="30480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a:solidFill>
                  <a:schemeClr val="accent2"/>
                </a:solidFill>
                <a:latin typeface="Arial Narrow" pitchFamily="-84" charset="0"/>
              </a:rPr>
              <a:t>Class Information</a:t>
            </a:r>
          </a:p>
          <a:p>
            <a:pPr marL="609600" indent="-609600">
              <a:spcBef>
                <a:spcPct val="20000"/>
              </a:spcBef>
              <a:buFontTx/>
              <a:buChar char="•"/>
            </a:pPr>
            <a:r>
              <a:rPr lang="en-US" sz="2800" dirty="0">
                <a:solidFill>
                  <a:schemeClr val="accent2"/>
                </a:solidFill>
                <a:latin typeface="Arial Narrow" pitchFamily="-84" charset="0"/>
              </a:rPr>
              <a:t>What is Physics?</a:t>
            </a:r>
          </a:p>
          <a:p>
            <a:pPr marL="609600" indent="-609600">
              <a:spcBef>
                <a:spcPct val="20000"/>
              </a:spcBef>
              <a:buFontTx/>
              <a:buChar char="•"/>
            </a:pPr>
            <a:r>
              <a:rPr lang="en-US" sz="2800" dirty="0">
                <a:solidFill>
                  <a:schemeClr val="accent2"/>
                </a:solidFill>
                <a:latin typeface="Arial Narrow" pitchFamily="-84" charset="0"/>
              </a:rPr>
              <a:t>Brief history of modern physics</a:t>
            </a:r>
          </a:p>
          <a:p>
            <a:pPr marL="609600" indent="-609600">
              <a:spcBef>
                <a:spcPct val="20000"/>
              </a:spcBef>
              <a:buFontTx/>
              <a:buChar char="•"/>
            </a:pPr>
            <a:r>
              <a:rPr lang="en-US" sz="2800" dirty="0">
                <a:solidFill>
                  <a:schemeClr val="accent2"/>
                </a:solidFill>
                <a:latin typeface="Arial Narrow" pitchFamily="-84" charset="0"/>
              </a:rPr>
              <a:t>Classical Physics</a:t>
            </a:r>
          </a:p>
          <a:p>
            <a:pPr marL="609600" indent="-609600">
              <a:spcBef>
                <a:spcPct val="20000"/>
              </a:spcBef>
              <a:buFontTx/>
              <a:buChar char="•"/>
            </a:pPr>
            <a:r>
              <a:rPr lang="en-US" sz="2800" dirty="0">
                <a:solidFill>
                  <a:schemeClr val="accent2"/>
                </a:solidFill>
                <a:latin typeface="Arial Narrow" pitchFamily="-84" charset="0"/>
              </a:rPr>
              <a:t>Concept of Waves and Particles</a:t>
            </a:r>
          </a:p>
          <a:p>
            <a:pPr marL="609600" indent="-609600">
              <a:spcBef>
                <a:spcPct val="20000"/>
              </a:spcBef>
              <a:buFontTx/>
              <a:buChar char="•"/>
            </a:pPr>
            <a:r>
              <a:rPr lang="en-US" sz="2800" dirty="0">
                <a:solidFill>
                  <a:schemeClr val="accent2"/>
                </a:solidFill>
                <a:latin typeface="Arial Narrow" pitchFamily="-84" charset="0"/>
              </a:rPr>
              <a:t>Conservation Laws and Fundamental Forces</a:t>
            </a:r>
            <a:endParaRPr lang="en-US" sz="2800" dirty="0">
              <a:latin typeface="Arial Narrow" pitchFamily="-84" charset="0"/>
            </a:endParaRPr>
          </a:p>
          <a:p>
            <a:pPr marL="609600" indent="-609600">
              <a:spcBef>
                <a:spcPct val="20000"/>
              </a:spcBef>
              <a:buFontTx/>
              <a:buChar char="•"/>
            </a:pPr>
            <a:endParaRPr lang="en-US" sz="2800" dirty="0">
              <a:solidFill>
                <a:schemeClr val="accent2"/>
              </a:solidFill>
              <a:latin typeface="Arial Narrow"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5800" y="76200"/>
            <a:ext cx="7772400" cy="457200"/>
          </a:xfrm>
        </p:spPr>
        <p:txBody>
          <a:bodyPr/>
          <a:lstStyle/>
          <a:p>
            <a:pPr eaLnBrk="1" hangingPunct="1"/>
            <a:r>
              <a:rPr lang="en-US" dirty="0">
                <a:ea typeface="ＭＳ Ｐゴシック" pitchFamily="-84" charset="-128"/>
                <a:cs typeface="ＭＳ Ｐゴシック" pitchFamily="-84" charset="-128"/>
              </a:rPr>
              <a:t>Valid Planetarium Shows</a:t>
            </a:r>
          </a:p>
        </p:txBody>
      </p:sp>
      <p:sp>
        <p:nvSpPr>
          <p:cNvPr id="49158" name="Slide Number Placeholder 5"/>
          <p:cNvSpPr>
            <a:spLocks noGrp="1"/>
          </p:cNvSpPr>
          <p:nvPr>
            <p:ph type="sldNum" sz="quarter" idx="12"/>
          </p:nvPr>
        </p:nvSpPr>
        <p:spPr>
          <a:noFill/>
        </p:spPr>
        <p:txBody>
          <a:bodyPr/>
          <a:lstStyle/>
          <a:p>
            <a:fld id="{7630EF1E-AFE0-DE4D-AFB1-9733BEE277B8}" type="slidenum">
              <a:rPr lang="en-US">
                <a:latin typeface="Arial Narrow" pitchFamily="-84" charset="0"/>
              </a:rPr>
              <a:pPr/>
              <a:t>10</a:t>
            </a:fld>
            <a:endParaRPr lang="en-US">
              <a:latin typeface="Arial Narrow" pitchFamily="-84" charset="0"/>
            </a:endParaRPr>
          </a:p>
        </p:txBody>
      </p:sp>
      <p:sp>
        <p:nvSpPr>
          <p:cNvPr id="2" name="Date Placeholder 1"/>
          <p:cNvSpPr>
            <a:spLocks noGrp="1"/>
          </p:cNvSpPr>
          <p:nvPr>
            <p:ph type="dt" sz="half" idx="10"/>
          </p:nvPr>
        </p:nvSpPr>
        <p:spPr/>
        <p:txBody>
          <a:bodyPr/>
          <a:lstStyle/>
          <a:p>
            <a:pPr>
              <a:defRPr/>
            </a:pPr>
            <a:r>
              <a:rPr lang="en-US"/>
              <a:t>Wednesday, Jan. 16, 2019</a:t>
            </a:r>
          </a:p>
        </p:txBody>
      </p:sp>
      <p:sp>
        <p:nvSpPr>
          <p:cNvPr id="3" name="Footer Placeholder 2"/>
          <p:cNvSpPr>
            <a:spLocks noGrp="1"/>
          </p:cNvSpPr>
          <p:nvPr>
            <p:ph type="ftr" sz="quarter" idx="11"/>
          </p:nvPr>
        </p:nvSpPr>
        <p:spPr/>
        <p:txBody>
          <a:bodyPr/>
          <a:lstStyle/>
          <a:p>
            <a:pPr>
              <a:defRPr/>
            </a:pPr>
            <a:r>
              <a:rPr lang="en-US"/>
              <a:t>PHYS 3313-001, Spring 2019                      Dr. Jaehoon Yu</a:t>
            </a:r>
          </a:p>
        </p:txBody>
      </p:sp>
      <p:sp>
        <p:nvSpPr>
          <p:cNvPr id="49155" name="Content Placeholder 2"/>
          <p:cNvSpPr>
            <a:spLocks noGrp="1"/>
          </p:cNvSpPr>
          <p:nvPr>
            <p:ph idx="1"/>
          </p:nvPr>
        </p:nvSpPr>
        <p:spPr>
          <a:xfrm>
            <a:off x="381000" y="533400"/>
            <a:ext cx="8305800" cy="6172200"/>
          </a:xfrm>
          <a:solidFill>
            <a:schemeClr val="bg1"/>
          </a:solidFill>
        </p:spPr>
        <p:txBody>
          <a:bodyPr/>
          <a:lstStyle/>
          <a:p>
            <a:pPr eaLnBrk="1" hangingPunct="1"/>
            <a:r>
              <a:rPr lang="en-US" sz="2800" dirty="0">
                <a:ea typeface="ＭＳ Ｐゴシック" pitchFamily="-84" charset="-128"/>
                <a:cs typeface="ＭＳ Ｐゴシック" pitchFamily="-84" charset="-128"/>
              </a:rPr>
              <a:t>Regular running shows</a:t>
            </a:r>
            <a:endParaRPr lang="en-US" sz="2400" dirty="0"/>
          </a:p>
          <a:p>
            <a:pPr lvl="1"/>
            <a:r>
              <a:rPr lang="en-US" sz="2000" dirty="0"/>
              <a:t>Sat.: We are Astronomers (2pm), Our Violent Planet (6pm)</a:t>
            </a:r>
          </a:p>
          <a:p>
            <a:pPr lvl="1"/>
            <a:r>
              <a:rPr lang="en-US" sz="2000" dirty="0"/>
              <a:t>1:30pm Sundays: From Earth to the Universe</a:t>
            </a:r>
          </a:p>
          <a:p>
            <a:r>
              <a:rPr lang="en-US" sz="2800" dirty="0">
                <a:ea typeface="ＭＳ Ｐゴシック" pitchFamily="-84" charset="-128"/>
                <a:cs typeface="ＭＳ Ｐゴシック" pitchFamily="-84" charset="-128"/>
              </a:rPr>
              <a:t>Shows that need special arrangements</a:t>
            </a:r>
            <a:endParaRPr lang="en-US" sz="2800" dirty="0"/>
          </a:p>
          <a:p>
            <a:pPr lvl="1"/>
            <a:r>
              <a:rPr lang="en-US" sz="2000" dirty="0"/>
              <a:t>Can watch up to 2 times: Black Holes &amp; Phantom of the Universe </a:t>
            </a:r>
          </a:p>
          <a:p>
            <a:pPr lvl="1"/>
            <a:r>
              <a:rPr lang="en-US" sz="2000" dirty="0"/>
              <a:t>Rosetta, Seeing, We are Astronomers, Back to the Moon for Good; Experience the Aurora; Magnificent Sun, The Hot and Energetic Universe</a:t>
            </a:r>
          </a:p>
          <a:p>
            <a:pPr lvl="1"/>
            <a:r>
              <a:rPr lang="en-US" sz="2000" dirty="0"/>
              <a:t>Stars of the Pharaohs; Two Small Pieces of Glass; Unseen Universe; Violent Universe and several more</a:t>
            </a:r>
          </a:p>
          <a:p>
            <a:r>
              <a:rPr lang="en-US" sz="2400" dirty="0">
                <a:ea typeface="ＭＳ Ｐゴシック" pitchFamily="-84" charset="-128"/>
                <a:cs typeface="ＭＳ Ｐゴシック" pitchFamily="-84" charset="-128"/>
              </a:rPr>
              <a:t>How to submit for extra credit?</a:t>
            </a:r>
          </a:p>
          <a:p>
            <a:pPr lvl="1" eaLnBrk="1" hangingPunct="1"/>
            <a:r>
              <a:rPr lang="en-US" sz="2000" dirty="0"/>
              <a:t>Obtain the ticket stub that is signed and dated by the planetarium star lecturer of the day</a:t>
            </a:r>
          </a:p>
          <a:p>
            <a:pPr lvl="1" eaLnBrk="1" hangingPunct="1"/>
            <a:r>
              <a:rPr lang="en-US" sz="2000" dirty="0"/>
              <a:t>Collect the ticket stubs throughout the semester</a:t>
            </a:r>
          </a:p>
          <a:p>
            <a:pPr lvl="1" eaLnBrk="1" hangingPunct="1"/>
            <a:r>
              <a:rPr lang="en-US" sz="2000" dirty="0"/>
              <a:t>Tape ONLY one edge of all of the ticket stubs on a sheet of paper with your name and ID written on it</a:t>
            </a:r>
          </a:p>
          <a:p>
            <a:pPr lvl="1" eaLnBrk="1" hangingPunct="1"/>
            <a:r>
              <a:rPr lang="en-US" sz="2000" dirty="0"/>
              <a:t>Submit the sheet at the end of the semester at the final exam</a:t>
            </a:r>
          </a:p>
        </p:txBody>
      </p:sp>
    </p:spTree>
    <p:extLst>
      <p:ext uri="{BB962C8B-B14F-4D97-AF65-F5344CB8AC3E}">
        <p14:creationId xmlns:p14="http://schemas.microsoft.com/office/powerpoint/2010/main" val="3436146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left)">
                                      <p:cBhvr>
                                        <p:cTn id="7" dur="500"/>
                                        <p:tgtEl>
                                          <p:spTgt spid="4915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animEffect transition="in" filter="wipe(left)">
                                      <p:cBhvr>
                                        <p:cTn id="11" dur="500"/>
                                        <p:tgtEl>
                                          <p:spTgt spid="4915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animEffect transition="in" filter="wipe(left)">
                                      <p:cBhvr>
                                        <p:cTn id="15" dur="500"/>
                                        <p:tgtEl>
                                          <p:spTgt spid="4915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9155">
                                            <p:txEl>
                                              <p:pRg st="3" end="3"/>
                                            </p:txEl>
                                          </p:spTgt>
                                        </p:tgtEl>
                                        <p:attrNameLst>
                                          <p:attrName>style.visibility</p:attrName>
                                        </p:attrNameLst>
                                      </p:cBhvr>
                                      <p:to>
                                        <p:strVal val="visible"/>
                                      </p:to>
                                    </p:set>
                                    <p:animEffect transition="in" filter="wipe(left)">
                                      <p:cBhvr>
                                        <p:cTn id="20" dur="500"/>
                                        <p:tgtEl>
                                          <p:spTgt spid="4915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9155">
                                            <p:txEl>
                                              <p:pRg st="4" end="4"/>
                                            </p:txEl>
                                          </p:spTgt>
                                        </p:tgtEl>
                                        <p:attrNameLst>
                                          <p:attrName>style.visibility</p:attrName>
                                        </p:attrNameLst>
                                      </p:cBhvr>
                                      <p:to>
                                        <p:strVal val="visible"/>
                                      </p:to>
                                    </p:set>
                                    <p:animEffect transition="in" filter="wipe(left)">
                                      <p:cBhvr>
                                        <p:cTn id="25" dur="500"/>
                                        <p:tgtEl>
                                          <p:spTgt spid="49155">
                                            <p:txEl>
                                              <p:pRg st="4" end="4"/>
                                            </p:txEl>
                                          </p:spTgt>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49155">
                                            <p:txEl>
                                              <p:pRg st="5" end="5"/>
                                            </p:txEl>
                                          </p:spTgt>
                                        </p:tgtEl>
                                        <p:attrNameLst>
                                          <p:attrName>style.visibility</p:attrName>
                                        </p:attrNameLst>
                                      </p:cBhvr>
                                      <p:to>
                                        <p:strVal val="visible"/>
                                      </p:to>
                                    </p:set>
                                    <p:animEffect transition="in" filter="wipe(left)">
                                      <p:cBhvr>
                                        <p:cTn id="29" dur="500"/>
                                        <p:tgtEl>
                                          <p:spTgt spid="49155">
                                            <p:txEl>
                                              <p:pRg st="5" end="5"/>
                                            </p:txEl>
                                          </p:spTgt>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49155">
                                            <p:txEl>
                                              <p:pRg st="6" end="6"/>
                                            </p:txEl>
                                          </p:spTgt>
                                        </p:tgtEl>
                                        <p:attrNameLst>
                                          <p:attrName>style.visibility</p:attrName>
                                        </p:attrNameLst>
                                      </p:cBhvr>
                                      <p:to>
                                        <p:strVal val="visible"/>
                                      </p:to>
                                    </p:set>
                                    <p:animEffect transition="in" filter="wipe(left)">
                                      <p:cBhvr>
                                        <p:cTn id="33" dur="500"/>
                                        <p:tgtEl>
                                          <p:spTgt spid="4915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9155">
                                            <p:txEl>
                                              <p:pRg st="7" end="7"/>
                                            </p:txEl>
                                          </p:spTgt>
                                        </p:tgtEl>
                                        <p:attrNameLst>
                                          <p:attrName>style.visibility</p:attrName>
                                        </p:attrNameLst>
                                      </p:cBhvr>
                                      <p:to>
                                        <p:strVal val="visible"/>
                                      </p:to>
                                    </p:set>
                                    <p:animEffect transition="in" filter="wipe(left)">
                                      <p:cBhvr>
                                        <p:cTn id="38" dur="500"/>
                                        <p:tgtEl>
                                          <p:spTgt spid="49155">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49155">
                                            <p:txEl>
                                              <p:pRg st="8" end="8"/>
                                            </p:txEl>
                                          </p:spTgt>
                                        </p:tgtEl>
                                        <p:attrNameLst>
                                          <p:attrName>style.visibility</p:attrName>
                                        </p:attrNameLst>
                                      </p:cBhvr>
                                      <p:to>
                                        <p:strVal val="visible"/>
                                      </p:to>
                                    </p:set>
                                    <p:animEffect transition="in" filter="wipe(left)">
                                      <p:cBhvr>
                                        <p:cTn id="43" dur="500"/>
                                        <p:tgtEl>
                                          <p:spTgt spid="49155">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9155">
                                            <p:txEl>
                                              <p:pRg st="9" end="9"/>
                                            </p:txEl>
                                          </p:spTgt>
                                        </p:tgtEl>
                                        <p:attrNameLst>
                                          <p:attrName>style.visibility</p:attrName>
                                        </p:attrNameLst>
                                      </p:cBhvr>
                                      <p:to>
                                        <p:strVal val="visible"/>
                                      </p:to>
                                    </p:set>
                                    <p:animEffect transition="in" filter="wipe(left)">
                                      <p:cBhvr>
                                        <p:cTn id="48" dur="500"/>
                                        <p:tgtEl>
                                          <p:spTgt spid="49155">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49155">
                                            <p:txEl>
                                              <p:pRg st="10" end="10"/>
                                            </p:txEl>
                                          </p:spTgt>
                                        </p:tgtEl>
                                        <p:attrNameLst>
                                          <p:attrName>style.visibility</p:attrName>
                                        </p:attrNameLst>
                                      </p:cBhvr>
                                      <p:to>
                                        <p:strVal val="visible"/>
                                      </p:to>
                                    </p:set>
                                    <p:animEffect transition="in" filter="wipe(left)">
                                      <p:cBhvr>
                                        <p:cTn id="53" dur="500"/>
                                        <p:tgtEl>
                                          <p:spTgt spid="49155">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49155">
                                            <p:txEl>
                                              <p:pRg st="11" end="11"/>
                                            </p:txEl>
                                          </p:spTgt>
                                        </p:tgtEl>
                                        <p:attrNameLst>
                                          <p:attrName>style.visibility</p:attrName>
                                        </p:attrNameLst>
                                      </p:cBhvr>
                                      <p:to>
                                        <p:strVal val="visible"/>
                                      </p:to>
                                    </p:set>
                                    <p:animEffect transition="in" filter="wipe(left)">
                                      <p:cBhvr>
                                        <p:cTn id="58" dur="500"/>
                                        <p:tgtEl>
                                          <p:spTgt spid="4915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Wednesday,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0180" name="Slide Number Placeholder 5"/>
          <p:cNvSpPr>
            <a:spLocks noGrp="1"/>
          </p:cNvSpPr>
          <p:nvPr>
            <p:ph type="sldNum" sz="quarter" idx="12"/>
          </p:nvPr>
        </p:nvSpPr>
        <p:spPr>
          <a:noFill/>
        </p:spPr>
        <p:txBody>
          <a:bodyPr/>
          <a:lstStyle/>
          <a:p>
            <a:fld id="{8CCCB1A0-9A65-E743-B849-47E7AFE45095}" type="slidenum">
              <a:rPr lang="en-US">
                <a:latin typeface="Arial Narrow" pitchFamily="-84" charset="0"/>
              </a:rPr>
              <a:pPr/>
              <a:t>11</a:t>
            </a:fld>
            <a:endParaRPr lang="en-US">
              <a:latin typeface="Arial Narrow" pitchFamily="-84" charset="0"/>
            </a:endParaRPr>
          </a:p>
        </p:txBody>
      </p:sp>
      <p:sp>
        <p:nvSpPr>
          <p:cNvPr id="50181" name="Rectangle 2"/>
          <p:cNvSpPr>
            <a:spLocks noGrp="1" noChangeArrowheads="1"/>
          </p:cNvSpPr>
          <p:nvPr>
            <p:ph type="title"/>
          </p:nvPr>
        </p:nvSpPr>
        <p:spPr>
          <a:xfrm>
            <a:off x="685800" y="152400"/>
            <a:ext cx="7772400" cy="762000"/>
          </a:xfrm>
        </p:spPr>
        <p:txBody>
          <a:bodyPr/>
          <a:lstStyle/>
          <a:p>
            <a:pPr eaLnBrk="1" hangingPunct="1"/>
            <a:r>
              <a:rPr lang="en-US" sz="4000" dirty="0">
                <a:ea typeface="ＭＳ Ｐゴシック" pitchFamily="-84" charset="-128"/>
                <a:cs typeface="ＭＳ Ｐゴシック" pitchFamily="-84" charset="-128"/>
              </a:rPr>
              <a:t>What can you expect from this class?</a:t>
            </a:r>
          </a:p>
        </p:txBody>
      </p:sp>
      <p:sp>
        <p:nvSpPr>
          <p:cNvPr id="45062" name="Rectangle 3"/>
          <p:cNvSpPr>
            <a:spLocks noGrp="1" noChangeArrowheads="1"/>
          </p:cNvSpPr>
          <p:nvPr>
            <p:ph type="body" idx="1"/>
          </p:nvPr>
        </p:nvSpPr>
        <p:spPr>
          <a:xfrm>
            <a:off x="228600" y="838200"/>
            <a:ext cx="8458200" cy="5791200"/>
          </a:xfrm>
          <a:noFill/>
        </p:spPr>
        <p:txBody>
          <a:bodyPr/>
          <a:lstStyle/>
          <a:p>
            <a:pPr eaLnBrk="1" hangingPunct="1">
              <a:lnSpc>
                <a:spcPct val="90000"/>
              </a:lnSpc>
            </a:pPr>
            <a:r>
              <a:rPr lang="en-US" dirty="0">
                <a:ea typeface="ＭＳ Ｐゴシック" pitchFamily="-84" charset="-128"/>
                <a:cs typeface="ＭＳ Ｐゴシック" pitchFamily="-84" charset="-128"/>
              </a:rPr>
              <a:t>All A’s would be perfect for you, wouldn’t it?</a:t>
            </a:r>
            <a:endParaRPr lang="en-US" sz="2800" dirty="0"/>
          </a:p>
          <a:p>
            <a:pPr lvl="1" eaLnBrk="1" hangingPunct="1">
              <a:lnSpc>
                <a:spcPct val="90000"/>
              </a:lnSpc>
            </a:pPr>
            <a:r>
              <a:rPr lang="en-US" dirty="0"/>
              <a:t>But easy come easy go</a:t>
            </a:r>
          </a:p>
          <a:p>
            <a:pPr lvl="1" eaLnBrk="1" hangingPunct="1">
              <a:lnSpc>
                <a:spcPct val="90000"/>
              </a:lnSpc>
            </a:pPr>
            <a:r>
              <a:rPr lang="en-US" dirty="0"/>
              <a:t>Must put in earnest efforts to make it last and</a:t>
            </a:r>
            <a:r>
              <a:rPr lang="en-US" altLang="ko-KR" dirty="0">
                <a:ea typeface="굴림" pitchFamily="-84" charset="-127"/>
                <a:cs typeface="굴림" pitchFamily="-84" charset="-127"/>
              </a:rPr>
              <a:t> meaningful</a:t>
            </a:r>
            <a:endParaRPr lang="en-US" dirty="0"/>
          </a:p>
          <a:p>
            <a:pPr eaLnBrk="1" hangingPunct="1">
              <a:lnSpc>
                <a:spcPct val="90000"/>
              </a:lnSpc>
            </a:pPr>
            <a:r>
              <a:rPr lang="en-US" dirty="0">
                <a:ea typeface="ＭＳ Ｐゴシック" pitchFamily="-84" charset="-128"/>
                <a:cs typeface="ＭＳ Ｐゴシック" pitchFamily="-84" charset="-128"/>
              </a:rPr>
              <a:t>This class is going to be challenging!!</a:t>
            </a:r>
          </a:p>
          <a:p>
            <a:pPr eaLnBrk="1" hangingPunct="1">
              <a:lnSpc>
                <a:spcPct val="90000"/>
              </a:lnSpc>
            </a:pPr>
            <a:r>
              <a:rPr lang="en-US" dirty="0">
                <a:ea typeface="ＭＳ Ｐゴシック" pitchFamily="-84" charset="-128"/>
                <a:cs typeface="ＭＳ Ｐゴシック" pitchFamily="-84" charset="-128"/>
              </a:rPr>
              <a:t>You will earn your grade in this class.</a:t>
            </a:r>
          </a:p>
          <a:p>
            <a:pPr lvl="1" eaLnBrk="1" hangingPunct="1">
              <a:lnSpc>
                <a:spcPct val="90000"/>
              </a:lnSpc>
            </a:pPr>
            <a:r>
              <a:rPr lang="en-US" dirty="0"/>
              <a:t>You will need to put in sufficient time and sincere efforts</a:t>
            </a:r>
          </a:p>
          <a:p>
            <a:pPr lvl="1" eaLnBrk="1" hangingPunct="1">
              <a:lnSpc>
                <a:spcPct val="90000"/>
              </a:lnSpc>
            </a:pPr>
            <a:r>
              <a:rPr lang="en-US" dirty="0"/>
              <a:t>Exams</a:t>
            </a:r>
            <a:r>
              <a:rPr lang="en-US" altLang="ko-KR" dirty="0">
                <a:ea typeface="굴림" pitchFamily="-84" charset="-127"/>
                <a:cs typeface="굴림" pitchFamily="-84" charset="-127"/>
              </a:rPr>
              <a:t> and quizzes</a:t>
            </a:r>
            <a:r>
              <a:rPr lang="en-US" dirty="0"/>
              <a:t> will be tough!!</a:t>
            </a:r>
          </a:p>
          <a:p>
            <a:pPr lvl="2" eaLnBrk="1" hangingPunct="1">
              <a:lnSpc>
                <a:spcPct val="90000"/>
              </a:lnSpc>
            </a:pPr>
            <a:r>
              <a:rPr lang="en-US" dirty="0">
                <a:ea typeface="ＭＳ Ｐゴシック" pitchFamily="-84" charset="-128"/>
              </a:rPr>
              <a:t>Sometimes problems might not look exactly like what you learned in the class (but they are driven from them!)</a:t>
            </a:r>
          </a:p>
          <a:p>
            <a:pPr lvl="2" eaLnBrk="1" hangingPunct="1">
              <a:lnSpc>
                <a:spcPct val="90000"/>
              </a:lnSpc>
            </a:pPr>
            <a:r>
              <a:rPr lang="en-US" dirty="0">
                <a:ea typeface="ＭＳ Ｐゴシック" pitchFamily="-84" charset="-128"/>
              </a:rPr>
              <a:t>Just putting the right answer in free response problems does not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2">
                                            <p:txEl>
                                              <p:pRg st="0" end="0"/>
                                            </p:txEl>
                                          </p:spTgt>
                                        </p:tgtEl>
                                        <p:attrNameLst>
                                          <p:attrName>style.visibility</p:attrName>
                                        </p:attrNameLst>
                                      </p:cBhvr>
                                      <p:to>
                                        <p:strVal val="visible"/>
                                      </p:to>
                                    </p:set>
                                    <p:animEffect transition="in" filter="wipe(left)">
                                      <p:cBhvr>
                                        <p:cTn id="7" dur="500"/>
                                        <p:tgtEl>
                                          <p:spTgt spid="450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62">
                                            <p:txEl>
                                              <p:pRg st="1" end="1"/>
                                            </p:txEl>
                                          </p:spTgt>
                                        </p:tgtEl>
                                        <p:attrNameLst>
                                          <p:attrName>style.visibility</p:attrName>
                                        </p:attrNameLst>
                                      </p:cBhvr>
                                      <p:to>
                                        <p:strVal val="visible"/>
                                      </p:to>
                                    </p:set>
                                    <p:animEffect transition="in" filter="wipe(left)">
                                      <p:cBhvr>
                                        <p:cTn id="12" dur="500"/>
                                        <p:tgtEl>
                                          <p:spTgt spid="450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62">
                                            <p:txEl>
                                              <p:pRg st="2" end="2"/>
                                            </p:txEl>
                                          </p:spTgt>
                                        </p:tgtEl>
                                        <p:attrNameLst>
                                          <p:attrName>style.visibility</p:attrName>
                                        </p:attrNameLst>
                                      </p:cBhvr>
                                      <p:to>
                                        <p:strVal val="visible"/>
                                      </p:to>
                                    </p:set>
                                    <p:animEffect transition="in" filter="wipe(left)">
                                      <p:cBhvr>
                                        <p:cTn id="17" dur="500"/>
                                        <p:tgtEl>
                                          <p:spTgt spid="450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5062">
                                            <p:txEl>
                                              <p:pRg st="3" end="3"/>
                                            </p:txEl>
                                          </p:spTgt>
                                        </p:tgtEl>
                                        <p:attrNameLst>
                                          <p:attrName>style.visibility</p:attrName>
                                        </p:attrNameLst>
                                      </p:cBhvr>
                                      <p:to>
                                        <p:strVal val="visible"/>
                                      </p:to>
                                    </p:set>
                                    <p:animEffect transition="in" filter="wipe(left)">
                                      <p:cBhvr>
                                        <p:cTn id="22" dur="500"/>
                                        <p:tgtEl>
                                          <p:spTgt spid="4506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5062">
                                            <p:txEl>
                                              <p:pRg st="4" end="4"/>
                                            </p:txEl>
                                          </p:spTgt>
                                        </p:tgtEl>
                                        <p:attrNameLst>
                                          <p:attrName>style.visibility</p:attrName>
                                        </p:attrNameLst>
                                      </p:cBhvr>
                                      <p:to>
                                        <p:strVal val="visible"/>
                                      </p:to>
                                    </p:set>
                                    <p:animEffect transition="in" filter="wipe(left)">
                                      <p:cBhvr>
                                        <p:cTn id="27" dur="500"/>
                                        <p:tgtEl>
                                          <p:spTgt spid="4506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5062">
                                            <p:txEl>
                                              <p:pRg st="5" end="5"/>
                                            </p:txEl>
                                          </p:spTgt>
                                        </p:tgtEl>
                                        <p:attrNameLst>
                                          <p:attrName>style.visibility</p:attrName>
                                        </p:attrNameLst>
                                      </p:cBhvr>
                                      <p:to>
                                        <p:strVal val="visible"/>
                                      </p:to>
                                    </p:set>
                                    <p:animEffect transition="in" filter="wipe(left)">
                                      <p:cBhvr>
                                        <p:cTn id="32" dur="500"/>
                                        <p:tgtEl>
                                          <p:spTgt spid="4506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5062">
                                            <p:txEl>
                                              <p:pRg st="6" end="6"/>
                                            </p:txEl>
                                          </p:spTgt>
                                        </p:tgtEl>
                                        <p:attrNameLst>
                                          <p:attrName>style.visibility</p:attrName>
                                        </p:attrNameLst>
                                      </p:cBhvr>
                                      <p:to>
                                        <p:strVal val="visible"/>
                                      </p:to>
                                    </p:set>
                                    <p:animEffect transition="in" filter="wipe(left)">
                                      <p:cBhvr>
                                        <p:cTn id="37" dur="500"/>
                                        <p:tgtEl>
                                          <p:spTgt spid="4506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5062">
                                            <p:txEl>
                                              <p:pRg st="7" end="7"/>
                                            </p:txEl>
                                          </p:spTgt>
                                        </p:tgtEl>
                                        <p:attrNameLst>
                                          <p:attrName>style.visibility</p:attrName>
                                        </p:attrNameLst>
                                      </p:cBhvr>
                                      <p:to>
                                        <p:strVal val="visible"/>
                                      </p:to>
                                    </p:set>
                                    <p:animEffect transition="in" filter="wipe(left)">
                                      <p:cBhvr>
                                        <p:cTn id="42" dur="500"/>
                                        <p:tgtEl>
                                          <p:spTgt spid="4506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5062">
                                            <p:txEl>
                                              <p:pRg st="8" end="8"/>
                                            </p:txEl>
                                          </p:spTgt>
                                        </p:tgtEl>
                                        <p:attrNameLst>
                                          <p:attrName>style.visibility</p:attrName>
                                        </p:attrNameLst>
                                      </p:cBhvr>
                                      <p:to>
                                        <p:strVal val="visible"/>
                                      </p:to>
                                    </p:set>
                                    <p:animEffect transition="in" filter="wipe(left)">
                                      <p:cBhvr>
                                        <p:cTn id="47" dur="500"/>
                                        <p:tgtEl>
                                          <p:spTgt spid="4506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Wednesday,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0180" name="Slide Number Placeholder 5"/>
          <p:cNvSpPr>
            <a:spLocks noGrp="1"/>
          </p:cNvSpPr>
          <p:nvPr>
            <p:ph type="sldNum" sz="quarter" idx="12"/>
          </p:nvPr>
        </p:nvSpPr>
        <p:spPr>
          <a:noFill/>
        </p:spPr>
        <p:txBody>
          <a:bodyPr/>
          <a:lstStyle/>
          <a:p>
            <a:fld id="{8CCCB1A0-9A65-E743-B849-47E7AFE45095}" type="slidenum">
              <a:rPr lang="en-US">
                <a:latin typeface="Arial Narrow" pitchFamily="-84" charset="0"/>
              </a:rPr>
              <a:pPr/>
              <a:t>12</a:t>
            </a:fld>
            <a:endParaRPr lang="en-US">
              <a:latin typeface="Arial Narrow" pitchFamily="-84" charset="0"/>
            </a:endParaRPr>
          </a:p>
        </p:txBody>
      </p:sp>
      <p:sp>
        <p:nvSpPr>
          <p:cNvPr id="50181" name="Rectangle 2"/>
          <p:cNvSpPr>
            <a:spLocks noGrp="1" noChangeArrowheads="1"/>
          </p:cNvSpPr>
          <p:nvPr>
            <p:ph type="title"/>
          </p:nvPr>
        </p:nvSpPr>
        <p:spPr>
          <a:xfrm>
            <a:off x="685800" y="76200"/>
            <a:ext cx="7772400" cy="762000"/>
          </a:xfrm>
        </p:spPr>
        <p:txBody>
          <a:bodyPr/>
          <a:lstStyle/>
          <a:p>
            <a:pPr eaLnBrk="1" hangingPunct="1"/>
            <a:r>
              <a:rPr lang="en-US" sz="4000" dirty="0">
                <a:ea typeface="ＭＳ Ｐゴシック" pitchFamily="-84" charset="-128"/>
                <a:cs typeface="ＭＳ Ｐゴシック" pitchFamily="-84" charset="-128"/>
              </a:rPr>
              <a:t>What can you expect from this class?</a:t>
            </a:r>
          </a:p>
        </p:txBody>
      </p:sp>
      <p:sp>
        <p:nvSpPr>
          <p:cNvPr id="45062" name="Rectangle 3"/>
          <p:cNvSpPr>
            <a:spLocks noGrp="1" noChangeArrowheads="1"/>
          </p:cNvSpPr>
          <p:nvPr>
            <p:ph type="body" idx="1"/>
          </p:nvPr>
        </p:nvSpPr>
        <p:spPr>
          <a:xfrm>
            <a:off x="381000" y="838200"/>
            <a:ext cx="8458200" cy="5791200"/>
          </a:xfrm>
          <a:noFill/>
        </p:spPr>
        <p:txBody>
          <a:bodyPr/>
          <a:lstStyle/>
          <a:p>
            <a:pPr eaLnBrk="1" hangingPunct="1">
              <a:lnSpc>
                <a:spcPct val="90000"/>
              </a:lnSpc>
            </a:pPr>
            <a:r>
              <a:rPr lang="en-US" dirty="0">
                <a:ea typeface="ＭＳ Ｐゴシック" pitchFamily="-84" charset="-128"/>
                <a:cs typeface="ＭＳ Ｐゴシック" pitchFamily="-84" charset="-128"/>
              </a:rPr>
              <a:t>But you have a great control of your grade in your hands, up to 55%!!!</a:t>
            </a:r>
          </a:p>
          <a:p>
            <a:pPr lvl="1" eaLnBrk="1" hangingPunct="1">
              <a:lnSpc>
                <a:spcPct val="90000"/>
              </a:lnSpc>
            </a:pPr>
            <a:r>
              <a:rPr lang="en-US" dirty="0"/>
              <a:t>Homework</a:t>
            </a:r>
            <a:r>
              <a:rPr lang="en-US" altLang="ko-KR" dirty="0">
                <a:ea typeface="굴림" pitchFamily="-84" charset="-127"/>
                <a:cs typeface="굴림" pitchFamily="-84" charset="-127"/>
              </a:rPr>
              <a:t> is 30</a:t>
            </a:r>
            <a:r>
              <a:rPr lang="en-US" dirty="0"/>
              <a:t>%</a:t>
            </a:r>
            <a:r>
              <a:rPr lang="en-US" altLang="ko-KR" dirty="0">
                <a:ea typeface="굴림" pitchFamily="-84" charset="-127"/>
                <a:cs typeface="굴림" pitchFamily="-84" charset="-127"/>
              </a:rPr>
              <a:t> of the total grade</a:t>
            </a:r>
            <a:r>
              <a:rPr lang="en-US" dirty="0"/>
              <a:t>!!</a:t>
            </a:r>
          </a:p>
          <a:p>
            <a:pPr lvl="2" eaLnBrk="1" hangingPunct="1">
              <a:lnSpc>
                <a:spcPct val="90000"/>
              </a:lnSpc>
            </a:pPr>
            <a:r>
              <a:rPr lang="en-US" dirty="0">
                <a:ea typeface="ＭＳ Ｐゴシック" pitchFamily="-84" charset="-128"/>
              </a:rPr>
              <a:t>Means you will have many homework problems</a:t>
            </a:r>
          </a:p>
          <a:p>
            <a:pPr lvl="3" eaLnBrk="1" hangingPunct="1">
              <a:lnSpc>
                <a:spcPct val="90000"/>
              </a:lnSpc>
            </a:pPr>
            <a:r>
              <a:rPr lang="en-US" dirty="0">
                <a:ea typeface="ＭＳ Ｐゴシック" pitchFamily="-84" charset="-128"/>
              </a:rPr>
              <a:t>Sometimes much more than </a:t>
            </a:r>
            <a:r>
              <a:rPr lang="en-US" altLang="ko-KR" dirty="0">
                <a:ea typeface="굴림" pitchFamily="-84" charset="-127"/>
                <a:cs typeface="굴림" pitchFamily="-84" charset="-127"/>
              </a:rPr>
              <a:t>any </a:t>
            </a:r>
            <a:r>
              <a:rPr lang="en-US" dirty="0">
                <a:ea typeface="ＭＳ Ｐゴシック" pitchFamily="-84" charset="-128"/>
              </a:rPr>
              <a:t>other classes</a:t>
            </a:r>
          </a:p>
          <a:p>
            <a:pPr lvl="3" eaLnBrk="1" hangingPunct="1">
              <a:lnSpc>
                <a:spcPct val="90000"/>
              </a:lnSpc>
            </a:pPr>
            <a:r>
              <a:rPr lang="en-US" dirty="0">
                <a:ea typeface="ＭＳ Ｐゴシック" pitchFamily="-84" charset="-128"/>
              </a:rPr>
              <a:t>Sometimes homework problems will be something that you have yet to learn in class</a:t>
            </a:r>
          </a:p>
          <a:p>
            <a:pPr lvl="3" eaLnBrk="1" hangingPunct="1">
              <a:lnSpc>
                <a:spcPct val="90000"/>
              </a:lnSpc>
            </a:pPr>
            <a:r>
              <a:rPr lang="en-US" dirty="0">
                <a:ea typeface="ＭＳ Ｐゴシック" pitchFamily="-84" charset="-128"/>
              </a:rPr>
              <a:t>Exam’s problems will be easier than homework problems but the same principles!!</a:t>
            </a:r>
          </a:p>
          <a:p>
            <a:pPr lvl="1" eaLnBrk="1" hangingPunct="1">
              <a:lnSpc>
                <a:spcPct val="90000"/>
              </a:lnSpc>
            </a:pPr>
            <a:r>
              <a:rPr lang="en-US" dirty="0"/>
              <a:t>Group research project: 15%</a:t>
            </a:r>
          </a:p>
          <a:p>
            <a:pPr lvl="1" eaLnBrk="1" hangingPunct="1">
              <a:lnSpc>
                <a:spcPct val="90000"/>
              </a:lnSpc>
            </a:pPr>
            <a:r>
              <a:rPr lang="en-US" dirty="0"/>
              <a:t>Extra credit 10%</a:t>
            </a:r>
          </a:p>
          <a:p>
            <a:pPr eaLnBrk="1" hangingPunct="1">
              <a:lnSpc>
                <a:spcPct val="90000"/>
              </a:lnSpc>
            </a:pPr>
            <a:r>
              <a:rPr lang="en-US" dirty="0">
                <a:ea typeface="ＭＳ Ｐゴシック" pitchFamily="-84" charset="-128"/>
                <a:cs typeface="ＭＳ Ｐゴシック" pitchFamily="-84" charset="-128"/>
              </a:rPr>
              <a:t>I will work with you so that your efforts are properly rewarded </a:t>
            </a:r>
          </a:p>
        </p:txBody>
      </p:sp>
    </p:spTree>
    <p:extLst>
      <p:ext uri="{BB962C8B-B14F-4D97-AF65-F5344CB8AC3E}">
        <p14:creationId xmlns:p14="http://schemas.microsoft.com/office/powerpoint/2010/main" val="151721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2">
                                            <p:txEl>
                                              <p:pRg st="0" end="0"/>
                                            </p:txEl>
                                          </p:spTgt>
                                        </p:tgtEl>
                                        <p:attrNameLst>
                                          <p:attrName>style.visibility</p:attrName>
                                        </p:attrNameLst>
                                      </p:cBhvr>
                                      <p:to>
                                        <p:strVal val="visible"/>
                                      </p:to>
                                    </p:set>
                                    <p:animEffect transition="in" filter="wipe(left)">
                                      <p:cBhvr>
                                        <p:cTn id="7" dur="500"/>
                                        <p:tgtEl>
                                          <p:spTgt spid="450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62">
                                            <p:txEl>
                                              <p:pRg st="1" end="1"/>
                                            </p:txEl>
                                          </p:spTgt>
                                        </p:tgtEl>
                                        <p:attrNameLst>
                                          <p:attrName>style.visibility</p:attrName>
                                        </p:attrNameLst>
                                      </p:cBhvr>
                                      <p:to>
                                        <p:strVal val="visible"/>
                                      </p:to>
                                    </p:set>
                                    <p:animEffect transition="in" filter="wipe(left)">
                                      <p:cBhvr>
                                        <p:cTn id="12" dur="500"/>
                                        <p:tgtEl>
                                          <p:spTgt spid="450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62">
                                            <p:txEl>
                                              <p:pRg st="2" end="2"/>
                                            </p:txEl>
                                          </p:spTgt>
                                        </p:tgtEl>
                                        <p:attrNameLst>
                                          <p:attrName>style.visibility</p:attrName>
                                        </p:attrNameLst>
                                      </p:cBhvr>
                                      <p:to>
                                        <p:strVal val="visible"/>
                                      </p:to>
                                    </p:set>
                                    <p:animEffect transition="in" filter="wipe(left)">
                                      <p:cBhvr>
                                        <p:cTn id="17" dur="500"/>
                                        <p:tgtEl>
                                          <p:spTgt spid="450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5062">
                                            <p:txEl>
                                              <p:pRg st="3" end="3"/>
                                            </p:txEl>
                                          </p:spTgt>
                                        </p:tgtEl>
                                        <p:attrNameLst>
                                          <p:attrName>style.visibility</p:attrName>
                                        </p:attrNameLst>
                                      </p:cBhvr>
                                      <p:to>
                                        <p:strVal val="visible"/>
                                      </p:to>
                                    </p:set>
                                    <p:animEffect transition="in" filter="wipe(left)">
                                      <p:cBhvr>
                                        <p:cTn id="22" dur="500"/>
                                        <p:tgtEl>
                                          <p:spTgt spid="4506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5062">
                                            <p:txEl>
                                              <p:pRg st="4" end="4"/>
                                            </p:txEl>
                                          </p:spTgt>
                                        </p:tgtEl>
                                        <p:attrNameLst>
                                          <p:attrName>style.visibility</p:attrName>
                                        </p:attrNameLst>
                                      </p:cBhvr>
                                      <p:to>
                                        <p:strVal val="visible"/>
                                      </p:to>
                                    </p:set>
                                    <p:animEffect transition="in" filter="wipe(left)">
                                      <p:cBhvr>
                                        <p:cTn id="27" dur="500"/>
                                        <p:tgtEl>
                                          <p:spTgt spid="4506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5062">
                                            <p:txEl>
                                              <p:pRg st="5" end="5"/>
                                            </p:txEl>
                                          </p:spTgt>
                                        </p:tgtEl>
                                        <p:attrNameLst>
                                          <p:attrName>style.visibility</p:attrName>
                                        </p:attrNameLst>
                                      </p:cBhvr>
                                      <p:to>
                                        <p:strVal val="visible"/>
                                      </p:to>
                                    </p:set>
                                    <p:animEffect transition="in" filter="wipe(left)">
                                      <p:cBhvr>
                                        <p:cTn id="32" dur="500"/>
                                        <p:tgtEl>
                                          <p:spTgt spid="4506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5062">
                                            <p:txEl>
                                              <p:pRg st="6" end="6"/>
                                            </p:txEl>
                                          </p:spTgt>
                                        </p:tgtEl>
                                        <p:attrNameLst>
                                          <p:attrName>style.visibility</p:attrName>
                                        </p:attrNameLst>
                                      </p:cBhvr>
                                      <p:to>
                                        <p:strVal val="visible"/>
                                      </p:to>
                                    </p:set>
                                    <p:animEffect transition="in" filter="wipe(left)">
                                      <p:cBhvr>
                                        <p:cTn id="37" dur="500"/>
                                        <p:tgtEl>
                                          <p:spTgt spid="4506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5062">
                                            <p:txEl>
                                              <p:pRg st="7" end="7"/>
                                            </p:txEl>
                                          </p:spTgt>
                                        </p:tgtEl>
                                        <p:attrNameLst>
                                          <p:attrName>style.visibility</p:attrName>
                                        </p:attrNameLst>
                                      </p:cBhvr>
                                      <p:to>
                                        <p:strVal val="visible"/>
                                      </p:to>
                                    </p:set>
                                    <p:animEffect transition="in" filter="wipe(left)">
                                      <p:cBhvr>
                                        <p:cTn id="42" dur="500"/>
                                        <p:tgtEl>
                                          <p:spTgt spid="4506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5062">
                                            <p:txEl>
                                              <p:pRg st="8" end="8"/>
                                            </p:txEl>
                                          </p:spTgt>
                                        </p:tgtEl>
                                        <p:attrNameLst>
                                          <p:attrName>style.visibility</p:attrName>
                                        </p:attrNameLst>
                                      </p:cBhvr>
                                      <p:to>
                                        <p:strVal val="visible"/>
                                      </p:to>
                                    </p:set>
                                    <p:animEffect transition="in" filter="wipe(left)">
                                      <p:cBhvr>
                                        <p:cTn id="47" dur="500"/>
                                        <p:tgtEl>
                                          <p:spTgt spid="4506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a:t>Wednesday, Jan. 16, 2019</a:t>
            </a:r>
          </a:p>
        </p:txBody>
      </p:sp>
      <p:sp>
        <p:nvSpPr>
          <p:cNvPr id="6" name="Footer Placeholder 4"/>
          <p:cNvSpPr>
            <a:spLocks noGrp="1"/>
          </p:cNvSpPr>
          <p:nvPr>
            <p:ph type="ftr" sz="quarter" idx="11"/>
          </p:nvPr>
        </p:nvSpPr>
        <p:spPr/>
        <p:txBody>
          <a:bodyPr/>
          <a:lstStyle/>
          <a:p>
            <a:pPr>
              <a:defRPr/>
            </a:pPr>
            <a:r>
              <a:rPr lang="en-US"/>
              <a:t>PHYS 3313-001, Spring 2019                      Dr. Jaehoon Yu</a:t>
            </a:r>
          </a:p>
        </p:txBody>
      </p:sp>
      <p:sp>
        <p:nvSpPr>
          <p:cNvPr id="51204" name="Slide Number Placeholder 5"/>
          <p:cNvSpPr>
            <a:spLocks noGrp="1"/>
          </p:cNvSpPr>
          <p:nvPr>
            <p:ph type="sldNum" sz="quarter" idx="12"/>
          </p:nvPr>
        </p:nvSpPr>
        <p:spPr>
          <a:noFill/>
        </p:spPr>
        <p:txBody>
          <a:bodyPr/>
          <a:lstStyle/>
          <a:p>
            <a:fld id="{A0DFF576-8530-2E46-B54A-5D3FBF3503D0}" type="slidenum">
              <a:rPr lang="en-US">
                <a:latin typeface="Arial Narrow" pitchFamily="-84" charset="0"/>
              </a:rPr>
              <a:pPr/>
              <a:t>13</a:t>
            </a:fld>
            <a:endParaRPr lang="en-US">
              <a:latin typeface="Arial Narrow" pitchFamily="-84" charset="0"/>
            </a:endParaRPr>
          </a:p>
        </p:txBody>
      </p:sp>
      <p:sp>
        <p:nvSpPr>
          <p:cNvPr id="51205" name="Rectangle 2"/>
          <p:cNvSpPr>
            <a:spLocks noGrp="1" noChangeArrowheads="1"/>
          </p:cNvSpPr>
          <p:nvPr>
            <p:ph type="title"/>
          </p:nvPr>
        </p:nvSpPr>
        <p:spPr>
          <a:xfrm>
            <a:off x="533400" y="76200"/>
            <a:ext cx="8153400" cy="609600"/>
          </a:xfrm>
        </p:spPr>
        <p:txBody>
          <a:bodyPr/>
          <a:lstStyle/>
          <a:p>
            <a:pPr eaLnBrk="1" hangingPunct="1"/>
            <a:r>
              <a:rPr lang="en-US" dirty="0">
                <a:ea typeface="ＭＳ Ｐゴシック" pitchFamily="-84" charset="-128"/>
                <a:cs typeface="ＭＳ Ｐゴシック" pitchFamily="-84" charset="-128"/>
              </a:rPr>
              <a:t>What do we want </a:t>
            </a:r>
            <a:r>
              <a:rPr lang="en-US" altLang="ko-KR" dirty="0">
                <a:ea typeface="굴림" pitchFamily="-84" charset="-127"/>
                <a:cs typeface="굴림" pitchFamily="-84" charset="-127"/>
              </a:rPr>
              <a:t>to learn</a:t>
            </a:r>
            <a:r>
              <a:rPr lang="en-US" dirty="0">
                <a:ea typeface="ＭＳ Ｐゴシック" pitchFamily="-84" charset="-128"/>
                <a:cs typeface="ＭＳ Ｐゴシック" pitchFamily="-84" charset="-128"/>
              </a:rPr>
              <a:t> in this class?</a:t>
            </a:r>
          </a:p>
        </p:txBody>
      </p:sp>
      <p:sp>
        <p:nvSpPr>
          <p:cNvPr id="206851" name="Rectangle 3"/>
          <p:cNvSpPr>
            <a:spLocks noGrp="1" noChangeArrowheads="1"/>
          </p:cNvSpPr>
          <p:nvPr>
            <p:ph type="body" idx="1"/>
          </p:nvPr>
        </p:nvSpPr>
        <p:spPr>
          <a:xfrm>
            <a:off x="0" y="762000"/>
            <a:ext cx="9144000" cy="4953000"/>
          </a:xfrm>
        </p:spPr>
        <p:txBody>
          <a:bodyPr/>
          <a:lstStyle/>
          <a:p>
            <a:pPr eaLnBrk="1" hangingPunct="1">
              <a:lnSpc>
                <a:spcPct val="80000"/>
              </a:lnSpc>
            </a:pPr>
            <a:r>
              <a:rPr lang="en-US" dirty="0">
                <a:ea typeface="ＭＳ Ｐゴシック" pitchFamily="-84" charset="-128"/>
                <a:cs typeface="ＭＳ Ｐゴシック" pitchFamily="-84" charset="-128"/>
              </a:rPr>
              <a:t>The physics that provided fundamentals to the technical progress for us, especially in the last 150 years or so</a:t>
            </a:r>
          </a:p>
          <a:p>
            <a:pPr eaLnBrk="1" hangingPunct="1">
              <a:lnSpc>
                <a:spcPct val="80000"/>
              </a:lnSpc>
            </a:pPr>
            <a:r>
              <a:rPr lang="en-US" dirty="0">
                <a:solidFill>
                  <a:srgbClr val="CC00CC"/>
                </a:solidFill>
                <a:ea typeface="ＭＳ Ｐゴシック" pitchFamily="-84" charset="-128"/>
                <a:cs typeface="ＭＳ Ｐゴシック" pitchFamily="-84" charset="-128"/>
              </a:rPr>
              <a:t>Learn concepts of quantum theory for microscopic phenomena and relativity for phenomena at high speed</a:t>
            </a:r>
            <a:endParaRPr lang="en-US" dirty="0">
              <a:ea typeface="ＭＳ Ｐゴシック" pitchFamily="-84" charset="-128"/>
              <a:cs typeface="ＭＳ Ｐゴシック" pitchFamily="-84" charset="-128"/>
            </a:endParaRPr>
          </a:p>
          <a:p>
            <a:pPr eaLnBrk="1" hangingPunct="1">
              <a:lnSpc>
                <a:spcPct val="80000"/>
              </a:lnSpc>
            </a:pPr>
            <a:r>
              <a:rPr lang="en-US" dirty="0">
                <a:ea typeface="ＭＳ Ｐゴシック" pitchFamily="-84" charset="-128"/>
                <a:cs typeface="ＭＳ Ｐゴシック" pitchFamily="-84" charset="-128"/>
              </a:rPr>
              <a:t>Learn physical principles that we still exploit</a:t>
            </a:r>
          </a:p>
          <a:p>
            <a:pPr eaLnBrk="1" hangingPunct="1">
              <a:lnSpc>
                <a:spcPct val="80000"/>
              </a:lnSpc>
            </a:pPr>
            <a:r>
              <a:rPr lang="en-US" dirty="0">
                <a:solidFill>
                  <a:srgbClr val="CC00CC"/>
                </a:solidFill>
                <a:ea typeface="ＭＳ Ｐゴシック" pitchFamily="-84" charset="-128"/>
                <a:cs typeface="ＭＳ Ｐゴシック" pitchFamily="-84" charset="-128"/>
              </a:rPr>
              <a:t>Learn skills to express observations and measurements in mathematical language</a:t>
            </a:r>
          </a:p>
          <a:p>
            <a:pPr eaLnBrk="1" hangingPunct="1">
              <a:lnSpc>
                <a:spcPct val="80000"/>
              </a:lnSpc>
            </a:pPr>
            <a:r>
              <a:rPr lang="en-US" dirty="0">
                <a:ea typeface="ＭＳ Ｐゴシック" pitchFamily="-84" charset="-128"/>
                <a:cs typeface="ＭＳ Ｐゴシック" pitchFamily="-84" charset="-128"/>
              </a:rPr>
              <a:t>Learn skills to research literatures and express your research in systematic manner in writing</a:t>
            </a:r>
          </a:p>
          <a:p>
            <a:pPr eaLnBrk="1" hangingPunct="1">
              <a:lnSpc>
                <a:spcPct val="80000"/>
              </a:lnSpc>
            </a:pPr>
            <a:r>
              <a:rPr lang="en-US" dirty="0">
                <a:solidFill>
                  <a:srgbClr val="FF0066"/>
                </a:solidFill>
                <a:ea typeface="ＭＳ Ｐゴシック" pitchFamily="-84" charset="-128"/>
                <a:cs typeface="ＭＳ Ｐゴシック" pitchFamily="-84" charset="-128"/>
              </a:rPr>
              <a:t>Build up confidence in your physics abilities and to take on any challenges laid in front of you!!</a:t>
            </a:r>
          </a:p>
        </p:txBody>
      </p:sp>
      <p:sp>
        <p:nvSpPr>
          <p:cNvPr id="206852" name="Text Box 4"/>
          <p:cNvSpPr txBox="1">
            <a:spLocks noChangeArrowheads="1"/>
          </p:cNvSpPr>
          <p:nvPr/>
        </p:nvSpPr>
        <p:spPr bwMode="auto">
          <a:xfrm>
            <a:off x="1219200" y="5715000"/>
            <a:ext cx="6519862" cy="617538"/>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sz="3200" dirty="0">
                <a:solidFill>
                  <a:srgbClr val="A50021"/>
                </a:solidFill>
                <a:latin typeface="Arial Narrow" pitchFamily="-84" charset="0"/>
              </a:rPr>
              <a:t>Most importantly, let us have a lot of FUN!!</a:t>
            </a:r>
          </a:p>
        </p:txBody>
      </p:sp>
    </p:spTree>
    <p:extLst>
      <p:ext uri="{BB962C8B-B14F-4D97-AF65-F5344CB8AC3E}">
        <p14:creationId xmlns:p14="http://schemas.microsoft.com/office/powerpoint/2010/main" val="381735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wipe(left)">
                                      <p:cBhvr>
                                        <p:cTn id="7" dur="500"/>
                                        <p:tgtEl>
                                          <p:spTgt spid="2068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6851">
                                            <p:txEl>
                                              <p:pRg st="1" end="1"/>
                                            </p:txEl>
                                          </p:spTgt>
                                        </p:tgtEl>
                                        <p:attrNameLst>
                                          <p:attrName>style.visibility</p:attrName>
                                        </p:attrNameLst>
                                      </p:cBhvr>
                                      <p:to>
                                        <p:strVal val="visible"/>
                                      </p:to>
                                    </p:set>
                                    <p:animEffect transition="in" filter="wipe(left)">
                                      <p:cBhvr>
                                        <p:cTn id="12" dur="500"/>
                                        <p:tgtEl>
                                          <p:spTgt spid="2068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6851">
                                            <p:txEl>
                                              <p:pRg st="2" end="2"/>
                                            </p:txEl>
                                          </p:spTgt>
                                        </p:tgtEl>
                                        <p:attrNameLst>
                                          <p:attrName>style.visibility</p:attrName>
                                        </p:attrNameLst>
                                      </p:cBhvr>
                                      <p:to>
                                        <p:strVal val="visible"/>
                                      </p:to>
                                    </p:set>
                                    <p:animEffect transition="in" filter="wipe(left)">
                                      <p:cBhvr>
                                        <p:cTn id="17" dur="500"/>
                                        <p:tgtEl>
                                          <p:spTgt spid="2068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6851">
                                            <p:txEl>
                                              <p:pRg st="3" end="3"/>
                                            </p:txEl>
                                          </p:spTgt>
                                        </p:tgtEl>
                                        <p:attrNameLst>
                                          <p:attrName>style.visibility</p:attrName>
                                        </p:attrNameLst>
                                      </p:cBhvr>
                                      <p:to>
                                        <p:strVal val="visible"/>
                                      </p:to>
                                    </p:set>
                                    <p:animEffect transition="in" filter="wipe(left)">
                                      <p:cBhvr>
                                        <p:cTn id="22" dur="500"/>
                                        <p:tgtEl>
                                          <p:spTgt spid="2068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6851">
                                            <p:txEl>
                                              <p:pRg st="4" end="4"/>
                                            </p:txEl>
                                          </p:spTgt>
                                        </p:tgtEl>
                                        <p:attrNameLst>
                                          <p:attrName>style.visibility</p:attrName>
                                        </p:attrNameLst>
                                      </p:cBhvr>
                                      <p:to>
                                        <p:strVal val="visible"/>
                                      </p:to>
                                    </p:set>
                                    <p:animEffect transition="in" filter="wipe(left)">
                                      <p:cBhvr>
                                        <p:cTn id="27" dur="500"/>
                                        <p:tgtEl>
                                          <p:spTgt spid="2068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6851">
                                            <p:txEl>
                                              <p:pRg st="5" end="5"/>
                                            </p:txEl>
                                          </p:spTgt>
                                        </p:tgtEl>
                                        <p:attrNameLst>
                                          <p:attrName>style.visibility</p:attrName>
                                        </p:attrNameLst>
                                      </p:cBhvr>
                                      <p:to>
                                        <p:strVal val="visible"/>
                                      </p:to>
                                    </p:set>
                                    <p:animEffect transition="in" filter="wipe(left)">
                                      <p:cBhvr>
                                        <p:cTn id="32" dur="500"/>
                                        <p:tgtEl>
                                          <p:spTgt spid="20685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6" presetClass="entr" presetSubtype="0" fill="hold" grpId="0" nodeType="clickEffect">
                                  <p:stCondLst>
                                    <p:cond delay="0"/>
                                  </p:stCondLst>
                                  <p:iterate type="lt">
                                    <p:tmPct val="10000"/>
                                  </p:iterate>
                                  <p:childTnLst>
                                    <p:set>
                                      <p:cBhvr>
                                        <p:cTn id="36" dur="1" fill="hold">
                                          <p:stCondLst>
                                            <p:cond delay="0"/>
                                          </p:stCondLst>
                                        </p:cTn>
                                        <p:tgtEl>
                                          <p:spTgt spid="206852"/>
                                        </p:tgtEl>
                                        <p:attrNameLst>
                                          <p:attrName>style.visibility</p:attrName>
                                        </p:attrNameLst>
                                      </p:cBhvr>
                                      <p:to>
                                        <p:strVal val="visible"/>
                                      </p:to>
                                    </p:set>
                                    <p:anim by="(-#ppt_w*2)" calcmode="lin" valueType="num">
                                      <p:cBhvr rctx="PPT">
                                        <p:cTn id="37" dur="500" autoRev="1" fill="hold">
                                          <p:stCondLst>
                                            <p:cond delay="0"/>
                                          </p:stCondLst>
                                        </p:cTn>
                                        <p:tgtEl>
                                          <p:spTgt spid="206852"/>
                                        </p:tgtEl>
                                        <p:attrNameLst>
                                          <p:attrName>ppt_w</p:attrName>
                                        </p:attrNameLst>
                                      </p:cBhvr>
                                    </p:anim>
                                    <p:anim by="(#ppt_w*0.50)" calcmode="lin" valueType="num">
                                      <p:cBhvr>
                                        <p:cTn id="38" dur="500" decel="50000" autoRev="1" fill="hold">
                                          <p:stCondLst>
                                            <p:cond delay="0"/>
                                          </p:stCondLst>
                                        </p:cTn>
                                        <p:tgtEl>
                                          <p:spTgt spid="206852"/>
                                        </p:tgtEl>
                                        <p:attrNameLst>
                                          <p:attrName>ppt_x</p:attrName>
                                        </p:attrNameLst>
                                      </p:cBhvr>
                                    </p:anim>
                                    <p:anim from="(-#ppt_h/2)" to="(#ppt_y)" calcmode="lin" valueType="num">
                                      <p:cBhvr>
                                        <p:cTn id="39" dur="1000" fill="hold">
                                          <p:stCondLst>
                                            <p:cond delay="0"/>
                                          </p:stCondLst>
                                        </p:cTn>
                                        <p:tgtEl>
                                          <p:spTgt spid="206852"/>
                                        </p:tgtEl>
                                        <p:attrNameLst>
                                          <p:attrName>ppt_y</p:attrName>
                                        </p:attrNameLst>
                                      </p:cBhvr>
                                    </p:anim>
                                    <p:animRot by="21600000">
                                      <p:cBhvr>
                                        <p:cTn id="40" dur="1000" fill="hold">
                                          <p:stCondLst>
                                            <p:cond delay="0"/>
                                          </p:stCondLst>
                                        </p:cTn>
                                        <p:tgtEl>
                                          <p:spTgt spid="20685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autoUpdateAnimBg="0"/>
      <p:bldP spid="20685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a:t>Wednesday, Jan. 16, 2019</a:t>
            </a:r>
          </a:p>
        </p:txBody>
      </p:sp>
      <p:sp>
        <p:nvSpPr>
          <p:cNvPr id="6" name="Footer Placeholder 4"/>
          <p:cNvSpPr>
            <a:spLocks noGrp="1"/>
          </p:cNvSpPr>
          <p:nvPr>
            <p:ph type="ftr" sz="quarter" idx="11"/>
          </p:nvPr>
        </p:nvSpPr>
        <p:spPr/>
        <p:txBody>
          <a:bodyPr/>
          <a:lstStyle/>
          <a:p>
            <a:pPr>
              <a:defRPr/>
            </a:pPr>
            <a:r>
              <a:rPr lang="en-US"/>
              <a:t>PHYS 3313-001, Spring 2019                      Dr. Jaehoon Yu</a:t>
            </a:r>
          </a:p>
        </p:txBody>
      </p:sp>
      <p:sp>
        <p:nvSpPr>
          <p:cNvPr id="52228" name="Slide Number Placeholder 5"/>
          <p:cNvSpPr>
            <a:spLocks noGrp="1"/>
          </p:cNvSpPr>
          <p:nvPr>
            <p:ph type="sldNum" sz="quarter" idx="12"/>
          </p:nvPr>
        </p:nvSpPr>
        <p:spPr>
          <a:noFill/>
        </p:spPr>
        <p:txBody>
          <a:bodyPr/>
          <a:lstStyle/>
          <a:p>
            <a:fld id="{0CBF2BC4-1A5A-AD48-9531-2A516611618F}" type="slidenum">
              <a:rPr lang="en-US">
                <a:latin typeface="Arial Narrow" pitchFamily="-84" charset="0"/>
              </a:rPr>
              <a:pPr/>
              <a:t>14</a:t>
            </a:fld>
            <a:endParaRPr lang="en-US">
              <a:latin typeface="Arial Narrow" pitchFamily="-84" charset="0"/>
            </a:endParaRPr>
          </a:p>
        </p:txBody>
      </p:sp>
      <p:sp>
        <p:nvSpPr>
          <p:cNvPr id="52229" name="Rectangle 2"/>
          <p:cNvSpPr>
            <a:spLocks noGrp="1" noChangeArrowheads="1"/>
          </p:cNvSpPr>
          <p:nvPr>
            <p:ph type="title"/>
          </p:nvPr>
        </p:nvSpPr>
        <p:spPr>
          <a:xfrm>
            <a:off x="533400" y="0"/>
            <a:ext cx="8153400" cy="609600"/>
          </a:xfrm>
        </p:spPr>
        <p:txBody>
          <a:bodyPr/>
          <a:lstStyle/>
          <a:p>
            <a:pPr eaLnBrk="1" hangingPunct="1"/>
            <a:r>
              <a:rPr lang="en-US" dirty="0">
                <a:ea typeface="ＭＳ Ｐゴシック" pitchFamily="-84" charset="-128"/>
                <a:cs typeface="ＭＳ Ｐゴシック" pitchFamily="-84" charset="-128"/>
              </a:rPr>
              <a:t>Specifically, you will </a:t>
            </a:r>
            <a:r>
              <a:rPr lang="en-US" altLang="ko-KR" dirty="0">
                <a:ea typeface="굴림" pitchFamily="-84" charset="-127"/>
                <a:cs typeface="굴림" pitchFamily="-84" charset="-127"/>
              </a:rPr>
              <a:t>learn</a:t>
            </a:r>
            <a:r>
              <a:rPr lang="en-US" altLang="ko-KR" dirty="0">
                <a:ea typeface="ＭＳ Ｐゴシック" pitchFamily="-84" charset="-128"/>
                <a:cs typeface="ＭＳ Ｐゴシック" pitchFamily="-84" charset="-128"/>
              </a:rPr>
              <a:t>…</a:t>
            </a:r>
            <a:endParaRPr lang="en-US" dirty="0">
              <a:ea typeface="ＭＳ Ｐゴシック" pitchFamily="-84" charset="-128"/>
              <a:cs typeface="ＭＳ Ｐゴシック" pitchFamily="-84" charset="-128"/>
            </a:endParaRPr>
          </a:p>
        </p:txBody>
      </p:sp>
      <p:sp>
        <p:nvSpPr>
          <p:cNvPr id="206851" name="Rectangle 3"/>
          <p:cNvSpPr>
            <a:spLocks noGrp="1" noChangeArrowheads="1"/>
          </p:cNvSpPr>
          <p:nvPr>
            <p:ph type="body" idx="1"/>
          </p:nvPr>
        </p:nvSpPr>
        <p:spPr>
          <a:xfrm>
            <a:off x="533400" y="685800"/>
            <a:ext cx="8382000" cy="5562600"/>
          </a:xfrm>
        </p:spPr>
        <p:txBody>
          <a:bodyPr/>
          <a:lstStyle/>
          <a:p>
            <a:pPr eaLnBrk="1" hangingPunct="1">
              <a:lnSpc>
                <a:spcPct val="80000"/>
              </a:lnSpc>
            </a:pPr>
            <a:r>
              <a:rPr lang="en-US" sz="2800" dirty="0">
                <a:ea typeface="ＭＳ Ｐゴシック" pitchFamily="-84" charset="-128"/>
                <a:cs typeface="ＭＳ Ｐゴシック" pitchFamily="-84" charset="-128"/>
              </a:rPr>
              <a:t>Concepts and derivations of many of the modern physics</a:t>
            </a:r>
          </a:p>
          <a:p>
            <a:pPr lvl="1" eaLnBrk="1" hangingPunct="1">
              <a:lnSpc>
                <a:spcPct val="80000"/>
              </a:lnSpc>
            </a:pPr>
            <a:r>
              <a:rPr lang="en-US" sz="2400" dirty="0">
                <a:ea typeface="ＭＳ Ｐゴシック" pitchFamily="-84" charset="-128"/>
                <a:cs typeface="ＭＳ Ｐゴシック" pitchFamily="-84" charset="-128"/>
              </a:rPr>
              <a:t>History at the beginning of the new era</a:t>
            </a:r>
          </a:p>
          <a:p>
            <a:pPr lvl="1" eaLnBrk="1" hangingPunct="1">
              <a:lnSpc>
                <a:spcPct val="80000"/>
              </a:lnSpc>
            </a:pPr>
            <a:r>
              <a:rPr lang="en-US" sz="2400" dirty="0">
                <a:ea typeface="ＭＳ Ｐゴシック" pitchFamily="-84" charset="-128"/>
                <a:cs typeface="ＭＳ Ｐゴシック" pitchFamily="-84" charset="-128"/>
              </a:rPr>
              <a:t>Special relativity</a:t>
            </a:r>
          </a:p>
          <a:p>
            <a:pPr lvl="1" eaLnBrk="1" hangingPunct="1">
              <a:lnSpc>
                <a:spcPct val="80000"/>
              </a:lnSpc>
            </a:pPr>
            <a:r>
              <a:rPr lang="en-US" sz="2400" dirty="0">
                <a:ea typeface="ＭＳ Ｐゴシック" pitchFamily="-84" charset="-128"/>
                <a:cs typeface="ＭＳ Ｐゴシック" pitchFamily="-84" charset="-128"/>
              </a:rPr>
              <a:t>Quantum theory </a:t>
            </a:r>
          </a:p>
          <a:p>
            <a:pPr lvl="1" eaLnBrk="1" hangingPunct="1">
              <a:lnSpc>
                <a:spcPct val="80000"/>
              </a:lnSpc>
            </a:pPr>
            <a:r>
              <a:rPr lang="en-US" sz="2400" dirty="0">
                <a:ea typeface="ＭＳ Ｐゴシック" pitchFamily="-84" charset="-128"/>
                <a:cs typeface="ＭＳ Ｐゴシック" pitchFamily="-84" charset="-128"/>
              </a:rPr>
              <a:t>Atomic physics</a:t>
            </a:r>
          </a:p>
          <a:p>
            <a:pPr lvl="1" eaLnBrk="1" hangingPunct="1">
              <a:lnSpc>
                <a:spcPct val="80000"/>
              </a:lnSpc>
            </a:pPr>
            <a:r>
              <a:rPr lang="en-US" sz="2400" dirty="0">
                <a:ea typeface="ＭＳ Ｐゴシック" pitchFamily="-84" charset="-128"/>
                <a:cs typeface="ＭＳ Ｐゴシック" pitchFamily="-84" charset="-128"/>
              </a:rPr>
              <a:t>Condensed Matter physics</a:t>
            </a:r>
          </a:p>
          <a:p>
            <a:pPr lvl="1" eaLnBrk="1" hangingPunct="1">
              <a:lnSpc>
                <a:spcPct val="80000"/>
              </a:lnSpc>
            </a:pPr>
            <a:r>
              <a:rPr lang="en-US" sz="2400" dirty="0">
                <a:ea typeface="ＭＳ Ｐゴシック" pitchFamily="-84" charset="-128"/>
                <a:cs typeface="ＭＳ Ｐゴシック" pitchFamily="-84" charset="-128"/>
              </a:rPr>
              <a:t>Nuclear physics</a:t>
            </a:r>
          </a:p>
          <a:p>
            <a:pPr lvl="1" eaLnBrk="1" hangingPunct="1">
              <a:lnSpc>
                <a:spcPct val="80000"/>
              </a:lnSpc>
            </a:pPr>
            <a:r>
              <a:rPr lang="en-US" sz="2400" dirty="0">
                <a:ea typeface="ＭＳ Ｐゴシック" pitchFamily="-84" charset="-128"/>
                <a:cs typeface="ＭＳ Ｐゴシック" pitchFamily="-84" charset="-128"/>
              </a:rPr>
              <a:t>Particle Physics</a:t>
            </a:r>
          </a:p>
          <a:p>
            <a:pPr eaLnBrk="1" hangingPunct="1">
              <a:lnSpc>
                <a:spcPct val="80000"/>
              </a:lnSpc>
            </a:pPr>
            <a:r>
              <a:rPr lang="en-US" sz="2800" dirty="0">
                <a:ea typeface="ＭＳ Ｐゴシック" pitchFamily="-84" charset="-128"/>
                <a:cs typeface="ＭＳ Ｐゴシック" pitchFamily="-84" charset="-128"/>
              </a:rPr>
              <a:t>Focus on learning about the concepts with less complicated math</a:t>
            </a:r>
          </a:p>
          <a:p>
            <a:pPr lvl="1" eaLnBrk="1" hangingPunct="1">
              <a:lnSpc>
                <a:spcPct val="80000"/>
              </a:lnSpc>
            </a:pPr>
            <a:r>
              <a:rPr lang="en-US" sz="2400" dirty="0">
                <a:ea typeface="ＭＳ Ｐゴシック" pitchFamily="-84" charset="-128"/>
                <a:cs typeface="ＭＳ Ｐゴシック" pitchFamily="-84" charset="-128"/>
              </a:rPr>
              <a:t>You will learn some quantum calculations and understand the concept of probabilities</a:t>
            </a:r>
          </a:p>
          <a:p>
            <a:pPr eaLnBrk="1" hangingPunct="1">
              <a:lnSpc>
                <a:spcPct val="80000"/>
              </a:lnSpc>
            </a:pPr>
            <a:r>
              <a:rPr lang="en-US" sz="2800" dirty="0">
                <a:ea typeface="ＭＳ Ｐゴシック" pitchFamily="-84" charset="-128"/>
                <a:cs typeface="ＭＳ Ｐゴシック" pitchFamily="-84" charset="-128"/>
              </a:rPr>
              <a:t>Expectation at the end of the semester: You will be able to understand what bases fundamental physics provides to the current technology</a:t>
            </a:r>
          </a:p>
        </p:txBody>
      </p:sp>
    </p:spTree>
    <p:extLst>
      <p:ext uri="{BB962C8B-B14F-4D97-AF65-F5344CB8AC3E}">
        <p14:creationId xmlns:p14="http://schemas.microsoft.com/office/powerpoint/2010/main" val="315766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wipe(left)">
                                      <p:cBhvr>
                                        <p:cTn id="7" dur="500"/>
                                        <p:tgtEl>
                                          <p:spTgt spid="2068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6851">
                                            <p:txEl>
                                              <p:pRg st="1" end="1"/>
                                            </p:txEl>
                                          </p:spTgt>
                                        </p:tgtEl>
                                        <p:attrNameLst>
                                          <p:attrName>style.visibility</p:attrName>
                                        </p:attrNameLst>
                                      </p:cBhvr>
                                      <p:to>
                                        <p:strVal val="visible"/>
                                      </p:to>
                                    </p:set>
                                    <p:animEffect transition="in" filter="wipe(left)">
                                      <p:cBhvr>
                                        <p:cTn id="12" dur="500"/>
                                        <p:tgtEl>
                                          <p:spTgt spid="206851">
                                            <p:txEl>
                                              <p:pRg st="1" end="1"/>
                                            </p:txEl>
                                          </p:spTgt>
                                        </p:tgtEl>
                                      </p:cBhvr>
                                    </p:animEffect>
                                  </p:childTnLst>
                                </p:cTn>
                              </p:par>
                            </p:childTnLst>
                          </p:cTn>
                        </p:par>
                        <p:par>
                          <p:cTn id="13" fill="hold">
                            <p:stCondLst>
                              <p:cond delay="850"/>
                            </p:stCondLst>
                            <p:childTnLst>
                              <p:par>
                                <p:cTn id="14" presetID="22" presetClass="entr" presetSubtype="8" fill="hold" grpId="0" nodeType="afterEffect">
                                  <p:stCondLst>
                                    <p:cond delay="0"/>
                                  </p:stCondLst>
                                  <p:iterate type="wd">
                                    <p:tmPct val="10000"/>
                                  </p:iterate>
                                  <p:childTnLst>
                                    <p:set>
                                      <p:cBhvr>
                                        <p:cTn id="15" dur="1" fill="hold">
                                          <p:stCondLst>
                                            <p:cond delay="0"/>
                                          </p:stCondLst>
                                        </p:cTn>
                                        <p:tgtEl>
                                          <p:spTgt spid="206851">
                                            <p:txEl>
                                              <p:pRg st="2" end="2"/>
                                            </p:txEl>
                                          </p:spTgt>
                                        </p:tgtEl>
                                        <p:attrNameLst>
                                          <p:attrName>style.visibility</p:attrName>
                                        </p:attrNameLst>
                                      </p:cBhvr>
                                      <p:to>
                                        <p:strVal val="visible"/>
                                      </p:to>
                                    </p:set>
                                    <p:animEffect transition="in" filter="wipe(left)">
                                      <p:cBhvr>
                                        <p:cTn id="16" dur="500"/>
                                        <p:tgtEl>
                                          <p:spTgt spid="206851">
                                            <p:txEl>
                                              <p:pRg st="2" end="2"/>
                                            </p:txEl>
                                          </p:spTgt>
                                        </p:tgtEl>
                                      </p:cBhvr>
                                    </p:animEffect>
                                  </p:childTnLst>
                                </p:cTn>
                              </p:par>
                            </p:childTnLst>
                          </p:cTn>
                        </p:par>
                        <p:par>
                          <p:cTn id="17" fill="hold">
                            <p:stCondLst>
                              <p:cond delay="1400"/>
                            </p:stCondLst>
                            <p:childTnLst>
                              <p:par>
                                <p:cTn id="18" presetID="22" presetClass="entr" presetSubtype="8" fill="hold" grpId="0" nodeType="afterEffect">
                                  <p:stCondLst>
                                    <p:cond delay="0"/>
                                  </p:stCondLst>
                                  <p:iterate type="wd">
                                    <p:tmPct val="10000"/>
                                  </p:iterate>
                                  <p:childTnLst>
                                    <p:set>
                                      <p:cBhvr>
                                        <p:cTn id="19" dur="1" fill="hold">
                                          <p:stCondLst>
                                            <p:cond delay="0"/>
                                          </p:stCondLst>
                                        </p:cTn>
                                        <p:tgtEl>
                                          <p:spTgt spid="206851">
                                            <p:txEl>
                                              <p:pRg st="3" end="3"/>
                                            </p:txEl>
                                          </p:spTgt>
                                        </p:tgtEl>
                                        <p:attrNameLst>
                                          <p:attrName>style.visibility</p:attrName>
                                        </p:attrNameLst>
                                      </p:cBhvr>
                                      <p:to>
                                        <p:strVal val="visible"/>
                                      </p:to>
                                    </p:set>
                                    <p:animEffect transition="in" filter="wipe(left)">
                                      <p:cBhvr>
                                        <p:cTn id="20" dur="500"/>
                                        <p:tgtEl>
                                          <p:spTgt spid="206851">
                                            <p:txEl>
                                              <p:pRg st="3" end="3"/>
                                            </p:txEl>
                                          </p:spTgt>
                                        </p:tgtEl>
                                      </p:cBhvr>
                                    </p:animEffect>
                                  </p:childTnLst>
                                </p:cTn>
                              </p:par>
                            </p:childTnLst>
                          </p:cTn>
                        </p:par>
                        <p:par>
                          <p:cTn id="21" fill="hold">
                            <p:stCondLst>
                              <p:cond delay="1950"/>
                            </p:stCondLst>
                            <p:childTnLst>
                              <p:par>
                                <p:cTn id="22" presetID="22" presetClass="entr" presetSubtype="8" fill="hold" grpId="0" nodeType="afterEffect">
                                  <p:stCondLst>
                                    <p:cond delay="0"/>
                                  </p:stCondLst>
                                  <p:iterate type="wd">
                                    <p:tmPct val="10000"/>
                                  </p:iterate>
                                  <p:childTnLst>
                                    <p:set>
                                      <p:cBhvr>
                                        <p:cTn id="23" dur="1" fill="hold">
                                          <p:stCondLst>
                                            <p:cond delay="0"/>
                                          </p:stCondLst>
                                        </p:cTn>
                                        <p:tgtEl>
                                          <p:spTgt spid="206851">
                                            <p:txEl>
                                              <p:pRg st="4" end="4"/>
                                            </p:txEl>
                                          </p:spTgt>
                                        </p:tgtEl>
                                        <p:attrNameLst>
                                          <p:attrName>style.visibility</p:attrName>
                                        </p:attrNameLst>
                                      </p:cBhvr>
                                      <p:to>
                                        <p:strVal val="visible"/>
                                      </p:to>
                                    </p:set>
                                    <p:animEffect transition="in" filter="wipe(left)">
                                      <p:cBhvr>
                                        <p:cTn id="24" dur="500"/>
                                        <p:tgtEl>
                                          <p:spTgt spid="206851">
                                            <p:txEl>
                                              <p:pRg st="4" end="4"/>
                                            </p:txEl>
                                          </p:spTgt>
                                        </p:tgtEl>
                                      </p:cBhvr>
                                    </p:animEffect>
                                  </p:childTnLst>
                                </p:cTn>
                              </p:par>
                            </p:childTnLst>
                          </p:cTn>
                        </p:par>
                        <p:par>
                          <p:cTn id="25" fill="hold">
                            <p:stCondLst>
                              <p:cond delay="25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206851">
                                            <p:txEl>
                                              <p:pRg st="5" end="5"/>
                                            </p:txEl>
                                          </p:spTgt>
                                        </p:tgtEl>
                                        <p:attrNameLst>
                                          <p:attrName>style.visibility</p:attrName>
                                        </p:attrNameLst>
                                      </p:cBhvr>
                                      <p:to>
                                        <p:strVal val="visible"/>
                                      </p:to>
                                    </p:set>
                                    <p:animEffect transition="in" filter="wipe(left)">
                                      <p:cBhvr>
                                        <p:cTn id="28" dur="500"/>
                                        <p:tgtEl>
                                          <p:spTgt spid="206851">
                                            <p:txEl>
                                              <p:pRg st="5" end="5"/>
                                            </p:txEl>
                                          </p:spTgt>
                                        </p:tgtEl>
                                      </p:cBhvr>
                                    </p:animEffect>
                                  </p:childTnLst>
                                </p:cTn>
                              </p:par>
                            </p:childTnLst>
                          </p:cTn>
                        </p:par>
                        <p:par>
                          <p:cTn id="29" fill="hold">
                            <p:stCondLst>
                              <p:cond delay="3100"/>
                            </p:stCondLst>
                            <p:childTnLst>
                              <p:par>
                                <p:cTn id="30" presetID="22" presetClass="entr" presetSubtype="8" fill="hold" grpId="0" nodeType="afterEffect">
                                  <p:stCondLst>
                                    <p:cond delay="0"/>
                                  </p:stCondLst>
                                  <p:iterate type="wd">
                                    <p:tmPct val="10000"/>
                                  </p:iterate>
                                  <p:childTnLst>
                                    <p:set>
                                      <p:cBhvr>
                                        <p:cTn id="31" dur="1" fill="hold">
                                          <p:stCondLst>
                                            <p:cond delay="0"/>
                                          </p:stCondLst>
                                        </p:cTn>
                                        <p:tgtEl>
                                          <p:spTgt spid="206851">
                                            <p:txEl>
                                              <p:pRg st="6" end="6"/>
                                            </p:txEl>
                                          </p:spTgt>
                                        </p:tgtEl>
                                        <p:attrNameLst>
                                          <p:attrName>style.visibility</p:attrName>
                                        </p:attrNameLst>
                                      </p:cBhvr>
                                      <p:to>
                                        <p:strVal val="visible"/>
                                      </p:to>
                                    </p:set>
                                    <p:animEffect transition="in" filter="wipe(left)">
                                      <p:cBhvr>
                                        <p:cTn id="32" dur="500"/>
                                        <p:tgtEl>
                                          <p:spTgt spid="206851">
                                            <p:txEl>
                                              <p:pRg st="6" end="6"/>
                                            </p:txEl>
                                          </p:spTgt>
                                        </p:tgtEl>
                                      </p:cBhvr>
                                    </p:animEffect>
                                  </p:childTnLst>
                                </p:cTn>
                              </p:par>
                            </p:childTnLst>
                          </p:cTn>
                        </p:par>
                        <p:par>
                          <p:cTn id="33" fill="hold">
                            <p:stCondLst>
                              <p:cond delay="3650"/>
                            </p:stCondLst>
                            <p:childTnLst>
                              <p:par>
                                <p:cTn id="34" presetID="22" presetClass="entr" presetSubtype="8" fill="hold" grpId="0" nodeType="afterEffect">
                                  <p:stCondLst>
                                    <p:cond delay="0"/>
                                  </p:stCondLst>
                                  <p:iterate type="wd">
                                    <p:tmPct val="10000"/>
                                  </p:iterate>
                                  <p:childTnLst>
                                    <p:set>
                                      <p:cBhvr>
                                        <p:cTn id="35" dur="1" fill="hold">
                                          <p:stCondLst>
                                            <p:cond delay="0"/>
                                          </p:stCondLst>
                                        </p:cTn>
                                        <p:tgtEl>
                                          <p:spTgt spid="206851">
                                            <p:txEl>
                                              <p:pRg st="7" end="7"/>
                                            </p:txEl>
                                          </p:spTgt>
                                        </p:tgtEl>
                                        <p:attrNameLst>
                                          <p:attrName>style.visibility</p:attrName>
                                        </p:attrNameLst>
                                      </p:cBhvr>
                                      <p:to>
                                        <p:strVal val="visible"/>
                                      </p:to>
                                    </p:set>
                                    <p:animEffect transition="in" filter="wipe(left)">
                                      <p:cBhvr>
                                        <p:cTn id="36" dur="500"/>
                                        <p:tgtEl>
                                          <p:spTgt spid="206851">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06851">
                                            <p:txEl>
                                              <p:pRg st="8" end="8"/>
                                            </p:txEl>
                                          </p:spTgt>
                                        </p:tgtEl>
                                        <p:attrNameLst>
                                          <p:attrName>style.visibility</p:attrName>
                                        </p:attrNameLst>
                                      </p:cBhvr>
                                      <p:to>
                                        <p:strVal val="visible"/>
                                      </p:to>
                                    </p:set>
                                    <p:animEffect transition="in" filter="wipe(left)">
                                      <p:cBhvr>
                                        <p:cTn id="41" dur="500"/>
                                        <p:tgtEl>
                                          <p:spTgt spid="206851">
                                            <p:txEl>
                                              <p:pRg st="8" end="8"/>
                                            </p:txEl>
                                          </p:spTgt>
                                        </p:tgtEl>
                                      </p:cBhvr>
                                    </p:animEffect>
                                  </p:childTnLst>
                                </p:cTn>
                              </p:par>
                              <p:par>
                                <p:cTn id="42" presetID="22" presetClass="entr" presetSubtype="8" fill="hold" grpId="0" nodeType="withEffect">
                                  <p:stCondLst>
                                    <p:cond delay="0"/>
                                  </p:stCondLst>
                                  <p:iterate type="wd">
                                    <p:tmPct val="10000"/>
                                  </p:iterate>
                                  <p:childTnLst>
                                    <p:set>
                                      <p:cBhvr>
                                        <p:cTn id="43" dur="1" fill="hold">
                                          <p:stCondLst>
                                            <p:cond delay="0"/>
                                          </p:stCondLst>
                                        </p:cTn>
                                        <p:tgtEl>
                                          <p:spTgt spid="206851">
                                            <p:txEl>
                                              <p:pRg st="9" end="9"/>
                                            </p:txEl>
                                          </p:spTgt>
                                        </p:tgtEl>
                                        <p:attrNameLst>
                                          <p:attrName>style.visibility</p:attrName>
                                        </p:attrNameLst>
                                      </p:cBhvr>
                                      <p:to>
                                        <p:strVal val="visible"/>
                                      </p:to>
                                    </p:set>
                                    <p:animEffect transition="in" filter="wipe(left)">
                                      <p:cBhvr>
                                        <p:cTn id="44" dur="500"/>
                                        <p:tgtEl>
                                          <p:spTgt spid="206851">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06851">
                                            <p:txEl>
                                              <p:pRg st="10" end="10"/>
                                            </p:txEl>
                                          </p:spTgt>
                                        </p:tgtEl>
                                        <p:attrNameLst>
                                          <p:attrName>style.visibility</p:attrName>
                                        </p:attrNameLst>
                                      </p:cBhvr>
                                      <p:to>
                                        <p:strVal val="visible"/>
                                      </p:to>
                                    </p:set>
                                    <p:animEffect transition="in" filter="wipe(left)">
                                      <p:cBhvr>
                                        <p:cTn id="49" dur="500"/>
                                        <p:tgtEl>
                                          <p:spTgt spid="20685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p:txBody>
          <a:bodyPr/>
          <a:lstStyle/>
          <a:p>
            <a:pPr>
              <a:defRPr/>
            </a:pPr>
            <a:r>
              <a:rPr lang="en-US"/>
              <a:t>Wednesday, Jan. 16, 2019</a:t>
            </a:r>
          </a:p>
        </p:txBody>
      </p:sp>
      <p:sp>
        <p:nvSpPr>
          <p:cNvPr id="53251" name="Rectangle 6"/>
          <p:cNvSpPr>
            <a:spLocks noGrp="1" noChangeArrowheads="1"/>
          </p:cNvSpPr>
          <p:nvPr>
            <p:ph type="sldNum" sz="quarter" idx="12"/>
          </p:nvPr>
        </p:nvSpPr>
        <p:spPr>
          <a:noFill/>
        </p:spPr>
        <p:txBody>
          <a:bodyPr/>
          <a:lstStyle/>
          <a:p>
            <a:fld id="{678CA85B-B30E-0D41-87DE-7BB3FA64BD0D}" type="slidenum">
              <a:rPr lang="en-US">
                <a:latin typeface="Arial Narrow" pitchFamily="-84" charset="0"/>
              </a:rPr>
              <a:pPr/>
              <a:t>15</a:t>
            </a:fld>
            <a:endParaRPr lang="en-US">
              <a:latin typeface="Arial Narrow" pitchFamily="-84" charset="0"/>
            </a:endParaRPr>
          </a:p>
        </p:txBody>
      </p:sp>
      <p:sp>
        <p:nvSpPr>
          <p:cNvPr id="7" name="Footer Placeholder 4"/>
          <p:cNvSpPr>
            <a:spLocks noGrp="1"/>
          </p:cNvSpPr>
          <p:nvPr>
            <p:ph type="ftr" sz="quarter" idx="11"/>
          </p:nvPr>
        </p:nvSpPr>
        <p:spPr/>
        <p:txBody>
          <a:bodyPr/>
          <a:lstStyle/>
          <a:p>
            <a:pPr>
              <a:defRPr/>
            </a:pPr>
            <a:r>
              <a:rPr lang="en-US"/>
              <a:t>PHYS 3313-001, Spring 2019                      Dr. Jaehoon Yu</a:t>
            </a:r>
          </a:p>
        </p:txBody>
      </p:sp>
      <p:sp>
        <p:nvSpPr>
          <p:cNvPr id="53253"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53F01506-6911-2F41-9B13-E3A4BB1C3644}" type="slidenum">
              <a:rPr lang="en-US" sz="1400" b="1">
                <a:solidFill>
                  <a:srgbClr val="A50021"/>
                </a:solidFill>
                <a:latin typeface="Arial Narrow" pitchFamily="-84" charset="0"/>
              </a:rPr>
              <a:pPr algn="r"/>
              <a:t>15</a:t>
            </a:fld>
            <a:endParaRPr lang="en-US" sz="1400" b="1">
              <a:solidFill>
                <a:srgbClr val="A50021"/>
              </a:solidFill>
              <a:latin typeface="Arial Narrow" pitchFamily="-84" charset="0"/>
            </a:endParaRPr>
          </a:p>
        </p:txBody>
      </p:sp>
      <p:sp>
        <p:nvSpPr>
          <p:cNvPr id="53254" name="Rectangle 2"/>
          <p:cNvSpPr>
            <a:spLocks noGrp="1" noChangeArrowheads="1"/>
          </p:cNvSpPr>
          <p:nvPr>
            <p:ph type="title"/>
          </p:nvPr>
        </p:nvSpPr>
        <p:spPr>
          <a:xfrm>
            <a:off x="685800" y="304800"/>
            <a:ext cx="7772400" cy="685800"/>
          </a:xfrm>
        </p:spPr>
        <p:txBody>
          <a:bodyPr/>
          <a:lstStyle/>
          <a:p>
            <a:pPr eaLnBrk="1" hangingPunct="1"/>
            <a:r>
              <a:rPr lang="en-US">
                <a:ea typeface="ＭＳ Ｐゴシック" pitchFamily="-84" charset="-128"/>
                <a:cs typeface="ＭＳ Ｐゴシック" pitchFamily="-84" charset="-128"/>
              </a:rPr>
              <a:t>Why do Physics?</a:t>
            </a:r>
          </a:p>
        </p:txBody>
      </p:sp>
      <p:sp>
        <p:nvSpPr>
          <p:cNvPr id="207875" name="Rectangle 3"/>
          <p:cNvSpPr>
            <a:spLocks noGrp="1" noChangeArrowheads="1"/>
          </p:cNvSpPr>
          <p:nvPr>
            <p:ph type="body" idx="1"/>
          </p:nvPr>
        </p:nvSpPr>
        <p:spPr>
          <a:xfrm>
            <a:off x="1066800" y="1082675"/>
            <a:ext cx="7772400" cy="4800600"/>
          </a:xfrm>
        </p:spPr>
        <p:txBody>
          <a:bodyPr/>
          <a:lstStyle/>
          <a:p>
            <a:pPr eaLnBrk="1" hangingPunct="1">
              <a:lnSpc>
                <a:spcPct val="90000"/>
              </a:lnSpc>
            </a:pPr>
            <a:r>
              <a:rPr lang="en-US" sz="2800" dirty="0">
                <a:solidFill>
                  <a:srgbClr val="003300"/>
                </a:solidFill>
                <a:ea typeface="ＭＳ Ｐゴシック" pitchFamily="-84" charset="-128"/>
                <a:cs typeface="ＭＳ Ｐゴシック" pitchFamily="-84" charset="-128"/>
              </a:rPr>
              <a:t>To understand nature through experimental observations and measurements (</a:t>
            </a:r>
            <a:r>
              <a:rPr lang="en-US" sz="2800" b="1" dirty="0">
                <a:solidFill>
                  <a:srgbClr val="A50021"/>
                </a:solidFill>
                <a:ea typeface="ＭＳ Ｐゴシック" pitchFamily="-84" charset="-128"/>
                <a:cs typeface="ＭＳ Ｐゴシック" pitchFamily="-84" charset="-128"/>
              </a:rPr>
              <a:t>Research</a:t>
            </a:r>
            <a:r>
              <a:rPr lang="en-US" sz="2800" dirty="0">
                <a:solidFill>
                  <a:srgbClr val="003300"/>
                </a:solidFill>
                <a:ea typeface="ＭＳ Ｐゴシック" pitchFamily="-84" charset="-128"/>
                <a:cs typeface="ＭＳ Ｐゴシック" pitchFamily="-84" charset="-128"/>
              </a:rPr>
              <a:t>)</a:t>
            </a:r>
          </a:p>
          <a:p>
            <a:pPr eaLnBrk="1" hangingPunct="1">
              <a:lnSpc>
                <a:spcPct val="90000"/>
              </a:lnSpc>
            </a:pPr>
            <a:r>
              <a:rPr lang="en-US" sz="2800" dirty="0">
                <a:solidFill>
                  <a:srgbClr val="003300"/>
                </a:solidFill>
                <a:ea typeface="ＭＳ Ｐゴシック" pitchFamily="-84" charset="-128"/>
                <a:cs typeface="ＭＳ Ｐゴシック" pitchFamily="-84" charset="-128"/>
              </a:rPr>
              <a:t>Establish limited number of fundamental laws, usually with mathematical expressions</a:t>
            </a:r>
          </a:p>
          <a:p>
            <a:pPr eaLnBrk="1" hangingPunct="1">
              <a:lnSpc>
                <a:spcPct val="90000"/>
              </a:lnSpc>
            </a:pPr>
            <a:r>
              <a:rPr lang="en-US" sz="2800" dirty="0">
                <a:solidFill>
                  <a:srgbClr val="003300"/>
                </a:solidFill>
                <a:ea typeface="ＭＳ Ｐゴシック" pitchFamily="-84" charset="-128"/>
                <a:cs typeface="ＭＳ Ｐゴシック" pitchFamily="-84" charset="-128"/>
              </a:rPr>
              <a:t>Predict nature’s course</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and Experiment work hand-in-hand</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works generally under restricted conditions</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Discrepancies between experimental measurements and theory are good for improvements</a:t>
            </a:r>
          </a:p>
          <a:p>
            <a:pPr eaLnBrk="1" hangingPunct="1">
              <a:lnSpc>
                <a:spcPct val="90000"/>
              </a:lnSpc>
              <a:buFont typeface="MS Mincho" pitchFamily="49" charset="-128"/>
              <a:buChar char="⇒"/>
            </a:pPr>
            <a:r>
              <a:rPr lang="en-US" sz="2800" dirty="0">
                <a:ea typeface="ＭＳ Ｐゴシック" pitchFamily="-84" charset="-128"/>
                <a:cs typeface="ＭＳ Ｐゴシック" pitchFamily="-84" charset="-128"/>
              </a:rPr>
              <a:t>Improves our everyday lives, even though some laws can take a while till we see them amongst us</a:t>
            </a:r>
          </a:p>
        </p:txBody>
      </p:sp>
      <p:sp>
        <p:nvSpPr>
          <p:cNvPr id="207876" name="Text Box 4"/>
          <p:cNvSpPr txBox="1">
            <a:spLocks noChangeArrowheads="1"/>
          </p:cNvSpPr>
          <p:nvPr/>
        </p:nvSpPr>
        <p:spPr bwMode="auto">
          <a:xfrm>
            <a:off x="228600" y="990600"/>
            <a:ext cx="1058863" cy="1006475"/>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Exp.</a:t>
            </a:r>
            <a:r>
              <a:rPr lang="en-US" sz="6000">
                <a:solidFill>
                  <a:srgbClr val="FF0066"/>
                </a:solidFill>
                <a:latin typeface="Arial Narrow" pitchFamily="-84" charset="0"/>
              </a:rPr>
              <a:t>{</a:t>
            </a:r>
          </a:p>
        </p:txBody>
      </p:sp>
      <p:sp>
        <p:nvSpPr>
          <p:cNvPr id="207877" name="Text Box 5"/>
          <p:cNvSpPr txBox="1">
            <a:spLocks noChangeArrowheads="1"/>
          </p:cNvSpPr>
          <p:nvPr/>
        </p:nvSpPr>
        <p:spPr bwMode="auto">
          <a:xfrm>
            <a:off x="-76200" y="1752600"/>
            <a:ext cx="1620838" cy="1433513"/>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Theory </a:t>
            </a:r>
            <a:r>
              <a:rPr lang="en-US" sz="8800">
                <a:solidFill>
                  <a:srgbClr val="FF0066"/>
                </a:solidFill>
                <a:latin typeface="Arial Narrow" pitchFamily="-84" charset="0"/>
              </a:rPr>
              <a:t>{</a:t>
            </a:r>
          </a:p>
        </p:txBody>
      </p:sp>
    </p:spTree>
    <p:extLst>
      <p:ext uri="{BB962C8B-B14F-4D97-AF65-F5344CB8AC3E}">
        <p14:creationId xmlns:p14="http://schemas.microsoft.com/office/powerpoint/2010/main" val="162067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7875">
                                            <p:txEl>
                                              <p:pRg st="0" end="0"/>
                                            </p:txEl>
                                          </p:spTgt>
                                        </p:tgtEl>
                                        <p:attrNameLst>
                                          <p:attrName>style.visibility</p:attrName>
                                        </p:attrNameLst>
                                      </p:cBhvr>
                                      <p:to>
                                        <p:strVal val="visible"/>
                                      </p:to>
                                    </p:set>
                                    <p:animEffect transition="in" filter="wipe(left)">
                                      <p:cBhvr>
                                        <p:cTn id="7" dur="500"/>
                                        <p:tgtEl>
                                          <p:spTgt spid="2078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7875">
                                            <p:txEl>
                                              <p:pRg st="1" end="1"/>
                                            </p:txEl>
                                          </p:spTgt>
                                        </p:tgtEl>
                                        <p:attrNameLst>
                                          <p:attrName>style.visibility</p:attrName>
                                        </p:attrNameLst>
                                      </p:cBhvr>
                                      <p:to>
                                        <p:strVal val="visible"/>
                                      </p:to>
                                    </p:set>
                                    <p:animEffect transition="in" filter="wipe(left)">
                                      <p:cBhvr>
                                        <p:cTn id="12" dur="500"/>
                                        <p:tgtEl>
                                          <p:spTgt spid="2078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7875">
                                            <p:txEl>
                                              <p:pRg st="2" end="2"/>
                                            </p:txEl>
                                          </p:spTgt>
                                        </p:tgtEl>
                                        <p:attrNameLst>
                                          <p:attrName>style.visibility</p:attrName>
                                        </p:attrNameLst>
                                      </p:cBhvr>
                                      <p:to>
                                        <p:strVal val="visible"/>
                                      </p:to>
                                    </p:set>
                                    <p:animEffect transition="in" filter="wipe(left)">
                                      <p:cBhvr>
                                        <p:cTn id="17" dur="500"/>
                                        <p:tgtEl>
                                          <p:spTgt spid="2078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7876">
                                            <p:txEl>
                                              <p:pRg st="0" end="0"/>
                                            </p:txEl>
                                          </p:spTgt>
                                        </p:tgtEl>
                                        <p:attrNameLst>
                                          <p:attrName>style.visibility</p:attrName>
                                        </p:attrNameLst>
                                      </p:cBhvr>
                                      <p:to>
                                        <p:strVal val="visible"/>
                                      </p:to>
                                    </p:set>
                                    <p:animEffect transition="in" filter="wipe(left)">
                                      <p:cBhvr>
                                        <p:cTn id="22" dur="500"/>
                                        <p:tgtEl>
                                          <p:spTgt spid="20787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7877">
                                            <p:txEl>
                                              <p:pRg st="0" end="0"/>
                                            </p:txEl>
                                          </p:spTgt>
                                        </p:tgtEl>
                                        <p:attrNameLst>
                                          <p:attrName>style.visibility</p:attrName>
                                        </p:attrNameLst>
                                      </p:cBhvr>
                                      <p:to>
                                        <p:strVal val="visible"/>
                                      </p:to>
                                    </p:set>
                                    <p:animEffect transition="in" filter="wipe(left)">
                                      <p:cBhvr>
                                        <p:cTn id="27" dur="500"/>
                                        <p:tgtEl>
                                          <p:spTgt spid="20787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7875">
                                            <p:txEl>
                                              <p:pRg st="3" end="3"/>
                                            </p:txEl>
                                          </p:spTgt>
                                        </p:tgtEl>
                                        <p:attrNameLst>
                                          <p:attrName>style.visibility</p:attrName>
                                        </p:attrNameLst>
                                      </p:cBhvr>
                                      <p:to>
                                        <p:strVal val="visible"/>
                                      </p:to>
                                    </p:set>
                                    <p:animEffect transition="in" filter="wipe(left)">
                                      <p:cBhvr>
                                        <p:cTn id="32" dur="500"/>
                                        <p:tgtEl>
                                          <p:spTgt spid="20787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7875">
                                            <p:txEl>
                                              <p:pRg st="4" end="4"/>
                                            </p:txEl>
                                          </p:spTgt>
                                        </p:tgtEl>
                                        <p:attrNameLst>
                                          <p:attrName>style.visibility</p:attrName>
                                        </p:attrNameLst>
                                      </p:cBhvr>
                                      <p:to>
                                        <p:strVal val="visible"/>
                                      </p:to>
                                    </p:set>
                                    <p:animEffect transition="in" filter="wipe(left)">
                                      <p:cBhvr>
                                        <p:cTn id="37" dur="500"/>
                                        <p:tgtEl>
                                          <p:spTgt spid="20787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7875">
                                            <p:txEl>
                                              <p:pRg st="5" end="5"/>
                                            </p:txEl>
                                          </p:spTgt>
                                        </p:tgtEl>
                                        <p:attrNameLst>
                                          <p:attrName>style.visibility</p:attrName>
                                        </p:attrNameLst>
                                      </p:cBhvr>
                                      <p:to>
                                        <p:strVal val="visible"/>
                                      </p:to>
                                    </p:set>
                                    <p:animEffect transition="in" filter="wipe(left)">
                                      <p:cBhvr>
                                        <p:cTn id="42" dur="500"/>
                                        <p:tgtEl>
                                          <p:spTgt spid="20787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7875">
                                            <p:txEl>
                                              <p:pRg st="6" end="6"/>
                                            </p:txEl>
                                          </p:spTgt>
                                        </p:tgtEl>
                                        <p:attrNameLst>
                                          <p:attrName>style.visibility</p:attrName>
                                        </p:attrNameLst>
                                      </p:cBhvr>
                                      <p:to>
                                        <p:strVal val="visible"/>
                                      </p:to>
                                    </p:set>
                                    <p:animEffect transition="in" filter="wipe(left)">
                                      <p:cBhvr>
                                        <p:cTn id="47" dur="500"/>
                                        <p:tgtEl>
                                          <p:spTgt spid="2078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autoUpdateAnimBg="0"/>
      <p:bldP spid="207876" grpId="0" build="p" autoUpdateAnimBg="0"/>
      <p:bldP spid="20787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a:t>Wednesday, Jan. 16, 2019</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16</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16</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measurements, concepts of many kinematic parameters, including forces</a:t>
            </a:r>
          </a:p>
          <a:p>
            <a:pPr lvl="2" eaLnBrk="1" hangingPunct="1">
              <a:lnSpc>
                <a:spcPct val="90000"/>
              </a:lnSpc>
            </a:pPr>
            <a:r>
              <a:rPr lang="en-US" sz="1600" dirty="0"/>
              <a:t>First unification of forces – planetary forces and forces on the Earth</a:t>
            </a:r>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Era, after 1895</a:t>
            </a:r>
            <a:r>
              <a:rPr lang="en-US" sz="2800" dirty="0">
                <a:ea typeface="ＭＳ Ｐゴシック" pitchFamily="-84" charset="-128"/>
                <a:cs typeface="ＭＳ Ｐゴシック" pitchFamily="-84" charset="-128"/>
              </a:rPr>
              <a:t>)</a:t>
            </a:r>
          </a:p>
          <a:p>
            <a:pPr lvl="1" eaLnBrk="1" hangingPunct="1">
              <a:lnSpc>
                <a:spcPct val="90000"/>
              </a:lnSpc>
            </a:pPr>
            <a:r>
              <a:rPr lang="en-US" sz="2000" dirty="0"/>
              <a:t>Physicists thought everything was done and nothing new could be discovered</a:t>
            </a:r>
          </a:p>
        </p:txBody>
      </p:sp>
    </p:spTree>
    <p:extLst>
      <p:ext uri="{BB962C8B-B14F-4D97-AF65-F5344CB8AC3E}">
        <p14:creationId xmlns:p14="http://schemas.microsoft.com/office/powerpoint/2010/main" val="178752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50531">
                                            <p:txEl>
                                              <p:pRg st="0" end="0"/>
                                            </p:txEl>
                                          </p:spTgt>
                                        </p:tgtEl>
                                        <p:attrNameLst>
                                          <p:attrName>style.visibility</p:attrName>
                                        </p:attrNameLst>
                                      </p:cBhvr>
                                      <p:to>
                                        <p:strVal val="visible"/>
                                      </p:to>
                                    </p:set>
                                    <p:animEffect transition="in" filter="wipe(left)">
                                      <p:cBhvr>
                                        <p:cTn id="7" dur="500"/>
                                        <p:tgtEl>
                                          <p:spTgt spid="150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50531">
                                            <p:txEl>
                                              <p:pRg st="1" end="1"/>
                                            </p:txEl>
                                          </p:spTgt>
                                        </p:tgtEl>
                                        <p:attrNameLst>
                                          <p:attrName>style.visibility</p:attrName>
                                        </p:attrNameLst>
                                      </p:cBhvr>
                                      <p:to>
                                        <p:strVal val="visible"/>
                                      </p:to>
                                    </p:set>
                                    <p:animEffect transition="in" filter="wipe(left)">
                                      <p:cBhvr>
                                        <p:cTn id="12" dur="500"/>
                                        <p:tgtEl>
                                          <p:spTgt spid="150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50531">
                                            <p:txEl>
                                              <p:pRg st="2" end="2"/>
                                            </p:txEl>
                                          </p:spTgt>
                                        </p:tgtEl>
                                        <p:attrNameLst>
                                          <p:attrName>style.visibility</p:attrName>
                                        </p:attrNameLst>
                                      </p:cBhvr>
                                      <p:to>
                                        <p:strVal val="visible"/>
                                      </p:to>
                                    </p:set>
                                    <p:animEffect transition="in" filter="wipe(left)">
                                      <p:cBhvr>
                                        <p:cTn id="17" dur="500"/>
                                        <p:tgtEl>
                                          <p:spTgt spid="150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50531">
                                            <p:txEl>
                                              <p:pRg st="3" end="3"/>
                                            </p:txEl>
                                          </p:spTgt>
                                        </p:tgtEl>
                                        <p:attrNameLst>
                                          <p:attrName>style.visibility</p:attrName>
                                        </p:attrNameLst>
                                      </p:cBhvr>
                                      <p:to>
                                        <p:strVal val="visible"/>
                                      </p:to>
                                    </p:set>
                                    <p:animEffect transition="in" filter="wipe(left)">
                                      <p:cBhvr>
                                        <p:cTn id="22" dur="500"/>
                                        <p:tgtEl>
                                          <p:spTgt spid="1505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50531">
                                            <p:txEl>
                                              <p:pRg st="4" end="4"/>
                                            </p:txEl>
                                          </p:spTgt>
                                        </p:tgtEl>
                                        <p:attrNameLst>
                                          <p:attrName>style.visibility</p:attrName>
                                        </p:attrNameLst>
                                      </p:cBhvr>
                                      <p:to>
                                        <p:strVal val="visible"/>
                                      </p:to>
                                    </p:set>
                                    <p:animEffect transition="in" filter="wipe(left)">
                                      <p:cBhvr>
                                        <p:cTn id="27" dur="500"/>
                                        <p:tgtEl>
                                          <p:spTgt spid="1505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50531">
                                            <p:txEl>
                                              <p:pRg st="5" end="5"/>
                                            </p:txEl>
                                          </p:spTgt>
                                        </p:tgtEl>
                                        <p:attrNameLst>
                                          <p:attrName>style.visibility</p:attrName>
                                        </p:attrNameLst>
                                      </p:cBhvr>
                                      <p:to>
                                        <p:strVal val="visible"/>
                                      </p:to>
                                    </p:set>
                                    <p:animEffect transition="in" filter="wipe(left)">
                                      <p:cBhvr>
                                        <p:cTn id="32" dur="500"/>
                                        <p:tgtEl>
                                          <p:spTgt spid="1505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50531">
                                            <p:txEl>
                                              <p:pRg st="6" end="6"/>
                                            </p:txEl>
                                          </p:spTgt>
                                        </p:tgtEl>
                                        <p:attrNameLst>
                                          <p:attrName>style.visibility</p:attrName>
                                        </p:attrNameLst>
                                      </p:cBhvr>
                                      <p:to>
                                        <p:strVal val="visible"/>
                                      </p:to>
                                    </p:set>
                                    <p:animEffect transition="in" filter="wipe(left)">
                                      <p:cBhvr>
                                        <p:cTn id="37" dur="500"/>
                                        <p:tgtEl>
                                          <p:spTgt spid="1505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762000"/>
          </a:xfrm>
        </p:spPr>
        <p:txBody>
          <a:bodyPr/>
          <a:lstStyle/>
          <a:p>
            <a:pPr eaLnBrk="1" hangingPunct="1">
              <a:defRPr/>
            </a:pPr>
            <a:r>
              <a:rPr lang="en-US" sz="4800" b="1" dirty="0">
                <a:cs typeface="+mj-cs"/>
              </a:rPr>
              <a:t>State of Minds in late 19</a:t>
            </a:r>
            <a:r>
              <a:rPr lang="en-US" sz="4800" b="1" baseline="30000" dirty="0">
                <a:cs typeface="+mj-cs"/>
              </a:rPr>
              <a:t>th</a:t>
            </a:r>
            <a:r>
              <a:rPr lang="en-US" sz="4800" b="1" dirty="0">
                <a:cs typeface="+mj-cs"/>
              </a:rPr>
              <a:t> Century</a:t>
            </a:r>
          </a:p>
        </p:txBody>
      </p:sp>
      <p:sp>
        <p:nvSpPr>
          <p:cNvPr id="72707" name="Rectangle 3"/>
          <p:cNvSpPr>
            <a:spLocks noGrp="1" noChangeArrowheads="1"/>
          </p:cNvSpPr>
          <p:nvPr>
            <p:ph type="body" idx="1"/>
          </p:nvPr>
        </p:nvSpPr>
        <p:spPr>
          <a:xfrm>
            <a:off x="381000" y="838200"/>
            <a:ext cx="8458200" cy="5257800"/>
          </a:xfrm>
        </p:spPr>
        <p:txBody>
          <a:bodyPr/>
          <a:lstStyle/>
          <a:p>
            <a:pPr eaLnBrk="1" hangingPunct="1">
              <a:lnSpc>
                <a:spcPct val="80000"/>
              </a:lnSpc>
              <a:buFont typeface="Arial"/>
              <a:buChar char="•"/>
              <a:defRPr/>
            </a:pPr>
            <a:r>
              <a:rPr lang="en-US" sz="3600" b="1" dirty="0">
                <a:cs typeface="+mn-cs"/>
              </a:rPr>
              <a:t>Albert A. Michelson, 1894</a:t>
            </a:r>
          </a:p>
          <a:p>
            <a:pPr marL="457200" lvl="1" indent="0" eaLnBrk="1" hangingPunct="1">
              <a:lnSpc>
                <a:spcPct val="80000"/>
              </a:lnSpc>
              <a:buNone/>
              <a:defRPr/>
            </a:pPr>
            <a:r>
              <a:rPr lang="en-US" sz="3200" dirty="0">
                <a:cs typeface="+mn-cs"/>
              </a:rPr>
              <a:t>The more important fundamental laws and facts of physical science have all been discovered, and these are now so firmly established that the possibility of their ever being supplanted in consequence of new discoveries is exceedingly remote.   Our future discoveries must be looked for in the sixth place of decimals!</a:t>
            </a:r>
          </a:p>
          <a:p>
            <a:pPr eaLnBrk="1" hangingPunct="1">
              <a:lnSpc>
                <a:spcPct val="80000"/>
              </a:lnSpc>
              <a:buFont typeface="Arial"/>
              <a:buChar char="•"/>
              <a:defRPr/>
            </a:pPr>
            <a:r>
              <a:rPr lang="en-US" sz="3600" b="1" dirty="0">
                <a:cs typeface="+mn-cs"/>
              </a:rPr>
              <a:t>William Thompson (Lord Kelvin), 1900</a:t>
            </a:r>
          </a:p>
          <a:p>
            <a:pPr marL="457200" lvl="1" indent="0" eaLnBrk="1" hangingPunct="1">
              <a:lnSpc>
                <a:spcPct val="80000"/>
              </a:lnSpc>
              <a:buNone/>
              <a:defRPr/>
            </a:pPr>
            <a:r>
              <a:rPr lang="en-US" sz="3200" dirty="0">
                <a:cs typeface="+mn-cs"/>
              </a:rPr>
              <a:t>There is nothing new to be discovered in physics now.  All that remains is more and more precise measurement.</a:t>
            </a: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235980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left)">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left)">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left)">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left)">
                                      <p:cBhvr>
                                        <p:cTn id="22"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a:t>Wednesday, Jan. 16, 2019</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18</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18</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measurements, concepts of many kinematic parameters, including forces</a:t>
            </a:r>
          </a:p>
          <a:p>
            <a:pPr lvl="2" eaLnBrk="1" hangingPunct="1">
              <a:lnSpc>
                <a:spcPct val="90000"/>
              </a:lnSpc>
            </a:pPr>
            <a:r>
              <a:rPr lang="en-US" sz="1600" dirty="0"/>
              <a:t>First unification of forces – planetary forces and forces on the Earth</a:t>
            </a:r>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Era, after 1895</a:t>
            </a:r>
            <a:r>
              <a:rPr lang="en-US" sz="2800" dirty="0">
                <a:ea typeface="ＭＳ Ｐゴシック" pitchFamily="-84" charset="-128"/>
                <a:cs typeface="ＭＳ Ｐゴシック" pitchFamily="-84" charset="-128"/>
              </a:rPr>
              <a:t>)</a:t>
            </a:r>
          </a:p>
          <a:p>
            <a:pPr lvl="1" eaLnBrk="1" hangingPunct="1">
              <a:lnSpc>
                <a:spcPct val="90000"/>
              </a:lnSpc>
            </a:pPr>
            <a:r>
              <a:rPr lang="en-US" sz="2000" dirty="0"/>
              <a:t>Physicists thought everything was done and nothing new could be discovered</a:t>
            </a:r>
          </a:p>
          <a:p>
            <a:pPr lvl="1" eaLnBrk="1" hangingPunct="1">
              <a:lnSpc>
                <a:spcPct val="90000"/>
              </a:lnSpc>
            </a:pPr>
            <a:r>
              <a:rPr lang="en-US" sz="2000" dirty="0"/>
              <a:t>Concept of atoms did not quite exist</a:t>
            </a:r>
          </a:p>
          <a:p>
            <a:pPr lvl="1" eaLnBrk="1" hangingPunct="1">
              <a:lnSpc>
                <a:spcPct val="90000"/>
              </a:lnSpc>
            </a:pPr>
            <a:r>
              <a:rPr lang="en-US" sz="2000" dirty="0"/>
              <a:t>There were only handful of problems not well understood late 19</a:t>
            </a:r>
            <a:r>
              <a:rPr lang="en-US" sz="2000" baseline="30000" dirty="0"/>
              <a:t>th</a:t>
            </a:r>
            <a:r>
              <a:rPr lang="en-US" sz="2000" dirty="0"/>
              <a:t> century, which formed the basis for new discoveries in 20</a:t>
            </a:r>
            <a:r>
              <a:rPr lang="en-US" sz="2000" baseline="30000" dirty="0"/>
              <a:t>th</a:t>
            </a:r>
            <a:r>
              <a:rPr lang="en-US" sz="2000" dirty="0"/>
              <a:t> century</a:t>
            </a:r>
          </a:p>
          <a:p>
            <a:pPr lvl="1" eaLnBrk="1" hangingPunct="1">
              <a:lnSpc>
                <a:spcPct val="90000"/>
              </a:lnSpc>
            </a:pPr>
            <a:r>
              <a:rPr lang="en-US" sz="2000" dirty="0"/>
              <a:t>That culminates in understanding of phenomena in microscopic scale and extremely high speed approaching the speed of light (3x10</a:t>
            </a:r>
            <a:r>
              <a:rPr lang="en-US" sz="2000" baseline="30000" dirty="0"/>
              <a:t>8</a:t>
            </a:r>
            <a:r>
              <a:rPr lang="en-US" sz="2000" dirty="0"/>
              <a:t>m/s)</a:t>
            </a:r>
          </a:p>
          <a:p>
            <a:pPr lvl="1" eaLnBrk="1" hangingPunct="1">
              <a:lnSpc>
                <a:spcPct val="90000"/>
              </a:lnSpc>
            </a:pPr>
            <a:r>
              <a:rPr lang="en-US" sz="2000" dirty="0"/>
              <a:t>Einstein’s theory of relativity: Generalized theory of space, time, and energy (mechanics)</a:t>
            </a:r>
          </a:p>
          <a:p>
            <a:pPr lvl="1" eaLnBrk="1" hangingPunct="1">
              <a:lnSpc>
                <a:spcPct val="90000"/>
              </a:lnSpc>
            </a:pPr>
            <a:r>
              <a:rPr lang="en-US" sz="2000" dirty="0"/>
              <a:t>Quantum Mechanics: Theory of atomic phenomena</a:t>
            </a:r>
          </a:p>
        </p:txBody>
      </p:sp>
      <p:sp>
        <p:nvSpPr>
          <p:cNvPr id="9" name="Rounded Rectangle 8"/>
          <p:cNvSpPr/>
          <p:nvPr/>
        </p:nvSpPr>
        <p:spPr bwMode="auto">
          <a:xfrm>
            <a:off x="6172200" y="4876800"/>
            <a:ext cx="1066800" cy="304800"/>
          </a:xfrm>
          <a:prstGeom prst="round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2890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50531">
                                            <p:txEl>
                                              <p:pRg st="7" end="7"/>
                                            </p:txEl>
                                          </p:spTgt>
                                        </p:tgtEl>
                                        <p:attrNameLst>
                                          <p:attrName>style.visibility</p:attrName>
                                        </p:attrNameLst>
                                      </p:cBhvr>
                                      <p:to>
                                        <p:strVal val="visible"/>
                                      </p:to>
                                    </p:set>
                                    <p:animEffect transition="in" filter="wipe(left)">
                                      <p:cBhvr>
                                        <p:cTn id="7" dur="500"/>
                                        <p:tgtEl>
                                          <p:spTgt spid="150531">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50531">
                                            <p:txEl>
                                              <p:pRg st="8" end="8"/>
                                            </p:txEl>
                                          </p:spTgt>
                                        </p:tgtEl>
                                        <p:attrNameLst>
                                          <p:attrName>style.visibility</p:attrName>
                                        </p:attrNameLst>
                                      </p:cBhvr>
                                      <p:to>
                                        <p:strVal val="visible"/>
                                      </p:to>
                                    </p:set>
                                    <p:animEffect transition="in" filter="wipe(left)">
                                      <p:cBhvr>
                                        <p:cTn id="12" dur="500"/>
                                        <p:tgtEl>
                                          <p:spTgt spid="150531">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50531">
                                            <p:txEl>
                                              <p:pRg st="9" end="9"/>
                                            </p:txEl>
                                          </p:spTgt>
                                        </p:tgtEl>
                                        <p:attrNameLst>
                                          <p:attrName>style.visibility</p:attrName>
                                        </p:attrNameLst>
                                      </p:cBhvr>
                                      <p:to>
                                        <p:strVal val="visible"/>
                                      </p:to>
                                    </p:set>
                                    <p:animEffect transition="in" filter="wipe(left)">
                                      <p:cBhvr>
                                        <p:cTn id="17" dur="500"/>
                                        <p:tgtEl>
                                          <p:spTgt spid="150531">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150531">
                                            <p:txEl>
                                              <p:pRg st="10" end="10"/>
                                            </p:txEl>
                                          </p:spTgt>
                                        </p:tgtEl>
                                        <p:attrNameLst>
                                          <p:attrName>style.visibility</p:attrName>
                                        </p:attrNameLst>
                                      </p:cBhvr>
                                      <p:to>
                                        <p:strVal val="visible"/>
                                      </p:to>
                                    </p:set>
                                    <p:animEffect transition="in" filter="wipe(left)">
                                      <p:cBhvr>
                                        <p:cTn id="26" dur="500"/>
                                        <p:tgtEl>
                                          <p:spTgt spid="150531">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150531">
                                            <p:txEl>
                                              <p:pRg st="11" end="11"/>
                                            </p:txEl>
                                          </p:spTgt>
                                        </p:tgtEl>
                                        <p:attrNameLst>
                                          <p:attrName>style.visibility</p:attrName>
                                        </p:attrNameLst>
                                      </p:cBhvr>
                                      <p:to>
                                        <p:strVal val="visible"/>
                                      </p:to>
                                    </p:set>
                                    <p:animEffect transition="in" filter="wipe(left)">
                                      <p:cBhvr>
                                        <p:cTn id="31" dur="500"/>
                                        <p:tgtEl>
                                          <p:spTgt spid="15053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uiExpand="1" build="p"/>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a:t>Wednesday, Jan. 16, 2019</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19</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19</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measurements, concepts of many kinematic parameters, including forces</a:t>
            </a:r>
          </a:p>
          <a:p>
            <a:pPr lvl="2" eaLnBrk="1" hangingPunct="1">
              <a:lnSpc>
                <a:spcPct val="90000"/>
              </a:lnSpc>
            </a:pPr>
            <a:r>
              <a:rPr lang="en-US" sz="1600" dirty="0"/>
              <a:t>First unification of forces – planetary forces and forces on the Earth</a:t>
            </a:r>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Era, after 1895</a:t>
            </a:r>
            <a:r>
              <a:rPr lang="en-US" sz="2800" dirty="0">
                <a:ea typeface="ＭＳ Ｐゴシック" pitchFamily="-84" charset="-128"/>
                <a:cs typeface="ＭＳ Ｐゴシック" pitchFamily="-84" charset="-128"/>
              </a:rPr>
              <a:t>)</a:t>
            </a:r>
          </a:p>
          <a:p>
            <a:pPr lvl="1" eaLnBrk="1" hangingPunct="1">
              <a:lnSpc>
                <a:spcPct val="90000"/>
              </a:lnSpc>
            </a:pPr>
            <a:r>
              <a:rPr lang="en-US" sz="2000" dirty="0"/>
              <a:t>Physicists thought everything was done and nothing new could be discovered</a:t>
            </a:r>
          </a:p>
          <a:p>
            <a:pPr lvl="1" eaLnBrk="1" hangingPunct="1">
              <a:lnSpc>
                <a:spcPct val="90000"/>
              </a:lnSpc>
            </a:pPr>
            <a:r>
              <a:rPr lang="en-US" sz="2000" dirty="0"/>
              <a:t>Concept of atoms did not quite exist</a:t>
            </a:r>
          </a:p>
          <a:p>
            <a:pPr lvl="1" eaLnBrk="1" hangingPunct="1">
              <a:lnSpc>
                <a:spcPct val="90000"/>
              </a:lnSpc>
            </a:pPr>
            <a:r>
              <a:rPr lang="en-US" sz="2000" dirty="0"/>
              <a:t>There were only handful of problems not well understood late 19</a:t>
            </a:r>
            <a:r>
              <a:rPr lang="en-US" sz="2000" baseline="30000" dirty="0"/>
              <a:t>th</a:t>
            </a:r>
            <a:r>
              <a:rPr lang="en-US" sz="2000" dirty="0"/>
              <a:t> century became the basis for new discoveries in 20</a:t>
            </a:r>
            <a:r>
              <a:rPr lang="en-US" sz="2000" baseline="30000" dirty="0"/>
              <a:t>th</a:t>
            </a:r>
            <a:r>
              <a:rPr lang="en-US" sz="2000" dirty="0"/>
              <a:t> century</a:t>
            </a:r>
          </a:p>
          <a:p>
            <a:pPr lvl="1" eaLnBrk="1" hangingPunct="1">
              <a:lnSpc>
                <a:spcPct val="90000"/>
              </a:lnSpc>
            </a:pPr>
            <a:r>
              <a:rPr lang="en-US" sz="2000" dirty="0"/>
              <a:t>That culminates in understanding of phenomena in microscopic scale and extremely high speed approaching the speed of light (3x10</a:t>
            </a:r>
            <a:r>
              <a:rPr lang="en-US" sz="2000" baseline="30000" dirty="0"/>
              <a:t>8</a:t>
            </a:r>
            <a:r>
              <a:rPr lang="en-US" sz="2000" dirty="0"/>
              <a:t>m/s)</a:t>
            </a:r>
          </a:p>
          <a:p>
            <a:pPr lvl="1" eaLnBrk="1" hangingPunct="1">
              <a:lnSpc>
                <a:spcPct val="90000"/>
              </a:lnSpc>
            </a:pPr>
            <a:r>
              <a:rPr lang="en-US" sz="2000" dirty="0"/>
              <a:t>Einstein’s theory of relativity: Generalized theory of space, time, and energy (mechanics)</a:t>
            </a:r>
          </a:p>
          <a:p>
            <a:pPr lvl="1" eaLnBrk="1" hangingPunct="1">
              <a:lnSpc>
                <a:spcPct val="90000"/>
              </a:lnSpc>
            </a:pPr>
            <a:r>
              <a:rPr lang="en-US" sz="2000" dirty="0"/>
              <a:t>Quantum Mechanics: Theory of atomic phenomena</a:t>
            </a:r>
          </a:p>
        </p:txBody>
      </p:sp>
      <p:sp>
        <p:nvSpPr>
          <p:cNvPr id="9" name="Rounded Rectangle 8"/>
          <p:cNvSpPr/>
          <p:nvPr/>
        </p:nvSpPr>
        <p:spPr bwMode="auto">
          <a:xfrm>
            <a:off x="6172200" y="4876800"/>
            <a:ext cx="1066800" cy="304800"/>
          </a:xfrm>
          <a:prstGeom prst="round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5681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animEffect transition="in" filter="wipe(left)">
                                      <p:cBhvr>
                                        <p:cTn id="7" dur="500"/>
                                        <p:tgtEl>
                                          <p:spTgt spid="150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0531">
                                            <p:txEl>
                                              <p:pRg st="1" end="1"/>
                                            </p:txEl>
                                          </p:spTgt>
                                        </p:tgtEl>
                                        <p:attrNameLst>
                                          <p:attrName>style.visibility</p:attrName>
                                        </p:attrNameLst>
                                      </p:cBhvr>
                                      <p:to>
                                        <p:strVal val="visible"/>
                                      </p:to>
                                    </p:set>
                                    <p:animEffect transition="in" filter="wipe(left)">
                                      <p:cBhvr>
                                        <p:cTn id="12" dur="500"/>
                                        <p:tgtEl>
                                          <p:spTgt spid="150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0531">
                                            <p:txEl>
                                              <p:pRg st="2" end="2"/>
                                            </p:txEl>
                                          </p:spTgt>
                                        </p:tgtEl>
                                        <p:attrNameLst>
                                          <p:attrName>style.visibility</p:attrName>
                                        </p:attrNameLst>
                                      </p:cBhvr>
                                      <p:to>
                                        <p:strVal val="visible"/>
                                      </p:to>
                                    </p:set>
                                    <p:animEffect transition="in" filter="wipe(left)">
                                      <p:cBhvr>
                                        <p:cTn id="17" dur="500"/>
                                        <p:tgtEl>
                                          <p:spTgt spid="150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0531">
                                            <p:txEl>
                                              <p:pRg st="3" end="3"/>
                                            </p:txEl>
                                          </p:spTgt>
                                        </p:tgtEl>
                                        <p:attrNameLst>
                                          <p:attrName>style.visibility</p:attrName>
                                        </p:attrNameLst>
                                      </p:cBhvr>
                                      <p:to>
                                        <p:strVal val="visible"/>
                                      </p:to>
                                    </p:set>
                                    <p:animEffect transition="in" filter="wipe(left)">
                                      <p:cBhvr>
                                        <p:cTn id="22" dur="500"/>
                                        <p:tgtEl>
                                          <p:spTgt spid="1505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50531">
                                            <p:txEl>
                                              <p:pRg st="4" end="4"/>
                                            </p:txEl>
                                          </p:spTgt>
                                        </p:tgtEl>
                                        <p:attrNameLst>
                                          <p:attrName>style.visibility</p:attrName>
                                        </p:attrNameLst>
                                      </p:cBhvr>
                                      <p:to>
                                        <p:strVal val="visible"/>
                                      </p:to>
                                    </p:set>
                                    <p:animEffect transition="in" filter="wipe(left)">
                                      <p:cBhvr>
                                        <p:cTn id="27" dur="500"/>
                                        <p:tgtEl>
                                          <p:spTgt spid="1505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50531">
                                            <p:txEl>
                                              <p:pRg st="5" end="5"/>
                                            </p:txEl>
                                          </p:spTgt>
                                        </p:tgtEl>
                                        <p:attrNameLst>
                                          <p:attrName>style.visibility</p:attrName>
                                        </p:attrNameLst>
                                      </p:cBhvr>
                                      <p:to>
                                        <p:strVal val="visible"/>
                                      </p:to>
                                    </p:set>
                                    <p:animEffect transition="in" filter="wipe(left)">
                                      <p:cBhvr>
                                        <p:cTn id="32" dur="500"/>
                                        <p:tgtEl>
                                          <p:spTgt spid="1505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50531">
                                            <p:txEl>
                                              <p:pRg st="6" end="6"/>
                                            </p:txEl>
                                          </p:spTgt>
                                        </p:tgtEl>
                                        <p:attrNameLst>
                                          <p:attrName>style.visibility</p:attrName>
                                        </p:attrNameLst>
                                      </p:cBhvr>
                                      <p:to>
                                        <p:strVal val="visible"/>
                                      </p:to>
                                    </p:set>
                                    <p:animEffect transition="in" filter="wipe(left)">
                                      <p:cBhvr>
                                        <p:cTn id="37" dur="500"/>
                                        <p:tgtEl>
                                          <p:spTgt spid="15053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50531">
                                            <p:txEl>
                                              <p:pRg st="7" end="7"/>
                                            </p:txEl>
                                          </p:spTgt>
                                        </p:tgtEl>
                                        <p:attrNameLst>
                                          <p:attrName>style.visibility</p:attrName>
                                        </p:attrNameLst>
                                      </p:cBhvr>
                                      <p:to>
                                        <p:strVal val="visible"/>
                                      </p:to>
                                    </p:set>
                                    <p:animEffect transition="in" filter="wipe(left)">
                                      <p:cBhvr>
                                        <p:cTn id="42" dur="500"/>
                                        <p:tgtEl>
                                          <p:spTgt spid="15053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50531">
                                            <p:txEl>
                                              <p:pRg st="8" end="8"/>
                                            </p:txEl>
                                          </p:spTgt>
                                        </p:tgtEl>
                                        <p:attrNameLst>
                                          <p:attrName>style.visibility</p:attrName>
                                        </p:attrNameLst>
                                      </p:cBhvr>
                                      <p:to>
                                        <p:strVal val="visible"/>
                                      </p:to>
                                    </p:set>
                                    <p:animEffect transition="in" filter="wipe(left)">
                                      <p:cBhvr>
                                        <p:cTn id="47" dur="500"/>
                                        <p:tgtEl>
                                          <p:spTgt spid="15053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50531">
                                            <p:txEl>
                                              <p:pRg st="9" end="9"/>
                                            </p:txEl>
                                          </p:spTgt>
                                        </p:tgtEl>
                                        <p:attrNameLst>
                                          <p:attrName>style.visibility</p:attrName>
                                        </p:attrNameLst>
                                      </p:cBhvr>
                                      <p:to>
                                        <p:strVal val="visible"/>
                                      </p:to>
                                    </p:set>
                                    <p:animEffect transition="in" filter="wipe(left)">
                                      <p:cBhvr>
                                        <p:cTn id="52" dur="500"/>
                                        <p:tgtEl>
                                          <p:spTgt spid="150531">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150531">
                                            <p:txEl>
                                              <p:pRg st="10" end="10"/>
                                            </p:txEl>
                                          </p:spTgt>
                                        </p:tgtEl>
                                        <p:attrNameLst>
                                          <p:attrName>style.visibility</p:attrName>
                                        </p:attrNameLst>
                                      </p:cBhvr>
                                      <p:to>
                                        <p:strVal val="visible"/>
                                      </p:to>
                                    </p:set>
                                    <p:animEffect transition="in" filter="wipe(left)">
                                      <p:cBhvr>
                                        <p:cTn id="61" dur="500"/>
                                        <p:tgtEl>
                                          <p:spTgt spid="150531">
                                            <p:txEl>
                                              <p:pRg st="10" end="1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iterate type="wd">
                                    <p:tmPct val="10000"/>
                                  </p:iterate>
                                  <p:childTnLst>
                                    <p:set>
                                      <p:cBhvr>
                                        <p:cTn id="65" dur="1" fill="hold">
                                          <p:stCondLst>
                                            <p:cond delay="0"/>
                                          </p:stCondLst>
                                        </p:cTn>
                                        <p:tgtEl>
                                          <p:spTgt spid="150531">
                                            <p:txEl>
                                              <p:pRg st="11" end="11"/>
                                            </p:txEl>
                                          </p:spTgt>
                                        </p:tgtEl>
                                        <p:attrNameLst>
                                          <p:attrName>style.visibility</p:attrName>
                                        </p:attrNameLst>
                                      </p:cBhvr>
                                      <p:to>
                                        <p:strVal val="visible"/>
                                      </p:to>
                                    </p:set>
                                    <p:animEffect transition="in" filter="wipe(left)">
                                      <p:cBhvr>
                                        <p:cTn id="66" dur="500"/>
                                        <p:tgtEl>
                                          <p:spTgt spid="15053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Wednesday,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endParaRPr lang="en-US" dirty="0"/>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dirty="0">
              <a:latin typeface="Arial Narrow" pitchFamily="-84" charset="0"/>
            </a:endParaRPr>
          </a:p>
        </p:txBody>
      </p:sp>
      <p:sp>
        <p:nvSpPr>
          <p:cNvPr id="19461" name="Rectangle 2"/>
          <p:cNvSpPr>
            <a:spLocks noGrp="1" noChangeArrowheads="1"/>
          </p:cNvSpPr>
          <p:nvPr>
            <p:ph type="title"/>
          </p:nvPr>
        </p:nvSpPr>
        <p:spPr>
          <a:xfrm>
            <a:off x="762000" y="0"/>
            <a:ext cx="7772400" cy="6096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09600"/>
            <a:ext cx="8153400" cy="5334000"/>
          </a:xfrm>
        </p:spPr>
        <p:txBody>
          <a:bodyPr/>
          <a:lstStyle/>
          <a:p>
            <a:pPr eaLnBrk="1" hangingPunct="1"/>
            <a:r>
              <a:rPr lang="en-US" dirty="0">
                <a:ea typeface="ＭＳ Ｐゴシック" pitchFamily="-84" charset="-128"/>
                <a:cs typeface="ＭＳ Ｐゴシック" pitchFamily="-84" charset="-128"/>
              </a:rPr>
              <a:t>Quiz #1 on appendices 3, 5, 6 and 7 and what we will have learned today</a:t>
            </a:r>
            <a:endParaRPr lang="en-US" dirty="0"/>
          </a:p>
          <a:p>
            <a:pPr lvl="1" eaLnBrk="1" hangingPunct="1"/>
            <a:r>
              <a:rPr lang="en-US" dirty="0"/>
              <a:t>Beginning of the class</a:t>
            </a:r>
          </a:p>
          <a:p>
            <a:pPr lvl="1" eaLnBrk="1" hangingPunct="1"/>
            <a:r>
              <a:rPr lang="en-US" dirty="0">
                <a:ea typeface="ＭＳ Ｐゴシック" pitchFamily="-84" charset="-128"/>
                <a:cs typeface="ＭＳ Ｐゴシック" pitchFamily="-84" charset="-128"/>
              </a:rPr>
              <a:t>Next Wednesday, Jan. 23</a:t>
            </a:r>
          </a:p>
          <a:p>
            <a:pPr eaLnBrk="1" hangingPunct="1"/>
            <a:r>
              <a:rPr lang="en-US" dirty="0">
                <a:ea typeface="ＭＳ Ｐゴシック" pitchFamily="-84" charset="-128"/>
                <a:cs typeface="ＭＳ Ｐゴシック" pitchFamily="-84" charset="-128"/>
              </a:rPr>
              <a:t>Class web page:</a:t>
            </a:r>
          </a:p>
          <a:p>
            <a:pPr lvl="1" eaLnBrk="1" hangingPunct="1"/>
            <a:r>
              <a:rPr lang="en-US" dirty="0">
                <a:ea typeface="ＭＳ Ｐゴシック" pitchFamily="-84" charset="-128"/>
                <a:cs typeface="ＭＳ Ｐゴシック" pitchFamily="-84" charset="-128"/>
                <a:hlinkClick r:id="rId2"/>
              </a:rPr>
              <a:t>http://www-hep.uta.edu/~yu/teaching/spring19-3313-001/spring19-3313-001.html</a:t>
            </a:r>
            <a:r>
              <a:rPr lang="en-US" dirty="0">
                <a:ea typeface="ＭＳ Ｐゴシック" pitchFamily="-84" charset="-128"/>
                <a:cs typeface="ＭＳ Ｐゴシック" pitchFamily="-84" charset="-128"/>
              </a:rPr>
              <a:t> </a:t>
            </a:r>
          </a:p>
          <a:p>
            <a:pPr lvl="1" eaLnBrk="1" hangingPunct="1"/>
            <a:r>
              <a:rPr lang="en-US" dirty="0">
                <a:ea typeface="ＭＳ Ｐゴシック" pitchFamily="-84" charset="-128"/>
                <a:cs typeface="ＭＳ Ｐゴシック" pitchFamily="-84" charset="-128"/>
              </a:rPr>
              <a:t>Lecture notes and other class info are posted here.</a:t>
            </a:r>
          </a:p>
          <a:p>
            <a:pPr eaLnBrk="1" hangingPunct="1"/>
            <a:r>
              <a:rPr lang="en-US" dirty="0">
                <a:ea typeface="ＭＳ Ｐゴシック" pitchFamily="-84" charset="-128"/>
                <a:cs typeface="ＭＳ Ｐゴシック" pitchFamily="-84" charset="-128"/>
              </a:rPr>
              <a:t>Office hours: 2:30 – 3:30pm Mon. and Wed.</a:t>
            </a:r>
          </a:p>
          <a:p>
            <a:pPr lvl="1" eaLnBrk="1" hangingPunct="1"/>
            <a:r>
              <a:rPr lang="en-US" dirty="0">
                <a:ea typeface="ＭＳ Ｐゴシック" pitchFamily="-84" charset="-128"/>
                <a:cs typeface="ＭＳ Ｐゴシック" pitchFamily="-84" charset="-128"/>
              </a:rPr>
              <a:t>Or by appointment</a:t>
            </a:r>
          </a:p>
          <a:p>
            <a:pPr lvl="1" eaLnBrk="1" hangingPunct="1"/>
            <a:r>
              <a:rPr lang="en-US" dirty="0">
                <a:ea typeface="ＭＳ Ｐゴシック" pitchFamily="-84" charset="-128"/>
                <a:cs typeface="ＭＳ Ｐゴシック" pitchFamily="-84" charset="-128"/>
              </a:rPr>
              <a:t>My office is CPB342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11619">
                                            <p:txEl>
                                              <p:pRg st="4" end="4"/>
                                            </p:txEl>
                                          </p:spTgt>
                                        </p:tgtEl>
                                        <p:attrNameLst>
                                          <p:attrName>style.visibility</p:attrName>
                                        </p:attrNameLst>
                                      </p:cBhvr>
                                      <p:to>
                                        <p:strVal val="visible"/>
                                      </p:to>
                                    </p:set>
                                    <p:animEffect transition="in" filter="wipe(left)">
                                      <p:cBhvr>
                                        <p:cTn id="25" dur="500"/>
                                        <p:tgtEl>
                                          <p:spTgt spid="111619">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11619">
                                            <p:txEl>
                                              <p:pRg st="5" end="5"/>
                                            </p:txEl>
                                          </p:spTgt>
                                        </p:tgtEl>
                                        <p:attrNameLst>
                                          <p:attrName>style.visibility</p:attrName>
                                        </p:attrNameLst>
                                      </p:cBhvr>
                                      <p:to>
                                        <p:strVal val="visible"/>
                                      </p:to>
                                    </p:set>
                                    <p:animEffect transition="in" filter="wipe(left)">
                                      <p:cBhvr>
                                        <p:cTn id="28" dur="500"/>
                                        <p:tgtEl>
                                          <p:spTgt spid="11161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1619">
                                            <p:txEl>
                                              <p:pRg st="6" end="6"/>
                                            </p:txEl>
                                          </p:spTgt>
                                        </p:tgtEl>
                                        <p:attrNameLst>
                                          <p:attrName>style.visibility</p:attrName>
                                        </p:attrNameLst>
                                      </p:cBhvr>
                                      <p:to>
                                        <p:strVal val="visible"/>
                                      </p:to>
                                    </p:set>
                                    <p:animEffect transition="in" filter="wipe(left)">
                                      <p:cBhvr>
                                        <p:cTn id="33" dur="500"/>
                                        <p:tgtEl>
                                          <p:spTgt spid="111619">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11619">
                                            <p:txEl>
                                              <p:pRg st="7" end="7"/>
                                            </p:txEl>
                                          </p:spTgt>
                                        </p:tgtEl>
                                        <p:attrNameLst>
                                          <p:attrName>style.visibility</p:attrName>
                                        </p:attrNameLst>
                                      </p:cBhvr>
                                      <p:to>
                                        <p:strVal val="visible"/>
                                      </p:to>
                                    </p:set>
                                    <p:animEffect transition="in" filter="wipe(left)">
                                      <p:cBhvr>
                                        <p:cTn id="36" dur="500"/>
                                        <p:tgtEl>
                                          <p:spTgt spid="111619">
                                            <p:txEl>
                                              <p:pRg st="7" end="7"/>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11619">
                                            <p:txEl>
                                              <p:pRg st="8" end="8"/>
                                            </p:txEl>
                                          </p:spTgt>
                                        </p:tgtEl>
                                        <p:attrNameLst>
                                          <p:attrName>style.visibility</p:attrName>
                                        </p:attrNameLst>
                                      </p:cBhvr>
                                      <p:to>
                                        <p:strVal val="visible"/>
                                      </p:to>
                                    </p:set>
                                    <p:animEffect transition="in" filter="wipe(left)">
                                      <p:cBhvr>
                                        <p:cTn id="39" dur="500"/>
                                        <p:tgtEl>
                                          <p:spTgt spid="111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noGrp="1" noChangeAspect="1"/>
          </p:cNvGrpSpPr>
          <p:nvPr/>
        </p:nvGrpSpPr>
        <p:grpSpPr bwMode="auto">
          <a:xfrm>
            <a:off x="914400" y="228600"/>
            <a:ext cx="7010400" cy="6211888"/>
            <a:chOff x="816" y="118"/>
            <a:chExt cx="4416" cy="3913"/>
          </a:xfrm>
        </p:grpSpPr>
        <p:sp>
          <p:nvSpPr>
            <p:cNvPr id="19458" name="AutoShape 5"/>
            <p:cNvSpPr>
              <a:spLocks noChangeAspect="1" noChangeArrowheads="1" noTextEdit="1"/>
            </p:cNvSpPr>
            <p:nvPr/>
          </p:nvSpPr>
          <p:spPr bwMode="auto">
            <a:xfrm>
              <a:off x="816" y="118"/>
              <a:ext cx="4416" cy="3913"/>
            </a:xfrm>
            <a:prstGeom prst="rect">
              <a:avLst/>
            </a:prstGeom>
            <a:noFill/>
            <a:ln w="9525">
              <a:noFill/>
              <a:miter lim="800000"/>
              <a:headEnd/>
              <a:tailEnd/>
            </a:ln>
          </p:spPr>
          <p:txBody>
            <a:bodyPr>
              <a:prstTxWarp prst="textNoShape">
                <a:avLst/>
              </a:prstTxWarp>
            </a:bodyPr>
            <a:lstStyle/>
            <a:p>
              <a:endParaRPr lang="en-US"/>
            </a:p>
          </p:txBody>
        </p:sp>
        <p:sp>
          <p:nvSpPr>
            <p:cNvPr id="19459" name="_s48147"/>
            <p:cNvSpPr>
              <a:spLocks noChangeShapeType="1"/>
            </p:cNvSpPr>
            <p:nvPr/>
          </p:nvSpPr>
          <p:spPr bwMode="auto">
            <a:xfrm flipH="1">
              <a:off x="2219" y="2305"/>
              <a:ext cx="403" cy="234"/>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0" name="_s48139"/>
            <p:cNvSpPr>
              <a:spLocks noChangeArrowheads="1"/>
            </p:cNvSpPr>
            <p:nvPr/>
          </p:nvSpPr>
          <p:spPr bwMode="auto">
            <a:xfrm>
              <a:off x="1353" y="2307"/>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ELECTRICITY </a:t>
              </a:r>
            </a:p>
            <a:p>
              <a:pPr algn="ctr" eaLnBrk="0" hangingPunct="0"/>
              <a:r>
                <a:rPr lang="en-US" sz="1200" b="1">
                  <a:solidFill>
                    <a:srgbClr val="000000"/>
                  </a:solidFill>
                </a:rPr>
                <a:t>AND</a:t>
              </a:r>
            </a:p>
            <a:p>
              <a:pPr algn="ctr" eaLnBrk="0" hangingPunct="0"/>
              <a:r>
                <a:rPr lang="en-US" sz="1200" b="1">
                  <a:solidFill>
                    <a:srgbClr val="000000"/>
                  </a:solidFill>
                </a:rPr>
                <a:t>MAGNETISM</a:t>
              </a:r>
            </a:p>
          </p:txBody>
        </p:sp>
        <p:sp>
          <p:nvSpPr>
            <p:cNvPr id="19461" name="_s48155"/>
            <p:cNvSpPr>
              <a:spLocks noChangeShapeType="1"/>
            </p:cNvSpPr>
            <p:nvPr/>
          </p:nvSpPr>
          <p:spPr bwMode="auto">
            <a:xfrm>
              <a:off x="3425" y="2306"/>
              <a:ext cx="404" cy="232"/>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2" name="_s48154"/>
            <p:cNvSpPr>
              <a:spLocks noChangeArrowheads="1"/>
            </p:cNvSpPr>
            <p:nvPr/>
          </p:nvSpPr>
          <p:spPr bwMode="auto">
            <a:xfrm>
              <a:off x="3767" y="230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THERMODYNAMICS</a:t>
              </a:r>
            </a:p>
            <a:p>
              <a:pPr algn="ctr" eaLnBrk="0" hangingPunct="0"/>
              <a:endParaRPr lang="en-US" sz="1200" b="1">
                <a:solidFill>
                  <a:srgbClr val="000000"/>
                </a:solidFill>
              </a:endParaRPr>
            </a:p>
          </p:txBody>
        </p:sp>
        <p:sp>
          <p:nvSpPr>
            <p:cNvPr id="19463" name="_s48153"/>
            <p:cNvSpPr>
              <a:spLocks noChangeShapeType="1"/>
            </p:cNvSpPr>
            <p:nvPr/>
          </p:nvSpPr>
          <p:spPr bwMode="auto">
            <a:xfrm flipV="1">
              <a:off x="3024" y="1144"/>
              <a:ext cx="0" cy="466"/>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4" name="_s48152"/>
            <p:cNvSpPr>
              <a:spLocks noChangeArrowheads="1"/>
            </p:cNvSpPr>
            <p:nvPr/>
          </p:nvSpPr>
          <p:spPr bwMode="auto">
            <a:xfrm>
              <a:off x="2560" y="21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dirty="0"/>
                <a:t>  </a:t>
              </a:r>
              <a:r>
                <a:rPr lang="en-US" sz="1200" b="1" dirty="0">
                  <a:solidFill>
                    <a:srgbClr val="000000"/>
                  </a:solidFill>
                </a:rPr>
                <a:t>MECHANICS</a:t>
              </a:r>
            </a:p>
            <a:p>
              <a:pPr algn="ctr" eaLnBrk="0" hangingPunct="0"/>
              <a:r>
                <a:rPr lang="en-US" sz="1200" b="1" dirty="0">
                  <a:solidFill>
                    <a:srgbClr val="000000"/>
                  </a:solidFill>
                </a:rPr>
                <a:t>      </a:t>
              </a:r>
              <a:r>
                <a:rPr lang="en-US" sz="1200" dirty="0">
                  <a:solidFill>
                    <a:srgbClr val="FF3300"/>
                  </a:solidFill>
                </a:rPr>
                <a:t>	</a:t>
              </a:r>
            </a:p>
          </p:txBody>
        </p:sp>
        <p:sp>
          <p:nvSpPr>
            <p:cNvPr id="19465" name="_s48135"/>
            <p:cNvSpPr>
              <a:spLocks noChangeArrowheads="1"/>
            </p:cNvSpPr>
            <p:nvPr/>
          </p:nvSpPr>
          <p:spPr bwMode="auto">
            <a:xfrm>
              <a:off x="2560" y="1610"/>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endParaRPr lang="en-US" sz="1200" b="1" dirty="0">
                <a:solidFill>
                  <a:srgbClr val="000000"/>
                </a:solidFill>
              </a:endParaRPr>
            </a:p>
            <a:p>
              <a:pPr algn="ctr" eaLnBrk="0" hangingPunct="0"/>
              <a:r>
                <a:rPr lang="en-US" sz="1200" b="1" dirty="0">
                  <a:solidFill>
                    <a:srgbClr val="000000"/>
                  </a:solidFill>
                </a:rPr>
                <a:t>CLASSICAL</a:t>
              </a:r>
            </a:p>
            <a:p>
              <a:pPr algn="ctr" eaLnBrk="0" hangingPunct="0"/>
              <a:r>
                <a:rPr lang="en-US" sz="1200" b="1" dirty="0">
                  <a:solidFill>
                    <a:srgbClr val="000000"/>
                  </a:solidFill>
                </a:rPr>
                <a:t> PHYSICS</a:t>
              </a:r>
            </a:p>
          </p:txBody>
        </p:sp>
        <p:sp>
          <p:nvSpPr>
            <p:cNvPr id="48159" name="Text Box 31"/>
            <p:cNvSpPr txBox="1">
              <a:spLocks noChangeArrowheads="1"/>
            </p:cNvSpPr>
            <p:nvPr/>
          </p:nvSpPr>
          <p:spPr bwMode="auto">
            <a:xfrm>
              <a:off x="1287" y="3513"/>
              <a:ext cx="3037" cy="231"/>
            </a:xfrm>
            <a:prstGeom prst="rect">
              <a:avLst/>
            </a:prstGeom>
            <a:noFill/>
            <a:ln>
              <a:noFill/>
            </a:ln>
            <a:effectLst/>
            <a:extLst/>
          </p:spPr>
          <p:txBody>
            <a:bodyPr>
              <a:spAutoFit/>
            </a:bodyPr>
            <a:lstStyle/>
            <a:p>
              <a:pPr eaLnBrk="0" hangingPunct="0">
                <a:defRPr/>
              </a:pPr>
              <a:r>
                <a:rPr lang="en-US" sz="1800">
                  <a:latin typeface="Arial" charset="0"/>
                  <a:ea typeface="ＭＳ Ｐゴシック" charset="0"/>
                  <a:cs typeface="+mn-cs"/>
                </a:rPr>
                <a:t>                      </a:t>
              </a:r>
              <a:r>
                <a:rPr lang="en-US" sz="1800" b="1">
                  <a:latin typeface="Arial" charset="0"/>
                  <a:ea typeface="ＭＳ Ｐゴシック" charset="0"/>
                  <a:cs typeface="+mn-cs"/>
                </a:rPr>
                <a:t>CONSERVATION LAWS</a:t>
              </a:r>
              <a:r>
                <a:rPr lang="en-US" sz="1800">
                  <a:latin typeface="Arial" charset="0"/>
                  <a:ea typeface="ＭＳ Ｐゴシック" charset="0"/>
                  <a:cs typeface="+mn-cs"/>
                </a:rPr>
                <a:t>     </a:t>
              </a:r>
            </a:p>
          </p:txBody>
        </p:sp>
        <p:sp>
          <p:nvSpPr>
            <p:cNvPr id="48160" name="AutoShape 32"/>
            <p:cNvSpPr>
              <a:spLocks noChangeArrowheads="1"/>
            </p:cNvSpPr>
            <p:nvPr/>
          </p:nvSpPr>
          <p:spPr bwMode="auto">
            <a:xfrm>
              <a:off x="2861" y="2832"/>
              <a:ext cx="307" cy="615"/>
            </a:xfrm>
            <a:prstGeom prst="downArrow">
              <a:avLst>
                <a:gd name="adj1" fmla="val 50000"/>
                <a:gd name="adj2" fmla="val 50081"/>
              </a:avLst>
            </a:prstGeom>
            <a:solidFill>
              <a:srgbClr val="0033CC"/>
            </a:solidFill>
            <a:ln w="9525">
              <a:solidFill>
                <a:srgbClr val="FF3300"/>
              </a:solidFill>
              <a:miter lim="800000"/>
              <a:headEnd/>
              <a:tailEnd/>
            </a:ln>
            <a:effectLst/>
            <a:extLst/>
          </p:spPr>
          <p:txBody>
            <a:bodyPr vert="eaVert" wrap="none" anchor="ctr"/>
            <a:lstStyle/>
            <a:p>
              <a:pPr algn="ctr" eaLnBrk="0" hangingPunct="0">
                <a:defRPr/>
              </a:pPr>
              <a:endParaRPr lang="en-US" sz="1800" b="1">
                <a:solidFill>
                  <a:srgbClr val="000000"/>
                </a:solidFill>
                <a:latin typeface="Arial" charset="0"/>
                <a:ea typeface="ＭＳ Ｐゴシック" charset="0"/>
                <a:cs typeface="+mn-cs"/>
              </a:endParaRPr>
            </a:p>
          </p:txBody>
        </p:sp>
      </p:grpSp>
      <p:sp>
        <p:nvSpPr>
          <p:cNvPr id="13" name="Date Placeholder 12"/>
          <p:cNvSpPr>
            <a:spLocks noGrp="1"/>
          </p:cNvSpPr>
          <p:nvPr>
            <p:ph type="dt" sz="half" idx="10"/>
          </p:nvPr>
        </p:nvSpPr>
        <p:spPr/>
        <p:txBody>
          <a:bodyPr/>
          <a:lstStyle/>
          <a:p>
            <a:pPr>
              <a:defRPr/>
            </a:pPr>
            <a:r>
              <a:rPr lang="en-US"/>
              <a:t>Wednesday, Jan. 16, 2019</a:t>
            </a:r>
          </a:p>
        </p:txBody>
      </p:sp>
      <p:sp>
        <p:nvSpPr>
          <p:cNvPr id="14" name="Slide Number Placeholder 13"/>
          <p:cNvSpPr>
            <a:spLocks noGrp="1"/>
          </p:cNvSpPr>
          <p:nvPr>
            <p:ph type="sldNum" sz="quarter" idx="12"/>
          </p:nvPr>
        </p:nvSpPr>
        <p:spPr/>
        <p:txBody>
          <a:bodyPr/>
          <a:lstStyle/>
          <a:p>
            <a:fld id="{D44309C4-BE5D-3F41-A6AF-E569444AEA11}" type="slidenum">
              <a:rPr lang="en-US" smtClean="0"/>
              <a:pPr/>
              <a:t>20</a:t>
            </a:fld>
            <a:endParaRPr lang="en-US"/>
          </a:p>
        </p:txBody>
      </p:sp>
      <p:sp>
        <p:nvSpPr>
          <p:cNvPr id="15" name="Footer Placeholder 14"/>
          <p:cNvSpPr>
            <a:spLocks noGrp="1"/>
          </p:cNvSpPr>
          <p:nvPr>
            <p:ph type="ftr" sz="quarter" idx="11"/>
          </p:nvPr>
        </p:nvSpPr>
        <p:spPr/>
        <p:txBody>
          <a:bodyPr/>
          <a:lstStyle/>
          <a:p>
            <a:pPr>
              <a:defRPr/>
            </a:pPr>
            <a:r>
              <a:rPr lang="en-US"/>
              <a:t>PHYS 3313-001, Spring 2019                      Dr. Jaehoon Yu</a:t>
            </a:r>
          </a:p>
        </p:txBody>
      </p:sp>
      <p:sp>
        <p:nvSpPr>
          <p:cNvPr id="3" name="TextBox 2"/>
          <p:cNvSpPr txBox="1"/>
          <p:nvPr/>
        </p:nvSpPr>
        <p:spPr>
          <a:xfrm>
            <a:off x="5638800" y="2510135"/>
            <a:ext cx="3276600" cy="461665"/>
          </a:xfrm>
          <a:prstGeom prst="rect">
            <a:avLst/>
          </a:prstGeom>
          <a:noFill/>
        </p:spPr>
        <p:txBody>
          <a:bodyPr wrap="square" rtlCol="0">
            <a:spAutoFit/>
          </a:bodyPr>
          <a:lstStyle/>
          <a:p>
            <a:r>
              <a:rPr lang="en-US" dirty="0">
                <a:solidFill>
                  <a:srgbClr val="800000"/>
                </a:solidFill>
                <a:latin typeface="+mj-lt"/>
              </a:rPr>
              <a:t>All these in just 300 years!!</a:t>
            </a:r>
          </a:p>
        </p:txBody>
      </p:sp>
    </p:spTree>
    <p:extLst>
      <p:ext uri="{BB962C8B-B14F-4D97-AF65-F5344CB8AC3E}">
        <p14:creationId xmlns:p14="http://schemas.microsoft.com/office/powerpoint/2010/main" val="42202374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1403350"/>
          </a:xfrm>
        </p:spPr>
        <p:txBody>
          <a:bodyPr/>
          <a:lstStyle/>
          <a:p>
            <a:pPr eaLnBrk="1" hangingPunct="1">
              <a:defRPr/>
            </a:pPr>
            <a:r>
              <a:rPr lang="en-US" sz="4000" dirty="0">
                <a:cs typeface="+mj-cs"/>
              </a:rPr>
              <a:t>Triumph of Classical Physics: </a:t>
            </a:r>
            <a:br>
              <a:rPr lang="en-US" sz="4000" dirty="0">
                <a:cs typeface="+mj-cs"/>
              </a:rPr>
            </a:br>
            <a:r>
              <a:rPr lang="en-US" sz="4000" dirty="0">
                <a:cs typeface="+mj-cs"/>
              </a:rPr>
              <a:t>The Conservation Laws</a:t>
            </a:r>
          </a:p>
        </p:txBody>
      </p:sp>
      <p:sp>
        <p:nvSpPr>
          <p:cNvPr id="72707" name="Rectangle 3"/>
          <p:cNvSpPr>
            <a:spLocks noGrp="1" noChangeArrowheads="1"/>
          </p:cNvSpPr>
          <p:nvPr>
            <p:ph type="body" idx="1"/>
          </p:nvPr>
        </p:nvSpPr>
        <p:spPr>
          <a:xfrm>
            <a:off x="381000" y="1524000"/>
            <a:ext cx="8382000" cy="4648200"/>
          </a:xfrm>
        </p:spPr>
        <p:txBody>
          <a:bodyPr/>
          <a:lstStyle/>
          <a:p>
            <a:pPr eaLnBrk="1" hangingPunct="1">
              <a:lnSpc>
                <a:spcPct val="80000"/>
              </a:lnSpc>
              <a:buSzPct val="130000"/>
              <a:buFont typeface="Arial" charset="0"/>
              <a:buChar char="•"/>
              <a:defRPr/>
            </a:pPr>
            <a:r>
              <a:rPr lang="en-US" b="1" dirty="0">
                <a:cs typeface="+mn-cs"/>
              </a:rPr>
              <a:t>Conservation of energy</a:t>
            </a:r>
            <a:r>
              <a:rPr lang="en-US" dirty="0">
                <a:cs typeface="+mn-cs"/>
              </a:rPr>
              <a:t>: The total sum of energy (in all its forms) is conserved in all interactions. </a:t>
            </a:r>
          </a:p>
          <a:p>
            <a:pPr eaLnBrk="1" hangingPunct="1">
              <a:lnSpc>
                <a:spcPct val="80000"/>
              </a:lnSpc>
              <a:buSzPct val="130000"/>
              <a:buFont typeface="Arial" charset="0"/>
              <a:buChar char="•"/>
              <a:defRPr/>
            </a:pPr>
            <a:r>
              <a:rPr lang="en-US" b="1" dirty="0">
                <a:cs typeface="+mn-cs"/>
              </a:rPr>
              <a:t>Conservation of linear momentum</a:t>
            </a:r>
            <a:r>
              <a:rPr lang="en-US" dirty="0">
                <a:cs typeface="+mn-cs"/>
              </a:rPr>
              <a:t>: In the absence of external forces, linear momentum is conserved in all interactions.</a:t>
            </a:r>
          </a:p>
          <a:p>
            <a:pPr eaLnBrk="1" hangingPunct="1">
              <a:lnSpc>
                <a:spcPct val="80000"/>
              </a:lnSpc>
              <a:buSzPct val="130000"/>
              <a:buFont typeface="Arial" charset="0"/>
              <a:buChar char="•"/>
              <a:defRPr/>
            </a:pPr>
            <a:r>
              <a:rPr lang="en-US" b="1" dirty="0">
                <a:cs typeface="+mn-cs"/>
              </a:rPr>
              <a:t>Conservation of angular momentum</a:t>
            </a:r>
            <a:r>
              <a:rPr lang="en-US" dirty="0">
                <a:cs typeface="+mn-cs"/>
              </a:rPr>
              <a:t>: In the absence of external torque, angular momentum is conserved in all interactions.</a:t>
            </a:r>
          </a:p>
          <a:p>
            <a:pPr eaLnBrk="1" hangingPunct="1">
              <a:lnSpc>
                <a:spcPct val="80000"/>
              </a:lnSpc>
              <a:buSzPct val="130000"/>
              <a:buFont typeface="Arial" charset="0"/>
              <a:buChar char="•"/>
              <a:defRPr/>
            </a:pPr>
            <a:r>
              <a:rPr lang="en-US" b="1" dirty="0">
                <a:cs typeface="+mn-cs"/>
              </a:rPr>
              <a:t>Conservation of charge</a:t>
            </a:r>
            <a:r>
              <a:rPr lang="en-US" dirty="0">
                <a:cs typeface="+mn-cs"/>
              </a:rPr>
              <a:t>: Electric charge is conserved in all interactions.</a:t>
            </a: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8813319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left)">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left)">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left)">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left)">
                                      <p:cBhvr>
                                        <p:cTn id="22"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304800"/>
            <a:ext cx="7772400" cy="1143000"/>
          </a:xfrm>
        </p:spPr>
        <p:txBody>
          <a:bodyPr/>
          <a:lstStyle/>
          <a:p>
            <a:pPr eaLnBrk="1" hangingPunct="1">
              <a:defRPr/>
            </a:pPr>
            <a:r>
              <a:rPr lang="en-US" sz="4800" dirty="0">
                <a:cs typeface="+mj-cs"/>
              </a:rPr>
              <a:t>Mechanics</a:t>
            </a:r>
          </a:p>
        </p:txBody>
      </p:sp>
      <p:sp>
        <p:nvSpPr>
          <p:cNvPr id="21506" name="Rectangle 3"/>
          <p:cNvSpPr>
            <a:spLocks noGrp="1" noChangeArrowheads="1"/>
          </p:cNvSpPr>
          <p:nvPr>
            <p:ph type="body" idx="1"/>
          </p:nvPr>
        </p:nvSpPr>
        <p:spPr>
          <a:xfrm>
            <a:off x="457200" y="1447800"/>
            <a:ext cx="8229600" cy="4683125"/>
          </a:xfrm>
        </p:spPr>
        <p:txBody>
          <a:bodyPr/>
          <a:lstStyle/>
          <a:p>
            <a:pPr marL="609600" indent="-609600" eaLnBrk="1" hangingPunct="1"/>
            <a:r>
              <a:rPr lang="en-US" sz="3600" dirty="0">
                <a:cs typeface="ＭＳ Ｐゴシック" pitchFamily="-84" charset="-128"/>
              </a:rPr>
              <a:t>Galileo (1564-1642)</a:t>
            </a:r>
          </a:p>
          <a:p>
            <a:pPr marL="990600" lvl="1" indent="-646113" eaLnBrk="1" hangingPunct="1"/>
            <a:r>
              <a:rPr lang="en-US" sz="3600" dirty="0"/>
              <a:t>First great experimentalist</a:t>
            </a:r>
          </a:p>
          <a:p>
            <a:pPr marL="990600" lvl="1" indent="-646113" eaLnBrk="1" hangingPunct="1"/>
            <a:r>
              <a:rPr lang="en-US" sz="3600" dirty="0"/>
              <a:t>Principle of inertia</a:t>
            </a:r>
          </a:p>
          <a:p>
            <a:pPr marL="990600" lvl="1" indent="-646113" eaLnBrk="1" hangingPunct="1"/>
            <a:r>
              <a:rPr lang="en-US" sz="3600" dirty="0"/>
              <a:t>Established experimental foundations </a:t>
            </a:r>
          </a:p>
          <a:p>
            <a:pPr marL="609600" indent="-609600" eaLnBrk="1" hangingPunct="1">
              <a:buFont typeface="Wingdings" pitchFamily="-84" charset="2"/>
              <a:buNone/>
            </a:pPr>
            <a:endParaRPr lang="en-US" sz="3600" dirty="0">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5270278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wipe(left)">
                                      <p:cBhvr>
                                        <p:cTn id="7" dur="500"/>
                                        <p:tgtEl>
                                          <p:spTgt spid="215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6">
                                            <p:txEl>
                                              <p:pRg st="1" end="1"/>
                                            </p:txEl>
                                          </p:spTgt>
                                        </p:tgtEl>
                                        <p:attrNameLst>
                                          <p:attrName>style.visibility</p:attrName>
                                        </p:attrNameLst>
                                      </p:cBhvr>
                                      <p:to>
                                        <p:strVal val="visible"/>
                                      </p:to>
                                    </p:set>
                                    <p:animEffect transition="in" filter="wipe(left)">
                                      <p:cBhvr>
                                        <p:cTn id="12" dur="500"/>
                                        <p:tgtEl>
                                          <p:spTgt spid="2150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6">
                                            <p:txEl>
                                              <p:pRg st="2" end="2"/>
                                            </p:txEl>
                                          </p:spTgt>
                                        </p:tgtEl>
                                        <p:attrNameLst>
                                          <p:attrName>style.visibility</p:attrName>
                                        </p:attrNameLst>
                                      </p:cBhvr>
                                      <p:to>
                                        <p:strVal val="visible"/>
                                      </p:to>
                                    </p:set>
                                    <p:animEffect transition="in" filter="wipe(left)">
                                      <p:cBhvr>
                                        <p:cTn id="17" dur="500"/>
                                        <p:tgtEl>
                                          <p:spTgt spid="2150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6">
                                            <p:txEl>
                                              <p:pRg st="3" end="3"/>
                                            </p:txEl>
                                          </p:spTgt>
                                        </p:tgtEl>
                                        <p:attrNameLst>
                                          <p:attrName>style.visibility</p:attrName>
                                        </p:attrNameLst>
                                      </p:cBhvr>
                                      <p:to>
                                        <p:strVal val="visible"/>
                                      </p:to>
                                    </p:set>
                                    <p:animEffect transition="in" filter="wipe(left)">
                                      <p:cBhvr>
                                        <p:cTn id="22" dur="500"/>
                                        <p:tgtEl>
                                          <p:spTgt spid="215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body" sz="half" idx="1"/>
          </p:nvPr>
        </p:nvSpPr>
        <p:spPr>
          <a:xfrm>
            <a:off x="457200" y="914400"/>
            <a:ext cx="8686800" cy="4876800"/>
          </a:xfrm>
        </p:spPr>
        <p:txBody>
          <a:bodyPr/>
          <a:lstStyle/>
          <a:p>
            <a:pPr eaLnBrk="1" hangingPunct="1">
              <a:lnSpc>
                <a:spcPct val="80000"/>
              </a:lnSpc>
              <a:buFont typeface="Wingdings" pitchFamily="-84" charset="2"/>
              <a:buNone/>
            </a:pPr>
            <a:r>
              <a:rPr lang="en-US" sz="2800" dirty="0">
                <a:cs typeface="ＭＳ Ｐゴシック" pitchFamily="-84" charset="-128"/>
              </a:rPr>
              <a:t>Three laws describing the relationship between mass and acceleration, concept </a:t>
            </a:r>
            <a:r>
              <a:rPr lang="en-US" sz="2800">
                <a:cs typeface="ＭＳ Ｐゴシック" pitchFamily="-84" charset="-128"/>
              </a:rPr>
              <a:t>of forces </a:t>
            </a:r>
            <a:r>
              <a:rPr lang="en-US" sz="2800" dirty="0">
                <a:cs typeface="ＭＳ Ｐゴシック" pitchFamily="-84" charset="-128"/>
                <a:sym typeface="Wingdings"/>
              </a:rPr>
              <a:t> First unification of forces!!</a:t>
            </a:r>
            <a:endParaRPr lang="en-US" sz="2800" dirty="0">
              <a:cs typeface="ＭＳ Ｐゴシック" pitchFamily="-84" charset="-128"/>
            </a:endParaRPr>
          </a:p>
          <a:p>
            <a:pPr eaLnBrk="1" hangingPunct="1">
              <a:lnSpc>
                <a:spcPct val="90000"/>
              </a:lnSpc>
              <a:buSzTx/>
              <a:buFont typeface="Wingdings" pitchFamily="-84" charset="2"/>
              <a:buChar char="§"/>
            </a:pPr>
            <a:r>
              <a:rPr lang="en-US" sz="2800" b="1" dirty="0">
                <a:cs typeface="ＭＳ Ｐゴシック" pitchFamily="-84" charset="-128"/>
              </a:rPr>
              <a:t>Newton’</a:t>
            </a:r>
            <a:r>
              <a:rPr lang="en-US" altLang="ja-JP" sz="2800" b="1" dirty="0">
                <a:cs typeface="ＭＳ Ｐゴシック" pitchFamily="-84" charset="-128"/>
              </a:rPr>
              <a:t>s first law</a:t>
            </a:r>
            <a:r>
              <a:rPr lang="en-US" altLang="ja-JP" sz="2800" dirty="0">
                <a:cs typeface="ＭＳ Ｐゴシック" pitchFamily="-84" charset="-128"/>
              </a:rPr>
              <a:t> (</a:t>
            </a:r>
            <a:r>
              <a:rPr lang="en-US" altLang="ja-JP" sz="2800" i="1" dirty="0">
                <a:cs typeface="ＭＳ Ｐゴシック" pitchFamily="-84" charset="-128"/>
              </a:rPr>
              <a:t>law of inertia</a:t>
            </a:r>
            <a:r>
              <a:rPr lang="en-US" altLang="ja-JP" sz="2800" dirty="0">
                <a:cs typeface="ＭＳ Ｐゴシック" pitchFamily="-84" charset="-128"/>
              </a:rPr>
              <a:t>): An object in motion with a constant velocity will continue in motion unless acted upon by some net external force.</a:t>
            </a:r>
            <a:endParaRPr lang="en-US" sz="2800" dirty="0">
              <a:cs typeface="ＭＳ Ｐゴシック" pitchFamily="-84" charset="-128"/>
            </a:endParaRPr>
          </a:p>
          <a:p>
            <a:pPr eaLnBrk="1" hangingPunct="1">
              <a:lnSpc>
                <a:spcPct val="90000"/>
              </a:lnSpc>
              <a:buSzTx/>
              <a:buFont typeface="Wingdings" pitchFamily="-84" charset="2"/>
              <a:buChar char="§"/>
            </a:pPr>
            <a:r>
              <a:rPr lang="en-US" sz="2800" b="1" dirty="0">
                <a:cs typeface="ＭＳ Ｐゴシック" pitchFamily="-84" charset="-128"/>
              </a:rPr>
              <a:t>Newton’</a:t>
            </a:r>
            <a:r>
              <a:rPr lang="en-US" altLang="ja-JP" sz="2800" b="1" dirty="0">
                <a:cs typeface="ＭＳ Ｐゴシック" pitchFamily="-84" charset="-128"/>
              </a:rPr>
              <a:t>s second law</a:t>
            </a:r>
            <a:r>
              <a:rPr lang="en-US" altLang="ja-JP" sz="2800" dirty="0">
                <a:cs typeface="ＭＳ Ｐゴシック" pitchFamily="-84" charset="-128"/>
              </a:rPr>
              <a:t>: Introduces force (F) as responsible for the  the change in linear momentum (</a:t>
            </a:r>
            <a:r>
              <a:rPr lang="en-US" altLang="ja-JP" sz="2800" b="1" dirty="0">
                <a:cs typeface="ＭＳ Ｐゴシック" pitchFamily="-84" charset="-128"/>
              </a:rPr>
              <a:t>p</a:t>
            </a:r>
            <a:r>
              <a:rPr lang="en-US" altLang="ja-JP" sz="2800" dirty="0">
                <a:cs typeface="ＭＳ Ｐゴシック" pitchFamily="-84" charset="-128"/>
              </a:rPr>
              <a:t>):</a:t>
            </a:r>
          </a:p>
          <a:p>
            <a:pPr eaLnBrk="1" hangingPunct="1">
              <a:lnSpc>
                <a:spcPct val="90000"/>
              </a:lnSpc>
              <a:buSzTx/>
              <a:buFont typeface="Wingdings" pitchFamily="-84" charset="2"/>
              <a:buChar char="§"/>
            </a:pPr>
            <a:r>
              <a:rPr lang="en-US" sz="2400" b="1" dirty="0">
                <a:cs typeface="ＭＳ Ｐゴシック" pitchFamily="-84" charset="-128"/>
              </a:rPr>
              <a:t>                                      or</a:t>
            </a:r>
          </a:p>
          <a:p>
            <a:pPr eaLnBrk="1" hangingPunct="1">
              <a:lnSpc>
                <a:spcPct val="90000"/>
              </a:lnSpc>
              <a:buSzTx/>
              <a:buFont typeface="Wingdings" pitchFamily="-84" charset="2"/>
              <a:buChar char="§"/>
            </a:pPr>
            <a:r>
              <a:rPr lang="en-US" sz="2800" b="1" dirty="0">
                <a:cs typeface="ＭＳ Ｐゴシック" pitchFamily="-84" charset="-128"/>
                <a:sym typeface="Wingdings" pitchFamily="-84" charset="2"/>
              </a:rPr>
              <a:t>Newton’</a:t>
            </a:r>
            <a:r>
              <a:rPr lang="en-US" altLang="ja-JP" sz="2800" b="1" dirty="0">
                <a:cs typeface="ＭＳ Ｐゴシック" pitchFamily="-84" charset="-128"/>
                <a:sym typeface="Wingdings" pitchFamily="-84" charset="2"/>
              </a:rPr>
              <a:t>s third law</a:t>
            </a:r>
            <a:r>
              <a:rPr lang="en-US" altLang="ja-JP" sz="2800" dirty="0">
                <a:cs typeface="ＭＳ Ｐゴシック" pitchFamily="-84" charset="-128"/>
                <a:sym typeface="Wingdings" pitchFamily="-84" charset="2"/>
              </a:rPr>
              <a:t> (</a:t>
            </a:r>
            <a:r>
              <a:rPr lang="en-US" altLang="ja-JP" sz="2800" i="1" dirty="0">
                <a:cs typeface="ＭＳ Ｐゴシック" pitchFamily="-84" charset="-128"/>
                <a:sym typeface="Wingdings" pitchFamily="-84" charset="2"/>
              </a:rPr>
              <a:t>law of action and reaction</a:t>
            </a:r>
            <a:r>
              <a:rPr lang="en-US" altLang="ja-JP" sz="2800" dirty="0">
                <a:cs typeface="ＭＳ Ｐゴシック" pitchFamily="-84" charset="-128"/>
                <a:sym typeface="Wingdings" pitchFamily="-84" charset="2"/>
              </a:rPr>
              <a:t>):</a:t>
            </a:r>
            <a:r>
              <a:rPr lang="en-US" altLang="ja-JP" sz="2800" b="1" dirty="0">
                <a:cs typeface="ＭＳ Ｐゴシック" pitchFamily="-84" charset="-128"/>
              </a:rPr>
              <a:t> </a:t>
            </a:r>
            <a:r>
              <a:rPr lang="en-US" altLang="ja-JP" sz="2800" dirty="0">
                <a:cs typeface="ＭＳ Ｐゴシック" pitchFamily="-84" charset="-128"/>
              </a:rPr>
              <a:t>The force exerted by body 1 on body 2 is equal in magnitude and opposite in direction to the force that body 2 exerts on body 1.</a:t>
            </a:r>
            <a:r>
              <a:rPr lang="en-US" altLang="ja-JP" sz="2400" dirty="0">
                <a:cs typeface="ＭＳ Ｐゴシック" pitchFamily="-84" charset="-128"/>
              </a:rPr>
              <a:t> </a:t>
            </a:r>
            <a:endParaRPr lang="en-US" sz="2400" dirty="0">
              <a:cs typeface="ＭＳ Ｐゴシック" pitchFamily="-84" charset="-128"/>
            </a:endParaRPr>
          </a:p>
        </p:txBody>
      </p:sp>
      <p:sp>
        <p:nvSpPr>
          <p:cNvPr id="101378" name="Rectangle 2"/>
          <p:cNvSpPr>
            <a:spLocks noGrp="1" noChangeArrowheads="1"/>
          </p:cNvSpPr>
          <p:nvPr>
            <p:ph type="title"/>
          </p:nvPr>
        </p:nvSpPr>
        <p:spPr>
          <a:xfrm>
            <a:off x="457200" y="-76200"/>
            <a:ext cx="8229600" cy="1139825"/>
          </a:xfrm>
        </p:spPr>
        <p:txBody>
          <a:bodyPr/>
          <a:lstStyle/>
          <a:p>
            <a:pPr eaLnBrk="1" hangingPunct="1">
              <a:defRPr/>
            </a:pPr>
            <a:r>
              <a:rPr lang="en-US" sz="4000" dirty="0">
                <a:cs typeface="+mj-cs"/>
              </a:rPr>
              <a:t>Isaac Newton (1642-1727)</a:t>
            </a:r>
          </a:p>
        </p:txBody>
      </p:sp>
      <p:sp>
        <p:nvSpPr>
          <p:cNvPr id="6" name="Date Placeholder 5"/>
          <p:cNvSpPr>
            <a:spLocks noGrp="1"/>
          </p:cNvSpPr>
          <p:nvPr>
            <p:ph type="dt" sz="half" idx="10"/>
          </p:nvPr>
        </p:nvSpPr>
        <p:spPr/>
        <p:txBody>
          <a:bodyPr/>
          <a:lstStyle/>
          <a:p>
            <a:pPr>
              <a:defRPr/>
            </a:pPr>
            <a:r>
              <a:rPr lang="en-US"/>
              <a:t>Wednesday, Jan. 16, 2019</a:t>
            </a:r>
          </a:p>
        </p:txBody>
      </p:sp>
      <p:sp>
        <p:nvSpPr>
          <p:cNvPr id="7" name="Slide Number Placeholder 6"/>
          <p:cNvSpPr>
            <a:spLocks noGrp="1"/>
          </p:cNvSpPr>
          <p:nvPr>
            <p:ph type="sldNum" sz="quarter" idx="12"/>
          </p:nvPr>
        </p:nvSpPr>
        <p:spPr/>
        <p:txBody>
          <a:bodyPr/>
          <a:lstStyle/>
          <a:p>
            <a:fld id="{ADB2E083-8E3A-1B42-A68A-F85B4CD88EAD}" type="slidenum">
              <a:rPr lang="en-US" smtClean="0"/>
              <a:pPr/>
              <a:t>23</a:t>
            </a:fld>
            <a:endParaRPr lang="en-US"/>
          </a:p>
        </p:txBody>
      </p:sp>
      <p:sp>
        <p:nvSpPr>
          <p:cNvPr id="8" name="Footer Placeholder 7"/>
          <p:cNvSpPr>
            <a:spLocks noGrp="1"/>
          </p:cNvSpPr>
          <p:nvPr>
            <p:ph type="ftr" sz="quarter" idx="11"/>
          </p:nvPr>
        </p:nvSpPr>
        <p:spPr/>
        <p:txBody>
          <a:bodyPr/>
          <a:lstStyle/>
          <a:p>
            <a:pPr>
              <a:defRPr/>
            </a:pPr>
            <a:r>
              <a:rPr lang="en-US"/>
              <a:t>PHYS 3313-001, Spring 2019                      Dr. Jaehoon Yu</a:t>
            </a:r>
          </a:p>
        </p:txBody>
      </p:sp>
      <p:graphicFrame>
        <p:nvGraphicFramePr>
          <p:cNvPr id="9" name="Object 8"/>
          <p:cNvGraphicFramePr>
            <a:graphicFrameLocks noChangeAspect="1"/>
          </p:cNvGraphicFramePr>
          <p:nvPr>
            <p:extLst/>
          </p:nvPr>
        </p:nvGraphicFramePr>
        <p:xfrm>
          <a:off x="2219325" y="3733800"/>
          <a:ext cx="1057275" cy="457200"/>
        </p:xfrm>
        <a:graphic>
          <a:graphicData uri="http://schemas.openxmlformats.org/presentationml/2006/ole">
            <mc:AlternateContent xmlns:mc="http://schemas.openxmlformats.org/markup-compatibility/2006">
              <mc:Choice xmlns:v="urn:schemas-microsoft-com:vml" Requires="v">
                <p:oleObj spid="_x0000_s1256" name="Equation" r:id="rId3" imgW="469900" imgH="203200" progId="Equation.DSMT4">
                  <p:embed/>
                </p:oleObj>
              </mc:Choice>
              <mc:Fallback>
                <p:oleObj name="Equation" r:id="rId3" imgW="469900" imgH="203200" progId="Equation.DSMT4">
                  <p:embed/>
                  <p:pic>
                    <p:nvPicPr>
                      <p:cNvPr id="9" name="Object 8"/>
                      <p:cNvPicPr/>
                      <p:nvPr/>
                    </p:nvPicPr>
                    <p:blipFill>
                      <a:blip r:embed="rId4"/>
                      <a:stretch>
                        <a:fillRect/>
                      </a:stretch>
                    </p:blipFill>
                    <p:spPr>
                      <a:xfrm>
                        <a:off x="2219325" y="3733800"/>
                        <a:ext cx="1057275" cy="457200"/>
                      </a:xfrm>
                      <a:prstGeom prst="rect">
                        <a:avLst/>
                      </a:prstGeom>
                    </p:spPr>
                  </p:pic>
                </p:oleObj>
              </mc:Fallback>
            </mc:AlternateContent>
          </a:graphicData>
        </a:graphic>
      </p:graphicFrame>
      <p:graphicFrame>
        <p:nvGraphicFramePr>
          <p:cNvPr id="10" name="Object 9"/>
          <p:cNvGraphicFramePr>
            <a:graphicFrameLocks noChangeAspect="1"/>
          </p:cNvGraphicFramePr>
          <p:nvPr>
            <p:extLst/>
          </p:nvPr>
        </p:nvGraphicFramePr>
        <p:xfrm>
          <a:off x="4114800" y="3657600"/>
          <a:ext cx="869315" cy="704850"/>
        </p:xfrm>
        <a:graphic>
          <a:graphicData uri="http://schemas.openxmlformats.org/presentationml/2006/ole">
            <mc:AlternateContent xmlns:mc="http://schemas.openxmlformats.org/markup-compatibility/2006">
              <mc:Choice xmlns:v="urn:schemas-microsoft-com:vml" Requires="v">
                <p:oleObj spid="_x0000_s1257" name="Equation" r:id="rId5" imgW="469900" imgH="381000" progId="Equation.DSMT4">
                  <p:embed/>
                </p:oleObj>
              </mc:Choice>
              <mc:Fallback>
                <p:oleObj name="Equation" r:id="rId5" imgW="469900" imgH="381000" progId="Equation.DSMT4">
                  <p:embed/>
                  <p:pic>
                    <p:nvPicPr>
                      <p:cNvPr id="10" name="Object 9"/>
                      <p:cNvPicPr/>
                      <p:nvPr/>
                    </p:nvPicPr>
                    <p:blipFill>
                      <a:blip r:embed="rId6"/>
                      <a:stretch>
                        <a:fillRect/>
                      </a:stretch>
                    </p:blipFill>
                    <p:spPr>
                      <a:xfrm>
                        <a:off x="4114800" y="3657600"/>
                        <a:ext cx="869315" cy="704850"/>
                      </a:xfrm>
                      <a:prstGeom prst="rect">
                        <a:avLst/>
                      </a:prstGeom>
                    </p:spPr>
                  </p:pic>
                </p:oleObj>
              </mc:Fallback>
            </mc:AlternateContent>
          </a:graphicData>
        </a:graphic>
      </p:graphicFrame>
      <p:graphicFrame>
        <p:nvGraphicFramePr>
          <p:cNvPr id="11" name="Object 10"/>
          <p:cNvGraphicFramePr>
            <a:graphicFrameLocks noChangeAspect="1"/>
          </p:cNvGraphicFramePr>
          <p:nvPr>
            <p:extLst/>
          </p:nvPr>
        </p:nvGraphicFramePr>
        <p:xfrm>
          <a:off x="3505200" y="5486400"/>
          <a:ext cx="1371600" cy="514350"/>
        </p:xfrm>
        <a:graphic>
          <a:graphicData uri="http://schemas.openxmlformats.org/presentationml/2006/ole">
            <mc:AlternateContent xmlns:mc="http://schemas.openxmlformats.org/markup-compatibility/2006">
              <mc:Choice xmlns:v="urn:schemas-microsoft-com:vml" Requires="v">
                <p:oleObj spid="_x0000_s1258" name="Equation" r:id="rId7" imgW="609600" imgH="228600" progId="Equation.DSMT4">
                  <p:embed/>
                </p:oleObj>
              </mc:Choice>
              <mc:Fallback>
                <p:oleObj name="Equation" r:id="rId7" imgW="609600" imgH="228600" progId="Equation.DSMT4">
                  <p:embed/>
                  <p:pic>
                    <p:nvPicPr>
                      <p:cNvPr id="11" name="Object 10"/>
                      <p:cNvPicPr/>
                      <p:nvPr/>
                    </p:nvPicPr>
                    <p:blipFill>
                      <a:blip r:embed="rId8"/>
                      <a:stretch>
                        <a:fillRect/>
                      </a:stretch>
                    </p:blipFill>
                    <p:spPr>
                      <a:xfrm>
                        <a:off x="3505200" y="5486400"/>
                        <a:ext cx="1371600" cy="514350"/>
                      </a:xfrm>
                      <a:prstGeom prst="rect">
                        <a:avLst/>
                      </a:prstGeom>
                    </p:spPr>
                  </p:pic>
                </p:oleObj>
              </mc:Fallback>
            </mc:AlternateContent>
          </a:graphicData>
        </a:graphic>
      </p:graphicFrame>
    </p:spTree>
    <p:extLst>
      <p:ext uri="{BB962C8B-B14F-4D97-AF65-F5344CB8AC3E}">
        <p14:creationId xmlns:p14="http://schemas.microsoft.com/office/powerpoint/2010/main" val="39097321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29">
                                            <p:txEl>
                                              <p:pRg st="0" end="0"/>
                                            </p:txEl>
                                          </p:spTgt>
                                        </p:tgtEl>
                                        <p:attrNameLst>
                                          <p:attrName>style.visibility</p:attrName>
                                        </p:attrNameLst>
                                      </p:cBhvr>
                                      <p:to>
                                        <p:strVal val="visible"/>
                                      </p:to>
                                    </p:set>
                                    <p:animEffect transition="in" filter="wipe(left)">
                                      <p:cBhvr>
                                        <p:cTn id="7" dur="500"/>
                                        <p:tgtEl>
                                          <p:spTgt spid="225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529">
                                            <p:txEl>
                                              <p:pRg st="1" end="1"/>
                                            </p:txEl>
                                          </p:spTgt>
                                        </p:tgtEl>
                                        <p:attrNameLst>
                                          <p:attrName>style.visibility</p:attrName>
                                        </p:attrNameLst>
                                      </p:cBhvr>
                                      <p:to>
                                        <p:strVal val="visible"/>
                                      </p:to>
                                    </p:set>
                                    <p:animEffect transition="in" filter="wipe(left)">
                                      <p:cBhvr>
                                        <p:cTn id="12" dur="500"/>
                                        <p:tgtEl>
                                          <p:spTgt spid="225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529">
                                            <p:txEl>
                                              <p:pRg st="2" end="2"/>
                                            </p:txEl>
                                          </p:spTgt>
                                        </p:tgtEl>
                                        <p:attrNameLst>
                                          <p:attrName>style.visibility</p:attrName>
                                        </p:attrNameLst>
                                      </p:cBhvr>
                                      <p:to>
                                        <p:strVal val="visible"/>
                                      </p:to>
                                    </p:set>
                                    <p:animEffect transition="in" filter="wipe(left)">
                                      <p:cBhvr>
                                        <p:cTn id="17" dur="500"/>
                                        <p:tgtEl>
                                          <p:spTgt spid="225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par>
                          <p:cTn id="23" fill="hold">
                            <p:stCondLst>
                              <p:cond delay="500"/>
                            </p:stCondLst>
                            <p:childTnLst>
                              <p:par>
                                <p:cTn id="24" presetID="22" presetClass="entr" presetSubtype="8" fill="hold" grpId="0" nodeType="afterEffect">
                                  <p:stCondLst>
                                    <p:cond delay="0"/>
                                  </p:stCondLst>
                                  <p:iterate type="wd">
                                    <p:tmPct val="10000"/>
                                  </p:iterate>
                                  <p:childTnLst>
                                    <p:set>
                                      <p:cBhvr>
                                        <p:cTn id="25" dur="1" fill="hold">
                                          <p:stCondLst>
                                            <p:cond delay="0"/>
                                          </p:stCondLst>
                                        </p:cTn>
                                        <p:tgtEl>
                                          <p:spTgt spid="22529">
                                            <p:txEl>
                                              <p:pRg st="3" end="3"/>
                                            </p:txEl>
                                          </p:spTgt>
                                        </p:tgtEl>
                                        <p:attrNameLst>
                                          <p:attrName>style.visibility</p:attrName>
                                        </p:attrNameLst>
                                      </p:cBhvr>
                                      <p:to>
                                        <p:strVal val="visible"/>
                                      </p:to>
                                    </p:set>
                                    <p:animEffect transition="in" filter="wipe(left)">
                                      <p:cBhvr>
                                        <p:cTn id="26" dur="500"/>
                                        <p:tgtEl>
                                          <p:spTgt spid="22529">
                                            <p:txEl>
                                              <p:pRg st="3" end="3"/>
                                            </p:txEl>
                                          </p:spTgt>
                                        </p:tgtEl>
                                      </p:cBhvr>
                                    </p:animEffect>
                                  </p:childTnLst>
                                </p:cTn>
                              </p:par>
                            </p:childTnLst>
                          </p:cTn>
                        </p:par>
                        <p:par>
                          <p:cTn id="27" fill="hold">
                            <p:stCondLst>
                              <p:cond delay="1050"/>
                            </p:stCondLst>
                            <p:childTnLst>
                              <p:par>
                                <p:cTn id="28" presetID="22" presetClass="entr" presetSubtype="8" fill="hold"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left)">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2529">
                                            <p:txEl>
                                              <p:pRg st="4" end="4"/>
                                            </p:txEl>
                                          </p:spTgt>
                                        </p:tgtEl>
                                        <p:attrNameLst>
                                          <p:attrName>style.visibility</p:attrName>
                                        </p:attrNameLst>
                                      </p:cBhvr>
                                      <p:to>
                                        <p:strVal val="visible"/>
                                      </p:to>
                                    </p:set>
                                    <p:animEffect transition="in" filter="wipe(left)">
                                      <p:cBhvr>
                                        <p:cTn id="35" dur="500"/>
                                        <p:tgtEl>
                                          <p:spTgt spid="22529">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76200"/>
            <a:ext cx="7772400" cy="1143000"/>
          </a:xfrm>
        </p:spPr>
        <p:txBody>
          <a:bodyPr/>
          <a:lstStyle/>
          <a:p>
            <a:pPr eaLnBrk="1" hangingPunct="1">
              <a:defRPr/>
            </a:pPr>
            <a:r>
              <a:rPr lang="en-US" sz="5400" dirty="0">
                <a:cs typeface="+mj-cs"/>
              </a:rPr>
              <a:t>Electromagnetism</a:t>
            </a:r>
          </a:p>
        </p:txBody>
      </p:sp>
      <p:sp>
        <p:nvSpPr>
          <p:cNvPr id="102403" name="Rectangle 3"/>
          <p:cNvSpPr>
            <a:spLocks noGrp="1" noChangeArrowheads="1"/>
          </p:cNvSpPr>
          <p:nvPr>
            <p:ph type="body" idx="1"/>
          </p:nvPr>
        </p:nvSpPr>
        <p:spPr>
          <a:xfrm>
            <a:off x="1524000" y="914400"/>
            <a:ext cx="6321425" cy="5334000"/>
          </a:xfrm>
        </p:spPr>
        <p:txBody>
          <a:bodyPr/>
          <a:lstStyle/>
          <a:p>
            <a:pPr eaLnBrk="1" hangingPunct="1">
              <a:defRPr/>
            </a:pPr>
            <a:r>
              <a:rPr lang="en-US" sz="3600" dirty="0">
                <a:cs typeface="+mn-cs"/>
              </a:rPr>
              <a:t>Contributions made by:</a:t>
            </a:r>
            <a:endParaRPr lang="en-US" dirty="0">
              <a:cs typeface="+mn-cs"/>
            </a:endParaRPr>
          </a:p>
          <a:p>
            <a:pPr lvl="1" eaLnBrk="1" hangingPunct="1">
              <a:defRPr/>
            </a:pPr>
            <a:r>
              <a:rPr lang="en-US" dirty="0">
                <a:cs typeface="+mn-cs"/>
              </a:rPr>
              <a:t>Coulomb (1736-1806)</a:t>
            </a:r>
          </a:p>
          <a:p>
            <a:pPr lvl="1" eaLnBrk="1" hangingPunct="1">
              <a:defRPr/>
            </a:pPr>
            <a:r>
              <a:rPr lang="en-US" dirty="0" err="1">
                <a:cs typeface="+mn-cs"/>
              </a:rPr>
              <a:t>Oersted</a:t>
            </a:r>
            <a:r>
              <a:rPr lang="en-US" dirty="0">
                <a:cs typeface="+mn-cs"/>
              </a:rPr>
              <a:t> (1777-1851)</a:t>
            </a:r>
          </a:p>
          <a:p>
            <a:pPr lvl="1" eaLnBrk="1" hangingPunct="1">
              <a:defRPr/>
            </a:pPr>
            <a:r>
              <a:rPr lang="en-US" dirty="0">
                <a:cs typeface="+mn-cs"/>
              </a:rPr>
              <a:t>Young (1773-1829)</a:t>
            </a:r>
          </a:p>
          <a:p>
            <a:pPr lvl="1" eaLnBrk="1" hangingPunct="1">
              <a:defRPr/>
            </a:pPr>
            <a:r>
              <a:rPr lang="en-US" dirty="0">
                <a:cs typeface="+mn-cs"/>
              </a:rPr>
              <a:t>Amp</a:t>
            </a:r>
            <a:r>
              <a:rPr lang="en-US" dirty="0">
                <a:cs typeface="Arial" charset="0"/>
              </a:rPr>
              <a:t>è</a:t>
            </a:r>
            <a:r>
              <a:rPr lang="en-US" dirty="0">
                <a:cs typeface="+mn-cs"/>
              </a:rPr>
              <a:t>re (1775-1836)</a:t>
            </a:r>
          </a:p>
          <a:p>
            <a:pPr lvl="1" eaLnBrk="1" hangingPunct="1">
              <a:defRPr/>
            </a:pPr>
            <a:r>
              <a:rPr lang="en-US" dirty="0">
                <a:cs typeface="+mn-cs"/>
              </a:rPr>
              <a:t>Faraday (1791-1867)</a:t>
            </a:r>
          </a:p>
          <a:p>
            <a:pPr lvl="1" eaLnBrk="1" hangingPunct="1">
              <a:defRPr/>
            </a:pPr>
            <a:r>
              <a:rPr lang="en-US" dirty="0">
                <a:cs typeface="+mn-cs"/>
              </a:rPr>
              <a:t>Henry (1797-1878)</a:t>
            </a:r>
          </a:p>
          <a:p>
            <a:pPr lvl="1" eaLnBrk="1" hangingPunct="1">
              <a:defRPr/>
            </a:pPr>
            <a:r>
              <a:rPr lang="en-US" dirty="0">
                <a:cs typeface="+mn-cs"/>
              </a:rPr>
              <a:t>Maxwell (1831-1879)</a:t>
            </a:r>
          </a:p>
          <a:p>
            <a:pPr lvl="1" eaLnBrk="1" hangingPunct="1">
              <a:defRPr/>
            </a:pPr>
            <a:r>
              <a:rPr lang="en-US" dirty="0">
                <a:cs typeface="+mn-cs"/>
              </a:rPr>
              <a:t>Hertz (1857-1894)</a:t>
            </a: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1356726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left)">
                                      <p:cBhvr>
                                        <p:cTn id="7" dur="500"/>
                                        <p:tgtEl>
                                          <p:spTgt spid="102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wipe(left)">
                                      <p:cBhvr>
                                        <p:cTn id="12" dur="500"/>
                                        <p:tgtEl>
                                          <p:spTgt spid="102403">
                                            <p:txEl>
                                              <p:pRg st="1" end="1"/>
                                            </p:txEl>
                                          </p:spTgt>
                                        </p:tgtEl>
                                      </p:cBhvr>
                                    </p:animEffect>
                                  </p:childTnLst>
                                </p:cTn>
                              </p:par>
                            </p:childTnLst>
                          </p:cTn>
                        </p:par>
                        <p:par>
                          <p:cTn id="13" fill="hold">
                            <p:stCondLst>
                              <p:cond delay="750"/>
                            </p:stCondLst>
                            <p:childTnLst>
                              <p:par>
                                <p:cTn id="14" presetID="22" presetClass="entr" presetSubtype="8" fill="hold" grpId="0" nodeType="afterEffect">
                                  <p:stCondLst>
                                    <p:cond delay="0"/>
                                  </p:stCondLst>
                                  <p:iterate type="wd">
                                    <p:tmPct val="10000"/>
                                  </p:iterate>
                                  <p:childTnLst>
                                    <p:set>
                                      <p:cBhvr>
                                        <p:cTn id="15" dur="1" fill="hold">
                                          <p:stCondLst>
                                            <p:cond delay="0"/>
                                          </p:stCondLst>
                                        </p:cTn>
                                        <p:tgtEl>
                                          <p:spTgt spid="102403">
                                            <p:txEl>
                                              <p:pRg st="2" end="2"/>
                                            </p:txEl>
                                          </p:spTgt>
                                        </p:tgtEl>
                                        <p:attrNameLst>
                                          <p:attrName>style.visibility</p:attrName>
                                        </p:attrNameLst>
                                      </p:cBhvr>
                                      <p:to>
                                        <p:strVal val="visible"/>
                                      </p:to>
                                    </p:set>
                                    <p:animEffect transition="in" filter="wipe(left)">
                                      <p:cBhvr>
                                        <p:cTn id="16" dur="500"/>
                                        <p:tgtEl>
                                          <p:spTgt spid="102403">
                                            <p:txEl>
                                              <p:pRg st="2" end="2"/>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iterate type="wd">
                                    <p:tmPct val="10000"/>
                                  </p:iterate>
                                  <p:childTnLst>
                                    <p:set>
                                      <p:cBhvr>
                                        <p:cTn id="19" dur="1" fill="hold">
                                          <p:stCondLst>
                                            <p:cond delay="0"/>
                                          </p:stCondLst>
                                        </p:cTn>
                                        <p:tgtEl>
                                          <p:spTgt spid="102403">
                                            <p:txEl>
                                              <p:pRg st="3" end="3"/>
                                            </p:txEl>
                                          </p:spTgt>
                                        </p:tgtEl>
                                        <p:attrNameLst>
                                          <p:attrName>style.visibility</p:attrName>
                                        </p:attrNameLst>
                                      </p:cBhvr>
                                      <p:to>
                                        <p:strVal val="visible"/>
                                      </p:to>
                                    </p:set>
                                    <p:animEffect transition="in" filter="wipe(left)">
                                      <p:cBhvr>
                                        <p:cTn id="20" dur="500"/>
                                        <p:tgtEl>
                                          <p:spTgt spid="102403">
                                            <p:txEl>
                                              <p:pRg st="3" end="3"/>
                                            </p:txEl>
                                          </p:spTgt>
                                        </p:tgtEl>
                                      </p:cBhvr>
                                    </p:animEffect>
                                  </p:childTnLst>
                                </p:cTn>
                              </p:par>
                            </p:childTnLst>
                          </p:cTn>
                        </p:par>
                        <p:par>
                          <p:cTn id="21" fill="hold">
                            <p:stCondLst>
                              <p:cond delay="2250"/>
                            </p:stCondLst>
                            <p:childTnLst>
                              <p:par>
                                <p:cTn id="22" presetID="22" presetClass="entr" presetSubtype="8" fill="hold" grpId="0" nodeType="afterEffect">
                                  <p:stCondLst>
                                    <p:cond delay="0"/>
                                  </p:stCondLst>
                                  <p:iterate type="wd">
                                    <p:tmPct val="10000"/>
                                  </p:iterate>
                                  <p:childTnLst>
                                    <p:set>
                                      <p:cBhvr>
                                        <p:cTn id="23" dur="1" fill="hold">
                                          <p:stCondLst>
                                            <p:cond delay="0"/>
                                          </p:stCondLst>
                                        </p:cTn>
                                        <p:tgtEl>
                                          <p:spTgt spid="102403">
                                            <p:txEl>
                                              <p:pRg st="4" end="4"/>
                                            </p:txEl>
                                          </p:spTgt>
                                        </p:tgtEl>
                                        <p:attrNameLst>
                                          <p:attrName>style.visibility</p:attrName>
                                        </p:attrNameLst>
                                      </p:cBhvr>
                                      <p:to>
                                        <p:strVal val="visible"/>
                                      </p:to>
                                    </p:set>
                                    <p:animEffect transition="in" filter="wipe(left)">
                                      <p:cBhvr>
                                        <p:cTn id="24" dur="500"/>
                                        <p:tgtEl>
                                          <p:spTgt spid="102403">
                                            <p:txEl>
                                              <p:pRg st="4" end="4"/>
                                            </p:txEl>
                                          </p:spTgt>
                                        </p:tgtEl>
                                      </p:cBhvr>
                                    </p:animEffect>
                                  </p:childTnLst>
                                </p:cTn>
                              </p:par>
                            </p:childTnLst>
                          </p:cTn>
                        </p:par>
                        <p:par>
                          <p:cTn id="25" fill="hold">
                            <p:stCondLst>
                              <p:cond delay="30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102403">
                                            <p:txEl>
                                              <p:pRg st="5" end="5"/>
                                            </p:txEl>
                                          </p:spTgt>
                                        </p:tgtEl>
                                        <p:attrNameLst>
                                          <p:attrName>style.visibility</p:attrName>
                                        </p:attrNameLst>
                                      </p:cBhvr>
                                      <p:to>
                                        <p:strVal val="visible"/>
                                      </p:to>
                                    </p:set>
                                    <p:animEffect transition="in" filter="wipe(left)">
                                      <p:cBhvr>
                                        <p:cTn id="28" dur="500"/>
                                        <p:tgtEl>
                                          <p:spTgt spid="102403">
                                            <p:txEl>
                                              <p:pRg st="5" end="5"/>
                                            </p:txEl>
                                          </p:spTgt>
                                        </p:tgtEl>
                                      </p:cBhvr>
                                    </p:animEffect>
                                  </p:childTnLst>
                                </p:cTn>
                              </p:par>
                            </p:childTnLst>
                          </p:cTn>
                        </p:par>
                        <p:par>
                          <p:cTn id="29" fill="hold">
                            <p:stCondLst>
                              <p:cond delay="3750"/>
                            </p:stCondLst>
                            <p:childTnLst>
                              <p:par>
                                <p:cTn id="30" presetID="22" presetClass="entr" presetSubtype="8" fill="hold" grpId="0" nodeType="afterEffect">
                                  <p:stCondLst>
                                    <p:cond delay="0"/>
                                  </p:stCondLst>
                                  <p:iterate type="wd">
                                    <p:tmPct val="10000"/>
                                  </p:iterate>
                                  <p:childTnLst>
                                    <p:set>
                                      <p:cBhvr>
                                        <p:cTn id="31" dur="1" fill="hold">
                                          <p:stCondLst>
                                            <p:cond delay="0"/>
                                          </p:stCondLst>
                                        </p:cTn>
                                        <p:tgtEl>
                                          <p:spTgt spid="102403">
                                            <p:txEl>
                                              <p:pRg st="6" end="6"/>
                                            </p:txEl>
                                          </p:spTgt>
                                        </p:tgtEl>
                                        <p:attrNameLst>
                                          <p:attrName>style.visibility</p:attrName>
                                        </p:attrNameLst>
                                      </p:cBhvr>
                                      <p:to>
                                        <p:strVal val="visible"/>
                                      </p:to>
                                    </p:set>
                                    <p:animEffect transition="in" filter="wipe(left)">
                                      <p:cBhvr>
                                        <p:cTn id="32" dur="500"/>
                                        <p:tgtEl>
                                          <p:spTgt spid="102403">
                                            <p:txEl>
                                              <p:pRg st="6" end="6"/>
                                            </p:txEl>
                                          </p:spTgt>
                                        </p:tgtEl>
                                      </p:cBhvr>
                                    </p:animEffect>
                                  </p:childTnLst>
                                </p:cTn>
                              </p:par>
                            </p:childTnLst>
                          </p:cTn>
                        </p:par>
                        <p:par>
                          <p:cTn id="33" fill="hold">
                            <p:stCondLst>
                              <p:cond delay="4500"/>
                            </p:stCondLst>
                            <p:childTnLst>
                              <p:par>
                                <p:cTn id="34" presetID="22" presetClass="entr" presetSubtype="8" fill="hold" grpId="0" nodeType="afterEffect">
                                  <p:stCondLst>
                                    <p:cond delay="0"/>
                                  </p:stCondLst>
                                  <p:iterate type="wd">
                                    <p:tmPct val="10000"/>
                                  </p:iterate>
                                  <p:childTnLst>
                                    <p:set>
                                      <p:cBhvr>
                                        <p:cTn id="35" dur="1" fill="hold">
                                          <p:stCondLst>
                                            <p:cond delay="0"/>
                                          </p:stCondLst>
                                        </p:cTn>
                                        <p:tgtEl>
                                          <p:spTgt spid="102403">
                                            <p:txEl>
                                              <p:pRg st="7" end="7"/>
                                            </p:txEl>
                                          </p:spTgt>
                                        </p:tgtEl>
                                        <p:attrNameLst>
                                          <p:attrName>style.visibility</p:attrName>
                                        </p:attrNameLst>
                                      </p:cBhvr>
                                      <p:to>
                                        <p:strVal val="visible"/>
                                      </p:to>
                                    </p:set>
                                    <p:animEffect transition="in" filter="wipe(left)">
                                      <p:cBhvr>
                                        <p:cTn id="36" dur="500"/>
                                        <p:tgtEl>
                                          <p:spTgt spid="102403">
                                            <p:txEl>
                                              <p:pRg st="7" end="7"/>
                                            </p:txEl>
                                          </p:spTgt>
                                        </p:tgtEl>
                                      </p:cBhvr>
                                    </p:animEffect>
                                  </p:childTnLst>
                                </p:cTn>
                              </p:par>
                            </p:childTnLst>
                          </p:cTn>
                        </p:par>
                        <p:par>
                          <p:cTn id="37" fill="hold">
                            <p:stCondLst>
                              <p:cond delay="5250"/>
                            </p:stCondLst>
                            <p:childTnLst>
                              <p:par>
                                <p:cTn id="38" presetID="22" presetClass="entr" presetSubtype="8" fill="hold" grpId="0" nodeType="afterEffect">
                                  <p:stCondLst>
                                    <p:cond delay="0"/>
                                  </p:stCondLst>
                                  <p:iterate type="wd">
                                    <p:tmPct val="10000"/>
                                  </p:iterate>
                                  <p:childTnLst>
                                    <p:set>
                                      <p:cBhvr>
                                        <p:cTn id="39" dur="1" fill="hold">
                                          <p:stCondLst>
                                            <p:cond delay="0"/>
                                          </p:stCondLst>
                                        </p:cTn>
                                        <p:tgtEl>
                                          <p:spTgt spid="102403">
                                            <p:txEl>
                                              <p:pRg st="8" end="8"/>
                                            </p:txEl>
                                          </p:spTgt>
                                        </p:tgtEl>
                                        <p:attrNameLst>
                                          <p:attrName>style.visibility</p:attrName>
                                        </p:attrNameLst>
                                      </p:cBhvr>
                                      <p:to>
                                        <p:strVal val="visible"/>
                                      </p:to>
                                    </p:set>
                                    <p:animEffect transition="in" filter="wipe(left)">
                                      <p:cBhvr>
                                        <p:cTn id="40" dur="500"/>
                                        <p:tgtEl>
                                          <p:spTgt spid="10240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a:t>Wednesday, Jan. 16, 2019</a:t>
            </a:r>
          </a:p>
        </p:txBody>
      </p:sp>
      <p:sp>
        <p:nvSpPr>
          <p:cNvPr id="21" name="Footer Placeholder 4"/>
          <p:cNvSpPr>
            <a:spLocks noGrp="1"/>
          </p:cNvSpPr>
          <p:nvPr>
            <p:ph type="ftr" sz="quarter" idx="11"/>
          </p:nvPr>
        </p:nvSpPr>
        <p:spPr/>
        <p:txBody>
          <a:bodyPr/>
          <a:lstStyle/>
          <a:p>
            <a:r>
              <a:rPr lang="en-US"/>
              <a:t>PHYS 3313-001, Spring 2019                      Dr. Jaehoon Yu</a:t>
            </a:r>
          </a:p>
        </p:txBody>
      </p:sp>
      <p:sp>
        <p:nvSpPr>
          <p:cNvPr id="22" name="Slide Number Placeholder 5"/>
          <p:cNvSpPr>
            <a:spLocks noGrp="1"/>
          </p:cNvSpPr>
          <p:nvPr>
            <p:ph type="sldNum" sz="quarter" idx="12"/>
          </p:nvPr>
        </p:nvSpPr>
        <p:spPr/>
        <p:txBody>
          <a:bodyPr/>
          <a:lstStyle/>
          <a:p>
            <a:fld id="{2D5D1C87-4041-1F41-9CF1-7EA0DD0FA307}" type="slidenum">
              <a:rPr lang="en-US"/>
              <a:pPr/>
              <a:t>25</a:t>
            </a:fld>
            <a:endParaRPr lang="en-US"/>
          </a:p>
        </p:txBody>
      </p:sp>
      <p:sp>
        <p:nvSpPr>
          <p:cNvPr id="353285" name="Rectangle 5"/>
          <p:cNvSpPr>
            <a:spLocks noGrp="1" noChangeArrowheads="1"/>
          </p:cNvSpPr>
          <p:nvPr>
            <p:ph type="title"/>
          </p:nvPr>
        </p:nvSpPr>
        <p:spPr>
          <a:xfrm>
            <a:off x="381000" y="76200"/>
            <a:ext cx="8534400" cy="609600"/>
          </a:xfrm>
        </p:spPr>
        <p:txBody>
          <a:bodyPr/>
          <a:lstStyle/>
          <a:p>
            <a:r>
              <a:rPr lang="en-US" dirty="0"/>
              <a:t>Culminates in Maxwell’s Equations</a:t>
            </a:r>
          </a:p>
        </p:txBody>
      </p:sp>
      <p:graphicFrame>
        <p:nvGraphicFramePr>
          <p:cNvPr id="353286" name="Object 6"/>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665" name="Equation" r:id="rId3" imgW="914400" imgH="190080" progId="Equation.DSMT4">
                  <p:embed/>
                </p:oleObj>
              </mc:Choice>
              <mc:Fallback>
                <p:oleObj name="Equation" r:id="rId3" imgW="914400" imgH="190080" progId="Equation.DSMT4">
                  <p:embed/>
                  <p:pic>
                    <p:nvPicPr>
                      <p:cNvPr id="353286"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53287" name="Object 7"/>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666" name="Equation" r:id="rId5" imgW="914400" imgH="190080" progId="Equation.DSMT4">
                  <p:embed/>
                </p:oleObj>
              </mc:Choice>
              <mc:Fallback>
                <p:oleObj name="Equation" r:id="rId5" imgW="914400" imgH="190080" progId="Equation.DSMT4">
                  <p:embed/>
                  <p:pic>
                    <p:nvPicPr>
                      <p:cNvPr id="35328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5328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67" name="Equation" r:id="rId6" imgW="914400" imgH="190080" progId="Equation.DSMT4">
                  <p:embed/>
                </p:oleObj>
              </mc:Choice>
              <mc:Fallback>
                <p:oleObj name="Equation" r:id="rId6" imgW="914400" imgH="190080" progId="Equation.DSMT4">
                  <p:embed/>
                  <p:pic>
                    <p:nvPicPr>
                      <p:cNvPr id="353288"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53289" name="Rectangle 9"/>
          <p:cNvSpPr>
            <a:spLocks noGrp="1" noChangeArrowheads="1"/>
          </p:cNvSpPr>
          <p:nvPr>
            <p:ph type="body" idx="1"/>
          </p:nvPr>
        </p:nvSpPr>
        <p:spPr>
          <a:xfrm>
            <a:off x="381000" y="609600"/>
            <a:ext cx="8763000" cy="5486400"/>
          </a:xfrm>
        </p:spPr>
        <p:txBody>
          <a:bodyPr/>
          <a:lstStyle/>
          <a:p>
            <a:r>
              <a:rPr lang="en-US" dirty="0"/>
              <a:t>In the absence of dielectric or magnetic materials, the four equations developed by Maxwell are:</a:t>
            </a:r>
          </a:p>
        </p:txBody>
      </p:sp>
      <p:graphicFrame>
        <p:nvGraphicFramePr>
          <p:cNvPr id="353290" name="Object 10"/>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68" name="Equation" r:id="rId7" imgW="914400" imgH="190080" progId="Equation.DSMT4">
                  <p:embed/>
                </p:oleObj>
              </mc:Choice>
              <mc:Fallback>
                <p:oleObj name="Equation" r:id="rId7" imgW="914400" imgH="190080" progId="Equation.DSMT4">
                  <p:embed/>
                  <p:pic>
                    <p:nvPicPr>
                      <p:cNvPr id="35329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53302" name="Object 22"/>
          <p:cNvGraphicFramePr>
            <a:graphicFrameLocks noChangeAspect="1"/>
          </p:cNvGraphicFramePr>
          <p:nvPr>
            <p:extLst/>
          </p:nvPr>
        </p:nvGraphicFramePr>
        <p:xfrm>
          <a:off x="690562" y="1639888"/>
          <a:ext cx="2576512" cy="1246187"/>
        </p:xfrm>
        <a:graphic>
          <a:graphicData uri="http://schemas.openxmlformats.org/presentationml/2006/ole">
            <mc:AlternateContent xmlns:mc="http://schemas.openxmlformats.org/markup-compatibility/2006">
              <mc:Choice xmlns:v="urn:schemas-microsoft-com:vml" Requires="v">
                <p:oleObj spid="_x0000_s2669" name="Equation" r:id="rId8" imgW="901700" imgH="431800" progId="Equation.DSMT4">
                  <p:embed/>
                </p:oleObj>
              </mc:Choice>
              <mc:Fallback>
                <p:oleObj name="Equation" r:id="rId8" imgW="901700" imgH="431800" progId="Equation.DSMT4">
                  <p:embed/>
                  <p:pic>
                    <p:nvPicPr>
                      <p:cNvPr id="353302" name="Object 22"/>
                      <p:cNvPicPr>
                        <a:picLocks noChangeAspect="1" noChangeArrowheads="1"/>
                      </p:cNvPicPr>
                      <p:nvPr/>
                    </p:nvPicPr>
                    <p:blipFill>
                      <a:blip r:embed="rId9"/>
                      <a:srcRect/>
                      <a:stretch>
                        <a:fillRect/>
                      </a:stretch>
                    </p:blipFill>
                    <p:spPr bwMode="auto">
                      <a:xfrm>
                        <a:off x="690562" y="1639888"/>
                        <a:ext cx="2576512" cy="1246187"/>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7" name="Object 27"/>
          <p:cNvGraphicFramePr>
            <a:graphicFrameLocks noChangeAspect="1"/>
          </p:cNvGraphicFramePr>
          <p:nvPr>
            <p:extLst/>
          </p:nvPr>
        </p:nvGraphicFramePr>
        <p:xfrm>
          <a:off x="690562" y="3000375"/>
          <a:ext cx="1960562" cy="879475"/>
        </p:xfrm>
        <a:graphic>
          <a:graphicData uri="http://schemas.openxmlformats.org/presentationml/2006/ole">
            <mc:AlternateContent xmlns:mc="http://schemas.openxmlformats.org/markup-compatibility/2006">
              <mc:Choice xmlns:v="urn:schemas-microsoft-com:vml" Requires="v">
                <p:oleObj spid="_x0000_s2670" name="Equation" r:id="rId10" imgW="685800" imgH="304800" progId="Equation.DSMT4">
                  <p:embed/>
                </p:oleObj>
              </mc:Choice>
              <mc:Fallback>
                <p:oleObj name="Equation" r:id="rId10" imgW="685800" imgH="304800" progId="Equation.DSMT4">
                  <p:embed/>
                  <p:pic>
                    <p:nvPicPr>
                      <p:cNvPr id="353307" name="Object 27"/>
                      <p:cNvPicPr>
                        <a:picLocks noChangeAspect="1" noChangeArrowheads="1"/>
                      </p:cNvPicPr>
                      <p:nvPr/>
                    </p:nvPicPr>
                    <p:blipFill>
                      <a:blip r:embed="rId11"/>
                      <a:srcRect/>
                      <a:stretch>
                        <a:fillRect/>
                      </a:stretch>
                    </p:blipFill>
                    <p:spPr bwMode="auto">
                      <a:xfrm>
                        <a:off x="690562" y="3000375"/>
                        <a:ext cx="1960562" cy="879475"/>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8" name="Object 28"/>
          <p:cNvGraphicFramePr>
            <a:graphicFrameLocks noChangeAspect="1"/>
          </p:cNvGraphicFramePr>
          <p:nvPr>
            <p:extLst/>
          </p:nvPr>
        </p:nvGraphicFramePr>
        <p:xfrm>
          <a:off x="690562" y="3992563"/>
          <a:ext cx="2832100" cy="1136650"/>
        </p:xfrm>
        <a:graphic>
          <a:graphicData uri="http://schemas.openxmlformats.org/presentationml/2006/ole">
            <mc:AlternateContent xmlns:mc="http://schemas.openxmlformats.org/markup-compatibility/2006">
              <mc:Choice xmlns:v="urn:schemas-microsoft-com:vml" Requires="v">
                <p:oleObj spid="_x0000_s2671" name="Equation" r:id="rId12" imgW="990600" imgH="393700" progId="Equation.DSMT4">
                  <p:embed/>
                </p:oleObj>
              </mc:Choice>
              <mc:Fallback>
                <p:oleObj name="Equation" r:id="rId12" imgW="990600" imgH="393700" progId="Equation.DSMT4">
                  <p:embed/>
                  <p:pic>
                    <p:nvPicPr>
                      <p:cNvPr id="353308" name="Object 28"/>
                      <p:cNvPicPr>
                        <a:picLocks noChangeAspect="1" noChangeArrowheads="1"/>
                      </p:cNvPicPr>
                      <p:nvPr/>
                    </p:nvPicPr>
                    <p:blipFill>
                      <a:blip r:embed="rId13"/>
                      <a:srcRect/>
                      <a:stretch>
                        <a:fillRect/>
                      </a:stretch>
                    </p:blipFill>
                    <p:spPr bwMode="auto">
                      <a:xfrm>
                        <a:off x="690562" y="3992563"/>
                        <a:ext cx="2832100" cy="1136650"/>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9" name="Object 29"/>
          <p:cNvGraphicFramePr>
            <a:graphicFrameLocks noChangeAspect="1"/>
          </p:cNvGraphicFramePr>
          <p:nvPr>
            <p:extLst/>
          </p:nvPr>
        </p:nvGraphicFramePr>
        <p:xfrm>
          <a:off x="690562" y="5224463"/>
          <a:ext cx="4719638" cy="1136650"/>
        </p:xfrm>
        <a:graphic>
          <a:graphicData uri="http://schemas.openxmlformats.org/presentationml/2006/ole">
            <mc:AlternateContent xmlns:mc="http://schemas.openxmlformats.org/markup-compatibility/2006">
              <mc:Choice xmlns:v="urn:schemas-microsoft-com:vml" Requires="v">
                <p:oleObj spid="_x0000_s2672" name="Equation" r:id="rId14" imgW="1651000" imgH="393700" progId="Equation.DSMT4">
                  <p:embed/>
                </p:oleObj>
              </mc:Choice>
              <mc:Fallback>
                <p:oleObj name="Equation" r:id="rId14" imgW="1651000" imgH="393700" progId="Equation.DSMT4">
                  <p:embed/>
                  <p:pic>
                    <p:nvPicPr>
                      <p:cNvPr id="353309" name="Object 29"/>
                      <p:cNvPicPr>
                        <a:picLocks noChangeAspect="1" noChangeArrowheads="1"/>
                      </p:cNvPicPr>
                      <p:nvPr/>
                    </p:nvPicPr>
                    <p:blipFill>
                      <a:blip r:embed="rId15"/>
                      <a:srcRect/>
                      <a:stretch>
                        <a:fillRect/>
                      </a:stretch>
                    </p:blipFill>
                    <p:spPr bwMode="auto">
                      <a:xfrm>
                        <a:off x="690562" y="5224463"/>
                        <a:ext cx="4719638" cy="11366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53310" name="Text Box 30"/>
          <p:cNvSpPr txBox="1">
            <a:spLocks noChangeArrowheads="1"/>
          </p:cNvSpPr>
          <p:nvPr/>
        </p:nvSpPr>
        <p:spPr bwMode="auto">
          <a:xfrm>
            <a:off x="5105400" y="1676400"/>
            <a:ext cx="34290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electricity</a:t>
            </a:r>
          </a:p>
        </p:txBody>
      </p:sp>
      <p:sp>
        <p:nvSpPr>
          <p:cNvPr id="353311" name="Text Box 31"/>
          <p:cNvSpPr txBox="1">
            <a:spLocks noChangeArrowheads="1"/>
          </p:cNvSpPr>
          <p:nvPr/>
        </p:nvSpPr>
        <p:spPr bwMode="auto">
          <a:xfrm>
            <a:off x="5029200" y="2819400"/>
            <a:ext cx="35052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magnetism</a:t>
            </a:r>
          </a:p>
        </p:txBody>
      </p:sp>
      <p:sp>
        <p:nvSpPr>
          <p:cNvPr id="353312" name="Text Box 32"/>
          <p:cNvSpPr txBox="1">
            <a:spLocks noChangeArrowheads="1"/>
          </p:cNvSpPr>
          <p:nvPr/>
        </p:nvSpPr>
        <p:spPr bwMode="auto">
          <a:xfrm>
            <a:off x="6477000" y="4086225"/>
            <a:ext cx="20574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Faraday’s Law</a:t>
            </a:r>
          </a:p>
        </p:txBody>
      </p:sp>
      <p:sp>
        <p:nvSpPr>
          <p:cNvPr id="353313" name="Text Box 33"/>
          <p:cNvSpPr txBox="1">
            <a:spLocks noChangeArrowheads="1"/>
          </p:cNvSpPr>
          <p:nvPr/>
        </p:nvSpPr>
        <p:spPr bwMode="auto">
          <a:xfrm>
            <a:off x="5719762" y="5105400"/>
            <a:ext cx="3424238" cy="461665"/>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r>
              <a:rPr lang="en-US" b="1" dirty="0">
                <a:solidFill>
                  <a:srgbClr val="CC0000"/>
                </a:solidFill>
                <a:latin typeface="Arial Narrow" charset="0"/>
              </a:rPr>
              <a:t>Generalized </a:t>
            </a:r>
            <a:r>
              <a:rPr lang="en-US" b="1" dirty="0" err="1">
                <a:solidFill>
                  <a:srgbClr val="CC0000"/>
                </a:solidFill>
                <a:latin typeface="Arial Narrow" charset="0"/>
              </a:rPr>
              <a:t>Ampére’s</a:t>
            </a:r>
            <a:r>
              <a:rPr lang="en-US" b="1" dirty="0">
                <a:solidFill>
                  <a:srgbClr val="CC0000"/>
                </a:solidFill>
                <a:latin typeface="Arial Narrow" charset="0"/>
              </a:rPr>
              <a:t> Law</a:t>
            </a:r>
          </a:p>
        </p:txBody>
      </p:sp>
      <p:sp>
        <p:nvSpPr>
          <p:cNvPr id="353314" name="Text Box 34"/>
          <p:cNvSpPr txBox="1">
            <a:spLocks noChangeArrowheads="1"/>
          </p:cNvSpPr>
          <p:nvPr/>
        </p:nvSpPr>
        <p:spPr bwMode="auto">
          <a:xfrm>
            <a:off x="5029200" y="2209800"/>
            <a:ext cx="3581400" cy="581025"/>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generalized form of Coulomb’s law relating electric field to its sources, the electric charge</a:t>
            </a:r>
          </a:p>
        </p:txBody>
      </p:sp>
      <p:sp>
        <p:nvSpPr>
          <p:cNvPr id="353315" name="Text Box 35"/>
          <p:cNvSpPr txBox="1">
            <a:spLocks noChangeArrowheads="1"/>
          </p:cNvSpPr>
          <p:nvPr/>
        </p:nvSpPr>
        <p:spPr bwMode="auto">
          <a:xfrm>
            <a:off x="4267200" y="3381375"/>
            <a:ext cx="4876800" cy="581025"/>
          </a:xfrm>
          <a:prstGeom prst="rect">
            <a:avLst/>
          </a:prstGeom>
          <a:noFill/>
          <a:ln w="28575">
            <a:noFill/>
            <a:miter lim="800000"/>
            <a:headEnd/>
            <a:tailEnd/>
          </a:ln>
          <a:effectLst/>
        </p:spPr>
        <p:txBody>
          <a:bodyPr>
            <a:prstTxWarp prst="textNoShape">
              <a:avLst/>
            </a:prstTxWarp>
            <a:spAutoFit/>
          </a:bodyPr>
          <a:lstStyle/>
          <a:p>
            <a:r>
              <a:rPr lang="en-US" sz="1600" dirty="0">
                <a:solidFill>
                  <a:schemeClr val="accent2"/>
                </a:solidFill>
                <a:latin typeface="Arial Narrow" charset="0"/>
              </a:rPr>
              <a:t>A magnetic equivalent of Coulomb’s law relating magnetic field to its sources. This says there are no magnetic monopoles.</a:t>
            </a:r>
          </a:p>
        </p:txBody>
      </p:sp>
      <p:sp>
        <p:nvSpPr>
          <p:cNvPr id="353316" name="Text Box 36"/>
          <p:cNvSpPr txBox="1">
            <a:spLocks noChangeArrowheads="1"/>
          </p:cNvSpPr>
          <p:nvPr/>
        </p:nvSpPr>
        <p:spPr bwMode="auto">
          <a:xfrm>
            <a:off x="4419600" y="4572000"/>
            <a:ext cx="4419600" cy="33655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An electric field is produced by a changing magnetic field</a:t>
            </a:r>
          </a:p>
        </p:txBody>
      </p:sp>
      <p:sp>
        <p:nvSpPr>
          <p:cNvPr id="353317" name="Text Box 37"/>
          <p:cNvSpPr txBox="1">
            <a:spLocks noChangeArrowheads="1"/>
          </p:cNvSpPr>
          <p:nvPr/>
        </p:nvSpPr>
        <p:spPr bwMode="auto">
          <a:xfrm>
            <a:off x="6096000" y="5638800"/>
            <a:ext cx="2743200" cy="82550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magnetic field is produced by an electric current or by a  changing electric field</a:t>
            </a:r>
          </a:p>
        </p:txBody>
      </p:sp>
    </p:spTree>
    <p:extLst>
      <p:ext uri="{BB962C8B-B14F-4D97-AF65-F5344CB8AC3E}">
        <p14:creationId xmlns:p14="http://schemas.microsoft.com/office/powerpoint/2010/main" val="250492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53289">
                                            <p:txEl>
                                              <p:pRg st="0" end="0"/>
                                            </p:txEl>
                                          </p:spTgt>
                                        </p:tgtEl>
                                        <p:attrNameLst>
                                          <p:attrName>style.visibility</p:attrName>
                                        </p:attrNameLst>
                                      </p:cBhvr>
                                      <p:to>
                                        <p:strVal val="visible"/>
                                      </p:to>
                                    </p:set>
                                    <p:animEffect transition="in" filter="wipe(left)">
                                      <p:cBhvr>
                                        <p:cTn id="7" dur="500"/>
                                        <p:tgtEl>
                                          <p:spTgt spid="3532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53302"/>
                                        </p:tgtEl>
                                        <p:attrNameLst>
                                          <p:attrName>style.visibility</p:attrName>
                                        </p:attrNameLst>
                                      </p:cBhvr>
                                      <p:to>
                                        <p:strVal val="visible"/>
                                      </p:to>
                                    </p:set>
                                    <p:animEffect transition="in" filter="wipe(left)">
                                      <p:cBhvr>
                                        <p:cTn id="12" dur="500"/>
                                        <p:tgtEl>
                                          <p:spTgt spid="353302"/>
                                        </p:tgtEl>
                                      </p:cBhvr>
                                    </p:animEffect>
                                  </p:childTnLst>
                                </p:cTn>
                              </p:par>
                            </p:childTnLst>
                          </p:cTn>
                        </p:par>
                      </p:childTnLst>
                    </p:cTn>
                  </p:par>
                  <p:par>
                    <p:cTn id="13" fill="hold">
                      <p:stCondLst>
                        <p:cond delay="indefinite"/>
                      </p:stCondLst>
                      <p:childTnLst>
                        <p:par>
                          <p:cTn id="14" fill="hold">
                            <p:stCondLst>
                              <p:cond delay="0"/>
                            </p:stCondLst>
                            <p:childTnLst>
                              <p:par>
                                <p:cTn id="15" presetID="49" presetClass="entr" presetSubtype="0" decel="100000" fill="hold" grpId="0" nodeType="clickEffect">
                                  <p:stCondLst>
                                    <p:cond delay="0"/>
                                  </p:stCondLst>
                                  <p:iterate type="wd">
                                    <p:tmPct val="10000"/>
                                  </p:iterate>
                                  <p:childTnLst>
                                    <p:set>
                                      <p:cBhvr>
                                        <p:cTn id="16" dur="1" fill="hold">
                                          <p:stCondLst>
                                            <p:cond delay="0"/>
                                          </p:stCondLst>
                                        </p:cTn>
                                        <p:tgtEl>
                                          <p:spTgt spid="353310"/>
                                        </p:tgtEl>
                                        <p:attrNameLst>
                                          <p:attrName>style.visibility</p:attrName>
                                        </p:attrNameLst>
                                      </p:cBhvr>
                                      <p:to>
                                        <p:strVal val="visible"/>
                                      </p:to>
                                    </p:set>
                                    <p:anim calcmode="lin" valueType="num">
                                      <p:cBhvr>
                                        <p:cTn id="17" dur="500" fill="hold"/>
                                        <p:tgtEl>
                                          <p:spTgt spid="353310"/>
                                        </p:tgtEl>
                                        <p:attrNameLst>
                                          <p:attrName>ppt_w</p:attrName>
                                        </p:attrNameLst>
                                      </p:cBhvr>
                                      <p:tavLst>
                                        <p:tav tm="0">
                                          <p:val>
                                            <p:fltVal val="0"/>
                                          </p:val>
                                        </p:tav>
                                        <p:tav tm="100000">
                                          <p:val>
                                            <p:strVal val="#ppt_w"/>
                                          </p:val>
                                        </p:tav>
                                      </p:tavLst>
                                    </p:anim>
                                    <p:anim calcmode="lin" valueType="num">
                                      <p:cBhvr>
                                        <p:cTn id="18" dur="500" fill="hold"/>
                                        <p:tgtEl>
                                          <p:spTgt spid="353310"/>
                                        </p:tgtEl>
                                        <p:attrNameLst>
                                          <p:attrName>ppt_h</p:attrName>
                                        </p:attrNameLst>
                                      </p:cBhvr>
                                      <p:tavLst>
                                        <p:tav tm="0">
                                          <p:val>
                                            <p:fltVal val="0"/>
                                          </p:val>
                                        </p:tav>
                                        <p:tav tm="100000">
                                          <p:val>
                                            <p:strVal val="#ppt_h"/>
                                          </p:val>
                                        </p:tav>
                                      </p:tavLst>
                                    </p:anim>
                                    <p:anim calcmode="lin" valueType="num">
                                      <p:cBhvr>
                                        <p:cTn id="19" dur="500" fill="hold"/>
                                        <p:tgtEl>
                                          <p:spTgt spid="353310"/>
                                        </p:tgtEl>
                                        <p:attrNameLst>
                                          <p:attrName>style.rotation</p:attrName>
                                        </p:attrNameLst>
                                      </p:cBhvr>
                                      <p:tavLst>
                                        <p:tav tm="0">
                                          <p:val>
                                            <p:fltVal val="360"/>
                                          </p:val>
                                        </p:tav>
                                        <p:tav tm="100000">
                                          <p:val>
                                            <p:fltVal val="0"/>
                                          </p:val>
                                        </p:tav>
                                      </p:tavLst>
                                    </p:anim>
                                    <p:animEffect transition="in" filter="fade">
                                      <p:cBhvr>
                                        <p:cTn id="20" dur="500"/>
                                        <p:tgtEl>
                                          <p:spTgt spid="353310"/>
                                        </p:tgtEl>
                                      </p:cBhvr>
                                    </p:animEffect>
                                  </p:childTnLst>
                                </p:cTn>
                              </p:par>
                            </p:childTnLst>
                          </p:cTn>
                        </p:par>
                      </p:childTnLst>
                    </p:cTn>
                  </p:par>
                  <p:par>
                    <p:cTn id="21" fill="hold">
                      <p:stCondLst>
                        <p:cond delay="indefinite"/>
                      </p:stCondLst>
                      <p:childTnLst>
                        <p:par>
                          <p:cTn id="22" fill="hold">
                            <p:stCondLst>
                              <p:cond delay="0"/>
                            </p:stCondLst>
                            <p:childTnLst>
                              <p:par>
                                <p:cTn id="23" presetID="49" presetClass="entr" presetSubtype="0" decel="100000" fill="hold" grpId="0" nodeType="clickEffect">
                                  <p:stCondLst>
                                    <p:cond delay="0"/>
                                  </p:stCondLst>
                                  <p:iterate type="wd">
                                    <p:tmPct val="10000"/>
                                  </p:iterate>
                                  <p:childTnLst>
                                    <p:set>
                                      <p:cBhvr>
                                        <p:cTn id="24" dur="1" fill="hold">
                                          <p:stCondLst>
                                            <p:cond delay="0"/>
                                          </p:stCondLst>
                                        </p:cTn>
                                        <p:tgtEl>
                                          <p:spTgt spid="353314"/>
                                        </p:tgtEl>
                                        <p:attrNameLst>
                                          <p:attrName>style.visibility</p:attrName>
                                        </p:attrNameLst>
                                      </p:cBhvr>
                                      <p:to>
                                        <p:strVal val="visible"/>
                                      </p:to>
                                    </p:set>
                                    <p:anim calcmode="lin" valueType="num">
                                      <p:cBhvr>
                                        <p:cTn id="25" dur="500" fill="hold"/>
                                        <p:tgtEl>
                                          <p:spTgt spid="353314"/>
                                        </p:tgtEl>
                                        <p:attrNameLst>
                                          <p:attrName>ppt_w</p:attrName>
                                        </p:attrNameLst>
                                      </p:cBhvr>
                                      <p:tavLst>
                                        <p:tav tm="0">
                                          <p:val>
                                            <p:fltVal val="0"/>
                                          </p:val>
                                        </p:tav>
                                        <p:tav tm="100000">
                                          <p:val>
                                            <p:strVal val="#ppt_w"/>
                                          </p:val>
                                        </p:tav>
                                      </p:tavLst>
                                    </p:anim>
                                    <p:anim calcmode="lin" valueType="num">
                                      <p:cBhvr>
                                        <p:cTn id="26" dur="500" fill="hold"/>
                                        <p:tgtEl>
                                          <p:spTgt spid="353314"/>
                                        </p:tgtEl>
                                        <p:attrNameLst>
                                          <p:attrName>ppt_h</p:attrName>
                                        </p:attrNameLst>
                                      </p:cBhvr>
                                      <p:tavLst>
                                        <p:tav tm="0">
                                          <p:val>
                                            <p:fltVal val="0"/>
                                          </p:val>
                                        </p:tav>
                                        <p:tav tm="100000">
                                          <p:val>
                                            <p:strVal val="#ppt_h"/>
                                          </p:val>
                                        </p:tav>
                                      </p:tavLst>
                                    </p:anim>
                                    <p:anim calcmode="lin" valueType="num">
                                      <p:cBhvr>
                                        <p:cTn id="27" dur="500" fill="hold"/>
                                        <p:tgtEl>
                                          <p:spTgt spid="353314"/>
                                        </p:tgtEl>
                                        <p:attrNameLst>
                                          <p:attrName>style.rotation</p:attrName>
                                        </p:attrNameLst>
                                      </p:cBhvr>
                                      <p:tavLst>
                                        <p:tav tm="0">
                                          <p:val>
                                            <p:fltVal val="360"/>
                                          </p:val>
                                        </p:tav>
                                        <p:tav tm="100000">
                                          <p:val>
                                            <p:fltVal val="0"/>
                                          </p:val>
                                        </p:tav>
                                      </p:tavLst>
                                    </p:anim>
                                    <p:animEffect transition="in" filter="fade">
                                      <p:cBhvr>
                                        <p:cTn id="28" dur="500"/>
                                        <p:tgtEl>
                                          <p:spTgt spid="3533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353307"/>
                                        </p:tgtEl>
                                        <p:attrNameLst>
                                          <p:attrName>style.visibility</p:attrName>
                                        </p:attrNameLst>
                                      </p:cBhvr>
                                      <p:to>
                                        <p:strVal val="visible"/>
                                      </p:to>
                                    </p:set>
                                    <p:animEffect transition="in" filter="wipe(left)">
                                      <p:cBhvr>
                                        <p:cTn id="33" dur="500"/>
                                        <p:tgtEl>
                                          <p:spTgt spid="353307"/>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grpId="0" nodeType="clickEffect">
                                  <p:stCondLst>
                                    <p:cond delay="0"/>
                                  </p:stCondLst>
                                  <p:iterate type="wd">
                                    <p:tmPct val="10000"/>
                                  </p:iterate>
                                  <p:childTnLst>
                                    <p:set>
                                      <p:cBhvr>
                                        <p:cTn id="37" dur="1" fill="hold">
                                          <p:stCondLst>
                                            <p:cond delay="0"/>
                                          </p:stCondLst>
                                        </p:cTn>
                                        <p:tgtEl>
                                          <p:spTgt spid="353311"/>
                                        </p:tgtEl>
                                        <p:attrNameLst>
                                          <p:attrName>style.visibility</p:attrName>
                                        </p:attrNameLst>
                                      </p:cBhvr>
                                      <p:to>
                                        <p:strVal val="visible"/>
                                      </p:to>
                                    </p:set>
                                    <p:anim calcmode="lin" valueType="num">
                                      <p:cBhvr>
                                        <p:cTn id="38" dur="500" fill="hold"/>
                                        <p:tgtEl>
                                          <p:spTgt spid="353311"/>
                                        </p:tgtEl>
                                        <p:attrNameLst>
                                          <p:attrName>ppt_w</p:attrName>
                                        </p:attrNameLst>
                                      </p:cBhvr>
                                      <p:tavLst>
                                        <p:tav tm="0">
                                          <p:val>
                                            <p:fltVal val="0"/>
                                          </p:val>
                                        </p:tav>
                                        <p:tav tm="100000">
                                          <p:val>
                                            <p:strVal val="#ppt_w"/>
                                          </p:val>
                                        </p:tav>
                                      </p:tavLst>
                                    </p:anim>
                                    <p:anim calcmode="lin" valueType="num">
                                      <p:cBhvr>
                                        <p:cTn id="39" dur="500" fill="hold"/>
                                        <p:tgtEl>
                                          <p:spTgt spid="353311"/>
                                        </p:tgtEl>
                                        <p:attrNameLst>
                                          <p:attrName>ppt_h</p:attrName>
                                        </p:attrNameLst>
                                      </p:cBhvr>
                                      <p:tavLst>
                                        <p:tav tm="0">
                                          <p:val>
                                            <p:fltVal val="0"/>
                                          </p:val>
                                        </p:tav>
                                        <p:tav tm="100000">
                                          <p:val>
                                            <p:strVal val="#ppt_h"/>
                                          </p:val>
                                        </p:tav>
                                      </p:tavLst>
                                    </p:anim>
                                    <p:anim calcmode="lin" valueType="num">
                                      <p:cBhvr>
                                        <p:cTn id="40" dur="500" fill="hold"/>
                                        <p:tgtEl>
                                          <p:spTgt spid="353311"/>
                                        </p:tgtEl>
                                        <p:attrNameLst>
                                          <p:attrName>style.rotation</p:attrName>
                                        </p:attrNameLst>
                                      </p:cBhvr>
                                      <p:tavLst>
                                        <p:tav tm="0">
                                          <p:val>
                                            <p:fltVal val="360"/>
                                          </p:val>
                                        </p:tav>
                                        <p:tav tm="100000">
                                          <p:val>
                                            <p:fltVal val="0"/>
                                          </p:val>
                                        </p:tav>
                                      </p:tavLst>
                                    </p:anim>
                                    <p:animEffect transition="in" filter="fade">
                                      <p:cBhvr>
                                        <p:cTn id="41" dur="500"/>
                                        <p:tgtEl>
                                          <p:spTgt spid="353311"/>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grpId="0" nodeType="clickEffect">
                                  <p:stCondLst>
                                    <p:cond delay="0"/>
                                  </p:stCondLst>
                                  <p:iterate type="wd">
                                    <p:tmPct val="10000"/>
                                  </p:iterate>
                                  <p:childTnLst>
                                    <p:set>
                                      <p:cBhvr>
                                        <p:cTn id="45" dur="1" fill="hold">
                                          <p:stCondLst>
                                            <p:cond delay="0"/>
                                          </p:stCondLst>
                                        </p:cTn>
                                        <p:tgtEl>
                                          <p:spTgt spid="353315"/>
                                        </p:tgtEl>
                                        <p:attrNameLst>
                                          <p:attrName>style.visibility</p:attrName>
                                        </p:attrNameLst>
                                      </p:cBhvr>
                                      <p:to>
                                        <p:strVal val="visible"/>
                                      </p:to>
                                    </p:set>
                                    <p:anim calcmode="lin" valueType="num">
                                      <p:cBhvr>
                                        <p:cTn id="46" dur="500" fill="hold"/>
                                        <p:tgtEl>
                                          <p:spTgt spid="353315"/>
                                        </p:tgtEl>
                                        <p:attrNameLst>
                                          <p:attrName>ppt_w</p:attrName>
                                        </p:attrNameLst>
                                      </p:cBhvr>
                                      <p:tavLst>
                                        <p:tav tm="0">
                                          <p:val>
                                            <p:fltVal val="0"/>
                                          </p:val>
                                        </p:tav>
                                        <p:tav tm="100000">
                                          <p:val>
                                            <p:strVal val="#ppt_w"/>
                                          </p:val>
                                        </p:tav>
                                      </p:tavLst>
                                    </p:anim>
                                    <p:anim calcmode="lin" valueType="num">
                                      <p:cBhvr>
                                        <p:cTn id="47" dur="500" fill="hold"/>
                                        <p:tgtEl>
                                          <p:spTgt spid="353315"/>
                                        </p:tgtEl>
                                        <p:attrNameLst>
                                          <p:attrName>ppt_h</p:attrName>
                                        </p:attrNameLst>
                                      </p:cBhvr>
                                      <p:tavLst>
                                        <p:tav tm="0">
                                          <p:val>
                                            <p:fltVal val="0"/>
                                          </p:val>
                                        </p:tav>
                                        <p:tav tm="100000">
                                          <p:val>
                                            <p:strVal val="#ppt_h"/>
                                          </p:val>
                                        </p:tav>
                                      </p:tavLst>
                                    </p:anim>
                                    <p:anim calcmode="lin" valueType="num">
                                      <p:cBhvr>
                                        <p:cTn id="48" dur="500" fill="hold"/>
                                        <p:tgtEl>
                                          <p:spTgt spid="353315"/>
                                        </p:tgtEl>
                                        <p:attrNameLst>
                                          <p:attrName>style.rotation</p:attrName>
                                        </p:attrNameLst>
                                      </p:cBhvr>
                                      <p:tavLst>
                                        <p:tav tm="0">
                                          <p:val>
                                            <p:fltVal val="360"/>
                                          </p:val>
                                        </p:tav>
                                        <p:tav tm="100000">
                                          <p:val>
                                            <p:fltVal val="0"/>
                                          </p:val>
                                        </p:tav>
                                      </p:tavLst>
                                    </p:anim>
                                    <p:animEffect transition="in" filter="fade">
                                      <p:cBhvr>
                                        <p:cTn id="49" dur="500"/>
                                        <p:tgtEl>
                                          <p:spTgt spid="35331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353308"/>
                                        </p:tgtEl>
                                        <p:attrNameLst>
                                          <p:attrName>style.visibility</p:attrName>
                                        </p:attrNameLst>
                                      </p:cBhvr>
                                      <p:to>
                                        <p:strVal val="visible"/>
                                      </p:to>
                                    </p:set>
                                    <p:animEffect transition="in" filter="wipe(left)">
                                      <p:cBhvr>
                                        <p:cTn id="54" dur="500"/>
                                        <p:tgtEl>
                                          <p:spTgt spid="353308"/>
                                        </p:tgtEl>
                                      </p:cBhvr>
                                    </p:animEffect>
                                  </p:childTnLst>
                                </p:cTn>
                              </p:par>
                            </p:childTnLst>
                          </p:cTn>
                        </p:par>
                      </p:childTnLst>
                    </p:cTn>
                  </p:par>
                  <p:par>
                    <p:cTn id="55" fill="hold">
                      <p:stCondLst>
                        <p:cond delay="indefinite"/>
                      </p:stCondLst>
                      <p:childTnLst>
                        <p:par>
                          <p:cTn id="56" fill="hold">
                            <p:stCondLst>
                              <p:cond delay="0"/>
                            </p:stCondLst>
                            <p:childTnLst>
                              <p:par>
                                <p:cTn id="57" presetID="49" presetClass="entr" presetSubtype="0" decel="100000" fill="hold" grpId="0" nodeType="clickEffect">
                                  <p:stCondLst>
                                    <p:cond delay="0"/>
                                  </p:stCondLst>
                                  <p:iterate type="wd">
                                    <p:tmPct val="10000"/>
                                  </p:iterate>
                                  <p:childTnLst>
                                    <p:set>
                                      <p:cBhvr>
                                        <p:cTn id="58" dur="1" fill="hold">
                                          <p:stCondLst>
                                            <p:cond delay="0"/>
                                          </p:stCondLst>
                                        </p:cTn>
                                        <p:tgtEl>
                                          <p:spTgt spid="353312"/>
                                        </p:tgtEl>
                                        <p:attrNameLst>
                                          <p:attrName>style.visibility</p:attrName>
                                        </p:attrNameLst>
                                      </p:cBhvr>
                                      <p:to>
                                        <p:strVal val="visible"/>
                                      </p:to>
                                    </p:set>
                                    <p:anim calcmode="lin" valueType="num">
                                      <p:cBhvr>
                                        <p:cTn id="59" dur="500" fill="hold"/>
                                        <p:tgtEl>
                                          <p:spTgt spid="353312"/>
                                        </p:tgtEl>
                                        <p:attrNameLst>
                                          <p:attrName>ppt_w</p:attrName>
                                        </p:attrNameLst>
                                      </p:cBhvr>
                                      <p:tavLst>
                                        <p:tav tm="0">
                                          <p:val>
                                            <p:fltVal val="0"/>
                                          </p:val>
                                        </p:tav>
                                        <p:tav tm="100000">
                                          <p:val>
                                            <p:strVal val="#ppt_w"/>
                                          </p:val>
                                        </p:tav>
                                      </p:tavLst>
                                    </p:anim>
                                    <p:anim calcmode="lin" valueType="num">
                                      <p:cBhvr>
                                        <p:cTn id="60" dur="500" fill="hold"/>
                                        <p:tgtEl>
                                          <p:spTgt spid="353312"/>
                                        </p:tgtEl>
                                        <p:attrNameLst>
                                          <p:attrName>ppt_h</p:attrName>
                                        </p:attrNameLst>
                                      </p:cBhvr>
                                      <p:tavLst>
                                        <p:tav tm="0">
                                          <p:val>
                                            <p:fltVal val="0"/>
                                          </p:val>
                                        </p:tav>
                                        <p:tav tm="100000">
                                          <p:val>
                                            <p:strVal val="#ppt_h"/>
                                          </p:val>
                                        </p:tav>
                                      </p:tavLst>
                                    </p:anim>
                                    <p:anim calcmode="lin" valueType="num">
                                      <p:cBhvr>
                                        <p:cTn id="61" dur="500" fill="hold"/>
                                        <p:tgtEl>
                                          <p:spTgt spid="353312"/>
                                        </p:tgtEl>
                                        <p:attrNameLst>
                                          <p:attrName>style.rotation</p:attrName>
                                        </p:attrNameLst>
                                      </p:cBhvr>
                                      <p:tavLst>
                                        <p:tav tm="0">
                                          <p:val>
                                            <p:fltVal val="360"/>
                                          </p:val>
                                        </p:tav>
                                        <p:tav tm="100000">
                                          <p:val>
                                            <p:fltVal val="0"/>
                                          </p:val>
                                        </p:tav>
                                      </p:tavLst>
                                    </p:anim>
                                    <p:animEffect transition="in" filter="fade">
                                      <p:cBhvr>
                                        <p:cTn id="62" dur="500"/>
                                        <p:tgtEl>
                                          <p:spTgt spid="353312"/>
                                        </p:tgtEl>
                                      </p:cBhvr>
                                    </p:animEffect>
                                  </p:childTnLst>
                                </p:cTn>
                              </p:par>
                            </p:childTnLst>
                          </p:cTn>
                        </p:par>
                      </p:childTnLst>
                    </p:cTn>
                  </p:par>
                  <p:par>
                    <p:cTn id="63" fill="hold">
                      <p:stCondLst>
                        <p:cond delay="indefinite"/>
                      </p:stCondLst>
                      <p:childTnLst>
                        <p:par>
                          <p:cTn id="64" fill="hold">
                            <p:stCondLst>
                              <p:cond delay="0"/>
                            </p:stCondLst>
                            <p:childTnLst>
                              <p:par>
                                <p:cTn id="65" presetID="49" presetClass="entr" presetSubtype="0" decel="100000" fill="hold" grpId="0" nodeType="clickEffect">
                                  <p:stCondLst>
                                    <p:cond delay="0"/>
                                  </p:stCondLst>
                                  <p:iterate type="wd">
                                    <p:tmPct val="10000"/>
                                  </p:iterate>
                                  <p:childTnLst>
                                    <p:set>
                                      <p:cBhvr>
                                        <p:cTn id="66" dur="1" fill="hold">
                                          <p:stCondLst>
                                            <p:cond delay="0"/>
                                          </p:stCondLst>
                                        </p:cTn>
                                        <p:tgtEl>
                                          <p:spTgt spid="353316"/>
                                        </p:tgtEl>
                                        <p:attrNameLst>
                                          <p:attrName>style.visibility</p:attrName>
                                        </p:attrNameLst>
                                      </p:cBhvr>
                                      <p:to>
                                        <p:strVal val="visible"/>
                                      </p:to>
                                    </p:set>
                                    <p:anim calcmode="lin" valueType="num">
                                      <p:cBhvr>
                                        <p:cTn id="67" dur="500" fill="hold"/>
                                        <p:tgtEl>
                                          <p:spTgt spid="353316"/>
                                        </p:tgtEl>
                                        <p:attrNameLst>
                                          <p:attrName>ppt_w</p:attrName>
                                        </p:attrNameLst>
                                      </p:cBhvr>
                                      <p:tavLst>
                                        <p:tav tm="0">
                                          <p:val>
                                            <p:fltVal val="0"/>
                                          </p:val>
                                        </p:tav>
                                        <p:tav tm="100000">
                                          <p:val>
                                            <p:strVal val="#ppt_w"/>
                                          </p:val>
                                        </p:tav>
                                      </p:tavLst>
                                    </p:anim>
                                    <p:anim calcmode="lin" valueType="num">
                                      <p:cBhvr>
                                        <p:cTn id="68" dur="500" fill="hold"/>
                                        <p:tgtEl>
                                          <p:spTgt spid="353316"/>
                                        </p:tgtEl>
                                        <p:attrNameLst>
                                          <p:attrName>ppt_h</p:attrName>
                                        </p:attrNameLst>
                                      </p:cBhvr>
                                      <p:tavLst>
                                        <p:tav tm="0">
                                          <p:val>
                                            <p:fltVal val="0"/>
                                          </p:val>
                                        </p:tav>
                                        <p:tav tm="100000">
                                          <p:val>
                                            <p:strVal val="#ppt_h"/>
                                          </p:val>
                                        </p:tav>
                                      </p:tavLst>
                                    </p:anim>
                                    <p:anim calcmode="lin" valueType="num">
                                      <p:cBhvr>
                                        <p:cTn id="69" dur="500" fill="hold"/>
                                        <p:tgtEl>
                                          <p:spTgt spid="353316"/>
                                        </p:tgtEl>
                                        <p:attrNameLst>
                                          <p:attrName>style.rotation</p:attrName>
                                        </p:attrNameLst>
                                      </p:cBhvr>
                                      <p:tavLst>
                                        <p:tav tm="0">
                                          <p:val>
                                            <p:fltVal val="360"/>
                                          </p:val>
                                        </p:tav>
                                        <p:tav tm="100000">
                                          <p:val>
                                            <p:fltVal val="0"/>
                                          </p:val>
                                        </p:tav>
                                      </p:tavLst>
                                    </p:anim>
                                    <p:animEffect transition="in" filter="fade">
                                      <p:cBhvr>
                                        <p:cTn id="70" dur="500"/>
                                        <p:tgtEl>
                                          <p:spTgt spid="35331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iterate type="wd">
                                    <p:tmPct val="10000"/>
                                  </p:iterate>
                                  <p:childTnLst>
                                    <p:set>
                                      <p:cBhvr>
                                        <p:cTn id="74" dur="1" fill="hold">
                                          <p:stCondLst>
                                            <p:cond delay="0"/>
                                          </p:stCondLst>
                                        </p:cTn>
                                        <p:tgtEl>
                                          <p:spTgt spid="353309"/>
                                        </p:tgtEl>
                                        <p:attrNameLst>
                                          <p:attrName>style.visibility</p:attrName>
                                        </p:attrNameLst>
                                      </p:cBhvr>
                                      <p:to>
                                        <p:strVal val="visible"/>
                                      </p:to>
                                    </p:set>
                                    <p:animEffect transition="in" filter="wipe(left)">
                                      <p:cBhvr>
                                        <p:cTn id="75" dur="500"/>
                                        <p:tgtEl>
                                          <p:spTgt spid="353309"/>
                                        </p:tgtEl>
                                      </p:cBhvr>
                                    </p:animEffect>
                                  </p:childTnLst>
                                </p:cTn>
                              </p:par>
                            </p:childTnLst>
                          </p:cTn>
                        </p:par>
                      </p:childTnLst>
                    </p:cTn>
                  </p:par>
                  <p:par>
                    <p:cTn id="76" fill="hold">
                      <p:stCondLst>
                        <p:cond delay="indefinite"/>
                      </p:stCondLst>
                      <p:childTnLst>
                        <p:par>
                          <p:cTn id="77" fill="hold">
                            <p:stCondLst>
                              <p:cond delay="0"/>
                            </p:stCondLst>
                            <p:childTnLst>
                              <p:par>
                                <p:cTn id="78" presetID="49" presetClass="entr" presetSubtype="0" decel="100000" fill="hold" grpId="0" nodeType="clickEffect">
                                  <p:stCondLst>
                                    <p:cond delay="0"/>
                                  </p:stCondLst>
                                  <p:iterate type="wd">
                                    <p:tmPct val="10000"/>
                                  </p:iterate>
                                  <p:childTnLst>
                                    <p:set>
                                      <p:cBhvr>
                                        <p:cTn id="79" dur="1" fill="hold">
                                          <p:stCondLst>
                                            <p:cond delay="0"/>
                                          </p:stCondLst>
                                        </p:cTn>
                                        <p:tgtEl>
                                          <p:spTgt spid="353313"/>
                                        </p:tgtEl>
                                        <p:attrNameLst>
                                          <p:attrName>style.visibility</p:attrName>
                                        </p:attrNameLst>
                                      </p:cBhvr>
                                      <p:to>
                                        <p:strVal val="visible"/>
                                      </p:to>
                                    </p:set>
                                    <p:anim calcmode="lin" valueType="num">
                                      <p:cBhvr>
                                        <p:cTn id="80" dur="500" fill="hold"/>
                                        <p:tgtEl>
                                          <p:spTgt spid="353313"/>
                                        </p:tgtEl>
                                        <p:attrNameLst>
                                          <p:attrName>ppt_w</p:attrName>
                                        </p:attrNameLst>
                                      </p:cBhvr>
                                      <p:tavLst>
                                        <p:tav tm="0">
                                          <p:val>
                                            <p:fltVal val="0"/>
                                          </p:val>
                                        </p:tav>
                                        <p:tav tm="100000">
                                          <p:val>
                                            <p:strVal val="#ppt_w"/>
                                          </p:val>
                                        </p:tav>
                                      </p:tavLst>
                                    </p:anim>
                                    <p:anim calcmode="lin" valueType="num">
                                      <p:cBhvr>
                                        <p:cTn id="81" dur="500" fill="hold"/>
                                        <p:tgtEl>
                                          <p:spTgt spid="353313"/>
                                        </p:tgtEl>
                                        <p:attrNameLst>
                                          <p:attrName>ppt_h</p:attrName>
                                        </p:attrNameLst>
                                      </p:cBhvr>
                                      <p:tavLst>
                                        <p:tav tm="0">
                                          <p:val>
                                            <p:fltVal val="0"/>
                                          </p:val>
                                        </p:tav>
                                        <p:tav tm="100000">
                                          <p:val>
                                            <p:strVal val="#ppt_h"/>
                                          </p:val>
                                        </p:tav>
                                      </p:tavLst>
                                    </p:anim>
                                    <p:anim calcmode="lin" valueType="num">
                                      <p:cBhvr>
                                        <p:cTn id="82" dur="500" fill="hold"/>
                                        <p:tgtEl>
                                          <p:spTgt spid="353313"/>
                                        </p:tgtEl>
                                        <p:attrNameLst>
                                          <p:attrName>style.rotation</p:attrName>
                                        </p:attrNameLst>
                                      </p:cBhvr>
                                      <p:tavLst>
                                        <p:tav tm="0">
                                          <p:val>
                                            <p:fltVal val="360"/>
                                          </p:val>
                                        </p:tav>
                                        <p:tav tm="100000">
                                          <p:val>
                                            <p:fltVal val="0"/>
                                          </p:val>
                                        </p:tav>
                                      </p:tavLst>
                                    </p:anim>
                                    <p:animEffect transition="in" filter="fade">
                                      <p:cBhvr>
                                        <p:cTn id="83" dur="500"/>
                                        <p:tgtEl>
                                          <p:spTgt spid="353313"/>
                                        </p:tgtEl>
                                      </p:cBhvr>
                                    </p:animEffect>
                                  </p:childTnLst>
                                </p:cTn>
                              </p:par>
                            </p:childTnLst>
                          </p:cTn>
                        </p:par>
                      </p:childTnLst>
                    </p:cTn>
                  </p:par>
                  <p:par>
                    <p:cTn id="84" fill="hold">
                      <p:stCondLst>
                        <p:cond delay="indefinite"/>
                      </p:stCondLst>
                      <p:childTnLst>
                        <p:par>
                          <p:cTn id="85" fill="hold">
                            <p:stCondLst>
                              <p:cond delay="0"/>
                            </p:stCondLst>
                            <p:childTnLst>
                              <p:par>
                                <p:cTn id="86" presetID="49" presetClass="entr" presetSubtype="0" decel="100000" fill="hold" grpId="0" nodeType="clickEffect">
                                  <p:stCondLst>
                                    <p:cond delay="0"/>
                                  </p:stCondLst>
                                  <p:iterate type="wd">
                                    <p:tmPct val="10000"/>
                                  </p:iterate>
                                  <p:childTnLst>
                                    <p:set>
                                      <p:cBhvr>
                                        <p:cTn id="87" dur="1" fill="hold">
                                          <p:stCondLst>
                                            <p:cond delay="0"/>
                                          </p:stCondLst>
                                        </p:cTn>
                                        <p:tgtEl>
                                          <p:spTgt spid="353317"/>
                                        </p:tgtEl>
                                        <p:attrNameLst>
                                          <p:attrName>style.visibility</p:attrName>
                                        </p:attrNameLst>
                                      </p:cBhvr>
                                      <p:to>
                                        <p:strVal val="visible"/>
                                      </p:to>
                                    </p:set>
                                    <p:anim calcmode="lin" valueType="num">
                                      <p:cBhvr>
                                        <p:cTn id="88" dur="500" fill="hold"/>
                                        <p:tgtEl>
                                          <p:spTgt spid="353317"/>
                                        </p:tgtEl>
                                        <p:attrNameLst>
                                          <p:attrName>ppt_w</p:attrName>
                                        </p:attrNameLst>
                                      </p:cBhvr>
                                      <p:tavLst>
                                        <p:tav tm="0">
                                          <p:val>
                                            <p:fltVal val="0"/>
                                          </p:val>
                                        </p:tav>
                                        <p:tav tm="100000">
                                          <p:val>
                                            <p:strVal val="#ppt_w"/>
                                          </p:val>
                                        </p:tav>
                                      </p:tavLst>
                                    </p:anim>
                                    <p:anim calcmode="lin" valueType="num">
                                      <p:cBhvr>
                                        <p:cTn id="89" dur="500" fill="hold"/>
                                        <p:tgtEl>
                                          <p:spTgt spid="353317"/>
                                        </p:tgtEl>
                                        <p:attrNameLst>
                                          <p:attrName>ppt_h</p:attrName>
                                        </p:attrNameLst>
                                      </p:cBhvr>
                                      <p:tavLst>
                                        <p:tav tm="0">
                                          <p:val>
                                            <p:fltVal val="0"/>
                                          </p:val>
                                        </p:tav>
                                        <p:tav tm="100000">
                                          <p:val>
                                            <p:strVal val="#ppt_h"/>
                                          </p:val>
                                        </p:tav>
                                      </p:tavLst>
                                    </p:anim>
                                    <p:anim calcmode="lin" valueType="num">
                                      <p:cBhvr>
                                        <p:cTn id="90" dur="500" fill="hold"/>
                                        <p:tgtEl>
                                          <p:spTgt spid="353317"/>
                                        </p:tgtEl>
                                        <p:attrNameLst>
                                          <p:attrName>style.rotation</p:attrName>
                                        </p:attrNameLst>
                                      </p:cBhvr>
                                      <p:tavLst>
                                        <p:tav tm="0">
                                          <p:val>
                                            <p:fltVal val="360"/>
                                          </p:val>
                                        </p:tav>
                                        <p:tav tm="100000">
                                          <p:val>
                                            <p:fltVal val="0"/>
                                          </p:val>
                                        </p:tav>
                                      </p:tavLst>
                                    </p:anim>
                                    <p:animEffect transition="in" filter="fade">
                                      <p:cBhvr>
                                        <p:cTn id="91" dur="500"/>
                                        <p:tgtEl>
                                          <p:spTgt spid="35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9" grpId="0" build="p"/>
      <p:bldP spid="353310" grpId="0" animBg="1"/>
      <p:bldP spid="353311" grpId="0" animBg="1"/>
      <p:bldP spid="353312" grpId="0" animBg="1"/>
      <p:bldP spid="353313" grpId="0" animBg="1"/>
      <p:bldP spid="353314" grpId="0"/>
      <p:bldP spid="353315" grpId="0"/>
      <p:bldP spid="353316" grpId="0"/>
      <p:bldP spid="35331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381000" y="0"/>
            <a:ext cx="8229600" cy="946150"/>
          </a:xfrm>
        </p:spPr>
        <p:txBody>
          <a:bodyPr/>
          <a:lstStyle/>
          <a:p>
            <a:pPr eaLnBrk="1" hangingPunct="1">
              <a:defRPr/>
            </a:pPr>
            <a:r>
              <a:rPr lang="en-US" sz="6000" dirty="0">
                <a:cs typeface="+mj-cs"/>
              </a:rPr>
              <a:t>Thermodynamics</a:t>
            </a:r>
          </a:p>
        </p:txBody>
      </p:sp>
      <p:sp>
        <p:nvSpPr>
          <p:cNvPr id="110595" name="Rectangle 3"/>
          <p:cNvSpPr>
            <a:spLocks noGrp="1" noChangeArrowheads="1"/>
          </p:cNvSpPr>
          <p:nvPr>
            <p:ph type="body" idx="1"/>
          </p:nvPr>
        </p:nvSpPr>
        <p:spPr>
          <a:xfrm>
            <a:off x="457200" y="1066800"/>
            <a:ext cx="8305800" cy="4953000"/>
          </a:xfrm>
        </p:spPr>
        <p:txBody>
          <a:bodyPr/>
          <a:lstStyle/>
          <a:p>
            <a:pPr eaLnBrk="1" hangingPunct="1">
              <a:defRPr/>
            </a:pPr>
            <a:r>
              <a:rPr lang="en-US" sz="3600" dirty="0">
                <a:solidFill>
                  <a:srgbClr val="3333CC"/>
                </a:solidFill>
                <a:cs typeface="ＭＳ Ｐゴシック" pitchFamily="-84" charset="-128"/>
              </a:rPr>
              <a:t>Deals with temperature (T), heat (Q), work (W), and the internal energy (U) of systems</a:t>
            </a:r>
          </a:p>
          <a:p>
            <a:pPr eaLnBrk="1" hangingPunct="1">
              <a:defRPr/>
            </a:pPr>
            <a:r>
              <a:rPr lang="en-US" sz="3600" dirty="0">
                <a:cs typeface="+mn-cs"/>
              </a:rPr>
              <a:t>Contributions made by:</a:t>
            </a:r>
          </a:p>
          <a:p>
            <a:pPr lvl="1" eaLnBrk="1" hangingPunct="1">
              <a:defRPr/>
            </a:pPr>
            <a:r>
              <a:rPr lang="en-US" sz="3200" dirty="0">
                <a:cs typeface="+mn-cs"/>
              </a:rPr>
              <a:t>Benjamin Thompson (1753-1814)</a:t>
            </a:r>
          </a:p>
          <a:p>
            <a:pPr lvl="1" eaLnBrk="1" hangingPunct="1">
              <a:defRPr/>
            </a:pPr>
            <a:r>
              <a:rPr lang="en-US" sz="3200" dirty="0" err="1">
                <a:cs typeface="+mn-cs"/>
              </a:rPr>
              <a:t>Sadi</a:t>
            </a:r>
            <a:r>
              <a:rPr lang="en-US" sz="3200" dirty="0">
                <a:cs typeface="+mn-cs"/>
              </a:rPr>
              <a:t> Carnot (1796-1832)</a:t>
            </a:r>
          </a:p>
          <a:p>
            <a:pPr lvl="1" eaLnBrk="1" hangingPunct="1">
              <a:defRPr/>
            </a:pPr>
            <a:r>
              <a:rPr lang="en-US" sz="3200" dirty="0">
                <a:cs typeface="+mn-cs"/>
              </a:rPr>
              <a:t>James Joule (1818-1889)</a:t>
            </a:r>
          </a:p>
          <a:p>
            <a:pPr lvl="1" eaLnBrk="1" hangingPunct="1">
              <a:defRPr/>
            </a:pPr>
            <a:r>
              <a:rPr lang="en-US" sz="3200" dirty="0">
                <a:cs typeface="+mn-cs"/>
              </a:rPr>
              <a:t>Rudolf </a:t>
            </a:r>
            <a:r>
              <a:rPr lang="en-US" sz="3200" dirty="0" err="1">
                <a:cs typeface="+mn-cs"/>
              </a:rPr>
              <a:t>Clausius</a:t>
            </a:r>
            <a:r>
              <a:rPr lang="en-US" sz="3200" dirty="0">
                <a:cs typeface="+mn-cs"/>
              </a:rPr>
              <a:t> (1822-1888)</a:t>
            </a:r>
          </a:p>
          <a:p>
            <a:pPr lvl="1" eaLnBrk="1" hangingPunct="1">
              <a:defRPr/>
            </a:pPr>
            <a:r>
              <a:rPr lang="en-US" sz="3200" dirty="0">
                <a:cs typeface="+mn-cs"/>
              </a:rPr>
              <a:t>William Thompson (1824-1907)</a:t>
            </a: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26</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Tree>
    <p:extLst>
      <p:ext uri="{BB962C8B-B14F-4D97-AF65-F5344CB8AC3E}">
        <p14:creationId xmlns:p14="http://schemas.microsoft.com/office/powerpoint/2010/main" val="40482527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0595">
                                            <p:txEl>
                                              <p:pRg st="0" end="0"/>
                                            </p:txEl>
                                          </p:spTgt>
                                        </p:tgtEl>
                                        <p:attrNameLst>
                                          <p:attrName>style.visibility</p:attrName>
                                        </p:attrNameLst>
                                      </p:cBhvr>
                                      <p:to>
                                        <p:strVal val="visible"/>
                                      </p:to>
                                    </p:set>
                                    <p:animEffect transition="in" filter="wipe(left)">
                                      <p:cBhvr>
                                        <p:cTn id="7" dur="500"/>
                                        <p:tgtEl>
                                          <p:spTgt spid="1105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0595">
                                            <p:txEl>
                                              <p:pRg st="1" end="1"/>
                                            </p:txEl>
                                          </p:spTgt>
                                        </p:tgtEl>
                                        <p:attrNameLst>
                                          <p:attrName>style.visibility</p:attrName>
                                        </p:attrNameLst>
                                      </p:cBhvr>
                                      <p:to>
                                        <p:strVal val="visible"/>
                                      </p:to>
                                    </p:set>
                                    <p:animEffect transition="in" filter="wipe(left)">
                                      <p:cBhvr>
                                        <p:cTn id="12" dur="500"/>
                                        <p:tgtEl>
                                          <p:spTgt spid="110595">
                                            <p:txEl>
                                              <p:pRg st="1" end="1"/>
                                            </p:txEl>
                                          </p:spTgt>
                                        </p:tgtEl>
                                      </p:cBhvr>
                                    </p:animEffect>
                                  </p:childTnLst>
                                </p:cTn>
                              </p:par>
                            </p:childTnLst>
                          </p:cTn>
                        </p:par>
                        <p:par>
                          <p:cTn id="13" fill="hold">
                            <p:stCondLst>
                              <p:cond delay="650"/>
                            </p:stCondLst>
                            <p:childTnLst>
                              <p:par>
                                <p:cTn id="14" presetID="22" presetClass="entr" presetSubtype="8" fill="hold" grpId="0" nodeType="afterEffect">
                                  <p:stCondLst>
                                    <p:cond delay="0"/>
                                  </p:stCondLst>
                                  <p:iterate type="wd">
                                    <p:tmPct val="10000"/>
                                  </p:iterate>
                                  <p:childTnLst>
                                    <p:set>
                                      <p:cBhvr>
                                        <p:cTn id="15" dur="1" fill="hold">
                                          <p:stCondLst>
                                            <p:cond delay="0"/>
                                          </p:stCondLst>
                                        </p:cTn>
                                        <p:tgtEl>
                                          <p:spTgt spid="110595">
                                            <p:txEl>
                                              <p:pRg st="2" end="2"/>
                                            </p:txEl>
                                          </p:spTgt>
                                        </p:tgtEl>
                                        <p:attrNameLst>
                                          <p:attrName>style.visibility</p:attrName>
                                        </p:attrNameLst>
                                      </p:cBhvr>
                                      <p:to>
                                        <p:strVal val="visible"/>
                                      </p:to>
                                    </p:set>
                                    <p:animEffect transition="in" filter="wipe(left)">
                                      <p:cBhvr>
                                        <p:cTn id="16" dur="500"/>
                                        <p:tgtEl>
                                          <p:spTgt spid="110595">
                                            <p:txEl>
                                              <p:pRg st="2" end="2"/>
                                            </p:txEl>
                                          </p:spTgt>
                                        </p:tgtEl>
                                      </p:cBhvr>
                                    </p:animEffect>
                                  </p:childTnLst>
                                </p:cTn>
                              </p:par>
                            </p:childTnLst>
                          </p:cTn>
                        </p:par>
                        <p:par>
                          <p:cTn id="17" fill="hold">
                            <p:stCondLst>
                              <p:cond delay="1350"/>
                            </p:stCondLst>
                            <p:childTnLst>
                              <p:par>
                                <p:cTn id="18" presetID="22" presetClass="entr" presetSubtype="8" fill="hold" grpId="0" nodeType="afterEffect">
                                  <p:stCondLst>
                                    <p:cond delay="0"/>
                                  </p:stCondLst>
                                  <p:iterate type="wd">
                                    <p:tmPct val="10000"/>
                                  </p:iterate>
                                  <p:childTnLst>
                                    <p:set>
                                      <p:cBhvr>
                                        <p:cTn id="19" dur="1" fill="hold">
                                          <p:stCondLst>
                                            <p:cond delay="0"/>
                                          </p:stCondLst>
                                        </p:cTn>
                                        <p:tgtEl>
                                          <p:spTgt spid="110595">
                                            <p:txEl>
                                              <p:pRg st="3" end="3"/>
                                            </p:txEl>
                                          </p:spTgt>
                                        </p:tgtEl>
                                        <p:attrNameLst>
                                          <p:attrName>style.visibility</p:attrName>
                                        </p:attrNameLst>
                                      </p:cBhvr>
                                      <p:to>
                                        <p:strVal val="visible"/>
                                      </p:to>
                                    </p:set>
                                    <p:animEffect transition="in" filter="wipe(left)">
                                      <p:cBhvr>
                                        <p:cTn id="20" dur="500"/>
                                        <p:tgtEl>
                                          <p:spTgt spid="110595">
                                            <p:txEl>
                                              <p:pRg st="3" end="3"/>
                                            </p:txEl>
                                          </p:spTgt>
                                        </p:tgtEl>
                                      </p:cBhvr>
                                    </p:animEffect>
                                  </p:childTnLst>
                                </p:cTn>
                              </p:par>
                            </p:childTnLst>
                          </p:cTn>
                        </p:par>
                        <p:par>
                          <p:cTn id="21" fill="hold">
                            <p:stCondLst>
                              <p:cond delay="2050"/>
                            </p:stCondLst>
                            <p:childTnLst>
                              <p:par>
                                <p:cTn id="22" presetID="22" presetClass="entr" presetSubtype="8" fill="hold" grpId="0" nodeType="afterEffect">
                                  <p:stCondLst>
                                    <p:cond delay="0"/>
                                  </p:stCondLst>
                                  <p:iterate type="wd">
                                    <p:tmPct val="10000"/>
                                  </p:iterate>
                                  <p:childTnLst>
                                    <p:set>
                                      <p:cBhvr>
                                        <p:cTn id="23" dur="1" fill="hold">
                                          <p:stCondLst>
                                            <p:cond delay="0"/>
                                          </p:stCondLst>
                                        </p:cTn>
                                        <p:tgtEl>
                                          <p:spTgt spid="110595">
                                            <p:txEl>
                                              <p:pRg st="4" end="4"/>
                                            </p:txEl>
                                          </p:spTgt>
                                        </p:tgtEl>
                                        <p:attrNameLst>
                                          <p:attrName>style.visibility</p:attrName>
                                        </p:attrNameLst>
                                      </p:cBhvr>
                                      <p:to>
                                        <p:strVal val="visible"/>
                                      </p:to>
                                    </p:set>
                                    <p:animEffect transition="in" filter="wipe(left)">
                                      <p:cBhvr>
                                        <p:cTn id="24" dur="500"/>
                                        <p:tgtEl>
                                          <p:spTgt spid="110595">
                                            <p:txEl>
                                              <p:pRg st="4" end="4"/>
                                            </p:txEl>
                                          </p:spTgt>
                                        </p:tgtEl>
                                      </p:cBhvr>
                                    </p:animEffect>
                                  </p:childTnLst>
                                </p:cTn>
                              </p:par>
                            </p:childTnLst>
                          </p:cTn>
                        </p:par>
                        <p:par>
                          <p:cTn id="25" fill="hold">
                            <p:stCondLst>
                              <p:cond delay="275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110595">
                                            <p:txEl>
                                              <p:pRg st="5" end="5"/>
                                            </p:txEl>
                                          </p:spTgt>
                                        </p:tgtEl>
                                        <p:attrNameLst>
                                          <p:attrName>style.visibility</p:attrName>
                                        </p:attrNameLst>
                                      </p:cBhvr>
                                      <p:to>
                                        <p:strVal val="visible"/>
                                      </p:to>
                                    </p:set>
                                    <p:animEffect transition="in" filter="wipe(left)">
                                      <p:cBhvr>
                                        <p:cTn id="28" dur="500"/>
                                        <p:tgtEl>
                                          <p:spTgt spid="110595">
                                            <p:txEl>
                                              <p:pRg st="5" end="5"/>
                                            </p:txEl>
                                          </p:spTgt>
                                        </p:tgtEl>
                                      </p:cBhvr>
                                    </p:animEffect>
                                  </p:childTnLst>
                                </p:cTn>
                              </p:par>
                            </p:childTnLst>
                          </p:cTn>
                        </p:par>
                        <p:par>
                          <p:cTn id="29" fill="hold">
                            <p:stCondLst>
                              <p:cond delay="3450"/>
                            </p:stCondLst>
                            <p:childTnLst>
                              <p:par>
                                <p:cTn id="30" presetID="22" presetClass="entr" presetSubtype="8" fill="hold" grpId="0" nodeType="afterEffect">
                                  <p:stCondLst>
                                    <p:cond delay="0"/>
                                  </p:stCondLst>
                                  <p:iterate type="wd">
                                    <p:tmPct val="10000"/>
                                  </p:iterate>
                                  <p:childTnLst>
                                    <p:set>
                                      <p:cBhvr>
                                        <p:cTn id="31" dur="1" fill="hold">
                                          <p:stCondLst>
                                            <p:cond delay="0"/>
                                          </p:stCondLst>
                                        </p:cTn>
                                        <p:tgtEl>
                                          <p:spTgt spid="110595">
                                            <p:txEl>
                                              <p:pRg st="6" end="6"/>
                                            </p:txEl>
                                          </p:spTgt>
                                        </p:tgtEl>
                                        <p:attrNameLst>
                                          <p:attrName>style.visibility</p:attrName>
                                        </p:attrNameLst>
                                      </p:cBhvr>
                                      <p:to>
                                        <p:strVal val="visible"/>
                                      </p:to>
                                    </p:set>
                                    <p:animEffect transition="in" filter="wipe(left)">
                                      <p:cBhvr>
                                        <p:cTn id="32" dur="500"/>
                                        <p:tgtEl>
                                          <p:spTgt spid="1105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8788" y="152400"/>
            <a:ext cx="8229600" cy="684212"/>
          </a:xfrm>
        </p:spPr>
        <p:txBody>
          <a:bodyPr/>
          <a:lstStyle/>
          <a:p>
            <a:pPr eaLnBrk="1" hangingPunct="1">
              <a:defRPr/>
            </a:pPr>
            <a:r>
              <a:rPr lang="en-US" dirty="0">
                <a:cs typeface="+mj-cs"/>
              </a:rPr>
              <a:t>The Kinetic Theory of Gases </a:t>
            </a:r>
          </a:p>
        </p:txBody>
      </p:sp>
      <p:sp>
        <p:nvSpPr>
          <p:cNvPr id="28674" name="Rectangle 3"/>
          <p:cNvSpPr>
            <a:spLocks noGrp="1" noChangeArrowheads="1"/>
          </p:cNvSpPr>
          <p:nvPr>
            <p:ph type="body" idx="1"/>
          </p:nvPr>
        </p:nvSpPr>
        <p:spPr>
          <a:xfrm>
            <a:off x="152400" y="762000"/>
            <a:ext cx="8839200" cy="5562600"/>
          </a:xfrm>
        </p:spPr>
        <p:txBody>
          <a:bodyPr/>
          <a:lstStyle/>
          <a:p>
            <a:pPr eaLnBrk="1" hangingPunct="1">
              <a:lnSpc>
                <a:spcPct val="90000"/>
              </a:lnSpc>
              <a:buFont typeface="Wingdings" pitchFamily="-84" charset="2"/>
              <a:buNone/>
            </a:pPr>
            <a:r>
              <a:rPr lang="en-US" dirty="0">
                <a:cs typeface="ＭＳ Ｐゴシック" pitchFamily="-84" charset="-128"/>
              </a:rPr>
              <a:t>Contributions made by:</a:t>
            </a:r>
          </a:p>
          <a:p>
            <a:pPr eaLnBrk="1" hangingPunct="1">
              <a:lnSpc>
                <a:spcPct val="90000"/>
              </a:lnSpc>
            </a:pPr>
            <a:r>
              <a:rPr lang="en-US" dirty="0">
                <a:cs typeface="ＭＳ Ｐゴシック" pitchFamily="-84" charset="-128"/>
              </a:rPr>
              <a:t>Robert Boyle (1627-1691) </a:t>
            </a:r>
            <a:r>
              <a:rPr lang="en-US" dirty="0" err="1">
                <a:cs typeface="ＭＳ Ｐゴシック" pitchFamily="-84" charset="-128"/>
                <a:sym typeface="Wingdings"/>
              </a:rPr>
              <a:t></a:t>
            </a:r>
            <a:r>
              <a:rPr lang="en-US" dirty="0">
                <a:cs typeface="ＭＳ Ｐゴシック" pitchFamily="-84" charset="-128"/>
                <a:sym typeface="Wingdings"/>
              </a:rPr>
              <a:t> PV = constant (fixed T)</a:t>
            </a:r>
            <a:endParaRPr lang="en-US" dirty="0">
              <a:cs typeface="ＭＳ Ｐゴシック" pitchFamily="-84" charset="-128"/>
            </a:endParaRPr>
          </a:p>
          <a:p>
            <a:pPr eaLnBrk="1" hangingPunct="1">
              <a:lnSpc>
                <a:spcPct val="90000"/>
              </a:lnSpc>
            </a:pPr>
            <a:r>
              <a:rPr lang="en-US" dirty="0">
                <a:solidFill>
                  <a:srgbClr val="3333CC"/>
                </a:solidFill>
                <a:cs typeface="ＭＳ Ｐゴシック" pitchFamily="-84" charset="-128"/>
              </a:rPr>
              <a:t>Jacques Charles (1746-1823) &amp; Joseph Louis Gay-</a:t>
            </a:r>
            <a:r>
              <a:rPr lang="en-US" dirty="0">
                <a:cs typeface="ＭＳ Ｐゴシック" pitchFamily="-84" charset="-128"/>
              </a:rPr>
              <a:t>Lussac (1778-1823) </a:t>
            </a:r>
            <a:r>
              <a:rPr lang="en-US" dirty="0" err="1">
                <a:solidFill>
                  <a:srgbClr val="3333CC"/>
                </a:solidFill>
                <a:cs typeface="ＭＳ Ｐゴシック" pitchFamily="-84" charset="-128"/>
                <a:sym typeface="Wingdings"/>
              </a:rPr>
              <a:t></a:t>
            </a:r>
            <a:r>
              <a:rPr lang="en-US" dirty="0">
                <a:solidFill>
                  <a:srgbClr val="3333CC"/>
                </a:solidFill>
                <a:cs typeface="ＭＳ Ｐゴシック" pitchFamily="-84" charset="-128"/>
                <a:sym typeface="Wingdings"/>
              </a:rPr>
              <a:t> V/T=constant (fixed P)</a:t>
            </a:r>
            <a:endParaRPr lang="en-US" dirty="0">
              <a:cs typeface="ＭＳ Ｐゴシック" pitchFamily="-84" charset="-128"/>
            </a:endParaRPr>
          </a:p>
          <a:p>
            <a:pPr eaLnBrk="1" hangingPunct="1">
              <a:lnSpc>
                <a:spcPct val="90000"/>
              </a:lnSpc>
            </a:pPr>
            <a:r>
              <a:rPr lang="en-US" dirty="0">
                <a:cs typeface="ＭＳ Ｐゴシック" pitchFamily="-84" charset="-128"/>
              </a:rPr>
              <a:t>Culminates in the </a:t>
            </a:r>
            <a:r>
              <a:rPr lang="en-US" b="1" dirty="0">
                <a:cs typeface="ＭＳ Ｐゴシック" pitchFamily="-84" charset="-128"/>
              </a:rPr>
              <a:t>ideal gas equation</a:t>
            </a:r>
            <a:r>
              <a:rPr lang="en-US" dirty="0">
                <a:cs typeface="ＭＳ Ｐゴシック" pitchFamily="-84" charset="-128"/>
              </a:rPr>
              <a:t> for </a:t>
            </a:r>
            <a:r>
              <a:rPr lang="en-US" i="1" dirty="0" err="1">
                <a:cs typeface="ＭＳ Ｐゴシック" pitchFamily="-84" charset="-128"/>
              </a:rPr>
              <a:t>n</a:t>
            </a:r>
            <a:r>
              <a:rPr lang="en-US" dirty="0">
                <a:cs typeface="ＭＳ Ｐゴシック" pitchFamily="-84" charset="-128"/>
              </a:rPr>
              <a:t> moles of a </a:t>
            </a:r>
            <a:r>
              <a:rPr lang="ja-JP" altLang="en-US" dirty="0">
                <a:cs typeface="ＭＳ Ｐゴシック" pitchFamily="-84" charset="-128"/>
              </a:rPr>
              <a:t>“</a:t>
            </a:r>
            <a:r>
              <a:rPr lang="en-US" altLang="ja-JP" dirty="0">
                <a:cs typeface="ＭＳ Ｐゴシック" pitchFamily="-84" charset="-128"/>
              </a:rPr>
              <a:t>simple</a:t>
            </a:r>
            <a:r>
              <a:rPr lang="ja-JP" altLang="en-US" dirty="0">
                <a:cs typeface="ＭＳ Ｐゴシック" pitchFamily="-84" charset="-128"/>
              </a:rPr>
              <a:t>”</a:t>
            </a:r>
            <a:r>
              <a:rPr lang="en-US" altLang="ja-JP" dirty="0">
                <a:cs typeface="ＭＳ Ｐゴシック" pitchFamily="-84" charset="-128"/>
              </a:rPr>
              <a:t> gas:</a:t>
            </a:r>
          </a:p>
          <a:p>
            <a:pPr algn="ctr" eaLnBrk="1" hangingPunct="1">
              <a:buFont typeface="Wingdings" pitchFamily="-84" charset="2"/>
              <a:buNone/>
            </a:pPr>
            <a:endParaRPr lang="en-US" sz="2400" dirty="0">
              <a:cs typeface="ＭＳ Ｐゴシック" pitchFamily="-84" charset="-128"/>
            </a:endParaRPr>
          </a:p>
          <a:p>
            <a:pPr algn="ctr" eaLnBrk="1" hangingPunct="1">
              <a:buFont typeface="Wingdings" pitchFamily="-84" charset="2"/>
              <a:buNone/>
            </a:pPr>
            <a:r>
              <a:rPr lang="en-US" sz="2400" dirty="0">
                <a:cs typeface="ＭＳ Ｐゴシック" pitchFamily="-84" charset="-128"/>
              </a:rPr>
              <a:t>(where </a:t>
            </a:r>
            <a:r>
              <a:rPr lang="en-US" sz="2400" i="1" dirty="0">
                <a:cs typeface="ＭＳ Ｐゴシック" pitchFamily="-84" charset="-128"/>
              </a:rPr>
              <a:t>R</a:t>
            </a:r>
            <a:r>
              <a:rPr lang="en-US" sz="2400" dirty="0">
                <a:cs typeface="ＭＳ Ｐゴシック" pitchFamily="-84" charset="-128"/>
              </a:rPr>
              <a:t> is the ideal gas constant, 8.31 J/mol </a:t>
            </a:r>
            <a:r>
              <a:rPr lang="en-US" sz="2400" dirty="0">
                <a:ea typeface="Arial" pitchFamily="-84" charset="0"/>
                <a:cs typeface="Arial" pitchFamily="-84" charset="0"/>
              </a:rPr>
              <a:t>· K</a:t>
            </a:r>
            <a:r>
              <a:rPr lang="en-US" sz="2400" dirty="0">
                <a:cs typeface="ＭＳ Ｐゴシック" pitchFamily="-84" charset="-128"/>
              </a:rPr>
              <a:t>)</a:t>
            </a:r>
          </a:p>
          <a:p>
            <a:pPr eaLnBrk="1" hangingPunct="1"/>
            <a:r>
              <a:rPr lang="en-US" dirty="0">
                <a:cs typeface="ＭＳ Ｐゴシック" pitchFamily="-84" charset="-128"/>
              </a:rPr>
              <a:t>We now know that gas consists of rapidly moving molecules bouncing off each other and the wall!!</a:t>
            </a: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graphicFrame>
        <p:nvGraphicFramePr>
          <p:cNvPr id="8" name="Object 7"/>
          <p:cNvGraphicFramePr>
            <a:graphicFrameLocks noChangeAspect="1"/>
          </p:cNvGraphicFramePr>
          <p:nvPr>
            <p:extLst/>
          </p:nvPr>
        </p:nvGraphicFramePr>
        <p:xfrm>
          <a:off x="3276600" y="3429000"/>
          <a:ext cx="2914650" cy="647700"/>
        </p:xfrm>
        <a:graphic>
          <a:graphicData uri="http://schemas.openxmlformats.org/presentationml/2006/ole">
            <mc:AlternateContent xmlns:mc="http://schemas.openxmlformats.org/markup-compatibility/2006">
              <mc:Choice xmlns:v="urn:schemas-microsoft-com:vml" Requires="v">
                <p:oleObj spid="_x0000_s3150" name="Equation" r:id="rId3" imgW="685800" imgH="152400" progId="Equation.DSMT4">
                  <p:embed/>
                </p:oleObj>
              </mc:Choice>
              <mc:Fallback>
                <p:oleObj name="Equation" r:id="rId3" imgW="685800" imgH="152400" progId="Equation.DSMT4">
                  <p:embed/>
                  <p:pic>
                    <p:nvPicPr>
                      <p:cNvPr id="8" name="Object 7"/>
                      <p:cNvPicPr/>
                      <p:nvPr/>
                    </p:nvPicPr>
                    <p:blipFill>
                      <a:blip r:embed="rId4"/>
                      <a:stretch>
                        <a:fillRect/>
                      </a:stretch>
                    </p:blipFill>
                    <p:spPr>
                      <a:xfrm>
                        <a:off x="3276600" y="3429000"/>
                        <a:ext cx="2914650" cy="647700"/>
                      </a:xfrm>
                      <a:prstGeom prst="rect">
                        <a:avLst/>
                      </a:prstGeom>
                    </p:spPr>
                  </p:pic>
                </p:oleObj>
              </mc:Fallback>
            </mc:AlternateContent>
          </a:graphicData>
        </a:graphic>
      </p:graphicFrame>
    </p:spTree>
    <p:extLst>
      <p:ext uri="{BB962C8B-B14F-4D97-AF65-F5344CB8AC3E}">
        <p14:creationId xmlns:p14="http://schemas.microsoft.com/office/powerpoint/2010/main" val="2235456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674">
                                            <p:txEl>
                                              <p:pRg st="0" end="0"/>
                                            </p:txEl>
                                          </p:spTgt>
                                        </p:tgtEl>
                                        <p:attrNameLst>
                                          <p:attrName>style.visibility</p:attrName>
                                        </p:attrNameLst>
                                      </p:cBhvr>
                                      <p:to>
                                        <p:strVal val="visible"/>
                                      </p:to>
                                    </p:set>
                                    <p:animEffect transition="in" filter="wipe(left)">
                                      <p:cBhvr>
                                        <p:cTn id="7" dur="500"/>
                                        <p:tgtEl>
                                          <p:spTgt spid="286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674">
                                            <p:txEl>
                                              <p:pRg st="1" end="1"/>
                                            </p:txEl>
                                          </p:spTgt>
                                        </p:tgtEl>
                                        <p:attrNameLst>
                                          <p:attrName>style.visibility</p:attrName>
                                        </p:attrNameLst>
                                      </p:cBhvr>
                                      <p:to>
                                        <p:strVal val="visible"/>
                                      </p:to>
                                    </p:set>
                                    <p:animEffect transition="in" filter="wipe(left)">
                                      <p:cBhvr>
                                        <p:cTn id="12" dur="500"/>
                                        <p:tgtEl>
                                          <p:spTgt spid="2867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674">
                                            <p:txEl>
                                              <p:pRg st="2" end="2"/>
                                            </p:txEl>
                                          </p:spTgt>
                                        </p:tgtEl>
                                        <p:attrNameLst>
                                          <p:attrName>style.visibility</p:attrName>
                                        </p:attrNameLst>
                                      </p:cBhvr>
                                      <p:to>
                                        <p:strVal val="visible"/>
                                      </p:to>
                                    </p:set>
                                    <p:animEffect transition="in" filter="wipe(left)">
                                      <p:cBhvr>
                                        <p:cTn id="17" dur="500"/>
                                        <p:tgtEl>
                                          <p:spTgt spid="2867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674">
                                            <p:txEl>
                                              <p:pRg st="3" end="3"/>
                                            </p:txEl>
                                          </p:spTgt>
                                        </p:tgtEl>
                                        <p:attrNameLst>
                                          <p:attrName>style.visibility</p:attrName>
                                        </p:attrNameLst>
                                      </p:cBhvr>
                                      <p:to>
                                        <p:strVal val="visible"/>
                                      </p:to>
                                    </p:set>
                                    <p:animEffect transition="in" filter="wipe(left)">
                                      <p:cBhvr>
                                        <p:cTn id="22" dur="500"/>
                                        <p:tgtEl>
                                          <p:spTgt spid="2867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par>
                          <p:cTn id="28" fill="hold">
                            <p:stCondLst>
                              <p:cond delay="500"/>
                            </p:stCondLst>
                            <p:childTnLst>
                              <p:par>
                                <p:cTn id="29" presetID="22" presetClass="entr" presetSubtype="8" fill="hold" grpId="0" nodeType="afterEffect">
                                  <p:stCondLst>
                                    <p:cond delay="0"/>
                                  </p:stCondLst>
                                  <p:iterate type="wd">
                                    <p:tmPct val="10000"/>
                                  </p:iterate>
                                  <p:childTnLst>
                                    <p:set>
                                      <p:cBhvr>
                                        <p:cTn id="30" dur="1" fill="hold">
                                          <p:stCondLst>
                                            <p:cond delay="0"/>
                                          </p:stCondLst>
                                        </p:cTn>
                                        <p:tgtEl>
                                          <p:spTgt spid="28674">
                                            <p:txEl>
                                              <p:pRg st="5" end="5"/>
                                            </p:txEl>
                                          </p:spTgt>
                                        </p:tgtEl>
                                        <p:attrNameLst>
                                          <p:attrName>style.visibility</p:attrName>
                                        </p:attrNameLst>
                                      </p:cBhvr>
                                      <p:to>
                                        <p:strVal val="visible"/>
                                      </p:to>
                                    </p:set>
                                    <p:animEffect transition="in" filter="wipe(left)">
                                      <p:cBhvr>
                                        <p:cTn id="31" dur="500"/>
                                        <p:tgtEl>
                                          <p:spTgt spid="28674">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8674">
                                            <p:txEl>
                                              <p:pRg st="6" end="6"/>
                                            </p:txEl>
                                          </p:spTgt>
                                        </p:tgtEl>
                                        <p:attrNameLst>
                                          <p:attrName>style.visibility</p:attrName>
                                        </p:attrNameLst>
                                      </p:cBhvr>
                                      <p:to>
                                        <p:strVal val="visible"/>
                                      </p:to>
                                    </p:set>
                                    <p:animEffect transition="in" filter="wipe(left)">
                                      <p:cBhvr>
                                        <p:cTn id="36" dur="500"/>
                                        <p:tgtEl>
                                          <p:spTgt spid="2867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76200"/>
            <a:ext cx="8229600" cy="684212"/>
          </a:xfrm>
        </p:spPr>
        <p:txBody>
          <a:bodyPr/>
          <a:lstStyle/>
          <a:p>
            <a:pPr eaLnBrk="1" hangingPunct="1">
              <a:defRPr/>
            </a:pPr>
            <a:r>
              <a:rPr lang="en-US" sz="4800" dirty="0">
                <a:cs typeface="+mj-cs"/>
              </a:rPr>
              <a:t>Additional Contributions</a:t>
            </a:r>
          </a:p>
        </p:txBody>
      </p:sp>
      <p:sp>
        <p:nvSpPr>
          <p:cNvPr id="29698" name="Rectangle 3"/>
          <p:cNvSpPr>
            <a:spLocks noGrp="1" noChangeArrowheads="1"/>
          </p:cNvSpPr>
          <p:nvPr>
            <p:ph type="body" idx="1"/>
          </p:nvPr>
        </p:nvSpPr>
        <p:spPr>
          <a:xfrm>
            <a:off x="304800" y="838200"/>
            <a:ext cx="8534400" cy="5410200"/>
          </a:xfrm>
        </p:spPr>
        <p:txBody>
          <a:bodyPr/>
          <a:lstStyle/>
          <a:p>
            <a:pPr eaLnBrk="1" hangingPunct="1"/>
            <a:r>
              <a:rPr lang="en-US" sz="2800" dirty="0" err="1">
                <a:cs typeface="ＭＳ Ｐゴシック" pitchFamily="-84" charset="-128"/>
              </a:rPr>
              <a:t>Amedeo</a:t>
            </a:r>
            <a:r>
              <a:rPr lang="en-US" sz="2800" dirty="0">
                <a:cs typeface="ＭＳ Ｐゴシック" pitchFamily="-84" charset="-128"/>
              </a:rPr>
              <a:t> Avogadro (1776-1856) </a:t>
            </a:r>
            <a:r>
              <a:rPr lang="en-US" sz="2800" dirty="0" err="1">
                <a:cs typeface="ＭＳ Ｐゴシック" pitchFamily="-84" charset="-128"/>
                <a:sym typeface="Wingdings"/>
              </a:rPr>
              <a:t></a:t>
            </a:r>
            <a:r>
              <a:rPr lang="en-US" sz="2800" dirty="0">
                <a:cs typeface="ＭＳ Ｐゴシック" pitchFamily="-84" charset="-128"/>
                <a:sym typeface="Wingdings"/>
              </a:rPr>
              <a:t> Hypothesized in 1811 that the equal V of gases at the same T and P contain equal number of molecules (N</a:t>
            </a:r>
            <a:r>
              <a:rPr lang="en-US" sz="2800" baseline="-25000" dirty="0">
                <a:cs typeface="ＭＳ Ｐゴシック" pitchFamily="-84" charset="-128"/>
                <a:sym typeface="Wingdings"/>
              </a:rPr>
              <a:t>A</a:t>
            </a:r>
            <a:r>
              <a:rPr lang="en-US" sz="2800" dirty="0">
                <a:cs typeface="ＭＳ Ｐゴシック" pitchFamily="-84" charset="-128"/>
                <a:sym typeface="Wingdings"/>
              </a:rPr>
              <a:t>=6.023x10</a:t>
            </a:r>
            <a:r>
              <a:rPr lang="en-US" sz="2800" baseline="30000" dirty="0">
                <a:cs typeface="ＭＳ Ｐゴシック" pitchFamily="-84" charset="-128"/>
                <a:sym typeface="Wingdings"/>
              </a:rPr>
              <a:t>23</a:t>
            </a:r>
            <a:r>
              <a:rPr lang="en-US" sz="2800" dirty="0">
                <a:cs typeface="ＭＳ Ｐゴシック" pitchFamily="-84" charset="-128"/>
                <a:sym typeface="Wingdings"/>
              </a:rPr>
              <a:t> molecules/mol)</a:t>
            </a:r>
          </a:p>
          <a:p>
            <a:pPr lvl="1" eaLnBrk="1" hangingPunct="1"/>
            <a:r>
              <a:rPr lang="en-US" sz="2400" dirty="0">
                <a:cs typeface="ＭＳ Ｐゴシック" pitchFamily="-84" charset="-128"/>
                <a:sym typeface="Wingdings"/>
              </a:rPr>
              <a:t>1 mole of Hydrogen molecule is 2g &amp; 1 mole of carbon is 12g.</a:t>
            </a:r>
            <a:endParaRPr lang="en-US" sz="2400" dirty="0">
              <a:cs typeface="ＭＳ Ｐゴシック" pitchFamily="-84" charset="-128"/>
            </a:endParaRPr>
          </a:p>
          <a:p>
            <a:pPr eaLnBrk="1" hangingPunct="1"/>
            <a:r>
              <a:rPr lang="en-US" sz="2800" dirty="0">
                <a:solidFill>
                  <a:srgbClr val="3333CC"/>
                </a:solidFill>
                <a:cs typeface="ＭＳ Ｐゴシック" pitchFamily="-84" charset="-128"/>
              </a:rPr>
              <a:t>John Dalton (1766-1844) opposed due to confusion between his own atomic model and the molecules</a:t>
            </a:r>
          </a:p>
          <a:p>
            <a:pPr eaLnBrk="1" hangingPunct="1"/>
            <a:r>
              <a:rPr lang="en-US" sz="2800" dirty="0">
                <a:solidFill>
                  <a:srgbClr val="3333CC"/>
                </a:solidFill>
                <a:cs typeface="ＭＳ Ｐゴシック" pitchFamily="-84" charset="-128"/>
              </a:rPr>
              <a:t>Daniel Bernoulli (1700-1782) </a:t>
            </a:r>
            <a:r>
              <a:rPr lang="en-US" sz="2800" dirty="0">
                <a:solidFill>
                  <a:srgbClr val="3333CC"/>
                </a:solidFill>
                <a:cs typeface="ＭＳ Ｐゴシック" pitchFamily="-84" charset="-128"/>
                <a:sym typeface="Wingdings"/>
              </a:rPr>
              <a:t> Kinetic theory of gas in 1738</a:t>
            </a:r>
            <a:endParaRPr lang="en-US" sz="2800" dirty="0">
              <a:solidFill>
                <a:srgbClr val="3333CC"/>
              </a:solidFill>
              <a:cs typeface="ＭＳ Ｐゴシック" pitchFamily="-84" charset="-128"/>
            </a:endParaRPr>
          </a:p>
          <a:p>
            <a:pPr eaLnBrk="1" hangingPunct="1"/>
            <a:r>
              <a:rPr lang="en-US" sz="2800" dirty="0">
                <a:solidFill>
                  <a:srgbClr val="3333CC"/>
                </a:solidFill>
                <a:cs typeface="ＭＳ Ｐゴシック" pitchFamily="-84" charset="-128"/>
              </a:rPr>
              <a:t>By 1895, the kinetic theory of gases are widely accepted </a:t>
            </a:r>
          </a:p>
          <a:p>
            <a:pPr eaLnBrk="1" hangingPunct="1"/>
            <a:r>
              <a:rPr lang="en-US" sz="2800" dirty="0">
                <a:solidFill>
                  <a:srgbClr val="3333CC"/>
                </a:solidFill>
                <a:cs typeface="ＭＳ Ｐゴシック" pitchFamily="-84" charset="-128"/>
              </a:rPr>
              <a:t>Ludwig Boltzmann (1844-1906), James Clerk Maxwell (1831-1879) &amp; J. Willard Gibbs (1939-1903) made statistical interpretation of thermodynamics bottom half of 19</a:t>
            </a:r>
            <a:r>
              <a:rPr lang="en-US" sz="2800" baseline="30000" dirty="0">
                <a:solidFill>
                  <a:srgbClr val="3333CC"/>
                </a:solidFill>
                <a:cs typeface="ＭＳ Ｐゴシック" pitchFamily="-84" charset="-128"/>
              </a:rPr>
              <a:t>th</a:t>
            </a:r>
            <a:r>
              <a:rPr lang="en-US" sz="2800" dirty="0">
                <a:solidFill>
                  <a:srgbClr val="3333CC"/>
                </a:solidFill>
                <a:cs typeface="ＭＳ Ｐゴシック" pitchFamily="-84" charset="-128"/>
              </a:rPr>
              <a:t> century</a:t>
            </a:r>
          </a:p>
          <a:p>
            <a:pPr eaLnBrk="1" hangingPunct="1"/>
            <a:endParaRPr lang="en-US" sz="2800" dirty="0">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28</a:t>
            </a:fld>
            <a:endParaRPr lang="en-US"/>
          </a:p>
        </p:txBody>
      </p:sp>
      <p:sp>
        <p:nvSpPr>
          <p:cNvPr id="6" name="Footer Placeholder 5"/>
          <p:cNvSpPr>
            <a:spLocks noGrp="1"/>
          </p:cNvSpPr>
          <p:nvPr>
            <p:ph type="ftr" sz="quarter" idx="11"/>
          </p:nvPr>
        </p:nvSpPr>
        <p:spPr/>
        <p:txBody>
          <a:bodyPr/>
          <a:lstStyle/>
          <a:p>
            <a:pPr>
              <a:defRPr/>
            </a:pPr>
            <a:r>
              <a:rPr lang="en-US"/>
              <a:t>PHYS 3313-001, Spring 2019                      Dr. Jaehoon Yu</a:t>
            </a:r>
          </a:p>
        </p:txBody>
      </p:sp>
      <p:sp>
        <p:nvSpPr>
          <p:cNvPr id="7" name="Rounded Rectangle 6">
            <a:extLst>
              <a:ext uri="{FF2B5EF4-FFF2-40B4-BE49-F238E27FC236}">
                <a16:creationId xmlns:a16="http://schemas.microsoft.com/office/drawing/2014/main" id="{ACD823A8-8932-0243-B183-0C4AADB356EA}"/>
              </a:ext>
            </a:extLst>
          </p:cNvPr>
          <p:cNvSpPr/>
          <p:nvPr/>
        </p:nvSpPr>
        <p:spPr bwMode="auto">
          <a:xfrm>
            <a:off x="4114800" y="1828800"/>
            <a:ext cx="3352800" cy="304800"/>
          </a:xfrm>
          <a:prstGeom prst="round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933948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wipe(left)">
                                      <p:cBhvr>
                                        <p:cTn id="7" dur="500"/>
                                        <p:tgtEl>
                                          <p:spTgt spid="296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iterate type="wd">
                                    <p:tmPct val="10000"/>
                                  </p:iterate>
                                  <p:childTnLst>
                                    <p:set>
                                      <p:cBhvr>
                                        <p:cTn id="15" dur="1" fill="hold">
                                          <p:stCondLst>
                                            <p:cond delay="0"/>
                                          </p:stCondLst>
                                        </p:cTn>
                                        <p:tgtEl>
                                          <p:spTgt spid="29698">
                                            <p:txEl>
                                              <p:pRg st="1" end="1"/>
                                            </p:txEl>
                                          </p:spTgt>
                                        </p:tgtEl>
                                        <p:attrNameLst>
                                          <p:attrName>style.visibility</p:attrName>
                                        </p:attrNameLst>
                                      </p:cBhvr>
                                      <p:to>
                                        <p:strVal val="visible"/>
                                      </p:to>
                                    </p:set>
                                    <p:animEffect transition="in" filter="wipe(left)">
                                      <p:cBhvr>
                                        <p:cTn id="16" dur="500"/>
                                        <p:tgtEl>
                                          <p:spTgt spid="2969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wd">
                                    <p:tmPct val="10000"/>
                                  </p:iterate>
                                  <p:childTnLst>
                                    <p:set>
                                      <p:cBhvr>
                                        <p:cTn id="20" dur="1" fill="hold">
                                          <p:stCondLst>
                                            <p:cond delay="0"/>
                                          </p:stCondLst>
                                        </p:cTn>
                                        <p:tgtEl>
                                          <p:spTgt spid="29698">
                                            <p:txEl>
                                              <p:pRg st="2" end="2"/>
                                            </p:txEl>
                                          </p:spTgt>
                                        </p:tgtEl>
                                        <p:attrNameLst>
                                          <p:attrName>style.visibility</p:attrName>
                                        </p:attrNameLst>
                                      </p:cBhvr>
                                      <p:to>
                                        <p:strVal val="visible"/>
                                      </p:to>
                                    </p:set>
                                    <p:animEffect transition="in" filter="wipe(left)">
                                      <p:cBhvr>
                                        <p:cTn id="21" dur="500"/>
                                        <p:tgtEl>
                                          <p:spTgt spid="2969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29698">
                                            <p:txEl>
                                              <p:pRg st="3" end="3"/>
                                            </p:txEl>
                                          </p:spTgt>
                                        </p:tgtEl>
                                        <p:attrNameLst>
                                          <p:attrName>style.visibility</p:attrName>
                                        </p:attrNameLst>
                                      </p:cBhvr>
                                      <p:to>
                                        <p:strVal val="visible"/>
                                      </p:to>
                                    </p:set>
                                    <p:animEffect transition="in" filter="wipe(left)">
                                      <p:cBhvr>
                                        <p:cTn id="26" dur="500"/>
                                        <p:tgtEl>
                                          <p:spTgt spid="29698">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698">
                                            <p:txEl>
                                              <p:pRg st="4" end="4"/>
                                            </p:txEl>
                                          </p:spTgt>
                                        </p:tgtEl>
                                        <p:attrNameLst>
                                          <p:attrName>style.visibility</p:attrName>
                                        </p:attrNameLst>
                                      </p:cBhvr>
                                      <p:to>
                                        <p:strVal val="visible"/>
                                      </p:to>
                                    </p:set>
                                    <p:animEffect transition="in" filter="wipe(left)">
                                      <p:cBhvr>
                                        <p:cTn id="31" dur="500"/>
                                        <p:tgtEl>
                                          <p:spTgt spid="29698">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9698">
                                            <p:txEl>
                                              <p:pRg st="5" end="5"/>
                                            </p:txEl>
                                          </p:spTgt>
                                        </p:tgtEl>
                                        <p:attrNameLst>
                                          <p:attrName>style.visibility</p:attrName>
                                        </p:attrNameLst>
                                      </p:cBhvr>
                                      <p:to>
                                        <p:strVal val="visible"/>
                                      </p:to>
                                    </p:set>
                                    <p:animEffect transition="in" filter="wipe(left)">
                                      <p:cBhvr>
                                        <p:cTn id="36" dur="500"/>
                                        <p:tgtEl>
                                          <p:spTgt spid="296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uiExpand="1" build="p"/>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Wednesday,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3</a:t>
            </a:fld>
            <a:endParaRPr lang="en-US">
              <a:latin typeface="Arial Narrow" pitchFamily="-84" charset="0"/>
            </a:endParaRPr>
          </a:p>
        </p:txBody>
      </p:sp>
      <p:sp>
        <p:nvSpPr>
          <p:cNvPr id="19461" name="Rectangle 2"/>
          <p:cNvSpPr>
            <a:spLocks noGrp="1" noChangeArrowheads="1"/>
          </p:cNvSpPr>
          <p:nvPr>
            <p:ph type="title"/>
          </p:nvPr>
        </p:nvSpPr>
        <p:spPr>
          <a:xfrm>
            <a:off x="762000" y="152400"/>
            <a:ext cx="7772400" cy="838200"/>
          </a:xfrm>
        </p:spPr>
        <p:txBody>
          <a:bodyPr/>
          <a:lstStyle/>
          <a:p>
            <a:pPr eaLnBrk="1" hangingPunct="1"/>
            <a:r>
              <a:rPr lang="en-US" dirty="0">
                <a:ea typeface="ＭＳ Ｐゴシック" pitchFamily="-84" charset="-128"/>
                <a:cs typeface="ＭＳ Ｐゴシック" pitchFamily="-84" charset="-128"/>
              </a:rPr>
              <a:t>Special Project #1</a:t>
            </a:r>
          </a:p>
        </p:txBody>
      </p:sp>
      <p:sp>
        <p:nvSpPr>
          <p:cNvPr id="111619" name="Rectangle 3"/>
          <p:cNvSpPr>
            <a:spLocks noGrp="1" noChangeArrowheads="1"/>
          </p:cNvSpPr>
          <p:nvPr>
            <p:ph type="body" idx="1"/>
          </p:nvPr>
        </p:nvSpPr>
        <p:spPr>
          <a:xfrm>
            <a:off x="381000" y="990600"/>
            <a:ext cx="8458200" cy="5181600"/>
          </a:xfrm>
        </p:spPr>
        <p:txBody>
          <a:bodyPr/>
          <a:lstStyle/>
          <a:p>
            <a:pPr marL="514350" indent="-514350" eaLnBrk="1" hangingPunct="1">
              <a:buFont typeface="+mj-lt"/>
              <a:buAutoNum type="arabicPeriod"/>
            </a:pPr>
            <a:r>
              <a:rPr lang="en-US" sz="2400" dirty="0">
                <a:ea typeface="ＭＳ Ｐゴシック" pitchFamily="-84" charset="-128"/>
                <a:cs typeface="ＭＳ Ｐゴシック" pitchFamily="-84" charset="-128"/>
              </a:rPr>
              <a:t>Compute the electric force between the two protons separate the farthest in an intact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Use the actual size of the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a:ea typeface="ＭＳ Ｐゴシック" pitchFamily="-84" charset="-128"/>
                <a:cs typeface="ＭＳ Ｐゴシック" pitchFamily="-84" charset="-128"/>
              </a:rPr>
              <a:t>Compute the gravitational force between the two protons separate the farthest in an intact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a:ea typeface="ＭＳ Ｐゴシック" pitchFamily="-84" charset="-128"/>
                <a:cs typeface="ＭＳ Ｐゴシック" pitchFamily="-84" charset="-128"/>
              </a:rPr>
              <a:t>Express the electric force in #1 above in terms of the gravitational force in #2. (5 points)</a:t>
            </a:r>
          </a:p>
          <a:p>
            <a:pPr eaLnBrk="1" hangingPunct="1"/>
            <a:r>
              <a:rPr lang="en-US" sz="2400" dirty="0">
                <a:ea typeface="ＭＳ Ｐゴシック" pitchFamily="-84" charset="-128"/>
                <a:cs typeface="ＭＳ Ｐゴシック" pitchFamily="-84" charset="-128"/>
              </a:rPr>
              <a:t>You must look up the mass of the proton, actual size of the U</a:t>
            </a:r>
            <a:r>
              <a:rPr lang="en-US" sz="2400" baseline="30000" dirty="0">
                <a:ea typeface="ＭＳ Ｐゴシック" pitchFamily="-84" charset="-128"/>
                <a:cs typeface="ＭＳ Ｐゴシック" pitchFamily="-84" charset="-128"/>
              </a:rPr>
              <a:t>238</a:t>
            </a:r>
            <a:r>
              <a:rPr lang="en-US" sz="2400" dirty="0">
                <a:ea typeface="ＭＳ Ｐゴシック" pitchFamily="-84" charset="-128"/>
                <a:cs typeface="ＭＳ Ｐゴシック" pitchFamily="-84" charset="-128"/>
              </a:rPr>
              <a:t> nucleus, etc, and clearly write them on your project report</a:t>
            </a:r>
          </a:p>
          <a:p>
            <a:pPr eaLnBrk="1" hangingPunct="1"/>
            <a:r>
              <a:rPr lang="en-US" sz="2400" dirty="0">
                <a:ea typeface="ＭＳ Ｐゴシック" pitchFamily="-84" charset="-128"/>
                <a:cs typeface="ＭＳ Ｐゴシック" pitchFamily="-84" charset="-128"/>
              </a:rPr>
              <a:t>You MUST have your own, independent answers to the above three questions even if you worked together with others.  All those who share the answers will get 0 credit if copied.  Must be handwritten!</a:t>
            </a:r>
          </a:p>
          <a:p>
            <a:pPr eaLnBrk="1" hangingPunct="1"/>
            <a:r>
              <a:rPr lang="en-US" sz="2400" dirty="0">
                <a:ea typeface="ＭＳ Ｐゴシック" pitchFamily="-84" charset="-128"/>
                <a:cs typeface="ＭＳ Ｐゴシック" pitchFamily="-84" charset="-128"/>
              </a:rPr>
              <a:t>Due for the submission is Monday, Jan. 28!</a:t>
            </a:r>
          </a:p>
          <a:p>
            <a:pPr eaLnBrk="1" hangingPunct="1"/>
            <a:endParaRPr lang="en-US" sz="2400" dirty="0"/>
          </a:p>
        </p:txBody>
      </p:sp>
    </p:spTree>
    <p:extLst>
      <p:ext uri="{BB962C8B-B14F-4D97-AF65-F5344CB8AC3E}">
        <p14:creationId xmlns:p14="http://schemas.microsoft.com/office/powerpoint/2010/main" val="50022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r>
              <a:rPr lang="en-US"/>
              <a:t>Wednesday, Jan. 16, 2019</a:t>
            </a:r>
          </a:p>
        </p:txBody>
      </p:sp>
      <p:sp>
        <p:nvSpPr>
          <p:cNvPr id="8" name="Footer Placeholder 4"/>
          <p:cNvSpPr>
            <a:spLocks noGrp="1"/>
          </p:cNvSpPr>
          <p:nvPr>
            <p:ph type="ftr" sz="quarter" idx="11"/>
          </p:nvPr>
        </p:nvSpPr>
        <p:spPr/>
        <p:txBody>
          <a:bodyPr/>
          <a:lstStyle/>
          <a:p>
            <a:pPr>
              <a:defRPr/>
            </a:pPr>
            <a:r>
              <a:rPr lang="en-US"/>
              <a:t>PHYS 3313-001, Spring 2019                      Dr. Jaehoon Yu</a:t>
            </a:r>
          </a:p>
        </p:txBody>
      </p:sp>
      <p:sp>
        <p:nvSpPr>
          <p:cNvPr id="44036" name="Slide Number Placeholder 5"/>
          <p:cNvSpPr>
            <a:spLocks noGrp="1"/>
          </p:cNvSpPr>
          <p:nvPr>
            <p:ph type="sldNum" sz="quarter" idx="12"/>
          </p:nvPr>
        </p:nvSpPr>
        <p:spPr>
          <a:noFill/>
        </p:spPr>
        <p:txBody>
          <a:bodyPr/>
          <a:lstStyle/>
          <a:p>
            <a:fld id="{C5797066-9E70-DF4E-B61B-A6DC8A529E44}" type="slidenum">
              <a:rPr lang="en-US">
                <a:latin typeface="Arial Narrow" pitchFamily="-84" charset="0"/>
              </a:rPr>
              <a:pPr/>
              <a:t>4</a:t>
            </a:fld>
            <a:endParaRPr lang="en-US">
              <a:latin typeface="Arial Narrow" pitchFamily="-84" charset="0"/>
            </a:endParaRPr>
          </a:p>
        </p:txBody>
      </p:sp>
      <p:sp>
        <p:nvSpPr>
          <p:cNvPr id="44037" name="Rectangle 2"/>
          <p:cNvSpPr>
            <a:spLocks noGrp="1" noChangeArrowheads="1"/>
          </p:cNvSpPr>
          <p:nvPr>
            <p:ph type="title"/>
          </p:nvPr>
        </p:nvSpPr>
        <p:spPr>
          <a:xfrm>
            <a:off x="685800" y="0"/>
            <a:ext cx="7772400" cy="685800"/>
          </a:xfrm>
        </p:spPr>
        <p:txBody>
          <a:bodyPr/>
          <a:lstStyle/>
          <a:p>
            <a:pPr eaLnBrk="1" hangingPunct="1"/>
            <a:r>
              <a:rPr lang="en-US" sz="4000" dirty="0">
                <a:ea typeface="ＭＳ Ｐゴシック" pitchFamily="-84" charset="-128"/>
                <a:cs typeface="ＭＳ Ｐゴシック" pitchFamily="-84" charset="-128"/>
              </a:rPr>
              <a:t>Evaluation Policy</a:t>
            </a:r>
          </a:p>
        </p:txBody>
      </p:sp>
      <p:sp>
        <p:nvSpPr>
          <p:cNvPr id="200707" name="Rectangle 3"/>
          <p:cNvSpPr>
            <a:spLocks noGrp="1" noChangeArrowheads="1"/>
          </p:cNvSpPr>
          <p:nvPr>
            <p:ph type="body" idx="1"/>
          </p:nvPr>
        </p:nvSpPr>
        <p:spPr>
          <a:xfrm>
            <a:off x="196850" y="609600"/>
            <a:ext cx="8870950" cy="6172200"/>
          </a:xfrm>
          <a:solidFill>
            <a:srgbClr val="FFFFFF"/>
          </a:solidFill>
        </p:spPr>
        <p:txBody>
          <a:bodyPr/>
          <a:lstStyle/>
          <a:p>
            <a:pPr eaLnBrk="1" hangingPunct="1">
              <a:lnSpc>
                <a:spcPct val="80000"/>
              </a:lnSpc>
            </a:pPr>
            <a:r>
              <a:rPr lang="en-US" dirty="0">
                <a:ea typeface="ＭＳ Ｐゴシック" pitchFamily="-84" charset="-128"/>
                <a:cs typeface="ＭＳ Ｐゴシック" pitchFamily="-84" charset="-128"/>
              </a:rPr>
              <a:t>Homework: </a:t>
            </a:r>
            <a:r>
              <a:rPr lang="en-US" dirty="0">
                <a:ea typeface="굴림" pitchFamily="-84" charset="-127"/>
                <a:cs typeface="굴림" pitchFamily="-84" charset="-127"/>
              </a:rPr>
              <a:t>30</a:t>
            </a:r>
            <a:r>
              <a:rPr lang="en-US" dirty="0">
                <a:ea typeface="ＭＳ Ｐゴシック" pitchFamily="-84" charset="-128"/>
                <a:cs typeface="ＭＳ Ｐゴシック" pitchFamily="-84" charset="-128"/>
              </a:rPr>
              <a:t>%</a:t>
            </a:r>
          </a:p>
          <a:p>
            <a:pPr eaLnBrk="1" hangingPunct="1">
              <a:lnSpc>
                <a:spcPct val="80000"/>
              </a:lnSpc>
            </a:pPr>
            <a:r>
              <a:rPr lang="en-US" dirty="0">
                <a:ea typeface="ＭＳ Ｐゴシック" pitchFamily="-84" charset="-128"/>
                <a:cs typeface="ＭＳ Ｐゴシック" pitchFamily="-84" charset="-128"/>
              </a:rPr>
              <a:t>Exams</a:t>
            </a:r>
          </a:p>
          <a:p>
            <a:pPr lvl="1" eaLnBrk="1" hangingPunct="1">
              <a:lnSpc>
                <a:spcPct val="80000"/>
              </a:lnSpc>
            </a:pPr>
            <a:r>
              <a:rPr lang="en-US" dirty="0"/>
              <a:t>Mid-term Exam (Wed., Mar. 6): 20%</a:t>
            </a:r>
          </a:p>
          <a:p>
            <a:pPr lvl="1" eaLnBrk="1" hangingPunct="1">
              <a:lnSpc>
                <a:spcPct val="80000"/>
              </a:lnSpc>
            </a:pPr>
            <a:r>
              <a:rPr lang="en-US" dirty="0"/>
              <a:t>Final Comprehensive Exam (11 – 1:30pm, Fri, May. 10): 25%</a:t>
            </a:r>
            <a:endParaRPr lang="en-US" sz="2000" dirty="0">
              <a:ea typeface="ＭＳ Ｐゴシック" pitchFamily="-84" charset="-128"/>
            </a:endParaRPr>
          </a:p>
          <a:p>
            <a:pPr lvl="1" eaLnBrk="1" hangingPunct="1">
              <a:lnSpc>
                <a:spcPct val="80000"/>
              </a:lnSpc>
            </a:pPr>
            <a:r>
              <a:rPr lang="en-US" dirty="0">
                <a:ea typeface="ＭＳ Ｐゴシック" pitchFamily="-84" charset="-128"/>
              </a:rPr>
              <a:t>Missing an exam is not permissible unless pre-approved</a:t>
            </a:r>
          </a:p>
          <a:p>
            <a:pPr lvl="2" eaLnBrk="1" hangingPunct="1">
              <a:lnSpc>
                <a:spcPct val="80000"/>
              </a:lnSpc>
            </a:pPr>
            <a:r>
              <a:rPr lang="en-US" dirty="0">
                <a:ea typeface="ＭＳ Ｐゴシック" pitchFamily="-84" charset="-128"/>
              </a:rPr>
              <a:t>No makeup test</a:t>
            </a:r>
          </a:p>
          <a:p>
            <a:pPr lvl="2" eaLnBrk="1" hangingPunct="1">
              <a:lnSpc>
                <a:spcPct val="80000"/>
              </a:lnSpc>
            </a:pPr>
            <a:r>
              <a:rPr lang="en-US" u="sng" dirty="0">
                <a:solidFill>
                  <a:srgbClr val="A50021"/>
                </a:solidFill>
                <a:ea typeface="ＭＳ Ｐゴシック" pitchFamily="-84" charset="-128"/>
              </a:rPr>
              <a:t>You will get an F if you miss any of the exams without a prior approval</a:t>
            </a:r>
          </a:p>
          <a:p>
            <a:pPr eaLnBrk="1" hangingPunct="1">
              <a:lnSpc>
                <a:spcPct val="80000"/>
              </a:lnSpc>
            </a:pPr>
            <a:r>
              <a:rPr lang="en-US" dirty="0">
                <a:ea typeface="ＭＳ Ｐゴシック" pitchFamily="-84" charset="-128"/>
                <a:cs typeface="ＭＳ Ｐゴシック" pitchFamily="-84" charset="-128"/>
              </a:rPr>
              <a:t>Group Research Project: 15%</a:t>
            </a:r>
          </a:p>
          <a:p>
            <a:pPr eaLnBrk="1" hangingPunct="1">
              <a:lnSpc>
                <a:spcPct val="80000"/>
              </a:lnSpc>
            </a:pPr>
            <a:r>
              <a:rPr lang="en-US" dirty="0">
                <a:ea typeface="ＭＳ Ｐゴシック" pitchFamily="-84" charset="-128"/>
                <a:cs typeface="ＭＳ Ｐゴシック" pitchFamily="-84" charset="-128"/>
              </a:rPr>
              <a:t>Pop-quizzes: 10%</a:t>
            </a:r>
          </a:p>
          <a:p>
            <a:pPr eaLnBrk="1" hangingPunct="1">
              <a:lnSpc>
                <a:spcPct val="80000"/>
              </a:lnSpc>
            </a:pPr>
            <a:r>
              <a:rPr lang="en-US" dirty="0">
                <a:ea typeface="ＭＳ Ｐゴシック" pitchFamily="-84" charset="-128"/>
                <a:cs typeface="ＭＳ Ｐゴシック" pitchFamily="-84" charset="-128"/>
              </a:rPr>
              <a:t>Extra credits: 10% of the total</a:t>
            </a:r>
          </a:p>
          <a:p>
            <a:pPr eaLnBrk="1" hangingPunct="1">
              <a:lnSpc>
                <a:spcPct val="80000"/>
              </a:lnSpc>
            </a:pPr>
            <a:r>
              <a:rPr lang="en-US" dirty="0">
                <a:ea typeface="ＭＳ Ｐゴシック" pitchFamily="-84" charset="-128"/>
                <a:cs typeface="ＭＳ Ｐゴシック" pitchFamily="-84" charset="-128"/>
              </a:rPr>
              <a:t>Grading will be done on a sliding scale</a:t>
            </a:r>
          </a:p>
          <a:p>
            <a:pPr eaLnBrk="1" hangingPunct="1">
              <a:lnSpc>
                <a:spcPct val="80000"/>
              </a:lnSpc>
            </a:pPr>
            <a:r>
              <a:rPr lang="en-US" dirty="0">
                <a:ea typeface="ＭＳ Ｐゴシック" pitchFamily="-84" charset="-128"/>
                <a:cs typeface="ＭＳ Ｐゴシック" pitchFamily="-84" charset="-128"/>
              </a:rPr>
              <a:t>55% of the grade is in your hand!!</a:t>
            </a:r>
          </a:p>
        </p:txBody>
      </p:sp>
      <p:grpSp>
        <p:nvGrpSpPr>
          <p:cNvPr id="2" name="Group 4"/>
          <p:cNvGrpSpPr>
            <a:grpSpLocks/>
          </p:cNvGrpSpPr>
          <p:nvPr/>
        </p:nvGrpSpPr>
        <p:grpSpPr bwMode="auto">
          <a:xfrm>
            <a:off x="-107950" y="4648200"/>
            <a:ext cx="7880350" cy="396875"/>
            <a:chOff x="28" y="2551"/>
            <a:chExt cx="4964" cy="250"/>
          </a:xfrm>
        </p:grpSpPr>
        <p:sp>
          <p:nvSpPr>
            <p:cNvPr id="44040" name="Line 5"/>
            <p:cNvSpPr>
              <a:spLocks noChangeShapeType="1"/>
            </p:cNvSpPr>
            <p:nvPr/>
          </p:nvSpPr>
          <p:spPr bwMode="auto">
            <a:xfrm>
              <a:off x="480" y="2676"/>
              <a:ext cx="4512" cy="0"/>
            </a:xfrm>
            <a:prstGeom prst="line">
              <a:avLst/>
            </a:prstGeom>
            <a:noFill/>
            <a:ln w="28575">
              <a:solidFill>
                <a:srgbClr val="FF0066"/>
              </a:solidFill>
              <a:round/>
              <a:headEnd/>
              <a:tailEnd/>
            </a:ln>
          </p:spPr>
          <p:txBody>
            <a:bodyPr>
              <a:prstTxWarp prst="textNoShape">
                <a:avLst/>
              </a:prstTxWarp>
            </a:bodyPr>
            <a:lstStyle/>
            <a:p>
              <a:endParaRPr lang="en-US"/>
            </a:p>
          </p:txBody>
        </p:sp>
        <p:sp>
          <p:nvSpPr>
            <p:cNvPr id="44041" name="Text Box 6"/>
            <p:cNvSpPr txBox="1">
              <a:spLocks noChangeArrowheads="1"/>
            </p:cNvSpPr>
            <p:nvPr/>
          </p:nvSpPr>
          <p:spPr bwMode="auto">
            <a:xfrm>
              <a:off x="28" y="2551"/>
              <a:ext cx="452" cy="250"/>
            </a:xfrm>
            <a:prstGeom prst="rect">
              <a:avLst/>
            </a:prstGeom>
            <a:noFill/>
            <a:ln w="9525">
              <a:noFill/>
              <a:miter lim="800000"/>
              <a:headEnd/>
              <a:tailEnd/>
            </a:ln>
          </p:spPr>
          <p:txBody>
            <a:bodyPr wrap="none">
              <a:prstTxWarp prst="textNoShape">
                <a:avLst/>
              </a:prstTxWarp>
              <a:spAutoFit/>
            </a:bodyPr>
            <a:lstStyle/>
            <a:p>
              <a:r>
                <a:rPr lang="en-US" sz="2000" b="1" dirty="0">
                  <a:solidFill>
                    <a:srgbClr val="FF0066"/>
                  </a:solidFill>
                  <a:latin typeface="Arial Narrow" pitchFamily="-84" charset="0"/>
                </a:rPr>
                <a:t>100%</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0707">
                                            <p:txEl>
                                              <p:pRg st="0" end="0"/>
                                            </p:txEl>
                                          </p:spTgt>
                                        </p:tgtEl>
                                        <p:attrNameLst>
                                          <p:attrName>style.visibility</p:attrName>
                                        </p:attrNameLst>
                                      </p:cBhvr>
                                      <p:to>
                                        <p:strVal val="visible"/>
                                      </p:to>
                                    </p:set>
                                    <p:animEffect transition="in" filter="wipe(left)">
                                      <p:cBhvr>
                                        <p:cTn id="7" dur="500"/>
                                        <p:tgtEl>
                                          <p:spTgt spid="200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0707">
                                            <p:txEl>
                                              <p:pRg st="1" end="1"/>
                                            </p:txEl>
                                          </p:spTgt>
                                        </p:tgtEl>
                                        <p:attrNameLst>
                                          <p:attrName>style.visibility</p:attrName>
                                        </p:attrNameLst>
                                      </p:cBhvr>
                                      <p:to>
                                        <p:strVal val="visible"/>
                                      </p:to>
                                    </p:set>
                                    <p:animEffect transition="in" filter="wipe(left)">
                                      <p:cBhvr>
                                        <p:cTn id="12" dur="500"/>
                                        <p:tgtEl>
                                          <p:spTgt spid="200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0707">
                                            <p:txEl>
                                              <p:pRg st="2" end="2"/>
                                            </p:txEl>
                                          </p:spTgt>
                                        </p:tgtEl>
                                        <p:attrNameLst>
                                          <p:attrName>style.visibility</p:attrName>
                                        </p:attrNameLst>
                                      </p:cBhvr>
                                      <p:to>
                                        <p:strVal val="visible"/>
                                      </p:to>
                                    </p:set>
                                    <p:animEffect transition="in" filter="wipe(left)">
                                      <p:cBhvr>
                                        <p:cTn id="17" dur="500"/>
                                        <p:tgtEl>
                                          <p:spTgt spid="200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0707">
                                            <p:txEl>
                                              <p:pRg st="3" end="3"/>
                                            </p:txEl>
                                          </p:spTgt>
                                        </p:tgtEl>
                                        <p:attrNameLst>
                                          <p:attrName>style.visibility</p:attrName>
                                        </p:attrNameLst>
                                      </p:cBhvr>
                                      <p:to>
                                        <p:strVal val="visible"/>
                                      </p:to>
                                    </p:set>
                                    <p:animEffect transition="in" filter="wipe(left)">
                                      <p:cBhvr>
                                        <p:cTn id="22" dur="500"/>
                                        <p:tgtEl>
                                          <p:spTgt spid="200707">
                                            <p:txEl>
                                              <p:pRg st="3" end="3"/>
                                            </p:txEl>
                                          </p:spTgt>
                                        </p:tgtEl>
                                      </p:cBhvr>
                                    </p:animEffect>
                                  </p:childTnLst>
                                </p:cTn>
                              </p:par>
                              <p:par>
                                <p:cTn id="23" presetID="22" presetClass="entr" presetSubtype="8" fill="hold" grpId="0" nodeType="withEffect">
                                  <p:stCondLst>
                                    <p:cond delay="0"/>
                                  </p:stCondLst>
                                  <p:iterate type="wd">
                                    <p:tmPct val="10000"/>
                                  </p:iterate>
                                  <p:childTnLst>
                                    <p:set>
                                      <p:cBhvr>
                                        <p:cTn id="24" dur="1" fill="hold">
                                          <p:stCondLst>
                                            <p:cond delay="0"/>
                                          </p:stCondLst>
                                        </p:cTn>
                                        <p:tgtEl>
                                          <p:spTgt spid="200707">
                                            <p:txEl>
                                              <p:pRg st="4" end="4"/>
                                            </p:txEl>
                                          </p:spTgt>
                                        </p:tgtEl>
                                        <p:attrNameLst>
                                          <p:attrName>style.visibility</p:attrName>
                                        </p:attrNameLst>
                                      </p:cBhvr>
                                      <p:to>
                                        <p:strVal val="visible"/>
                                      </p:to>
                                    </p:set>
                                    <p:animEffect transition="in" filter="wipe(left)">
                                      <p:cBhvr>
                                        <p:cTn id="25" dur="500"/>
                                        <p:tgtEl>
                                          <p:spTgt spid="20070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200707">
                                            <p:txEl>
                                              <p:pRg st="5" end="5"/>
                                            </p:txEl>
                                          </p:spTgt>
                                        </p:tgtEl>
                                        <p:attrNameLst>
                                          <p:attrName>style.visibility</p:attrName>
                                        </p:attrNameLst>
                                      </p:cBhvr>
                                      <p:to>
                                        <p:strVal val="visible"/>
                                      </p:to>
                                    </p:set>
                                    <p:animEffect transition="in" filter="wipe(left)">
                                      <p:cBhvr>
                                        <p:cTn id="30" dur="500"/>
                                        <p:tgtEl>
                                          <p:spTgt spid="20070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00707">
                                            <p:txEl>
                                              <p:pRg st="6" end="6"/>
                                            </p:txEl>
                                          </p:spTgt>
                                        </p:tgtEl>
                                        <p:attrNameLst>
                                          <p:attrName>style.visibility</p:attrName>
                                        </p:attrNameLst>
                                      </p:cBhvr>
                                      <p:to>
                                        <p:strVal val="visible"/>
                                      </p:to>
                                    </p:set>
                                    <p:animEffect transition="in" filter="wipe(left)">
                                      <p:cBhvr>
                                        <p:cTn id="35" dur="500"/>
                                        <p:tgtEl>
                                          <p:spTgt spid="200707">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200707">
                                            <p:txEl>
                                              <p:pRg st="7" end="7"/>
                                            </p:txEl>
                                          </p:spTgt>
                                        </p:tgtEl>
                                        <p:attrNameLst>
                                          <p:attrName>style.visibility</p:attrName>
                                        </p:attrNameLst>
                                      </p:cBhvr>
                                      <p:to>
                                        <p:strVal val="visible"/>
                                      </p:to>
                                    </p:set>
                                    <p:animEffect transition="in" filter="wipe(left)">
                                      <p:cBhvr>
                                        <p:cTn id="40" dur="500"/>
                                        <p:tgtEl>
                                          <p:spTgt spid="200707">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200707">
                                            <p:txEl>
                                              <p:pRg st="8" end="8"/>
                                            </p:txEl>
                                          </p:spTgt>
                                        </p:tgtEl>
                                        <p:attrNameLst>
                                          <p:attrName>style.visibility</p:attrName>
                                        </p:attrNameLst>
                                      </p:cBhvr>
                                      <p:to>
                                        <p:strVal val="visible"/>
                                      </p:to>
                                    </p:set>
                                    <p:animEffect transition="in" filter="wipe(left)">
                                      <p:cBhvr>
                                        <p:cTn id="45" dur="500"/>
                                        <p:tgtEl>
                                          <p:spTgt spid="200707">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iterate type="wd">
                                    <p:tmPct val="10000"/>
                                  </p:iterate>
                                  <p:childTnLst>
                                    <p:set>
                                      <p:cBhvr>
                                        <p:cTn id="49" dur="1" fill="hold">
                                          <p:stCondLst>
                                            <p:cond delay="0"/>
                                          </p:stCondLst>
                                        </p:cTn>
                                        <p:tgtEl>
                                          <p:spTgt spid="2"/>
                                        </p:tgtEl>
                                        <p:attrNameLst>
                                          <p:attrName>style.visibility</p:attrName>
                                        </p:attrNameLst>
                                      </p:cBhvr>
                                      <p:to>
                                        <p:strVal val="visible"/>
                                      </p:to>
                                    </p:set>
                                    <p:animEffect transition="in" filter="wipe(left)">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200707">
                                            <p:txEl>
                                              <p:pRg st="9" end="9"/>
                                            </p:txEl>
                                          </p:spTgt>
                                        </p:tgtEl>
                                        <p:attrNameLst>
                                          <p:attrName>style.visibility</p:attrName>
                                        </p:attrNameLst>
                                      </p:cBhvr>
                                      <p:to>
                                        <p:strVal val="visible"/>
                                      </p:to>
                                    </p:set>
                                    <p:animEffect transition="in" filter="wipe(left)">
                                      <p:cBhvr>
                                        <p:cTn id="55" dur="500"/>
                                        <p:tgtEl>
                                          <p:spTgt spid="200707">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200707">
                                            <p:txEl>
                                              <p:pRg st="10" end="10"/>
                                            </p:txEl>
                                          </p:spTgt>
                                        </p:tgtEl>
                                        <p:attrNameLst>
                                          <p:attrName>style.visibility</p:attrName>
                                        </p:attrNameLst>
                                      </p:cBhvr>
                                      <p:to>
                                        <p:strVal val="visible"/>
                                      </p:to>
                                    </p:set>
                                    <p:animEffect transition="in" filter="wipe(left)">
                                      <p:cBhvr>
                                        <p:cTn id="60" dur="500"/>
                                        <p:tgtEl>
                                          <p:spTgt spid="200707">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200707">
                                            <p:txEl>
                                              <p:pRg st="11" end="11"/>
                                            </p:txEl>
                                          </p:spTgt>
                                        </p:tgtEl>
                                        <p:attrNameLst>
                                          <p:attrName>style.visibility</p:attrName>
                                        </p:attrNameLst>
                                      </p:cBhvr>
                                      <p:to>
                                        <p:strVal val="visible"/>
                                      </p:to>
                                    </p:set>
                                    <p:animEffect transition="in" filter="wipe(left)">
                                      <p:cBhvr>
                                        <p:cTn id="65" dur="500"/>
                                        <p:tgtEl>
                                          <p:spTgt spid="20070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a:t>Wednesday, Jan. 16, 2019</a:t>
            </a:r>
          </a:p>
        </p:txBody>
      </p:sp>
      <p:sp>
        <p:nvSpPr>
          <p:cNvPr id="5" name="Footer Placeholder 2"/>
          <p:cNvSpPr>
            <a:spLocks noGrp="1"/>
          </p:cNvSpPr>
          <p:nvPr>
            <p:ph type="ftr" sz="quarter" idx="11"/>
          </p:nvPr>
        </p:nvSpPr>
        <p:spPr/>
        <p:txBody>
          <a:bodyPr/>
          <a:lstStyle/>
          <a:p>
            <a:pPr>
              <a:defRPr/>
            </a:pPr>
            <a:r>
              <a:rPr lang="en-US"/>
              <a:t>PHYS 3313-001, Spring 2019                      Dr. Jaehoon Yu</a:t>
            </a:r>
          </a:p>
        </p:txBody>
      </p:sp>
      <p:sp>
        <p:nvSpPr>
          <p:cNvPr id="45060" name="Slide Number Placeholder 3"/>
          <p:cNvSpPr>
            <a:spLocks noGrp="1"/>
          </p:cNvSpPr>
          <p:nvPr>
            <p:ph type="sldNum" sz="quarter" idx="12"/>
          </p:nvPr>
        </p:nvSpPr>
        <p:spPr>
          <a:noFill/>
        </p:spPr>
        <p:txBody>
          <a:bodyPr/>
          <a:lstStyle/>
          <a:p>
            <a:fld id="{C6E5F3A6-3E30-694B-929C-F6646257190C}" type="slidenum">
              <a:rPr lang="en-US">
                <a:latin typeface="Arial Narrow" pitchFamily="-84" charset="0"/>
              </a:rPr>
              <a:pPr/>
              <a:t>5</a:t>
            </a:fld>
            <a:endParaRPr lang="en-US">
              <a:latin typeface="Arial Narrow" pitchFamily="-84" charset="0"/>
            </a:endParaRPr>
          </a:p>
        </p:txBody>
      </p:sp>
      <p:sp>
        <p:nvSpPr>
          <p:cNvPr id="45061" name="Rectangle 2"/>
          <p:cNvSpPr>
            <a:spLocks noGrp="1" noChangeArrowheads="1"/>
          </p:cNvSpPr>
          <p:nvPr>
            <p:ph type="title" idx="4294967295"/>
          </p:nvPr>
        </p:nvSpPr>
        <p:spPr>
          <a:xfrm>
            <a:off x="609600" y="76200"/>
            <a:ext cx="7772400" cy="533400"/>
          </a:xfrm>
        </p:spPr>
        <p:txBody>
          <a:bodyPr/>
          <a:lstStyle/>
          <a:p>
            <a:pPr eaLnBrk="1" hangingPunct="1"/>
            <a:r>
              <a:rPr lang="en-US">
                <a:ea typeface="ＭＳ Ｐゴシック" pitchFamily="-84" charset="-128"/>
                <a:cs typeface="ＭＳ Ｐゴシック" pitchFamily="-84" charset="-128"/>
              </a:rPr>
              <a:t>Homework</a:t>
            </a:r>
          </a:p>
        </p:txBody>
      </p:sp>
      <p:sp>
        <p:nvSpPr>
          <p:cNvPr id="202755" name="Rectangle 3"/>
          <p:cNvSpPr>
            <a:spLocks noGrp="1" noChangeArrowheads="1"/>
          </p:cNvSpPr>
          <p:nvPr>
            <p:ph type="body" idx="4294967295"/>
          </p:nvPr>
        </p:nvSpPr>
        <p:spPr>
          <a:xfrm>
            <a:off x="228600" y="533400"/>
            <a:ext cx="8534400" cy="5943600"/>
          </a:xfrm>
        </p:spPr>
        <p:txBody>
          <a:bodyPr/>
          <a:lstStyle/>
          <a:p>
            <a:pPr eaLnBrk="1" hangingPunct="1">
              <a:lnSpc>
                <a:spcPct val="80000"/>
              </a:lnSpc>
            </a:pPr>
            <a:r>
              <a:rPr lang="en-US" sz="3600" dirty="0">
                <a:ea typeface="ＭＳ Ｐゴシック" pitchFamily="-84" charset="-128"/>
                <a:cs typeface="ＭＳ Ｐゴシック" pitchFamily="-84" charset="-128"/>
              </a:rPr>
              <a:t>Solving homework problems is the only way to comprehend class material</a:t>
            </a:r>
          </a:p>
          <a:p>
            <a:pPr eaLnBrk="1" hangingPunct="1">
              <a:lnSpc>
                <a:spcPct val="80000"/>
              </a:lnSpc>
            </a:pPr>
            <a:r>
              <a:rPr lang="en-US" sz="3600" dirty="0">
                <a:ea typeface="ＭＳ Ｐゴシック" pitchFamily="-84" charset="-128"/>
                <a:cs typeface="ＭＳ Ｐゴシック" pitchFamily="-84" charset="-128"/>
              </a:rPr>
              <a:t>Consists of a lot of reading, deriving and writing</a:t>
            </a:r>
          </a:p>
          <a:p>
            <a:pPr eaLnBrk="1" hangingPunct="1">
              <a:lnSpc>
                <a:spcPct val="80000"/>
              </a:lnSpc>
            </a:pPr>
            <a:r>
              <a:rPr lang="en-US" sz="3600" dirty="0">
                <a:ea typeface="ＭＳ Ｐゴシック" pitchFamily="-84" charset="-128"/>
                <a:cs typeface="ＭＳ Ｐゴシック" pitchFamily="-84" charset="-128"/>
              </a:rPr>
              <a:t>Each homework carries the same weight</a:t>
            </a:r>
          </a:p>
          <a:p>
            <a:pPr eaLnBrk="1" hangingPunct="1">
              <a:lnSpc>
                <a:spcPct val="80000"/>
              </a:lnSpc>
            </a:pPr>
            <a:r>
              <a:rPr lang="en-US" sz="3600" b="1" u="sng" dirty="0">
                <a:solidFill>
                  <a:srgbClr val="A50021"/>
                </a:solidFill>
                <a:ea typeface="ＭＳ Ｐゴシック" pitchFamily="-84" charset="-128"/>
                <a:cs typeface="ＭＳ Ｐゴシック" pitchFamily="-84" charset="-128"/>
              </a:rPr>
              <a:t>ALL</a:t>
            </a:r>
            <a:r>
              <a:rPr lang="en-US" sz="3600" dirty="0">
                <a:ea typeface="ＭＳ Ｐゴシック" pitchFamily="-84" charset="-128"/>
                <a:cs typeface="ＭＳ Ｐゴシック" pitchFamily="-84" charset="-128"/>
              </a:rPr>
              <a:t> homework grades will be used for the final grade</a:t>
            </a:r>
          </a:p>
          <a:p>
            <a:pPr eaLnBrk="1" hangingPunct="1">
              <a:lnSpc>
                <a:spcPct val="80000"/>
              </a:lnSpc>
            </a:pPr>
            <a:r>
              <a:rPr lang="en-US" sz="3600" dirty="0">
                <a:ea typeface="ＭＳ Ｐゴシック" pitchFamily="-84" charset="-128"/>
                <a:cs typeface="ＭＳ Ｐゴシック" pitchFamily="-84" charset="-128"/>
              </a:rPr>
              <a:t>Home work will constitute </a:t>
            </a:r>
            <a:r>
              <a:rPr lang="en-US" sz="3600" b="1" u="sng" dirty="0">
                <a:solidFill>
                  <a:srgbClr val="A50021"/>
                </a:solidFill>
                <a:ea typeface="굴림" pitchFamily="-84" charset="-127"/>
                <a:cs typeface="굴림" pitchFamily="-84" charset="-127"/>
              </a:rPr>
              <a:t>30</a:t>
            </a:r>
            <a:r>
              <a:rPr lang="en-US" altLang="ko-KR" sz="3600" b="1" u="sng" dirty="0">
                <a:solidFill>
                  <a:srgbClr val="A50021"/>
                </a:solidFill>
                <a:ea typeface="굴림" pitchFamily="-84" charset="-127"/>
                <a:cs typeface="굴림" pitchFamily="-84" charset="-127"/>
              </a:rPr>
              <a:t>%</a:t>
            </a:r>
            <a:r>
              <a:rPr lang="en-US" sz="3600" b="1" u="sng" dirty="0">
                <a:solidFill>
                  <a:srgbClr val="A50021"/>
                </a:solidFill>
                <a:ea typeface="ＭＳ Ｐゴシック" pitchFamily="-84" charset="-128"/>
                <a:cs typeface="ＭＳ Ｐゴシック" pitchFamily="-84" charset="-128"/>
              </a:rPr>
              <a:t> of the total</a:t>
            </a:r>
            <a:r>
              <a:rPr lang="en-US" sz="3600" dirty="0">
                <a:ea typeface="ＭＳ Ｐゴシック" pitchFamily="-84" charset="-128"/>
                <a:cs typeface="ＭＳ Ｐゴシック" pitchFamily="-84" charset="-128"/>
              </a:rPr>
              <a:t> </a:t>
            </a:r>
          </a:p>
          <a:p>
            <a:pPr lvl="1" eaLnBrk="1" hangingPunct="1">
              <a:lnSpc>
                <a:spcPct val="80000"/>
              </a:lnSpc>
            </a:pPr>
            <a:r>
              <a:rPr lang="en-US" dirty="0">
                <a:ea typeface="ＭＳ Ｐゴシック" pitchFamily="-84" charset="-128"/>
                <a:cs typeface="ＭＳ Ｐゴシック" pitchFamily="-84" charset="-128"/>
                <a:sym typeface="Wingdings" pitchFamily="-84" charset="2"/>
              </a:rPr>
              <a:t>A good way of keeping your grades high</a:t>
            </a:r>
          </a:p>
          <a:p>
            <a:pPr eaLnBrk="1" hangingPunct="1">
              <a:lnSpc>
                <a:spcPct val="80000"/>
              </a:lnSpc>
            </a:pPr>
            <a:r>
              <a:rPr lang="en-US" sz="3600" dirty="0">
                <a:ea typeface="ＭＳ Ｐゴシック" pitchFamily="-84" charset="-128"/>
                <a:cs typeface="ＭＳ Ｐゴシック" pitchFamily="-84" charset="-128"/>
              </a:rPr>
              <a:t>Strongly encouraged to collaborate </a:t>
            </a:r>
            <a:endParaRPr lang="en-US" sz="3600" dirty="0">
              <a:ea typeface="ＭＳ Ｐゴシック" pitchFamily="-84" charset="-128"/>
              <a:cs typeface="ＭＳ Ｐゴシック" pitchFamily="-84" charset="-128"/>
              <a:sym typeface="Wingdings" pitchFamily="-84" charset="2"/>
            </a:endParaRPr>
          </a:p>
          <a:p>
            <a:pPr lvl="1" eaLnBrk="1" hangingPunct="1">
              <a:lnSpc>
                <a:spcPct val="80000"/>
              </a:lnSpc>
            </a:pPr>
            <a:r>
              <a:rPr lang="en-US" dirty="0">
                <a:ea typeface="ＭＳ Ｐゴシック" pitchFamily="-84" charset="-128"/>
                <a:cs typeface="ＭＳ Ｐゴシック" pitchFamily="-84" charset="-128"/>
                <a:sym typeface="Wingdings" pitchFamily="-84" charset="2"/>
              </a:rPr>
              <a:t>Just make sure to submit your own hand-written answers written in your OWN way!! </a:t>
            </a:r>
          </a:p>
          <a:p>
            <a:pPr lvl="1" eaLnBrk="1" hangingPunct="1">
              <a:lnSpc>
                <a:spcPct val="80000"/>
              </a:lnSpc>
            </a:pPr>
            <a:r>
              <a:rPr lang="en-US" dirty="0">
                <a:ea typeface="ＭＳ Ｐゴシック" pitchFamily="-84" charset="-128"/>
                <a:cs typeface="ＭＳ Ｐゴシック" pitchFamily="-84" charset="-128"/>
                <a:sym typeface="Wingdings" pitchFamily="-84" charset="2"/>
              </a:rPr>
              <a:t>No copies!  All copied versions will get 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2755">
                                            <p:txEl>
                                              <p:pRg st="0" end="0"/>
                                            </p:txEl>
                                          </p:spTgt>
                                        </p:tgtEl>
                                        <p:attrNameLst>
                                          <p:attrName>style.visibility</p:attrName>
                                        </p:attrNameLst>
                                      </p:cBhvr>
                                      <p:to>
                                        <p:strVal val="visible"/>
                                      </p:to>
                                    </p:set>
                                    <p:animEffect transition="in" filter="wipe(left)">
                                      <p:cBhvr>
                                        <p:cTn id="7" dur="500"/>
                                        <p:tgtEl>
                                          <p:spTgt spid="2027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2755">
                                            <p:txEl>
                                              <p:pRg st="1" end="1"/>
                                            </p:txEl>
                                          </p:spTgt>
                                        </p:tgtEl>
                                        <p:attrNameLst>
                                          <p:attrName>style.visibility</p:attrName>
                                        </p:attrNameLst>
                                      </p:cBhvr>
                                      <p:to>
                                        <p:strVal val="visible"/>
                                      </p:to>
                                    </p:set>
                                    <p:animEffect transition="in" filter="wipe(left)">
                                      <p:cBhvr>
                                        <p:cTn id="12" dur="500"/>
                                        <p:tgtEl>
                                          <p:spTgt spid="2027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2755">
                                            <p:txEl>
                                              <p:pRg st="2" end="2"/>
                                            </p:txEl>
                                          </p:spTgt>
                                        </p:tgtEl>
                                        <p:attrNameLst>
                                          <p:attrName>style.visibility</p:attrName>
                                        </p:attrNameLst>
                                      </p:cBhvr>
                                      <p:to>
                                        <p:strVal val="visible"/>
                                      </p:to>
                                    </p:set>
                                    <p:animEffect transition="in" filter="wipe(left)">
                                      <p:cBhvr>
                                        <p:cTn id="17" dur="500"/>
                                        <p:tgtEl>
                                          <p:spTgt spid="2027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2755">
                                            <p:txEl>
                                              <p:pRg st="3" end="3"/>
                                            </p:txEl>
                                          </p:spTgt>
                                        </p:tgtEl>
                                        <p:attrNameLst>
                                          <p:attrName>style.visibility</p:attrName>
                                        </p:attrNameLst>
                                      </p:cBhvr>
                                      <p:to>
                                        <p:strVal val="visible"/>
                                      </p:to>
                                    </p:set>
                                    <p:animEffect transition="in" filter="wipe(left)">
                                      <p:cBhvr>
                                        <p:cTn id="22" dur="500"/>
                                        <p:tgtEl>
                                          <p:spTgt spid="2027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2755">
                                            <p:txEl>
                                              <p:pRg st="4" end="4"/>
                                            </p:txEl>
                                          </p:spTgt>
                                        </p:tgtEl>
                                        <p:attrNameLst>
                                          <p:attrName>style.visibility</p:attrName>
                                        </p:attrNameLst>
                                      </p:cBhvr>
                                      <p:to>
                                        <p:strVal val="visible"/>
                                      </p:to>
                                    </p:set>
                                    <p:animEffect transition="in" filter="wipe(left)">
                                      <p:cBhvr>
                                        <p:cTn id="27" dur="500"/>
                                        <p:tgtEl>
                                          <p:spTgt spid="20275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2755">
                                            <p:txEl>
                                              <p:pRg st="5" end="5"/>
                                            </p:txEl>
                                          </p:spTgt>
                                        </p:tgtEl>
                                        <p:attrNameLst>
                                          <p:attrName>style.visibility</p:attrName>
                                        </p:attrNameLst>
                                      </p:cBhvr>
                                      <p:to>
                                        <p:strVal val="visible"/>
                                      </p:to>
                                    </p:set>
                                    <p:animEffect transition="in" filter="wipe(left)">
                                      <p:cBhvr>
                                        <p:cTn id="32" dur="500"/>
                                        <p:tgtEl>
                                          <p:spTgt spid="20275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2755">
                                            <p:txEl>
                                              <p:pRg st="6" end="6"/>
                                            </p:txEl>
                                          </p:spTgt>
                                        </p:tgtEl>
                                        <p:attrNameLst>
                                          <p:attrName>style.visibility</p:attrName>
                                        </p:attrNameLst>
                                      </p:cBhvr>
                                      <p:to>
                                        <p:strVal val="visible"/>
                                      </p:to>
                                    </p:set>
                                    <p:animEffect transition="in" filter="wipe(left)">
                                      <p:cBhvr>
                                        <p:cTn id="37" dur="500"/>
                                        <p:tgtEl>
                                          <p:spTgt spid="20275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2755">
                                            <p:txEl>
                                              <p:pRg st="7" end="7"/>
                                            </p:txEl>
                                          </p:spTgt>
                                        </p:tgtEl>
                                        <p:attrNameLst>
                                          <p:attrName>style.visibility</p:attrName>
                                        </p:attrNameLst>
                                      </p:cBhvr>
                                      <p:to>
                                        <p:strVal val="visible"/>
                                      </p:to>
                                    </p:set>
                                    <p:animEffect transition="in" filter="wipe(left)">
                                      <p:cBhvr>
                                        <p:cTn id="42" dur="500"/>
                                        <p:tgtEl>
                                          <p:spTgt spid="20275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2755">
                                            <p:txEl>
                                              <p:pRg st="8" end="8"/>
                                            </p:txEl>
                                          </p:spTgt>
                                        </p:tgtEl>
                                        <p:attrNameLst>
                                          <p:attrName>style.visibility</p:attrName>
                                        </p:attrNameLst>
                                      </p:cBhvr>
                                      <p:to>
                                        <p:strVal val="visible"/>
                                      </p:to>
                                    </p:set>
                                    <p:animEffect transition="in" filter="wipe(left)">
                                      <p:cBhvr>
                                        <p:cTn id="47" dur="500"/>
                                        <p:tgtEl>
                                          <p:spTgt spid="2027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ltLang="en-US"/>
              <a:t>Wednesday, Jan. 16, 2019</a:t>
            </a:r>
          </a:p>
        </p:txBody>
      </p:sp>
      <p:sp>
        <p:nvSpPr>
          <p:cNvPr id="5" name="Footer Placeholder 4"/>
          <p:cNvSpPr>
            <a:spLocks noGrp="1"/>
          </p:cNvSpPr>
          <p:nvPr>
            <p:ph type="ftr" sz="quarter" idx="11"/>
          </p:nvPr>
        </p:nvSpPr>
        <p:spPr/>
        <p:txBody>
          <a:bodyPr/>
          <a:lstStyle/>
          <a:p>
            <a:pPr>
              <a:defRPr/>
            </a:pPr>
            <a:r>
              <a:rPr lang="en-US" altLang="en-US"/>
              <a:t>PHYS 3313-001, Spring 2019                      Dr. Jaehoon Yu</a:t>
            </a:r>
          </a:p>
        </p:txBody>
      </p:sp>
      <p:sp>
        <p:nvSpPr>
          <p:cNvPr id="6" name="Slide Number Placeholder 5"/>
          <p:cNvSpPr>
            <a:spLocks noGrp="1"/>
          </p:cNvSpPr>
          <p:nvPr>
            <p:ph type="sldNum" sz="quarter" idx="12"/>
          </p:nvPr>
        </p:nvSpPr>
        <p:spPr/>
        <p:txBody>
          <a:bodyPr/>
          <a:lstStyle/>
          <a:p>
            <a:pPr>
              <a:defRPr/>
            </a:pPr>
            <a:fld id="{463DF798-0697-F947-BA50-F6220D5723AD}" type="slidenum">
              <a:rPr lang="en-US" altLang="en-US"/>
              <a:pPr>
                <a:defRPr/>
              </a:pPr>
              <a:t>6</a:t>
            </a:fld>
            <a:endParaRPr lang="en-US" altLang="en-US"/>
          </a:p>
        </p:txBody>
      </p:sp>
      <p:sp>
        <p:nvSpPr>
          <p:cNvPr id="347138" name="Rectangle 2"/>
          <p:cNvSpPr>
            <a:spLocks noGrp="1" noChangeArrowheads="1"/>
          </p:cNvSpPr>
          <p:nvPr>
            <p:ph type="title"/>
          </p:nvPr>
        </p:nvSpPr>
        <p:spPr>
          <a:xfrm>
            <a:off x="685800" y="152400"/>
            <a:ext cx="7772400" cy="609600"/>
          </a:xfrm>
        </p:spPr>
        <p:txBody>
          <a:bodyPr/>
          <a:lstStyle/>
          <a:p>
            <a:pPr eaLnBrk="1" hangingPunct="1">
              <a:defRPr/>
            </a:pPr>
            <a:r>
              <a:rPr lang="en-US" altLang="en-US" sz="4800" dirty="0"/>
              <a:t>Group Research Projects</a:t>
            </a:r>
          </a:p>
        </p:txBody>
      </p:sp>
      <p:sp>
        <p:nvSpPr>
          <p:cNvPr id="347139" name="Rectangle 3"/>
          <p:cNvSpPr>
            <a:spLocks noGrp="1" noChangeArrowheads="1"/>
          </p:cNvSpPr>
          <p:nvPr>
            <p:ph type="body" idx="1"/>
          </p:nvPr>
        </p:nvSpPr>
        <p:spPr>
          <a:xfrm>
            <a:off x="228600" y="914400"/>
            <a:ext cx="8610600" cy="5562600"/>
          </a:xfrm>
        </p:spPr>
        <p:txBody>
          <a:bodyPr/>
          <a:lstStyle/>
          <a:p>
            <a:pPr eaLnBrk="1" hangingPunct="1">
              <a:defRPr/>
            </a:pPr>
            <a:r>
              <a:rPr lang="en-US" altLang="en-US" dirty="0"/>
              <a:t>Detailed studies on important discoveries and theories that set the foundation of modern physics</a:t>
            </a:r>
          </a:p>
          <a:p>
            <a:pPr eaLnBrk="1" hangingPunct="1">
              <a:defRPr/>
            </a:pPr>
            <a:r>
              <a:rPr lang="en-US" altLang="en-US" dirty="0"/>
              <a:t>Final project consists of</a:t>
            </a:r>
          </a:p>
          <a:p>
            <a:pPr lvl="1" eaLnBrk="1" hangingPunct="1">
              <a:defRPr/>
            </a:pPr>
            <a:r>
              <a:rPr lang="en-US" altLang="en-US" dirty="0"/>
              <a:t>A </a:t>
            </a:r>
            <a:r>
              <a:rPr lang="en-US" altLang="en-US"/>
              <a:t>5 – 10 page </a:t>
            </a:r>
            <a:r>
              <a:rPr lang="en-US" altLang="en-US" dirty="0"/>
              <a:t>paper each : 10% of the total</a:t>
            </a:r>
          </a:p>
          <a:p>
            <a:pPr lvl="1" eaLnBrk="1" hangingPunct="1">
              <a:defRPr/>
            </a:pPr>
            <a:r>
              <a:rPr lang="en-US" altLang="en-US" dirty="0"/>
              <a:t>A 10+2 minute power point presentation for each group: 5% of total</a:t>
            </a:r>
          </a:p>
          <a:p>
            <a:pPr eaLnBrk="1" hangingPunct="1">
              <a:defRPr/>
            </a:pPr>
            <a:r>
              <a:rPr lang="en-US" altLang="en-US" dirty="0"/>
              <a:t>Report Due and Presentation Dates</a:t>
            </a:r>
          </a:p>
          <a:p>
            <a:pPr lvl="1" eaLnBrk="1" hangingPunct="1">
              <a:defRPr/>
            </a:pPr>
            <a:r>
              <a:rPr lang="en-US" altLang="en-US" dirty="0"/>
              <a:t>Presentation: Monday, Apr. 22 and Wednesday, Apr. 24</a:t>
            </a:r>
          </a:p>
          <a:p>
            <a:pPr lvl="1" eaLnBrk="1" hangingPunct="1">
              <a:defRPr/>
            </a:pPr>
            <a:r>
              <a:rPr lang="en-US" altLang="en-US" dirty="0"/>
              <a:t>Report Due: At the beginning of the class on Wed. Apr. 24</a:t>
            </a:r>
          </a:p>
        </p:txBody>
      </p:sp>
    </p:spTree>
    <p:extLst>
      <p:ext uri="{BB962C8B-B14F-4D97-AF65-F5344CB8AC3E}">
        <p14:creationId xmlns:p14="http://schemas.microsoft.com/office/powerpoint/2010/main" val="11657098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7139">
                                            <p:txEl>
                                              <p:pRg st="0" end="0"/>
                                            </p:txEl>
                                          </p:spTgt>
                                        </p:tgtEl>
                                        <p:attrNameLst>
                                          <p:attrName>style.visibility</p:attrName>
                                        </p:attrNameLst>
                                      </p:cBhvr>
                                      <p:to>
                                        <p:strVal val="visible"/>
                                      </p:to>
                                    </p:set>
                                    <p:animEffect transition="in" filter="wipe(left)">
                                      <p:cBhvr>
                                        <p:cTn id="7" dur="500"/>
                                        <p:tgtEl>
                                          <p:spTgt spid="3471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7139">
                                            <p:txEl>
                                              <p:pRg st="1" end="1"/>
                                            </p:txEl>
                                          </p:spTgt>
                                        </p:tgtEl>
                                        <p:attrNameLst>
                                          <p:attrName>style.visibility</p:attrName>
                                        </p:attrNameLst>
                                      </p:cBhvr>
                                      <p:to>
                                        <p:strVal val="visible"/>
                                      </p:to>
                                    </p:set>
                                    <p:animEffect transition="in" filter="wipe(left)">
                                      <p:cBhvr>
                                        <p:cTn id="12" dur="500"/>
                                        <p:tgtEl>
                                          <p:spTgt spid="3471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7139">
                                            <p:txEl>
                                              <p:pRg st="2" end="2"/>
                                            </p:txEl>
                                          </p:spTgt>
                                        </p:tgtEl>
                                        <p:attrNameLst>
                                          <p:attrName>style.visibility</p:attrName>
                                        </p:attrNameLst>
                                      </p:cBhvr>
                                      <p:to>
                                        <p:strVal val="visible"/>
                                      </p:to>
                                    </p:set>
                                    <p:animEffect transition="in" filter="wipe(left)">
                                      <p:cBhvr>
                                        <p:cTn id="17" dur="500"/>
                                        <p:tgtEl>
                                          <p:spTgt spid="3471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7139">
                                            <p:txEl>
                                              <p:pRg st="3" end="3"/>
                                            </p:txEl>
                                          </p:spTgt>
                                        </p:tgtEl>
                                        <p:attrNameLst>
                                          <p:attrName>style.visibility</p:attrName>
                                        </p:attrNameLst>
                                      </p:cBhvr>
                                      <p:to>
                                        <p:strVal val="visible"/>
                                      </p:to>
                                    </p:set>
                                    <p:animEffect transition="in" filter="wipe(left)">
                                      <p:cBhvr>
                                        <p:cTn id="22" dur="500"/>
                                        <p:tgtEl>
                                          <p:spTgt spid="3471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7139">
                                            <p:txEl>
                                              <p:pRg st="4" end="4"/>
                                            </p:txEl>
                                          </p:spTgt>
                                        </p:tgtEl>
                                        <p:attrNameLst>
                                          <p:attrName>style.visibility</p:attrName>
                                        </p:attrNameLst>
                                      </p:cBhvr>
                                      <p:to>
                                        <p:strVal val="visible"/>
                                      </p:to>
                                    </p:set>
                                    <p:animEffect transition="in" filter="wipe(left)">
                                      <p:cBhvr>
                                        <p:cTn id="27" dur="500"/>
                                        <p:tgtEl>
                                          <p:spTgt spid="3471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7139">
                                            <p:txEl>
                                              <p:pRg st="5" end="5"/>
                                            </p:txEl>
                                          </p:spTgt>
                                        </p:tgtEl>
                                        <p:attrNameLst>
                                          <p:attrName>style.visibility</p:attrName>
                                        </p:attrNameLst>
                                      </p:cBhvr>
                                      <p:to>
                                        <p:strVal val="visible"/>
                                      </p:to>
                                    </p:set>
                                    <p:animEffect transition="in" filter="wipe(left)">
                                      <p:cBhvr>
                                        <p:cTn id="32" dur="500"/>
                                        <p:tgtEl>
                                          <p:spTgt spid="3471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47139">
                                            <p:txEl>
                                              <p:pRg st="6" end="6"/>
                                            </p:txEl>
                                          </p:spTgt>
                                        </p:tgtEl>
                                        <p:attrNameLst>
                                          <p:attrName>style.visibility</p:attrName>
                                        </p:attrNameLst>
                                      </p:cBhvr>
                                      <p:to>
                                        <p:strVal val="visible"/>
                                      </p:to>
                                    </p:set>
                                    <p:animEffect transition="in" filter="wipe(left)">
                                      <p:cBhvr>
                                        <p:cTn id="37" dur="500"/>
                                        <p:tgtEl>
                                          <p:spTgt spid="347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685800"/>
          </a:xfrm>
        </p:spPr>
        <p:txBody>
          <a:bodyPr/>
          <a:lstStyle/>
          <a:p>
            <a:r>
              <a:rPr lang="en-US" dirty="0"/>
              <a:t>Research Topics</a:t>
            </a:r>
          </a:p>
        </p:txBody>
      </p:sp>
      <p:sp>
        <p:nvSpPr>
          <p:cNvPr id="3" name="Content Placeholder 2"/>
          <p:cNvSpPr>
            <a:spLocks noGrp="1"/>
          </p:cNvSpPr>
          <p:nvPr>
            <p:ph idx="1"/>
          </p:nvPr>
        </p:nvSpPr>
        <p:spPr>
          <a:xfrm>
            <a:off x="1066800" y="762000"/>
            <a:ext cx="7239000" cy="5486400"/>
          </a:xfrm>
        </p:spPr>
        <p:txBody>
          <a:bodyPr/>
          <a:lstStyle/>
          <a:p>
            <a:pPr marL="457200" indent="-457200">
              <a:buFont typeface="+mj-lt"/>
              <a:buAutoNum type="arabicPeriod"/>
            </a:pPr>
            <a:r>
              <a:rPr lang="en-US" dirty="0"/>
              <a:t>Blackbody radiation</a:t>
            </a:r>
          </a:p>
          <a:p>
            <a:pPr marL="457200" indent="-457200">
              <a:buFont typeface="+mj-lt"/>
              <a:buAutoNum type="arabicPeriod"/>
            </a:pPr>
            <a:r>
              <a:rPr lang="en-US" dirty="0"/>
              <a:t>Michelson–Morley Experiment</a:t>
            </a:r>
          </a:p>
          <a:p>
            <a:pPr marL="457200" indent="-457200">
              <a:buFont typeface="+mj-lt"/>
              <a:buAutoNum type="arabicPeriod"/>
            </a:pPr>
            <a:r>
              <a:rPr lang="en-US" dirty="0"/>
              <a:t>The Photoelectric Effect</a:t>
            </a:r>
          </a:p>
          <a:p>
            <a:pPr marL="457200" indent="-457200">
              <a:buFont typeface="+mj-lt"/>
              <a:buAutoNum type="arabicPeriod"/>
            </a:pPr>
            <a:r>
              <a:rPr lang="en-US" dirty="0"/>
              <a:t>The Brownian Motion</a:t>
            </a:r>
          </a:p>
          <a:p>
            <a:pPr marL="457200" indent="-457200">
              <a:buFont typeface="+mj-lt"/>
              <a:buAutoNum type="arabicPeriod"/>
            </a:pPr>
            <a:r>
              <a:rPr lang="en-US" dirty="0"/>
              <a:t>Compton Effect</a:t>
            </a:r>
          </a:p>
          <a:p>
            <a:pPr marL="457200" indent="-457200">
              <a:buFont typeface="+mj-lt"/>
              <a:buAutoNum type="arabicPeriod"/>
            </a:pPr>
            <a:r>
              <a:rPr lang="en-US" dirty="0"/>
              <a:t>Discovery of Electron</a:t>
            </a:r>
          </a:p>
          <a:p>
            <a:pPr marL="457200" indent="-457200">
              <a:buFont typeface="+mj-lt"/>
              <a:buAutoNum type="arabicPeriod"/>
            </a:pPr>
            <a:r>
              <a:rPr lang="en-US" dirty="0"/>
              <a:t>Rutherford Scattering</a:t>
            </a:r>
          </a:p>
          <a:p>
            <a:pPr marL="457200" indent="-457200">
              <a:buFont typeface="+mj-lt"/>
              <a:buAutoNum type="arabicPeriod"/>
            </a:pPr>
            <a:r>
              <a:rPr lang="en-US" dirty="0"/>
              <a:t>Super-conductivity</a:t>
            </a:r>
          </a:p>
          <a:p>
            <a:pPr marL="457200" indent="-457200">
              <a:buFont typeface="+mj-lt"/>
              <a:buAutoNum type="arabicPeriod"/>
            </a:pPr>
            <a:r>
              <a:rPr lang="en-US" dirty="0"/>
              <a:t>The Discovery of Radioactivity</a:t>
            </a:r>
          </a:p>
        </p:txBody>
      </p:sp>
      <p:sp>
        <p:nvSpPr>
          <p:cNvPr id="4" name="Date Placeholder 3"/>
          <p:cNvSpPr>
            <a:spLocks noGrp="1"/>
          </p:cNvSpPr>
          <p:nvPr>
            <p:ph type="dt" sz="half" idx="10"/>
          </p:nvPr>
        </p:nvSpPr>
        <p:spPr/>
        <p:txBody>
          <a:bodyPr/>
          <a:lstStyle/>
          <a:p>
            <a:pPr>
              <a:defRPr/>
            </a:pPr>
            <a:r>
              <a:rPr lang="en-US"/>
              <a:t>Wednesday,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endParaRPr lang="en-US" dirty="0"/>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7</a:t>
            </a:fld>
            <a:endParaRPr lang="en-US"/>
          </a:p>
        </p:txBody>
      </p:sp>
    </p:spTree>
    <p:extLst>
      <p:ext uri="{BB962C8B-B14F-4D97-AF65-F5344CB8AC3E}">
        <p14:creationId xmlns:p14="http://schemas.microsoft.com/office/powerpoint/2010/main" val="90240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left)">
                                      <p:cBhvr>
                                        <p:cTn id="35" dur="500"/>
                                        <p:tgtEl>
                                          <p:spTgt spid="3">
                                            <p:txEl>
                                              <p:pRg st="7" end="7"/>
                                            </p:txEl>
                                          </p:spTgt>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left)">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Wednesday,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46084" name="Slide Number Placeholder 5"/>
          <p:cNvSpPr>
            <a:spLocks noGrp="1"/>
          </p:cNvSpPr>
          <p:nvPr>
            <p:ph type="sldNum" sz="quarter" idx="12"/>
          </p:nvPr>
        </p:nvSpPr>
        <p:spPr>
          <a:noFill/>
        </p:spPr>
        <p:txBody>
          <a:bodyPr/>
          <a:lstStyle/>
          <a:p>
            <a:fld id="{B6DDFA2E-DC40-C340-BB90-95012A4DAC1F}" type="slidenum">
              <a:rPr lang="en-US">
                <a:latin typeface="Arial Narrow" pitchFamily="-84" charset="0"/>
              </a:rPr>
              <a:pPr/>
              <a:t>8</a:t>
            </a:fld>
            <a:endParaRPr lang="en-US">
              <a:latin typeface="Arial Narrow" pitchFamily="-84" charset="0"/>
            </a:endParaRPr>
          </a:p>
        </p:txBody>
      </p:sp>
      <p:sp>
        <p:nvSpPr>
          <p:cNvPr id="46085" name="Rectangle 2"/>
          <p:cNvSpPr>
            <a:spLocks noGrp="1" noChangeArrowheads="1"/>
          </p:cNvSpPr>
          <p:nvPr>
            <p:ph type="title"/>
          </p:nvPr>
        </p:nvSpPr>
        <p:spPr>
          <a:xfrm>
            <a:off x="685800" y="152400"/>
            <a:ext cx="7772400" cy="533400"/>
          </a:xfrm>
        </p:spPr>
        <p:txBody>
          <a:bodyPr/>
          <a:lstStyle/>
          <a:p>
            <a:pPr eaLnBrk="1" hangingPunct="1"/>
            <a:r>
              <a:rPr lang="en-US" sz="4000">
                <a:ea typeface="ＭＳ Ｐゴシック" pitchFamily="-84" charset="-128"/>
                <a:cs typeface="ＭＳ Ｐゴシック" pitchFamily="-84" charset="-128"/>
              </a:rPr>
              <a:t>Attendances and Class Style</a:t>
            </a:r>
          </a:p>
        </p:txBody>
      </p:sp>
      <p:sp>
        <p:nvSpPr>
          <p:cNvPr id="203779" name="Rectangle 3"/>
          <p:cNvSpPr>
            <a:spLocks noGrp="1" noChangeArrowheads="1"/>
          </p:cNvSpPr>
          <p:nvPr>
            <p:ph type="body" idx="1"/>
          </p:nvPr>
        </p:nvSpPr>
        <p:spPr>
          <a:xfrm>
            <a:off x="228600" y="762000"/>
            <a:ext cx="8534400" cy="5867400"/>
          </a:xfrm>
        </p:spPr>
        <p:txBody>
          <a:bodyPr/>
          <a:lstStyle/>
          <a:p>
            <a:pPr eaLnBrk="1" hangingPunct="1">
              <a:lnSpc>
                <a:spcPct val="90000"/>
              </a:lnSpc>
              <a:defRPr/>
            </a:pPr>
            <a:r>
              <a:rPr lang="en-US" sz="2800" dirty="0">
                <a:ea typeface="+mn-ea"/>
                <a:cs typeface="+mn-cs"/>
              </a:rPr>
              <a:t>Attendances: </a:t>
            </a:r>
          </a:p>
          <a:p>
            <a:pPr lvl="1" eaLnBrk="1" hangingPunct="1">
              <a:lnSpc>
                <a:spcPct val="90000"/>
              </a:lnSpc>
              <a:defRPr/>
            </a:pPr>
            <a:r>
              <a:rPr lang="en-US" sz="2400" dirty="0"/>
              <a:t>Will be taken randomly</a:t>
            </a:r>
          </a:p>
          <a:p>
            <a:pPr lvl="1" eaLnBrk="1" hangingPunct="1">
              <a:lnSpc>
                <a:spcPct val="90000"/>
              </a:lnSpc>
              <a:defRPr/>
            </a:pPr>
            <a:r>
              <a:rPr lang="en-US" sz="2400" dirty="0"/>
              <a:t>Will be used for extra credits</a:t>
            </a:r>
          </a:p>
          <a:p>
            <a:pPr eaLnBrk="1" hangingPunct="1">
              <a:lnSpc>
                <a:spcPct val="90000"/>
              </a:lnSpc>
              <a:defRPr/>
            </a:pPr>
            <a:r>
              <a:rPr lang="en-US" sz="2800" dirty="0">
                <a:ea typeface="+mn-ea"/>
                <a:cs typeface="+mn-cs"/>
              </a:rPr>
              <a:t>Class style:</a:t>
            </a:r>
          </a:p>
          <a:p>
            <a:pPr lvl="1" eaLnBrk="1" hangingPunct="1">
              <a:lnSpc>
                <a:spcPct val="90000"/>
              </a:lnSpc>
              <a:defRPr/>
            </a:pPr>
            <a:r>
              <a:rPr lang="en-US" sz="2400" dirty="0"/>
              <a:t>Lectures will be on electronic media</a:t>
            </a:r>
          </a:p>
          <a:p>
            <a:pPr lvl="2" eaLnBrk="1" hangingPunct="1">
              <a:lnSpc>
                <a:spcPct val="90000"/>
              </a:lnSpc>
              <a:defRPr/>
            </a:pPr>
            <a:r>
              <a:rPr lang="en-US" sz="2000" dirty="0"/>
              <a:t>The lecture notes will be posted on the web </a:t>
            </a:r>
            <a:r>
              <a:rPr lang="en-US" sz="2000" b="1" u="sng" dirty="0">
                <a:solidFill>
                  <a:srgbClr val="A50021"/>
                </a:solidFill>
              </a:rPr>
              <a:t>AFTER</a:t>
            </a:r>
            <a:r>
              <a:rPr lang="en-US" sz="2000" dirty="0"/>
              <a:t> each class</a:t>
            </a:r>
          </a:p>
          <a:p>
            <a:pPr lvl="2" eaLnBrk="1" hangingPunct="1">
              <a:lnSpc>
                <a:spcPct val="90000"/>
              </a:lnSpc>
              <a:defRPr/>
            </a:pPr>
            <a:r>
              <a:rPr lang="en-US" sz="2000" dirty="0">
                <a:hlinkClick r:id="rId2"/>
              </a:rPr>
              <a:t>http://www-hep.uta.edu/~yu/teaching/spring19-3313-001/spring19-3313-001.html</a:t>
            </a:r>
            <a:r>
              <a:rPr lang="en-US" sz="2000" dirty="0"/>
              <a:t> </a:t>
            </a:r>
          </a:p>
          <a:p>
            <a:pPr lvl="1" eaLnBrk="1" hangingPunct="1">
              <a:lnSpc>
                <a:spcPct val="90000"/>
              </a:lnSpc>
              <a:defRPr/>
            </a:pPr>
            <a:r>
              <a:rPr lang="en-US" sz="2400" dirty="0"/>
              <a:t>Will be mixed with traditional methods</a:t>
            </a:r>
          </a:p>
          <a:p>
            <a:pPr lvl="1" eaLnBrk="1" hangingPunct="1">
              <a:lnSpc>
                <a:spcPct val="90000"/>
              </a:lnSpc>
              <a:defRPr/>
            </a:pPr>
            <a:r>
              <a:rPr lang="en-US" sz="2400" dirty="0"/>
              <a:t>Active participation through questions and discussions are </a:t>
            </a:r>
            <a:r>
              <a:rPr lang="en-US" sz="2400" b="1" u="sng" dirty="0">
                <a:solidFill>
                  <a:srgbClr val="A50021"/>
                </a:solidFill>
                <a:effectLst>
                  <a:outerShdw blurRad="38100" dist="38100" dir="2700000" algn="tl">
                    <a:srgbClr val="DDDDDD"/>
                  </a:outerShdw>
                </a:effectLst>
              </a:rPr>
              <a:t>STRONGLY</a:t>
            </a:r>
            <a:r>
              <a:rPr lang="en-US" sz="2400" dirty="0"/>
              <a:t> encouraged</a:t>
            </a:r>
            <a:endParaRPr lang="en-US" sz="2400" dirty="0">
              <a:sym typeface="Wingdings" charset="2"/>
            </a:endParaRPr>
          </a:p>
          <a:p>
            <a:pPr lvl="1" eaLnBrk="1" hangingPunct="1">
              <a:lnSpc>
                <a:spcPct val="90000"/>
              </a:lnSpc>
              <a:defRPr/>
            </a:pPr>
            <a:r>
              <a:rPr lang="en-US" sz="2400" dirty="0">
                <a:sym typeface="Wingdings" charset="2"/>
              </a:rPr>
              <a:t>Communication between you and me is extremely important</a:t>
            </a:r>
          </a:p>
          <a:p>
            <a:pPr lvl="2" eaLnBrk="1" hangingPunct="1">
              <a:lnSpc>
                <a:spcPct val="90000"/>
              </a:lnSpc>
              <a:defRPr/>
            </a:pPr>
            <a:r>
              <a:rPr lang="en-US" sz="2000" dirty="0">
                <a:sym typeface="Wingdings" charset="2"/>
              </a:rPr>
              <a:t>If you have problems, please do not hesitate talking to 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wipe(left)">
                                      <p:cBhvr>
                                        <p:cTn id="7" dur="500"/>
                                        <p:tgtEl>
                                          <p:spTgt spid="203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3779">
                                            <p:txEl>
                                              <p:pRg st="1" end="1"/>
                                            </p:txEl>
                                          </p:spTgt>
                                        </p:tgtEl>
                                        <p:attrNameLst>
                                          <p:attrName>style.visibility</p:attrName>
                                        </p:attrNameLst>
                                      </p:cBhvr>
                                      <p:to>
                                        <p:strVal val="visible"/>
                                      </p:to>
                                    </p:set>
                                    <p:animEffect transition="in" filter="wipe(left)">
                                      <p:cBhvr>
                                        <p:cTn id="12" dur="500"/>
                                        <p:tgtEl>
                                          <p:spTgt spid="203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3779">
                                            <p:txEl>
                                              <p:pRg st="2" end="2"/>
                                            </p:txEl>
                                          </p:spTgt>
                                        </p:tgtEl>
                                        <p:attrNameLst>
                                          <p:attrName>style.visibility</p:attrName>
                                        </p:attrNameLst>
                                      </p:cBhvr>
                                      <p:to>
                                        <p:strVal val="visible"/>
                                      </p:to>
                                    </p:set>
                                    <p:animEffect transition="in" filter="wipe(left)">
                                      <p:cBhvr>
                                        <p:cTn id="17" dur="500"/>
                                        <p:tgtEl>
                                          <p:spTgt spid="203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3779">
                                            <p:txEl>
                                              <p:pRg st="3" end="3"/>
                                            </p:txEl>
                                          </p:spTgt>
                                        </p:tgtEl>
                                        <p:attrNameLst>
                                          <p:attrName>style.visibility</p:attrName>
                                        </p:attrNameLst>
                                      </p:cBhvr>
                                      <p:to>
                                        <p:strVal val="visible"/>
                                      </p:to>
                                    </p:set>
                                    <p:animEffect transition="in" filter="wipe(left)">
                                      <p:cBhvr>
                                        <p:cTn id="22" dur="500"/>
                                        <p:tgtEl>
                                          <p:spTgt spid="2037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3779">
                                            <p:txEl>
                                              <p:pRg st="4" end="4"/>
                                            </p:txEl>
                                          </p:spTgt>
                                        </p:tgtEl>
                                        <p:attrNameLst>
                                          <p:attrName>style.visibility</p:attrName>
                                        </p:attrNameLst>
                                      </p:cBhvr>
                                      <p:to>
                                        <p:strVal val="visible"/>
                                      </p:to>
                                    </p:set>
                                    <p:animEffect transition="in" filter="wipe(left)">
                                      <p:cBhvr>
                                        <p:cTn id="27" dur="500"/>
                                        <p:tgtEl>
                                          <p:spTgt spid="2037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3779">
                                            <p:txEl>
                                              <p:pRg st="5" end="5"/>
                                            </p:txEl>
                                          </p:spTgt>
                                        </p:tgtEl>
                                        <p:attrNameLst>
                                          <p:attrName>style.visibility</p:attrName>
                                        </p:attrNameLst>
                                      </p:cBhvr>
                                      <p:to>
                                        <p:strVal val="visible"/>
                                      </p:to>
                                    </p:set>
                                    <p:animEffect transition="in" filter="wipe(left)">
                                      <p:cBhvr>
                                        <p:cTn id="32" dur="500"/>
                                        <p:tgtEl>
                                          <p:spTgt spid="203779">
                                            <p:txEl>
                                              <p:pRg st="5" end="5"/>
                                            </p:txEl>
                                          </p:spTgt>
                                        </p:tgtEl>
                                      </p:cBhvr>
                                    </p:animEffect>
                                  </p:childTnLst>
                                </p:cTn>
                              </p:par>
                              <p:par>
                                <p:cTn id="33" presetID="22" presetClass="entr" presetSubtype="8" fill="hold" grpId="0" nodeType="withEffect">
                                  <p:stCondLst>
                                    <p:cond delay="0"/>
                                  </p:stCondLst>
                                  <p:iterate type="wd">
                                    <p:tmPct val="10000"/>
                                  </p:iterate>
                                  <p:childTnLst>
                                    <p:set>
                                      <p:cBhvr>
                                        <p:cTn id="34" dur="1" fill="hold">
                                          <p:stCondLst>
                                            <p:cond delay="0"/>
                                          </p:stCondLst>
                                        </p:cTn>
                                        <p:tgtEl>
                                          <p:spTgt spid="203779">
                                            <p:txEl>
                                              <p:pRg st="6" end="6"/>
                                            </p:txEl>
                                          </p:spTgt>
                                        </p:tgtEl>
                                        <p:attrNameLst>
                                          <p:attrName>style.visibility</p:attrName>
                                        </p:attrNameLst>
                                      </p:cBhvr>
                                      <p:to>
                                        <p:strVal val="visible"/>
                                      </p:to>
                                    </p:set>
                                    <p:animEffect transition="in" filter="wipe(left)">
                                      <p:cBhvr>
                                        <p:cTn id="35" dur="500"/>
                                        <p:tgtEl>
                                          <p:spTgt spid="203779">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203779">
                                            <p:txEl>
                                              <p:pRg st="7" end="7"/>
                                            </p:txEl>
                                          </p:spTgt>
                                        </p:tgtEl>
                                        <p:attrNameLst>
                                          <p:attrName>style.visibility</p:attrName>
                                        </p:attrNameLst>
                                      </p:cBhvr>
                                      <p:to>
                                        <p:strVal val="visible"/>
                                      </p:to>
                                    </p:set>
                                    <p:animEffect transition="in" filter="wipe(left)">
                                      <p:cBhvr>
                                        <p:cTn id="40" dur="500"/>
                                        <p:tgtEl>
                                          <p:spTgt spid="203779">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203779">
                                            <p:txEl>
                                              <p:pRg st="8" end="8"/>
                                            </p:txEl>
                                          </p:spTgt>
                                        </p:tgtEl>
                                        <p:attrNameLst>
                                          <p:attrName>style.visibility</p:attrName>
                                        </p:attrNameLst>
                                      </p:cBhvr>
                                      <p:to>
                                        <p:strVal val="visible"/>
                                      </p:to>
                                    </p:set>
                                    <p:animEffect transition="in" filter="wipe(left)">
                                      <p:cBhvr>
                                        <p:cTn id="45" dur="500"/>
                                        <p:tgtEl>
                                          <p:spTgt spid="203779">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203779">
                                            <p:txEl>
                                              <p:pRg st="9" end="9"/>
                                            </p:txEl>
                                          </p:spTgt>
                                        </p:tgtEl>
                                        <p:attrNameLst>
                                          <p:attrName>style.visibility</p:attrName>
                                        </p:attrNameLst>
                                      </p:cBhvr>
                                      <p:to>
                                        <p:strVal val="visible"/>
                                      </p:to>
                                    </p:set>
                                    <p:animEffect transition="in" filter="wipe(left)">
                                      <p:cBhvr>
                                        <p:cTn id="50" dur="500"/>
                                        <p:tgtEl>
                                          <p:spTgt spid="203779">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203779">
                                            <p:txEl>
                                              <p:pRg st="10" end="10"/>
                                            </p:txEl>
                                          </p:spTgt>
                                        </p:tgtEl>
                                        <p:attrNameLst>
                                          <p:attrName>style.visibility</p:attrName>
                                        </p:attrNameLst>
                                      </p:cBhvr>
                                      <p:to>
                                        <p:strVal val="visible"/>
                                      </p:to>
                                    </p:set>
                                    <p:animEffect transition="in" filter="wipe(left)">
                                      <p:cBhvr>
                                        <p:cTn id="55" dur="500"/>
                                        <p:tgtEl>
                                          <p:spTgt spid="2037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152400"/>
            <a:ext cx="7772400" cy="457200"/>
          </a:xfrm>
        </p:spPr>
        <p:txBody>
          <a:bodyPr/>
          <a:lstStyle/>
          <a:p>
            <a:r>
              <a:rPr lang="en-US">
                <a:ea typeface="ＭＳ Ｐゴシック" pitchFamily="-84" charset="-128"/>
                <a:cs typeface="ＭＳ Ｐゴシック" pitchFamily="-84" charset="-128"/>
              </a:rPr>
              <a:t>Extra credit</a:t>
            </a:r>
          </a:p>
        </p:txBody>
      </p:sp>
      <p:sp>
        <p:nvSpPr>
          <p:cNvPr id="48131" name="Content Placeholder 2"/>
          <p:cNvSpPr>
            <a:spLocks noGrp="1"/>
          </p:cNvSpPr>
          <p:nvPr>
            <p:ph idx="1"/>
          </p:nvPr>
        </p:nvSpPr>
        <p:spPr>
          <a:xfrm>
            <a:off x="685800" y="685800"/>
            <a:ext cx="7696200" cy="5334000"/>
          </a:xfrm>
        </p:spPr>
        <p:txBody>
          <a:bodyPr/>
          <a:lstStyle/>
          <a:p>
            <a:r>
              <a:rPr lang="en-US" sz="3600" dirty="0">
                <a:ea typeface="ＭＳ Ｐゴシック" pitchFamily="-84" charset="-128"/>
                <a:cs typeface="ＭＳ Ｐゴシック" pitchFamily="-84" charset="-128"/>
              </a:rPr>
              <a:t>Up to 10% addition to the total</a:t>
            </a:r>
          </a:p>
          <a:p>
            <a:pPr lvl="1"/>
            <a:r>
              <a:rPr lang="en-US" sz="3200" dirty="0"/>
              <a:t>Could boost a B to A, C to B or D to C</a:t>
            </a:r>
          </a:p>
          <a:p>
            <a:r>
              <a:rPr lang="en-US" sz="3600" dirty="0">
                <a:ea typeface="ＭＳ Ｐゴシック" pitchFamily="-84" charset="-128"/>
                <a:cs typeface="ＭＳ Ｐゴシック" pitchFamily="-84" charset="-128"/>
              </a:rPr>
              <a:t>What constitute for extra credit?</a:t>
            </a:r>
          </a:p>
          <a:p>
            <a:pPr lvl="1" eaLnBrk="1" hangingPunct="1">
              <a:lnSpc>
                <a:spcPct val="80000"/>
              </a:lnSpc>
            </a:pPr>
            <a:r>
              <a:rPr lang="en-US" sz="3200" dirty="0"/>
              <a:t>Random attendances</a:t>
            </a:r>
          </a:p>
          <a:p>
            <a:pPr lvl="1" eaLnBrk="1" hangingPunct="1">
              <a:lnSpc>
                <a:spcPct val="80000"/>
              </a:lnSpc>
            </a:pPr>
            <a:r>
              <a:rPr lang="en-US" sz="3200" dirty="0"/>
              <a:t>Physics Colloquium Participations</a:t>
            </a:r>
            <a:endParaRPr lang="en-US" dirty="0"/>
          </a:p>
          <a:p>
            <a:pPr lvl="1" eaLnBrk="1" hangingPunct="1">
              <a:lnSpc>
                <a:spcPct val="80000"/>
              </a:lnSpc>
            </a:pPr>
            <a:r>
              <a:rPr lang="en-US" sz="3200" dirty="0"/>
              <a:t>Strong participation in the class discussions</a:t>
            </a:r>
          </a:p>
          <a:p>
            <a:pPr lvl="1" eaLnBrk="1" hangingPunct="1">
              <a:lnSpc>
                <a:spcPct val="80000"/>
              </a:lnSpc>
            </a:pPr>
            <a:r>
              <a:rPr lang="en-US" sz="3200" dirty="0"/>
              <a:t>Special projects (BIG!!)</a:t>
            </a:r>
          </a:p>
          <a:p>
            <a:pPr lvl="1" eaLnBrk="1" hangingPunct="1">
              <a:lnSpc>
                <a:spcPct val="80000"/>
              </a:lnSpc>
            </a:pPr>
            <a:r>
              <a:rPr lang="en-US" sz="3200" dirty="0"/>
              <a:t>Watch the valid planetarium shows</a:t>
            </a:r>
          </a:p>
          <a:p>
            <a:pPr lvl="1" eaLnBrk="1" hangingPunct="1">
              <a:lnSpc>
                <a:spcPct val="80000"/>
              </a:lnSpc>
            </a:pPr>
            <a:r>
              <a:rPr lang="en-US" sz="3200" dirty="0"/>
              <a:t>Many other opportunities</a:t>
            </a:r>
          </a:p>
        </p:txBody>
      </p:sp>
      <p:sp>
        <p:nvSpPr>
          <p:cNvPr id="4" name="Date Placeholder 3"/>
          <p:cNvSpPr>
            <a:spLocks noGrp="1"/>
          </p:cNvSpPr>
          <p:nvPr>
            <p:ph type="dt" sz="quarter" idx="10"/>
          </p:nvPr>
        </p:nvSpPr>
        <p:spPr/>
        <p:txBody>
          <a:bodyPr/>
          <a:lstStyle/>
          <a:p>
            <a:pPr>
              <a:defRPr/>
            </a:pPr>
            <a:r>
              <a:rPr lang="en-US"/>
              <a:t>Wednesday, Jan. 16, 2019</a:t>
            </a:r>
          </a:p>
        </p:txBody>
      </p:sp>
      <p:sp>
        <p:nvSpPr>
          <p:cNvPr id="5" name="Footer Placeholder 4"/>
          <p:cNvSpPr>
            <a:spLocks noGrp="1"/>
          </p:cNvSpPr>
          <p:nvPr>
            <p:ph type="ftr" sz="quarter" idx="11"/>
          </p:nvPr>
        </p:nvSpPr>
        <p:spPr/>
        <p:txBody>
          <a:bodyPr/>
          <a:lstStyle/>
          <a:p>
            <a:pPr>
              <a:defRPr/>
            </a:pPr>
            <a:r>
              <a:rPr lang="en-US"/>
              <a:t>PHYS 3313-001, Spring 2019                      Dr. Jaehoon Yu</a:t>
            </a:r>
          </a:p>
        </p:txBody>
      </p:sp>
      <p:sp>
        <p:nvSpPr>
          <p:cNvPr id="48134" name="Slide Number Placeholder 5"/>
          <p:cNvSpPr>
            <a:spLocks noGrp="1"/>
          </p:cNvSpPr>
          <p:nvPr>
            <p:ph type="sldNum" sz="quarter" idx="12"/>
          </p:nvPr>
        </p:nvSpPr>
        <p:spPr>
          <a:noFill/>
        </p:spPr>
        <p:txBody>
          <a:bodyPr/>
          <a:lstStyle/>
          <a:p>
            <a:fld id="{7038FEA5-A5EF-C74E-86F1-EFBD46AFFCF1}" type="slidenum">
              <a:rPr lang="en-US" smtClean="0">
                <a:latin typeface="Arial Narrow" pitchFamily="-84" charset="0"/>
              </a:rPr>
              <a:pPr/>
              <a:t>9</a:t>
            </a:fld>
            <a:endParaRPr lang="en-US">
              <a:latin typeface="Arial Narrow"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wipe(left)">
                                      <p:cBhvr>
                                        <p:cTn id="7" dur="5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wipe(left)">
                                      <p:cBhvr>
                                        <p:cTn id="12" dur="500"/>
                                        <p:tgtEl>
                                          <p:spTgt spid="481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wipe(left)">
                                      <p:cBhvr>
                                        <p:cTn id="17" dur="500"/>
                                        <p:tgtEl>
                                          <p:spTgt spid="481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wipe(left)">
                                      <p:cBhvr>
                                        <p:cTn id="22" dur="500"/>
                                        <p:tgtEl>
                                          <p:spTgt spid="481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wipe(left)">
                                      <p:cBhvr>
                                        <p:cTn id="27" dur="500"/>
                                        <p:tgtEl>
                                          <p:spTgt spid="481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8131">
                                            <p:txEl>
                                              <p:pRg st="5" end="5"/>
                                            </p:txEl>
                                          </p:spTgt>
                                        </p:tgtEl>
                                        <p:attrNameLst>
                                          <p:attrName>style.visibility</p:attrName>
                                        </p:attrNameLst>
                                      </p:cBhvr>
                                      <p:to>
                                        <p:strVal val="visible"/>
                                      </p:to>
                                    </p:set>
                                    <p:animEffect transition="in" filter="wipe(left)">
                                      <p:cBhvr>
                                        <p:cTn id="32" dur="500"/>
                                        <p:tgtEl>
                                          <p:spTgt spid="481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8131">
                                            <p:txEl>
                                              <p:pRg st="6" end="6"/>
                                            </p:txEl>
                                          </p:spTgt>
                                        </p:tgtEl>
                                        <p:attrNameLst>
                                          <p:attrName>style.visibility</p:attrName>
                                        </p:attrNameLst>
                                      </p:cBhvr>
                                      <p:to>
                                        <p:strVal val="visible"/>
                                      </p:to>
                                    </p:set>
                                    <p:animEffect transition="in" filter="wipe(left)">
                                      <p:cBhvr>
                                        <p:cTn id="37" dur="500"/>
                                        <p:tgtEl>
                                          <p:spTgt spid="4813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8131">
                                            <p:txEl>
                                              <p:pRg st="7" end="7"/>
                                            </p:txEl>
                                          </p:spTgt>
                                        </p:tgtEl>
                                        <p:attrNameLst>
                                          <p:attrName>style.visibility</p:attrName>
                                        </p:attrNameLst>
                                      </p:cBhvr>
                                      <p:to>
                                        <p:strVal val="visible"/>
                                      </p:to>
                                    </p:set>
                                    <p:animEffect transition="in" filter="wipe(left)">
                                      <p:cBhvr>
                                        <p:cTn id="42" dur="500"/>
                                        <p:tgtEl>
                                          <p:spTgt spid="4813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8131">
                                            <p:txEl>
                                              <p:pRg st="8" end="8"/>
                                            </p:txEl>
                                          </p:spTgt>
                                        </p:tgtEl>
                                        <p:attrNameLst>
                                          <p:attrName>style.visibility</p:attrName>
                                        </p:attrNameLst>
                                      </p:cBhvr>
                                      <p:to>
                                        <p:strVal val="visible"/>
                                      </p:to>
                                    </p:set>
                                    <p:animEffect transition="in" filter="wipe(left)">
                                      <p:cBhvr>
                                        <p:cTn id="47" dur="500"/>
                                        <p:tgtEl>
                                          <p:spTgt spid="481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15352</TotalTime>
  <Words>2915</Words>
  <Application>Microsoft Macintosh PowerPoint</Application>
  <PresentationFormat>On-screen Show (4:3)</PresentationFormat>
  <Paragraphs>352</Paragraphs>
  <Slides>28</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MS Mincho</vt:lpstr>
      <vt:lpstr>Arial</vt:lpstr>
      <vt:lpstr>Arial Narrow</vt:lpstr>
      <vt:lpstr>Monotype Corsiva</vt:lpstr>
      <vt:lpstr>Times New Roman</vt:lpstr>
      <vt:lpstr>Wingdings</vt:lpstr>
      <vt:lpstr>phys1443-spring02</vt:lpstr>
      <vt:lpstr>Equation</vt:lpstr>
      <vt:lpstr>PHYS 3313 – Section 001 Lecture #2</vt:lpstr>
      <vt:lpstr>Announcements</vt:lpstr>
      <vt:lpstr>Special Project #1</vt:lpstr>
      <vt:lpstr>Evaluation Policy</vt:lpstr>
      <vt:lpstr>Homework</vt:lpstr>
      <vt:lpstr>Group Research Projects</vt:lpstr>
      <vt:lpstr>Research Topics</vt:lpstr>
      <vt:lpstr>Attendances and Class Style</vt:lpstr>
      <vt:lpstr>Extra credit</vt:lpstr>
      <vt:lpstr>Valid Planetarium Shows</vt:lpstr>
      <vt:lpstr>What can you expect from this class?</vt:lpstr>
      <vt:lpstr>What can you expect from this class?</vt:lpstr>
      <vt:lpstr>What do we want to learn in this class?</vt:lpstr>
      <vt:lpstr>Specifically, you will learn…</vt:lpstr>
      <vt:lpstr>Why do Physics?</vt:lpstr>
      <vt:lpstr>Brief History of Physics</vt:lpstr>
      <vt:lpstr>State of Minds in late 19th Century</vt:lpstr>
      <vt:lpstr>Brief History of Physics</vt:lpstr>
      <vt:lpstr>Brief History of Physics</vt:lpstr>
      <vt:lpstr>PowerPoint Presentation</vt:lpstr>
      <vt:lpstr>Triumph of Classical Physics:  The Conservation Laws</vt:lpstr>
      <vt:lpstr>Mechanics</vt:lpstr>
      <vt:lpstr>Isaac Newton (1642-1727)</vt:lpstr>
      <vt:lpstr>Electromagnetism</vt:lpstr>
      <vt:lpstr>Culminates in Maxwell’s Equations</vt:lpstr>
      <vt:lpstr>Thermodynamics</vt:lpstr>
      <vt:lpstr>The Kinetic Theory of Gases </vt:lpstr>
      <vt:lpstr>Additional Contributions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629</cp:revision>
  <cp:lastPrinted>2013-08-26T21:25:15Z</cp:lastPrinted>
  <dcterms:created xsi:type="dcterms:W3CDTF">2012-08-27T21:13:02Z</dcterms:created>
  <dcterms:modified xsi:type="dcterms:W3CDTF">2019-01-16T21:30:24Z</dcterms:modified>
</cp:coreProperties>
</file>