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5" r:id="rId3"/>
    <p:sldId id="592" r:id="rId4"/>
    <p:sldId id="576" r:id="rId5"/>
    <p:sldId id="537" r:id="rId6"/>
    <p:sldId id="539" r:id="rId7"/>
    <p:sldId id="540" r:id="rId8"/>
    <p:sldId id="575" r:id="rId9"/>
    <p:sldId id="541" r:id="rId10"/>
    <p:sldId id="593" r:id="rId11"/>
    <p:sldId id="594" r:id="rId12"/>
    <p:sldId id="544" r:id="rId13"/>
    <p:sldId id="545" r:id="rId14"/>
    <p:sldId id="595" r:id="rId15"/>
    <p:sldId id="596" r:id="rId16"/>
    <p:sldId id="546" r:id="rId17"/>
    <p:sldId id="547" r:id="rId18"/>
    <p:sldId id="548" r:id="rId19"/>
    <p:sldId id="549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0"/>
    <p:restoredTop sz="94660"/>
  </p:normalViewPr>
  <p:slideViewPr>
    <p:cSldViewPr>
      <p:cViewPr varScale="1">
        <p:scale>
          <a:sx n="93" d="100"/>
          <a:sy n="93" d="100"/>
        </p:scale>
        <p:origin x="87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49966C-AE7E-F348-9575-17FC5443B31E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9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22B4-9F31-EB4D-8F6D-DA1AA0BE5BA2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22B4-9F31-EB4D-8F6D-DA1AA0BE5BA2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498024-9E21-A645-BC69-99E1FCBC5742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C3376-2EDA-884B-BE6A-9AD6F83B055B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E713CC-FDDE-4648-9763-781A48A9474B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431145-92D6-7048-8E1B-BB59E1CC3F2B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4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4DEF0-2CA8-7942-9BBC-C2096326015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1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4DEF0-2CA8-7942-9BBC-C2096326015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2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BF6F8-EE62-1246-B6EA-3E365F5A4440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3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245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043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02215" y="1683603"/>
            <a:ext cx="303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Jan. 23,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514600"/>
            <a:ext cx="6134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Classical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Concept of Waves and Particles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Conservation Laws and Fundamental Forces Atomic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Theory of Matter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Unresolved Questions of 1895 and the New Horizon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Unsolved Questions Today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Particles vs. Waves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/>
              <a:t>Two distinct phenomena describing physical interactions</a:t>
            </a:r>
          </a:p>
          <a:p>
            <a:pPr lvl="1" eaLnBrk="1" hangingPunct="1"/>
            <a:r>
              <a:rPr lang="en-US" dirty="0"/>
              <a:t>Both require Newtonian mass</a:t>
            </a:r>
          </a:p>
          <a:p>
            <a:pPr lvl="1" eaLnBrk="1" hangingPunct="1"/>
            <a:r>
              <a:rPr lang="en-US" dirty="0"/>
              <a:t>Particles in the form of point masses and waves in the form of perturbation in a mass distribution, i.e., a material medium</a:t>
            </a:r>
          </a:p>
          <a:p>
            <a:pPr lvl="1" eaLnBrk="1" hangingPunct="1"/>
            <a:r>
              <a:rPr lang="en-US" dirty="0"/>
              <a:t>The distinctions are observationally quite clear</a:t>
            </a:r>
          </a:p>
          <a:p>
            <a:pPr lvl="2" eaLnBrk="1" hangingPunct="1"/>
            <a:r>
              <a:rPr lang="en-US" dirty="0"/>
              <a:t>although, not so obvious for the case of visible light</a:t>
            </a:r>
          </a:p>
          <a:p>
            <a:pPr lvl="1" eaLnBrk="1" hangingPunct="1"/>
            <a:r>
              <a:rPr lang="en-US" dirty="0"/>
              <a:t>Thus as the 17</a:t>
            </a:r>
            <a:r>
              <a:rPr lang="en-US" baseline="30000" dirty="0"/>
              <a:t>th</a:t>
            </a:r>
            <a:r>
              <a:rPr lang="en-US" dirty="0"/>
              <a:t> century begins the major disagreement arose concerning the nature of light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4933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The Nature of Light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534400" cy="5715000"/>
          </a:xfrm>
        </p:spPr>
        <p:txBody>
          <a:bodyPr/>
          <a:lstStyle/>
          <a:p>
            <a:pPr eaLnBrk="1" hangingPunct="1"/>
            <a:r>
              <a:rPr lang="en-US" sz="2400" dirty="0"/>
              <a:t>Isaac Newton promoted the corpuscular (particle) theory</a:t>
            </a:r>
            <a:endParaRPr lang="en-US" sz="2000" dirty="0"/>
          </a:p>
          <a:p>
            <a:pPr lvl="1" eaLnBrk="1" hangingPunct="1"/>
            <a:r>
              <a:rPr lang="en-US" sz="2000" dirty="0"/>
              <a:t>Published a book “</a:t>
            </a:r>
            <a:r>
              <a:rPr lang="en-US" sz="2000" dirty="0" err="1"/>
              <a:t>Optiks</a:t>
            </a:r>
            <a:r>
              <a:rPr lang="en-US" sz="2000" dirty="0"/>
              <a:t>” in 1704</a:t>
            </a:r>
          </a:p>
          <a:p>
            <a:pPr lvl="1" eaLnBrk="1" hangingPunct="1"/>
            <a:r>
              <a:rPr lang="en-US" sz="2000" dirty="0"/>
              <a:t>Particles of light travel in straight lines or rays</a:t>
            </a:r>
          </a:p>
          <a:p>
            <a:pPr lvl="1" eaLnBrk="1" hangingPunct="1"/>
            <a:r>
              <a:rPr lang="en-US" sz="2000" dirty="0"/>
              <a:t>Explained “sharp” shadows</a:t>
            </a:r>
          </a:p>
          <a:p>
            <a:pPr lvl="1" eaLnBrk="1" hangingPunct="1"/>
            <a:r>
              <a:rPr lang="en-US" sz="2000" dirty="0"/>
              <a:t>Explained reflection and refraction</a:t>
            </a:r>
            <a:endParaRPr lang="en-US" dirty="0"/>
          </a:p>
          <a:p>
            <a:pPr eaLnBrk="1" hangingPunct="1"/>
            <a:r>
              <a:rPr lang="en-US" sz="2400" dirty="0"/>
              <a:t>Christian Huygens (1629 -1695) promoted the wave theory</a:t>
            </a:r>
            <a:endParaRPr lang="en-US" sz="2000" dirty="0"/>
          </a:p>
          <a:p>
            <a:pPr lvl="1" eaLnBrk="1" hangingPunct="1"/>
            <a:r>
              <a:rPr lang="en-US" sz="2000" dirty="0"/>
              <a:t>Presented the theory in 1678</a:t>
            </a:r>
          </a:p>
          <a:p>
            <a:pPr lvl="1" eaLnBrk="1" hangingPunct="1"/>
            <a:r>
              <a:rPr lang="en-US" sz="2000" dirty="0"/>
              <a:t>Light propagates as a wave of concentric circles from the point of origin</a:t>
            </a:r>
          </a:p>
          <a:p>
            <a:pPr lvl="1" eaLnBrk="1" hangingPunct="1"/>
            <a:r>
              <a:rPr lang="en-US" sz="2000" dirty="0"/>
              <a:t>Explained reflection and refraction</a:t>
            </a:r>
          </a:p>
          <a:p>
            <a:pPr lvl="1" eaLnBrk="1" hangingPunct="1"/>
            <a:r>
              <a:rPr lang="en-US" sz="2000" dirty="0"/>
              <a:t>Could not explain the “sharp” edges of the shadow</a:t>
            </a:r>
            <a:endParaRPr lang="en-US" sz="3200" dirty="0"/>
          </a:p>
          <a:p>
            <a:pPr eaLnBrk="1" hangingPunct="1"/>
            <a:r>
              <a:rPr lang="en-US" sz="2400" dirty="0"/>
              <a:t>Thomas Young (1773 -1829) &amp; Augustine Fresnel (1788 – 1829) </a:t>
            </a:r>
            <a:r>
              <a:rPr lang="en-US" sz="2400" dirty="0">
                <a:sym typeface="Wingdings"/>
              </a:rPr>
              <a:t> Showed in 1802 and afterward that light clearly behaves as wave through two slit interference and other experiments </a:t>
            </a:r>
          </a:p>
          <a:p>
            <a:pPr eaLnBrk="1" hangingPunct="1"/>
            <a:r>
              <a:rPr lang="en-US" sz="2400" dirty="0">
                <a:sym typeface="Wingdings"/>
              </a:rPr>
              <a:t>In 1850 Foucault showed that light travel slowly in water than air, the final blow to the corpuscular theory in explaining refraction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311267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63600"/>
          </a:xfrm>
        </p:spPr>
        <p:txBody>
          <a:bodyPr/>
          <a:lstStyle/>
          <a:p>
            <a:pPr eaLnBrk="1" hangingPunct="1"/>
            <a:r>
              <a:rPr lang="en-US" dirty="0"/>
              <a:t>The Wave Theory Advances…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5257800" cy="5562600"/>
          </a:xfrm>
        </p:spPr>
        <p:txBody>
          <a:bodyPr/>
          <a:lstStyle/>
          <a:p>
            <a:pPr eaLnBrk="1" hangingPunct="1"/>
            <a:r>
              <a:rPr lang="en-US" sz="2800" dirty="0"/>
              <a:t>Contributions by Huygens, Young, Fresnel and Maxwell</a:t>
            </a:r>
          </a:p>
          <a:p>
            <a:pPr eaLnBrk="1" hangingPunct="1"/>
            <a:r>
              <a:rPr lang="en-US" sz="2800" dirty="0"/>
              <a:t>Double-slit interference patterns</a:t>
            </a:r>
          </a:p>
          <a:p>
            <a:pPr eaLnBrk="1" hangingPunct="1"/>
            <a:r>
              <a:rPr lang="en-US" sz="2800" dirty="0"/>
              <a:t>Refraction of light from the vacuum to a medium</a:t>
            </a:r>
          </a:p>
          <a:p>
            <a:pPr eaLnBrk="1" hangingPunct="1"/>
            <a:r>
              <a:rPr lang="en-US" sz="2800" dirty="0"/>
              <a:t>Light was an electromagnetic phenomenon</a:t>
            </a:r>
          </a:p>
          <a:p>
            <a:pPr eaLnBrk="1" hangingPunct="1"/>
            <a:r>
              <a:rPr lang="en-US" sz="2800" dirty="0"/>
              <a:t>Shadows are not as sharp as once thought with the </a:t>
            </a:r>
            <a:r>
              <a:rPr lang="en-US" sz="2800" b="1" u="sng" dirty="0">
                <a:solidFill>
                  <a:srgbClr val="800000"/>
                </a:solidFill>
              </a:rPr>
              <a:t>advancement of experimental precision</a:t>
            </a:r>
          </a:p>
          <a:p>
            <a:pPr eaLnBrk="1" hangingPunct="1"/>
            <a:r>
              <a:rPr lang="en-US" sz="2800" i="1" dirty="0"/>
              <a:t>Establishes the idea that light propagates as a wave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10200" y="990600"/>
            <a:ext cx="3581400" cy="3124200"/>
            <a:chOff x="5410200" y="990600"/>
            <a:chExt cx="3581400" cy="3124200"/>
          </a:xfrm>
        </p:grpSpPr>
        <p:pic>
          <p:nvPicPr>
            <p:cNvPr id="7" name="Picture 1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990600"/>
              <a:ext cx="35814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7010400" y="3810000"/>
              <a:ext cx="457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3886200"/>
            <a:ext cx="3581400" cy="2743200"/>
            <a:chOff x="5562600" y="2514600"/>
            <a:chExt cx="3581400" cy="2743200"/>
          </a:xfrm>
        </p:grpSpPr>
        <p:pic>
          <p:nvPicPr>
            <p:cNvPr id="8" name="Picture 1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62600" y="2514600"/>
              <a:ext cx="3581400" cy="269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7086600" y="4953000"/>
              <a:ext cx="457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458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The Electromagnetic Spectrum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7" cy="5029200"/>
          </a:xfrm>
        </p:spPr>
        <p:txBody>
          <a:bodyPr/>
          <a:lstStyle/>
          <a:p>
            <a:pPr eaLnBrk="1" hangingPunct="1"/>
            <a:r>
              <a:rPr lang="en-US" sz="3600" dirty="0"/>
              <a:t>Visible light covers only a small range of the total electromagnetic spectrum</a:t>
            </a:r>
          </a:p>
          <a:p>
            <a:pPr marL="0" indent="0" eaLnBrk="1" hangingPunct="1">
              <a:buNone/>
            </a:pP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538814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1B5BDDA-4156-EB40-8BBB-ECC0CB08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Wed. Jan. 23, 2019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08BA020-CC3C-8F4D-9EBD-0B897F86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PHYS 3313-001, Spring 2019                      Dr. Jaehoon Yu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ACB966C-D611-3842-8E61-501853D8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CB4-044F-E743-A10D-FC90D07F6E61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367624" name="Picture 8" descr="FG32_012">
            <a:extLst>
              <a:ext uri="{FF2B5EF4-FFF2-40B4-BE49-F238E27FC236}">
                <a16:creationId xmlns:a16="http://schemas.microsoft.com/office/drawing/2014/main" id="{27D51BEE-5D44-FA47-86C6-41D42C10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18" name="Rectangle 2">
            <a:extLst>
              <a:ext uri="{FF2B5EF4-FFF2-40B4-BE49-F238E27FC236}">
                <a16:creationId xmlns:a16="http://schemas.microsoft.com/office/drawing/2014/main" id="{09EB259A-CE5A-4544-9BF0-51DBA48B2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 altLang="en-US"/>
              <a:t>Electromagnetic Spectrum</a:t>
            </a:r>
          </a:p>
        </p:txBody>
      </p:sp>
      <p:graphicFrame>
        <p:nvGraphicFramePr>
          <p:cNvPr id="367619" name="Object 3">
            <a:extLst>
              <a:ext uri="{FF2B5EF4-FFF2-40B4-BE49-F238E27FC236}">
                <a16:creationId xmlns:a16="http://schemas.microsoft.com/office/drawing/2014/main" id="{C78D57D8-4B89-8645-A9FC-FFAF626F6D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4" imgW="2628900" imgH="3797300" progId="Equation.DSMT4">
                  <p:embed/>
                </p:oleObj>
              </mc:Choice>
              <mc:Fallback>
                <p:oleObj name="Equation" r:id="rId4" imgW="2628900" imgH="3797300" progId="Equation.DSMT4">
                  <p:embed/>
                  <p:pic>
                    <p:nvPicPr>
                      <p:cNvPr id="367619" name="Object 3">
                        <a:extLst>
                          <a:ext uri="{FF2B5EF4-FFF2-40B4-BE49-F238E27FC236}">
                            <a16:creationId xmlns:a16="http://schemas.microsoft.com/office/drawing/2014/main" id="{C78D57D8-4B89-8645-A9FC-FFAF626F6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0" name="Object 4">
            <a:extLst>
              <a:ext uri="{FF2B5EF4-FFF2-40B4-BE49-F238E27FC236}">
                <a16:creationId xmlns:a16="http://schemas.microsoft.com/office/drawing/2014/main" id="{1A44551E-BA83-BB44-9BC3-87F7E0FD0B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6" imgW="2628900" imgH="3797300" progId="Equation.DSMT4">
                  <p:embed/>
                </p:oleObj>
              </mc:Choice>
              <mc:Fallback>
                <p:oleObj name="Equation" r:id="rId6" imgW="2628900" imgH="3797300" progId="Equation.DSMT4">
                  <p:embed/>
                  <p:pic>
                    <p:nvPicPr>
                      <p:cNvPr id="367620" name="Object 4">
                        <a:extLst>
                          <a:ext uri="{FF2B5EF4-FFF2-40B4-BE49-F238E27FC236}">
                            <a16:creationId xmlns:a16="http://schemas.microsoft.com/office/drawing/2014/main" id="{1A44551E-BA83-BB44-9BC3-87F7E0FD0B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1" name="Object 5">
            <a:extLst>
              <a:ext uri="{FF2B5EF4-FFF2-40B4-BE49-F238E27FC236}">
                <a16:creationId xmlns:a16="http://schemas.microsoft.com/office/drawing/2014/main" id="{DBB0049E-31F4-B04F-836F-04A8977D79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7" imgW="2628900" imgH="3797300" progId="Equation.DSMT4">
                  <p:embed/>
                </p:oleObj>
              </mc:Choice>
              <mc:Fallback>
                <p:oleObj name="Equation" r:id="rId7" imgW="2628900" imgH="3797300" progId="Equation.DSMT4">
                  <p:embed/>
                  <p:pic>
                    <p:nvPicPr>
                      <p:cNvPr id="367621" name="Object 5">
                        <a:extLst>
                          <a:ext uri="{FF2B5EF4-FFF2-40B4-BE49-F238E27FC236}">
                            <a16:creationId xmlns:a16="http://schemas.microsoft.com/office/drawing/2014/main" id="{DBB0049E-31F4-B04F-836F-04A8977D79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2" name="Rectangle 6">
            <a:extLst>
              <a:ext uri="{FF2B5EF4-FFF2-40B4-BE49-F238E27FC236}">
                <a16:creationId xmlns:a16="http://schemas.microsoft.com/office/drawing/2014/main" id="{ACD39DFB-A7C7-2449-9C19-06FF93165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Higher frequency waves are produced natural 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The molecules of our skin resonate at infrared frequencies so IR is preferentially absorbed and thus warm up</a:t>
            </a:r>
          </a:p>
        </p:txBody>
      </p:sp>
      <p:graphicFrame>
        <p:nvGraphicFramePr>
          <p:cNvPr id="367623" name="Object 7">
            <a:extLst>
              <a:ext uri="{FF2B5EF4-FFF2-40B4-BE49-F238E27FC236}">
                <a16:creationId xmlns:a16="http://schemas.microsoft.com/office/drawing/2014/main" id="{4D99C606-0A24-894D-A1D7-645CD0D9BA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8" imgW="2628900" imgH="3797300" progId="Equation.DSMT4">
                  <p:embed/>
                </p:oleObj>
              </mc:Choice>
              <mc:Fallback>
                <p:oleObj name="Equation" r:id="rId8" imgW="2628900" imgH="3797300" progId="Equation.DSMT4">
                  <p:embed/>
                  <p:pic>
                    <p:nvPicPr>
                      <p:cNvPr id="367623" name="Object 7">
                        <a:extLst>
                          <a:ext uri="{FF2B5EF4-FFF2-40B4-BE49-F238E27FC236}">
                            <a16:creationId xmlns:a16="http://schemas.microsoft.com/office/drawing/2014/main" id="{4D99C606-0A24-894D-A1D7-645CD0D9B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5" name="Oval 9">
            <a:extLst>
              <a:ext uri="{FF2B5EF4-FFF2-40B4-BE49-F238E27FC236}">
                <a16:creationId xmlns:a16="http://schemas.microsoft.com/office/drawing/2014/main" id="{6E1D0329-A110-B94E-A7F2-1584A0F08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7626" name="Oval 10">
            <a:extLst>
              <a:ext uri="{FF2B5EF4-FFF2-40B4-BE49-F238E27FC236}">
                <a16:creationId xmlns:a16="http://schemas.microsoft.com/office/drawing/2014/main" id="{82C3B0AA-A2C8-3E44-AD5B-D3C75FEF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7627" name="Oval 11">
            <a:extLst>
              <a:ext uri="{FF2B5EF4-FFF2-40B4-BE49-F238E27FC236}">
                <a16:creationId xmlns:a16="http://schemas.microsoft.com/office/drawing/2014/main" id="{0ACBE390-810A-1E47-993E-3B236054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7628" name="Oval 12">
            <a:extLst>
              <a:ext uri="{FF2B5EF4-FFF2-40B4-BE49-F238E27FC236}">
                <a16:creationId xmlns:a16="http://schemas.microsoft.com/office/drawing/2014/main" id="{1786F3E5-46AB-0048-9C3C-239109AA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7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7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7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7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7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7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The Electromagnetic Spectrum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7" cy="5029200"/>
          </a:xfrm>
        </p:spPr>
        <p:txBody>
          <a:bodyPr/>
          <a:lstStyle/>
          <a:p>
            <a:pPr eaLnBrk="1" hangingPunct="1"/>
            <a:r>
              <a:rPr lang="en-US" sz="3600" dirty="0"/>
              <a:t>Visible light covers only a small range of the total electromagnetic spectrum</a:t>
            </a:r>
          </a:p>
          <a:p>
            <a:pPr eaLnBrk="1" hangingPunct="1"/>
            <a:r>
              <a:rPr lang="en-US" sz="3600" dirty="0"/>
              <a:t>All electromagnetic waves travel in vacuum with the speed </a:t>
            </a:r>
            <a:r>
              <a:rPr lang="en-US" sz="3600" i="1" dirty="0"/>
              <a:t>c</a:t>
            </a:r>
            <a:r>
              <a:rPr lang="en-US" sz="3600" dirty="0"/>
              <a:t> given by:</a:t>
            </a:r>
          </a:p>
          <a:p>
            <a:pPr eaLnBrk="1" hangingPunct="1"/>
            <a:endParaRPr lang="en-US" sz="3600" dirty="0"/>
          </a:p>
          <a:p>
            <a:pPr eaLnBrk="1" hangingPunct="1">
              <a:buFont typeface="Wingdings" pitchFamily="-84" charset="2"/>
              <a:buNone/>
            </a:pPr>
            <a:endParaRPr lang="en-US" sz="3600" dirty="0"/>
          </a:p>
          <a:p>
            <a:pPr algn="ctr" eaLnBrk="1" hangingPunct="1">
              <a:buFont typeface="Wingdings" pitchFamily="-84" charset="2"/>
              <a:buNone/>
            </a:pPr>
            <a:r>
              <a:rPr lang="en-US" sz="3600" dirty="0"/>
              <a:t>(where </a:t>
            </a:r>
            <a:r>
              <a:rPr lang="el-GR" sz="36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3600" baseline="-25000" dirty="0">
                <a:ea typeface="Times New Roman" pitchFamily="-84" charset="0"/>
                <a:cs typeface="Times New Roman" pitchFamily="-84" charset="0"/>
              </a:rPr>
              <a:t>0</a:t>
            </a:r>
            <a:r>
              <a:rPr lang="en-US" sz="3600" dirty="0"/>
              <a:t> and </a:t>
            </a:r>
            <a:r>
              <a:rPr lang="el-GR" sz="3600" i="1" dirty="0">
                <a:latin typeface="Symbol" charset="2"/>
                <a:ea typeface="Arial" pitchFamily="-84" charset="0"/>
                <a:cs typeface="Symbol" charset="2"/>
              </a:rPr>
              <a:t>ε</a:t>
            </a:r>
            <a:r>
              <a:rPr lang="en-US" sz="3600" baseline="-25000" dirty="0">
                <a:ea typeface="Times New Roman" pitchFamily="-84" charset="0"/>
                <a:cs typeface="Times New Roman" pitchFamily="-84" charset="0"/>
              </a:rPr>
              <a:t>0</a:t>
            </a:r>
            <a:r>
              <a:rPr lang="en-US" sz="3600" dirty="0"/>
              <a:t> are the respective permeability  and permittivity of “free” space) </a:t>
            </a:r>
          </a:p>
          <a:p>
            <a:pPr eaLnBrk="1" hangingPunct="1">
              <a:buFont typeface="Wingdings" pitchFamily="-84" charset="2"/>
              <a:buNone/>
            </a:pP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>
            <p:extLst/>
          </p:nvPr>
        </p:nvGraphicFramePr>
        <p:xfrm>
          <a:off x="3276600" y="3352800"/>
          <a:ext cx="27590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2759075" cy="13192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70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Conservation Laws and Fundamental Forces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839200" cy="5638800"/>
          </a:xfrm>
        </p:spPr>
        <p:txBody>
          <a:bodyPr/>
          <a:lstStyle/>
          <a:p>
            <a:pPr eaLnBrk="1" hangingPunct="1"/>
            <a:r>
              <a:rPr lang="en-US" dirty="0"/>
              <a:t>Conservations laws are the guiding principles of physics</a:t>
            </a:r>
          </a:p>
          <a:p>
            <a:pPr eaLnBrk="1" hangingPunct="1"/>
            <a:r>
              <a:rPr lang="en-US" dirty="0"/>
              <a:t>Recall the fundamental conservation laws:</a:t>
            </a:r>
          </a:p>
          <a:p>
            <a:pPr lvl="1" eaLnBrk="1" hangingPunct="1"/>
            <a:r>
              <a:rPr lang="en-US" dirty="0"/>
              <a:t>Conservation of energy</a:t>
            </a:r>
          </a:p>
          <a:p>
            <a:pPr lvl="1" eaLnBrk="1" hangingPunct="1"/>
            <a:r>
              <a:rPr lang="en-US" dirty="0"/>
              <a:t>Conservation of linear momentum</a:t>
            </a:r>
          </a:p>
          <a:p>
            <a:pPr lvl="1" eaLnBrk="1" hangingPunct="1"/>
            <a:r>
              <a:rPr lang="en-US" dirty="0"/>
              <a:t>Conservation of angular momentum</a:t>
            </a:r>
          </a:p>
          <a:p>
            <a:pPr lvl="1" eaLnBrk="1" hangingPunct="1"/>
            <a:r>
              <a:rPr lang="en-US" dirty="0"/>
              <a:t>Conservation of electric charge</a:t>
            </a:r>
          </a:p>
          <a:p>
            <a:pPr eaLnBrk="1" hangingPunct="1"/>
            <a:r>
              <a:rPr lang="en-US" dirty="0"/>
              <a:t>In addition to the classical conservation laws, two modern results include:</a:t>
            </a:r>
          </a:p>
          <a:p>
            <a:pPr lvl="1" eaLnBrk="1" hangingPunct="1"/>
            <a:r>
              <a:rPr lang="en-US" dirty="0"/>
              <a:t>The conservation of baryons and leptons</a:t>
            </a:r>
          </a:p>
          <a:p>
            <a:pPr lvl="1" eaLnBrk="1" hangingPunct="1"/>
            <a:r>
              <a:rPr lang="en-US" dirty="0"/>
              <a:t>The fundamental invariance principles for time reversal, distance, and parity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62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dirty="0"/>
              <a:t>The three fundamental forces are introduced</a:t>
            </a:r>
          </a:p>
          <a:p>
            <a:pPr lvl="1" eaLnBrk="1" hangingPunct="1"/>
            <a:r>
              <a:rPr lang="en-US" sz="2400" b="1" dirty="0"/>
              <a:t>Gravitational</a:t>
            </a:r>
            <a:r>
              <a:rPr lang="en-US" sz="2400" dirty="0"/>
              <a:t>: </a:t>
            </a:r>
          </a:p>
          <a:p>
            <a:pPr lvl="1" eaLnBrk="1" hangingPunct="1"/>
            <a:endParaRPr lang="en-US" sz="2400" dirty="0"/>
          </a:p>
          <a:p>
            <a:pPr lvl="2" eaLnBrk="1" hangingPunct="1"/>
            <a:r>
              <a:rPr lang="en-US" sz="2000" dirty="0"/>
              <a:t>Responsible for planetary motions, holding things on the ground, etc</a:t>
            </a:r>
          </a:p>
          <a:p>
            <a:pPr lvl="1" eaLnBrk="1" hangingPunct="1"/>
            <a:r>
              <a:rPr lang="en-US" sz="2400" b="1" dirty="0"/>
              <a:t>Electroweak (unified at high energies)</a:t>
            </a:r>
          </a:p>
          <a:p>
            <a:pPr lvl="2" eaLnBrk="1" hangingPunct="1"/>
            <a:r>
              <a:rPr lang="en-US" b="1" dirty="0"/>
              <a:t>Weak</a:t>
            </a:r>
            <a:r>
              <a:rPr lang="en-US" dirty="0"/>
              <a:t>: Responsible for nuclear beta decay and effective only over distances of ~10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−</a:t>
            </a: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err="1"/>
              <a:t>m</a:t>
            </a:r>
            <a:endParaRPr lang="en-US" dirty="0"/>
          </a:p>
          <a:p>
            <a:pPr lvl="2" eaLnBrk="1" hangingPunct="1"/>
            <a:r>
              <a:rPr lang="en-US" b="1" dirty="0"/>
              <a:t>Electromagnetic</a:t>
            </a:r>
            <a:r>
              <a:rPr lang="en-US" dirty="0"/>
              <a:t>: Responsible for all non-gravitational interactions, such as all chemical reactions, friction, tension….</a:t>
            </a:r>
          </a:p>
          <a:p>
            <a:pPr lvl="2" eaLnBrk="1" hangingPunct="1"/>
            <a:endParaRPr lang="en-US" dirty="0"/>
          </a:p>
          <a:p>
            <a:pPr lvl="2" eaLnBrk="1" hangingPunct="1"/>
            <a:r>
              <a:rPr lang="en-US" dirty="0"/>
              <a:t>	 	          	(Coulomb force)</a:t>
            </a:r>
          </a:p>
          <a:p>
            <a:pPr lvl="1" eaLnBrk="1" hangingPunct="1"/>
            <a:r>
              <a:rPr lang="en-US" sz="2800" b="1" dirty="0"/>
              <a:t>Strong</a:t>
            </a:r>
            <a:r>
              <a:rPr lang="en-US" sz="2800" dirty="0"/>
              <a:t>: Responsible for “holding” the nucleus together and effective in the distance less than ~10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−</a:t>
            </a:r>
            <a:r>
              <a:rPr lang="en-US" sz="2800" baseline="30000" dirty="0"/>
              <a:t>15</a:t>
            </a:r>
            <a:r>
              <a:rPr lang="en-US" sz="2800" baseline="-25000" dirty="0"/>
              <a:t> </a:t>
            </a:r>
            <a:r>
              <a:rPr lang="en-US" sz="2800" dirty="0"/>
              <a:t>m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/>
              <a:t>Also in the Modern Context…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200400" y="1143000"/>
          <a:ext cx="214312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Equation" r:id="rId4" imgW="952500" imgH="406400" progId="Equation.DSMT4">
                  <p:embed/>
                </p:oleObj>
              </mc:Choice>
              <mc:Fallback>
                <p:oleObj name="Equation" r:id="rId4" imgW="952500" imgH="4064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1143000"/>
                        <a:ext cx="214312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600200" y="4495800"/>
          <a:ext cx="2286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Equation" r:id="rId6" imgW="1016000" imgH="431800" progId="Equation.DSMT4">
                  <p:embed/>
                </p:oleObj>
              </mc:Choice>
              <mc:Fallback>
                <p:oleObj name="Equation" r:id="rId6" imgW="1016000" imgH="431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4495800"/>
                        <a:ext cx="22860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296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Relative Strength of Fundamental Forces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245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/>
              <a:t>Unification of Forces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066800"/>
            <a:ext cx="85979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2667000" y="1447800"/>
            <a:ext cx="1143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47800" y="1524000"/>
            <a:ext cx="12192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1524000"/>
            <a:ext cx="12192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828800"/>
            <a:ext cx="12192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" y="2895600"/>
            <a:ext cx="28956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2362200"/>
            <a:ext cx="2057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62600" y="2895600"/>
            <a:ext cx="1828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162800" y="2895600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8600" y="2971800"/>
            <a:ext cx="1066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62200" y="2362200"/>
            <a:ext cx="18288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flipV="1">
            <a:off x="5867400" y="3733798"/>
            <a:ext cx="1905000" cy="53340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66800" y="3733800"/>
            <a:ext cx="20574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29000" y="3657600"/>
            <a:ext cx="2057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438400" y="4267200"/>
            <a:ext cx="18288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flipV="1">
            <a:off x="3276600" y="5257798"/>
            <a:ext cx="2438400" cy="53340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876800" y="4267200"/>
            <a:ext cx="1828800" cy="990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00400" y="5029200"/>
            <a:ext cx="9144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4572000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GUT, String theory</a:t>
            </a:r>
          </a:p>
          <a:p>
            <a:pPr algn="r"/>
            <a:r>
              <a:rPr lang="en-US" dirty="0">
                <a:latin typeface="+mn-lt"/>
              </a:rPr>
              <a:t>Not yet experimentally verified: </a:t>
            </a:r>
            <a:r>
              <a:rPr lang="en-US" dirty="0" err="1">
                <a:latin typeface="+mn-lt"/>
              </a:rPr>
              <a:t>p</a:t>
            </a:r>
            <a:r>
              <a:rPr lang="en-US" dirty="0">
                <a:latin typeface="+mn-lt"/>
              </a:rPr>
              <a:t> decays, magnetic monopole </a:t>
            </a:r>
          </a:p>
        </p:txBody>
      </p:sp>
    </p:spTree>
    <p:extLst>
      <p:ext uri="{BB962C8B-B14F-4D97-AF65-F5344CB8AC3E}">
        <p14:creationId xmlns:p14="http://schemas.microsoft.com/office/powerpoint/2010/main" val="888663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153400" cy="5334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Office hours: 2:30 – 3:30pm Mon. and Wed.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Or by appointment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My office is CPB342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Reminder: Special Project #1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electric force between the two protons separate the farthest in an intact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 Use the actual size of the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gravitational force between the two protons separate the farthest in an intact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Express the electric force in #1 above in terms of the gravitational force in #2. (5 points)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look up the mass of the proton, actual size of the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nucleus, etc, and clearly write them on your project report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  Must be handwritten!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Monday, Feb. 4!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22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Special Project #2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value of the speed of light using the formula (5 points):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unit of speed from the units specified in the back-side of the front cover of the text book. (5 points)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 sure to write down the values and units taken from the back-side of the front cover of the text book. 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  Must be handwritten!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is Wednesday, Feb. 6!</a:t>
            </a: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>
            <p:extLst/>
          </p:nvPr>
        </p:nvGraphicFramePr>
        <p:xfrm>
          <a:off x="2514600" y="1097280"/>
          <a:ext cx="27590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97280"/>
                        <a:ext cx="2759075" cy="13192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1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52400"/>
            <a:ext cx="8229600" cy="6842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Kinetic Theory of Gases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Contributions made by: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Robert Boyle (1627-1691) </a:t>
            </a:r>
            <a:r>
              <a:rPr lang="en-US" dirty="0" err="1">
                <a:cs typeface="ＭＳ Ｐゴシック" pitchFamily="-84" charset="-128"/>
                <a:sym typeface="Wingdings"/>
              </a:rPr>
              <a:t></a:t>
            </a:r>
            <a:r>
              <a:rPr lang="en-US" dirty="0">
                <a:cs typeface="ＭＳ Ｐゴシック" pitchFamily="-84" charset="-128"/>
                <a:sym typeface="Wingdings"/>
              </a:rPr>
              <a:t> PV = constant (fixed T)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Jacques Charles (1746-1823) &amp; Joseph Louis Gay-</a:t>
            </a:r>
            <a:r>
              <a:rPr lang="en-US" dirty="0">
                <a:cs typeface="ＭＳ Ｐゴシック" pitchFamily="-84" charset="-128"/>
              </a:rPr>
              <a:t>Lussac (1778-1823)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V/T=constant (fixed P)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Culminates in the </a:t>
            </a:r>
            <a:r>
              <a:rPr lang="en-US" b="1" dirty="0">
                <a:cs typeface="ＭＳ Ｐゴシック" pitchFamily="-84" charset="-128"/>
              </a:rPr>
              <a:t>ideal gas equation</a:t>
            </a:r>
            <a:r>
              <a:rPr lang="en-US" dirty="0">
                <a:cs typeface="ＭＳ Ｐゴシック" pitchFamily="-84" charset="-128"/>
              </a:rPr>
              <a:t> for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 moles of a </a:t>
            </a:r>
            <a:r>
              <a:rPr lang="ja-JP" altLang="en-US" dirty="0">
                <a:cs typeface="ＭＳ Ｐゴシック" pitchFamily="-84" charset="-128"/>
              </a:rPr>
              <a:t>“</a:t>
            </a:r>
            <a:r>
              <a:rPr lang="en-US" altLang="ja-JP" dirty="0">
                <a:cs typeface="ＭＳ Ｐゴシック" pitchFamily="-84" charset="-128"/>
              </a:rPr>
              <a:t>simple</a:t>
            </a:r>
            <a:r>
              <a:rPr lang="ja-JP" altLang="en-US" dirty="0">
                <a:cs typeface="ＭＳ Ｐゴシック" pitchFamily="-84" charset="-128"/>
              </a:rPr>
              <a:t>”</a:t>
            </a:r>
            <a:r>
              <a:rPr lang="en-US" altLang="ja-JP" dirty="0">
                <a:cs typeface="ＭＳ Ｐゴシック" pitchFamily="-84" charset="-128"/>
              </a:rPr>
              <a:t> gas: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(where </a:t>
            </a:r>
            <a:r>
              <a:rPr lang="en-US" sz="2400" i="1" dirty="0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 is the ideal gas constant, 8.31 J/mol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· K</a:t>
            </a:r>
            <a:r>
              <a:rPr lang="en-US" sz="2400" dirty="0">
                <a:cs typeface="ＭＳ Ｐゴシック" pitchFamily="-84" charset="-128"/>
              </a:rPr>
              <a:t>)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We now know that gas consists of rapidly moving molecules bouncing off each other and the wall!!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276600" y="3429000"/>
          <a:ext cx="2914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685800" imgH="152400" progId="Equation.DSMT4">
                  <p:embed/>
                </p:oleObj>
              </mc:Choice>
              <mc:Fallback>
                <p:oleObj name="Equation" r:id="rId3" imgW="685800" imgH="15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429000"/>
                        <a:ext cx="29146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87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Primary Results of Statistical Interpretation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Average molecular kinetic energy is directly related to the absolute temperature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cs typeface="ＭＳ Ｐゴシック" pitchFamily="-84" charset="-128"/>
              </a:rPr>
              <a:t>Internal energy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 </a:t>
            </a:r>
            <a:r>
              <a:rPr lang="en-US" i="1" dirty="0">
                <a:solidFill>
                  <a:srgbClr val="FF0000"/>
                </a:solidFill>
                <a:cs typeface="ＭＳ Ｐゴシック" pitchFamily="-84" charset="-128"/>
              </a:rPr>
              <a:t>U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 is directly proportional to the average molecular kinetic energy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Internal energy is equally distributed among the number of degrees of freedom (</a:t>
            </a:r>
            <a:r>
              <a:rPr lang="en-US" dirty="0">
                <a:latin typeface="Apple Chancery"/>
                <a:cs typeface="Apple Chancery"/>
              </a:rPr>
              <a:t>f</a:t>
            </a:r>
            <a:r>
              <a:rPr lang="en-US" baseline="-25000" dirty="0">
                <a:latin typeface="Apple Chancery"/>
                <a:cs typeface="Apple Chancery"/>
              </a:rPr>
              <a:t> </a:t>
            </a:r>
            <a:r>
              <a:rPr lang="en-US" dirty="0">
                <a:cs typeface="ＭＳ Ｐゴシック" pitchFamily="-84" charset="-128"/>
              </a:rPr>
              <a:t>) of the system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i="1" baseline="-25000" dirty="0">
                <a:cs typeface="ＭＳ Ｐゴシック" pitchFamily="-84" charset="-128"/>
              </a:rPr>
              <a:t>A</a:t>
            </a:r>
            <a:r>
              <a:rPr lang="en-US" dirty="0">
                <a:cs typeface="ＭＳ Ｐゴシック" pitchFamily="-84" charset="-128"/>
              </a:rPr>
              <a:t> = Avogadro’</a:t>
            </a:r>
            <a:r>
              <a:rPr lang="en-US" altLang="ja-JP" dirty="0">
                <a:cs typeface="ＭＳ Ｐゴシック" pitchFamily="-84" charset="-128"/>
              </a:rPr>
              <a:t>s Number)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And many others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84D5-84B3-7C44-9FA7-F640A0B6ED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286000" y="3956756"/>
          <a:ext cx="4267200" cy="122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3" imgW="1371600" imgH="393700" progId="Equation.DSMT4">
                  <p:embed/>
                </p:oleObj>
              </mc:Choice>
              <mc:Fallback>
                <p:oleObj name="Equation" r:id="rId3" imgW="1371600" imgH="3937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3956756"/>
                        <a:ext cx="4267200" cy="1224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652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/>
              <a:t>Experimental Demonstration of </a:t>
            </a:r>
            <a:r>
              <a:rPr lang="en-US" dirty="0" err="1"/>
              <a:t>Equi</a:t>
            </a:r>
            <a:r>
              <a:rPr lang="en-US" dirty="0"/>
              <a:t>-Partition Principle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84D5-84B3-7C44-9FA7-F640A0B6ED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438400" y="2590800"/>
            <a:ext cx="2819400" cy="1752600"/>
          </a:xfrm>
          <a:prstGeom prst="rect">
            <a:avLst/>
          </a:prstGeom>
          <a:solidFill>
            <a:srgbClr val="81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57800" y="3276600"/>
            <a:ext cx="1905000" cy="1066800"/>
          </a:xfrm>
          <a:prstGeom prst="rect">
            <a:avLst/>
          </a:prstGeom>
          <a:solidFill>
            <a:srgbClr val="81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1981200"/>
            <a:ext cx="3124200" cy="1219200"/>
          </a:xfrm>
          <a:prstGeom prst="rect">
            <a:avLst/>
          </a:prstGeom>
          <a:solidFill>
            <a:srgbClr val="81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05352" y="297180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=f/2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6DC1E-9750-6545-A68D-EF19419B9DFF}"/>
              </a:ext>
            </a:extLst>
          </p:cNvPr>
          <p:cNvSpPr txBox="1"/>
          <p:nvPr/>
        </p:nvSpPr>
        <p:spPr>
          <a:xfrm>
            <a:off x="1138694" y="1791126"/>
            <a:ext cx="3234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Molar heat capacity vs T</a:t>
            </a:r>
          </a:p>
          <a:p>
            <a:r>
              <a:rPr lang="en-US" dirty="0"/>
              <a:t>For hydrogen</a:t>
            </a:r>
          </a:p>
        </p:txBody>
      </p:sp>
    </p:spTree>
    <p:extLst>
      <p:ext uri="{BB962C8B-B14F-4D97-AF65-F5344CB8AC3E}">
        <p14:creationId xmlns:p14="http://schemas.microsoft.com/office/powerpoint/2010/main" val="3104383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Primary Results of Thermodynamics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Introduced thermal equilibrium concept</a:t>
            </a:r>
          </a:p>
          <a:p>
            <a:pPr eaLnBrk="1" hangingPunct="1"/>
            <a:r>
              <a:rPr lang="en-US" sz="4000" dirty="0">
                <a:cs typeface="ＭＳ Ｐゴシック" pitchFamily="-84" charset="-128"/>
              </a:rPr>
              <a:t>The first law establishes heat as energy</a:t>
            </a:r>
          </a:p>
          <a:p>
            <a:pPr eaLnBrk="1" hangingPunct="1"/>
            <a:r>
              <a:rPr lang="en-US" sz="4000" dirty="0">
                <a:cs typeface="ＭＳ Ｐゴシック" pitchFamily="-84" charset="-128"/>
              </a:rPr>
              <a:t>Introduces the concept of internal energy</a:t>
            </a:r>
          </a:p>
          <a:p>
            <a:pPr eaLnBrk="1" hangingPunct="1"/>
            <a:r>
              <a:rPr lang="en-US" sz="4000" dirty="0">
                <a:cs typeface="ＭＳ Ｐゴシック" pitchFamily="-84" charset="-128"/>
              </a:rPr>
              <a:t>Interprets temperature as a measure of the internal energy</a:t>
            </a:r>
          </a:p>
          <a:p>
            <a:pPr eaLnBrk="1" hangingPunct="1"/>
            <a:r>
              <a:rPr lang="en-US" sz="4000" dirty="0">
                <a:cs typeface="ＭＳ Ｐゴシック" pitchFamily="-84" charset="-128"/>
              </a:rPr>
              <a:t>Generates limitations of the energy processes that cannot take place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83914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5400" dirty="0"/>
              <a:t>Concept of Waves and Particles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876800"/>
          </a:xfrm>
        </p:spPr>
        <p:txBody>
          <a:bodyPr/>
          <a:lstStyle/>
          <a:p>
            <a:pPr marL="571500" indent="-571500" eaLnBrk="1" hangingPunct="1">
              <a:buSzPct val="70000"/>
              <a:buFont typeface="Wingdings" pitchFamily="-84" charset="2"/>
              <a:buNone/>
            </a:pPr>
            <a:r>
              <a:rPr lang="en-US" sz="4400" dirty="0"/>
              <a:t>Two ways in which energy is transported:</a:t>
            </a:r>
          </a:p>
          <a:p>
            <a:pPr marL="571500" indent="-571500" eaLnBrk="1" hangingPunct="1">
              <a:buClr>
                <a:schemeClr val="tx1"/>
              </a:buClr>
              <a:buSzPct val="70000"/>
            </a:pPr>
            <a:r>
              <a:rPr lang="en-US" sz="4000" dirty="0">
                <a:solidFill>
                  <a:srgbClr val="660066"/>
                </a:solidFill>
              </a:rPr>
              <a:t>Point mass interaction – transfers of momentum and kinetic energy: </a:t>
            </a:r>
            <a:r>
              <a:rPr lang="en-US" sz="4000" i="1" dirty="0">
                <a:solidFill>
                  <a:srgbClr val="660066"/>
                </a:solidFill>
              </a:rPr>
              <a:t>particles</a:t>
            </a:r>
            <a:endParaRPr lang="en-US" sz="4000" dirty="0">
              <a:solidFill>
                <a:srgbClr val="660066"/>
              </a:solidFill>
            </a:endParaRPr>
          </a:p>
          <a:p>
            <a:pPr marL="571500" indent="-571500" eaLnBrk="1" hangingPunct="1">
              <a:buClr>
                <a:schemeClr val="tx1"/>
              </a:buClr>
              <a:buSzPct val="70000"/>
            </a:pPr>
            <a:r>
              <a:rPr lang="en-US" sz="4000" dirty="0">
                <a:solidFill>
                  <a:srgbClr val="660066"/>
                </a:solidFill>
              </a:rPr>
              <a:t>Extended regions wherein energy transfers by way of vibrations and rotations – </a:t>
            </a:r>
            <a:r>
              <a:rPr lang="en-US" sz="4000" i="1" dirty="0">
                <a:solidFill>
                  <a:srgbClr val="660066"/>
                </a:solidFill>
              </a:rPr>
              <a:t>waves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090929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16866</TotalTime>
  <Words>1481</Words>
  <Application>Microsoft Macintosh PowerPoint</Application>
  <PresentationFormat>On-screen Show (4:3)</PresentationFormat>
  <Paragraphs>195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Apple Chancery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#3</vt:lpstr>
      <vt:lpstr>Announcements</vt:lpstr>
      <vt:lpstr>Reminder: Special Project #1</vt:lpstr>
      <vt:lpstr>Special Project #2</vt:lpstr>
      <vt:lpstr>The Kinetic Theory of Gases </vt:lpstr>
      <vt:lpstr>Primary Results of Statistical Interpretation</vt:lpstr>
      <vt:lpstr>Experimental Demonstration of Equi-Partition Principle</vt:lpstr>
      <vt:lpstr>Primary Results of Thermodynamics</vt:lpstr>
      <vt:lpstr>Concept of Waves and Particles</vt:lpstr>
      <vt:lpstr>Particles vs. Waves</vt:lpstr>
      <vt:lpstr>The Nature of Light</vt:lpstr>
      <vt:lpstr>The Wave Theory Advances…</vt:lpstr>
      <vt:lpstr>The Electromagnetic Spectrum</vt:lpstr>
      <vt:lpstr>Electromagnetic Spectrum</vt:lpstr>
      <vt:lpstr>The Electromagnetic Spectrum</vt:lpstr>
      <vt:lpstr>Conservation Laws and Fundamental Forces</vt:lpstr>
      <vt:lpstr>Also in the Modern Context…</vt:lpstr>
      <vt:lpstr>Relative Strength of Fundamental Forces</vt:lpstr>
      <vt:lpstr>Unification of Forces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651</cp:revision>
  <cp:lastPrinted>2013-08-26T21:25:15Z</cp:lastPrinted>
  <dcterms:created xsi:type="dcterms:W3CDTF">2012-08-27T21:13:02Z</dcterms:created>
  <dcterms:modified xsi:type="dcterms:W3CDTF">2019-01-23T20:49:35Z</dcterms:modified>
</cp:coreProperties>
</file>