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574" r:id="rId3"/>
    <p:sldId id="592" r:id="rId4"/>
    <p:sldId id="576" r:id="rId5"/>
    <p:sldId id="550" r:id="rId6"/>
    <p:sldId id="551" r:id="rId7"/>
    <p:sldId id="552" r:id="rId8"/>
    <p:sldId id="553" r:id="rId9"/>
    <p:sldId id="554" r:id="rId10"/>
    <p:sldId id="555" r:id="rId11"/>
    <p:sldId id="556" r:id="rId12"/>
    <p:sldId id="557" r:id="rId13"/>
    <p:sldId id="558" r:id="rId14"/>
    <p:sldId id="437" r:id="rId15"/>
    <p:sldId id="442" r:id="rId16"/>
    <p:sldId id="560" r:id="rId17"/>
    <p:sldId id="561" r:id="rId18"/>
    <p:sldId id="562" r:id="rId19"/>
    <p:sldId id="563" r:id="rId20"/>
    <p:sldId id="564" r:id="rId21"/>
    <p:sldId id="565" r:id="rId22"/>
    <p:sldId id="566" r:id="rId23"/>
    <p:sldId id="567" r:id="rId24"/>
    <p:sldId id="568" r:id="rId25"/>
    <p:sldId id="569" r:id="rId26"/>
    <p:sldId id="570" r:id="rId27"/>
    <p:sldId id="571" r:id="rId28"/>
    <p:sldId id="572" r:id="rId29"/>
    <p:sldId id="573" r:id="rId30"/>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90"/>
    <p:restoredTop sz="94660"/>
  </p:normalViewPr>
  <p:slideViewPr>
    <p:cSldViewPr>
      <p:cViewPr varScale="1">
        <p:scale>
          <a:sx n="93" d="100"/>
          <a:sy n="93" d="100"/>
        </p:scale>
        <p:origin x="872"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 Id="rId4"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 Id="rId4"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image" Target="../media/image28.emf"/><Relationship Id="rId5" Type="http://schemas.openxmlformats.org/officeDocument/2006/relationships/image" Target="../media/image32.emf"/><Relationship Id="rId4"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981245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250437021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E34483E-5B5B-BD45-A08D-10B8C52212D4}" type="slidenum">
              <a:rPr lang="en-US" smtClean="0"/>
              <a:pPr>
                <a:defRPr/>
              </a:pPr>
              <a:t>2</a:t>
            </a:fld>
            <a:endParaRPr lang="en-US"/>
          </a:p>
        </p:txBody>
      </p:sp>
    </p:spTree>
    <p:extLst>
      <p:ext uri="{BB962C8B-B14F-4D97-AF65-F5344CB8AC3E}">
        <p14:creationId xmlns:p14="http://schemas.microsoft.com/office/powerpoint/2010/main" val="3621375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0900" name="Slide Number Placeholder 3"/>
          <p:cNvSpPr>
            <a:spLocks noGrp="1"/>
          </p:cNvSpPr>
          <p:nvPr>
            <p:ph type="sldNum" sz="quarter" idx="5"/>
          </p:nvPr>
        </p:nvSpPr>
        <p:spPr bwMode="auto">
          <a:noFill/>
          <a:ln>
            <a:miter lim="800000"/>
            <a:headEnd/>
            <a:tailEnd/>
          </a:ln>
        </p:spPr>
        <p:txBody>
          <a:bodyPr/>
          <a:lstStyle/>
          <a:p>
            <a:fld id="{81762D6F-2FE1-494C-AF70-C76292738F11}" type="slidenum">
              <a:rPr lang="en-US"/>
              <a:pPr/>
              <a:t>13</a:t>
            </a:fld>
            <a:endParaRPr lang="en-US"/>
          </a:p>
        </p:txBody>
      </p:sp>
    </p:spTree>
    <p:extLst>
      <p:ext uri="{BB962C8B-B14F-4D97-AF65-F5344CB8AC3E}">
        <p14:creationId xmlns:p14="http://schemas.microsoft.com/office/powerpoint/2010/main" val="696565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(2/12/14 10:16) -----</a:t>
            </a:r>
          </a:p>
          <a:p>
            <a:endParaRPr lang="en-US"/>
          </a:p>
          <a:p>
            <a:endParaRPr lang="en-US"/>
          </a:p>
          <a:p>
            <a:endParaRPr lang="en-US"/>
          </a:p>
          <a:p>
            <a:endParaRPr lang="en-US"/>
          </a:p>
        </p:txBody>
      </p:sp>
      <p:sp>
        <p:nvSpPr>
          <p:cNvPr id="4" name="Slide Number Placeholder 3"/>
          <p:cNvSpPr>
            <a:spLocks noGrp="1"/>
          </p:cNvSpPr>
          <p:nvPr>
            <p:ph type="sldNum" sz="quarter" idx="10"/>
          </p:nvPr>
        </p:nvSpPr>
        <p:spPr/>
        <p:txBody>
          <a:bodyPr/>
          <a:lstStyle/>
          <a:p>
            <a:pPr>
              <a:defRPr/>
            </a:pPr>
            <a:fld id="{296F35C5-9D58-1444-80A5-B7941025906B}" type="slidenum">
              <a:rPr lang="en-US" smtClean="0"/>
              <a:pPr>
                <a:defRPr/>
              </a:pPr>
              <a:t>15</a:t>
            </a:fld>
            <a:endParaRPr lang="en-US"/>
          </a:p>
        </p:txBody>
      </p:sp>
    </p:spTree>
    <p:extLst>
      <p:ext uri="{BB962C8B-B14F-4D97-AF65-F5344CB8AC3E}">
        <p14:creationId xmlns:p14="http://schemas.microsoft.com/office/powerpoint/2010/main" val="947138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E34483E-5B5B-BD45-A08D-10B8C52212D4}" type="slidenum">
              <a:rPr lang="en-US" smtClean="0"/>
              <a:pPr>
                <a:defRPr/>
              </a:pPr>
              <a:t>4</a:t>
            </a:fld>
            <a:endParaRPr lang="en-US"/>
          </a:p>
        </p:txBody>
      </p:sp>
    </p:spTree>
    <p:extLst>
      <p:ext uri="{BB962C8B-B14F-4D97-AF65-F5344CB8AC3E}">
        <p14:creationId xmlns:p14="http://schemas.microsoft.com/office/powerpoint/2010/main" val="2344805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3732" name="Slide Number Placeholder 3"/>
          <p:cNvSpPr>
            <a:spLocks noGrp="1"/>
          </p:cNvSpPr>
          <p:nvPr>
            <p:ph type="sldNum" sz="quarter" idx="5"/>
          </p:nvPr>
        </p:nvSpPr>
        <p:spPr bwMode="auto">
          <a:noFill/>
          <a:ln>
            <a:miter lim="800000"/>
            <a:headEnd/>
            <a:tailEnd/>
          </a:ln>
        </p:spPr>
        <p:txBody>
          <a:bodyPr/>
          <a:lstStyle/>
          <a:p>
            <a:fld id="{A82E5E0D-40BD-3744-9EB7-073711CD9811}" type="slidenum">
              <a:rPr lang="en-US"/>
              <a:pPr/>
              <a:t>6</a:t>
            </a:fld>
            <a:endParaRPr lang="en-US"/>
          </a:p>
        </p:txBody>
      </p:sp>
    </p:spTree>
    <p:extLst>
      <p:ext uri="{BB962C8B-B14F-4D97-AF65-F5344CB8AC3E}">
        <p14:creationId xmlns:p14="http://schemas.microsoft.com/office/powerpoint/2010/main" val="4060922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ln>
            <a:miter lim="800000"/>
            <a:headEnd/>
            <a:tailEnd/>
          </a:ln>
        </p:spPr>
        <p:txBody>
          <a:bodyPr/>
          <a:lstStyle/>
          <a:p>
            <a:fld id="{86050D68-7ECC-B84A-8116-605B3B96B837}" type="slidenum">
              <a:rPr lang="en-US"/>
              <a:pPr/>
              <a:t>7</a:t>
            </a:fld>
            <a:endParaRPr lang="en-US"/>
          </a:p>
        </p:txBody>
      </p:sp>
    </p:spTree>
    <p:extLst>
      <p:ext uri="{BB962C8B-B14F-4D97-AF65-F5344CB8AC3E}">
        <p14:creationId xmlns:p14="http://schemas.microsoft.com/office/powerpoint/2010/main" val="2326398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5780" name="Slide Number Placeholder 3"/>
          <p:cNvSpPr>
            <a:spLocks noGrp="1"/>
          </p:cNvSpPr>
          <p:nvPr>
            <p:ph type="sldNum" sz="quarter" idx="5"/>
          </p:nvPr>
        </p:nvSpPr>
        <p:spPr bwMode="auto">
          <a:noFill/>
          <a:ln>
            <a:miter lim="800000"/>
            <a:headEnd/>
            <a:tailEnd/>
          </a:ln>
        </p:spPr>
        <p:txBody>
          <a:bodyPr/>
          <a:lstStyle/>
          <a:p>
            <a:fld id="{8AD06F50-DF70-8843-A523-DAE0946DAD3C}" type="slidenum">
              <a:rPr lang="en-US"/>
              <a:pPr/>
              <a:t>8</a:t>
            </a:fld>
            <a:endParaRPr lang="en-US"/>
          </a:p>
        </p:txBody>
      </p:sp>
    </p:spTree>
    <p:extLst>
      <p:ext uri="{BB962C8B-B14F-4D97-AF65-F5344CB8AC3E}">
        <p14:creationId xmlns:p14="http://schemas.microsoft.com/office/powerpoint/2010/main" val="1797975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6804" name="Slide Number Placeholder 3"/>
          <p:cNvSpPr>
            <a:spLocks noGrp="1"/>
          </p:cNvSpPr>
          <p:nvPr>
            <p:ph type="sldNum" sz="quarter" idx="5"/>
          </p:nvPr>
        </p:nvSpPr>
        <p:spPr bwMode="auto">
          <a:noFill/>
          <a:ln>
            <a:miter lim="800000"/>
            <a:headEnd/>
            <a:tailEnd/>
          </a:ln>
        </p:spPr>
        <p:txBody>
          <a:bodyPr/>
          <a:lstStyle/>
          <a:p>
            <a:fld id="{0C34C533-6A43-8C4D-BC9E-082257718CD7}" type="slidenum">
              <a:rPr lang="en-US"/>
              <a:pPr/>
              <a:t>9</a:t>
            </a:fld>
            <a:endParaRPr lang="en-US"/>
          </a:p>
        </p:txBody>
      </p:sp>
    </p:spTree>
    <p:extLst>
      <p:ext uri="{BB962C8B-B14F-4D97-AF65-F5344CB8AC3E}">
        <p14:creationId xmlns:p14="http://schemas.microsoft.com/office/powerpoint/2010/main" val="2433889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7828" name="Slide Number Placeholder 3"/>
          <p:cNvSpPr>
            <a:spLocks noGrp="1"/>
          </p:cNvSpPr>
          <p:nvPr>
            <p:ph type="sldNum" sz="quarter" idx="5"/>
          </p:nvPr>
        </p:nvSpPr>
        <p:spPr bwMode="auto">
          <a:noFill/>
          <a:ln>
            <a:miter lim="800000"/>
            <a:headEnd/>
            <a:tailEnd/>
          </a:ln>
        </p:spPr>
        <p:txBody>
          <a:bodyPr/>
          <a:lstStyle/>
          <a:p>
            <a:fld id="{E157C414-96A7-6046-88E3-E4C9530F0E0A}" type="slidenum">
              <a:rPr lang="en-US"/>
              <a:pPr/>
              <a:t>10</a:t>
            </a:fld>
            <a:endParaRPr lang="en-US"/>
          </a:p>
        </p:txBody>
      </p:sp>
    </p:spTree>
    <p:extLst>
      <p:ext uri="{BB962C8B-B14F-4D97-AF65-F5344CB8AC3E}">
        <p14:creationId xmlns:p14="http://schemas.microsoft.com/office/powerpoint/2010/main" val="3118069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8852" name="Slide Number Placeholder 3"/>
          <p:cNvSpPr>
            <a:spLocks noGrp="1"/>
          </p:cNvSpPr>
          <p:nvPr>
            <p:ph type="sldNum" sz="quarter" idx="5"/>
          </p:nvPr>
        </p:nvSpPr>
        <p:spPr bwMode="auto">
          <a:noFill/>
          <a:ln>
            <a:miter lim="800000"/>
            <a:headEnd/>
            <a:tailEnd/>
          </a:ln>
        </p:spPr>
        <p:txBody>
          <a:bodyPr/>
          <a:lstStyle/>
          <a:p>
            <a:fld id="{6CB8DCE6-1D2C-2845-9EF2-0152D931A4C9}" type="slidenum">
              <a:rPr lang="en-US"/>
              <a:pPr/>
              <a:t>11</a:t>
            </a:fld>
            <a:endParaRPr lang="en-US"/>
          </a:p>
        </p:txBody>
      </p:sp>
    </p:spTree>
    <p:extLst>
      <p:ext uri="{BB962C8B-B14F-4D97-AF65-F5344CB8AC3E}">
        <p14:creationId xmlns:p14="http://schemas.microsoft.com/office/powerpoint/2010/main" val="3349678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9876" name="Slide Number Placeholder 3"/>
          <p:cNvSpPr>
            <a:spLocks noGrp="1"/>
          </p:cNvSpPr>
          <p:nvPr>
            <p:ph type="sldNum" sz="quarter" idx="5"/>
          </p:nvPr>
        </p:nvSpPr>
        <p:spPr bwMode="auto">
          <a:noFill/>
          <a:ln>
            <a:miter lim="800000"/>
            <a:headEnd/>
            <a:tailEnd/>
          </a:ln>
        </p:spPr>
        <p:txBody>
          <a:bodyPr/>
          <a:lstStyle/>
          <a:p>
            <a:fld id="{4F632A59-6E35-1F4D-A52D-97AB57094B93}" type="slidenum">
              <a:rPr lang="en-US"/>
              <a:pPr/>
              <a:t>12</a:t>
            </a:fld>
            <a:endParaRPr lang="en-US"/>
          </a:p>
        </p:txBody>
      </p:sp>
    </p:spTree>
    <p:extLst>
      <p:ext uri="{BB962C8B-B14F-4D97-AF65-F5344CB8AC3E}">
        <p14:creationId xmlns:p14="http://schemas.microsoft.com/office/powerpoint/2010/main" val="13263126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a:t>Mon. Jan. 28, 2019</a:t>
            </a:r>
          </a:p>
        </p:txBody>
      </p:sp>
      <p:sp>
        <p:nvSpPr>
          <p:cNvPr id="6" name="Rectangle 5"/>
          <p:cNvSpPr>
            <a:spLocks noGrp="1" noChangeArrowheads="1"/>
          </p:cNvSpPr>
          <p:nvPr>
            <p:ph type="ftr" sz="quarter" idx="11"/>
          </p:nvPr>
        </p:nvSpPr>
        <p:spPr/>
        <p:txBody>
          <a:bodyPr/>
          <a:lstStyle>
            <a:lvl1pPr>
              <a:defRPr/>
            </a:lvl1pPr>
          </a:lstStyle>
          <a:p>
            <a:pPr>
              <a:defRPr/>
            </a:pPr>
            <a:r>
              <a:rPr lang="de"/>
              <a:t>PHYS 3313-001, Spring 2019                      Dr. Amir Farbin</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Mon. Jan. 28, 2019</a:t>
            </a:r>
          </a:p>
        </p:txBody>
      </p:sp>
      <p:sp>
        <p:nvSpPr>
          <p:cNvPr id="5" name="Rectangle 5"/>
          <p:cNvSpPr>
            <a:spLocks noGrp="1" noChangeArrowheads="1"/>
          </p:cNvSpPr>
          <p:nvPr>
            <p:ph type="ftr" sz="quarter" idx="11"/>
          </p:nvPr>
        </p:nvSpPr>
        <p:spPr>
          <a:ln/>
        </p:spPr>
        <p:txBody>
          <a:bodyPr/>
          <a:lstStyle>
            <a:lvl1pPr>
              <a:defRPr/>
            </a:lvl1pPr>
          </a:lstStyle>
          <a:p>
            <a:pPr>
              <a:defRPr/>
            </a:pPr>
            <a:r>
              <a:rPr lang="de"/>
              <a:t>PHYS 3313-001, Spring 2019                      Dr. Amir Farbin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Mon. Jan. 28, 2019</a:t>
            </a:r>
          </a:p>
        </p:txBody>
      </p:sp>
      <p:sp>
        <p:nvSpPr>
          <p:cNvPr id="5" name="Rectangle 5"/>
          <p:cNvSpPr>
            <a:spLocks noGrp="1" noChangeArrowheads="1"/>
          </p:cNvSpPr>
          <p:nvPr>
            <p:ph type="ftr" sz="quarter" idx="11"/>
          </p:nvPr>
        </p:nvSpPr>
        <p:spPr>
          <a:ln/>
        </p:spPr>
        <p:txBody>
          <a:bodyPr/>
          <a:lstStyle>
            <a:lvl1pPr>
              <a:defRPr/>
            </a:lvl1pPr>
          </a:lstStyle>
          <a:p>
            <a:pPr>
              <a:defRPr/>
            </a:pPr>
            <a:r>
              <a:rPr lang="de"/>
              <a:t>PHYS 3313-001, Spring 2019                      Dr. Amir Farbin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Mon. Jan. 28, 2019</a:t>
            </a:r>
          </a:p>
        </p:txBody>
      </p:sp>
      <p:sp>
        <p:nvSpPr>
          <p:cNvPr id="8" name="Rectangle 5"/>
          <p:cNvSpPr>
            <a:spLocks noGrp="1" noChangeArrowheads="1"/>
          </p:cNvSpPr>
          <p:nvPr>
            <p:ph type="ftr" sz="quarter" idx="11"/>
          </p:nvPr>
        </p:nvSpPr>
        <p:spPr>
          <a:ln/>
        </p:spPr>
        <p:txBody>
          <a:bodyPr/>
          <a:lstStyle>
            <a:lvl1pPr>
              <a:defRPr/>
            </a:lvl1pPr>
          </a:lstStyle>
          <a:p>
            <a:pPr>
              <a:defRPr/>
            </a:pPr>
            <a:r>
              <a:rPr lang="de"/>
              <a:t>PHYS 3313-001, Spring 2019                      Dr. Amir Farbin</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r>
              <a:rPr lang="en-US"/>
              <a:t>Mon. Jan. 28, 2019</a:t>
            </a:r>
          </a:p>
        </p:txBody>
      </p:sp>
      <p:sp>
        <p:nvSpPr>
          <p:cNvPr id="7" name="Rectangle 5"/>
          <p:cNvSpPr>
            <a:spLocks noGrp="1" noChangeArrowheads="1"/>
          </p:cNvSpPr>
          <p:nvPr>
            <p:ph type="ftr" sz="quarter" idx="11"/>
          </p:nvPr>
        </p:nvSpPr>
        <p:spPr>
          <a:ln/>
        </p:spPr>
        <p:txBody>
          <a:bodyPr/>
          <a:lstStyle>
            <a:lvl1pPr>
              <a:defRPr/>
            </a:lvl1pPr>
          </a:lstStyle>
          <a:p>
            <a:pPr>
              <a:defRPr/>
            </a:pPr>
            <a:r>
              <a:rPr lang="de"/>
              <a:t>PHYS 3313-001, Spring 2019                      Dr. Amir Farbin</a:t>
            </a:r>
            <a:endParaRPr lang="en-US"/>
          </a:p>
        </p:txBody>
      </p:sp>
      <p:sp>
        <p:nvSpPr>
          <p:cNvPr id="8" name="Rectangle 6"/>
          <p:cNvSpPr>
            <a:spLocks noGrp="1" noChangeArrowheads="1"/>
          </p:cNvSpPr>
          <p:nvPr>
            <p:ph type="sldNum" sz="quarter" idx="12"/>
          </p:nvPr>
        </p:nvSpPr>
        <p:spPr>
          <a:ln/>
        </p:spPr>
        <p:txBody>
          <a:bodyPr/>
          <a:lstStyle>
            <a:lvl1pPr>
              <a:defRPr/>
            </a:lvl1pPr>
          </a:lstStyle>
          <a:p>
            <a:fld id="{ADB2E083-8E3A-1B42-A68A-F85B4CD88EAD}" type="slidenum">
              <a:rPr lang="en-US"/>
              <a:pPr/>
              <a:t>‹#›</a:t>
            </a:fld>
            <a:endParaRPr lang="en-US"/>
          </a:p>
        </p:txBody>
      </p:sp>
    </p:spTree>
    <p:extLst>
      <p:ext uri="{BB962C8B-B14F-4D97-AF65-F5344CB8AC3E}">
        <p14:creationId xmlns:p14="http://schemas.microsoft.com/office/powerpoint/2010/main" val="386613810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Mon. Jan. 28, 2019</a:t>
            </a:r>
          </a:p>
        </p:txBody>
      </p:sp>
      <p:sp>
        <p:nvSpPr>
          <p:cNvPr id="5" name="Rectangle 5"/>
          <p:cNvSpPr>
            <a:spLocks noGrp="1" noChangeArrowheads="1"/>
          </p:cNvSpPr>
          <p:nvPr>
            <p:ph type="ftr" sz="quarter" idx="11"/>
          </p:nvPr>
        </p:nvSpPr>
        <p:spPr>
          <a:ln/>
        </p:spPr>
        <p:txBody>
          <a:bodyPr/>
          <a:lstStyle>
            <a:lvl1pPr>
              <a:defRPr/>
            </a:lvl1pPr>
          </a:lstStyle>
          <a:p>
            <a:pPr>
              <a:defRPr/>
            </a:pPr>
            <a:r>
              <a:rPr lang="de"/>
              <a:t>PHYS 3313-001, Spring 2019                      Dr. Amir Farbin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Mon. Jan. 28, 2019</a:t>
            </a:r>
          </a:p>
        </p:txBody>
      </p:sp>
      <p:sp>
        <p:nvSpPr>
          <p:cNvPr id="5" name="Rectangle 5"/>
          <p:cNvSpPr>
            <a:spLocks noGrp="1" noChangeArrowheads="1"/>
          </p:cNvSpPr>
          <p:nvPr>
            <p:ph type="ftr" sz="quarter" idx="11"/>
          </p:nvPr>
        </p:nvSpPr>
        <p:spPr>
          <a:ln/>
        </p:spPr>
        <p:txBody>
          <a:bodyPr/>
          <a:lstStyle>
            <a:lvl1pPr>
              <a:defRPr/>
            </a:lvl1pPr>
          </a:lstStyle>
          <a:p>
            <a:pPr>
              <a:defRPr/>
            </a:pPr>
            <a:r>
              <a:rPr lang="de"/>
              <a:t>PHYS 3313-001, Spring 2019                      Dr. Amir Farbin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Mon. Jan. 28, 2019</a:t>
            </a:r>
          </a:p>
        </p:txBody>
      </p:sp>
      <p:sp>
        <p:nvSpPr>
          <p:cNvPr id="6" name="Rectangle 5"/>
          <p:cNvSpPr>
            <a:spLocks noGrp="1" noChangeArrowheads="1"/>
          </p:cNvSpPr>
          <p:nvPr>
            <p:ph type="ftr" sz="quarter" idx="11"/>
          </p:nvPr>
        </p:nvSpPr>
        <p:spPr>
          <a:ln/>
        </p:spPr>
        <p:txBody>
          <a:bodyPr/>
          <a:lstStyle>
            <a:lvl1pPr>
              <a:defRPr/>
            </a:lvl1pPr>
          </a:lstStyle>
          <a:p>
            <a:pPr>
              <a:defRPr/>
            </a:pPr>
            <a:r>
              <a:rPr lang="de"/>
              <a:t>PHYS 3313-001, Spring 2019                      Dr. Amir Farbin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Mon. Jan. 28, 2019</a:t>
            </a:r>
          </a:p>
        </p:txBody>
      </p:sp>
      <p:sp>
        <p:nvSpPr>
          <p:cNvPr id="8" name="Rectangle 5"/>
          <p:cNvSpPr>
            <a:spLocks noGrp="1" noChangeArrowheads="1"/>
          </p:cNvSpPr>
          <p:nvPr>
            <p:ph type="ftr" sz="quarter" idx="11"/>
          </p:nvPr>
        </p:nvSpPr>
        <p:spPr>
          <a:ln/>
        </p:spPr>
        <p:txBody>
          <a:bodyPr/>
          <a:lstStyle>
            <a:lvl1pPr>
              <a:defRPr/>
            </a:lvl1pPr>
          </a:lstStyle>
          <a:p>
            <a:pPr>
              <a:defRPr/>
            </a:pPr>
            <a:r>
              <a:rPr lang="de"/>
              <a:t>PHYS 3313-001, Spring 2019                      Dr. Amir Farbin</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Mon. Jan. 28, 2019</a:t>
            </a:r>
          </a:p>
        </p:txBody>
      </p:sp>
      <p:sp>
        <p:nvSpPr>
          <p:cNvPr id="4" name="Rectangle 5"/>
          <p:cNvSpPr>
            <a:spLocks noGrp="1" noChangeArrowheads="1"/>
          </p:cNvSpPr>
          <p:nvPr>
            <p:ph type="ftr" sz="quarter" idx="11"/>
          </p:nvPr>
        </p:nvSpPr>
        <p:spPr>
          <a:ln/>
        </p:spPr>
        <p:txBody>
          <a:bodyPr/>
          <a:lstStyle>
            <a:lvl1pPr>
              <a:defRPr/>
            </a:lvl1pPr>
          </a:lstStyle>
          <a:p>
            <a:pPr>
              <a:defRPr/>
            </a:pPr>
            <a:r>
              <a:rPr lang="de"/>
              <a:t>PHYS 3313-001, Spring 2019                      Dr. Amir Farbin</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Mon. Jan. 28, 2019</a:t>
            </a:r>
          </a:p>
        </p:txBody>
      </p:sp>
      <p:sp>
        <p:nvSpPr>
          <p:cNvPr id="3" name="Rectangle 5"/>
          <p:cNvSpPr>
            <a:spLocks noGrp="1" noChangeArrowheads="1"/>
          </p:cNvSpPr>
          <p:nvPr>
            <p:ph type="ftr" sz="quarter" idx="11"/>
          </p:nvPr>
        </p:nvSpPr>
        <p:spPr>
          <a:ln/>
        </p:spPr>
        <p:txBody>
          <a:bodyPr/>
          <a:lstStyle>
            <a:lvl1pPr>
              <a:defRPr/>
            </a:lvl1pPr>
          </a:lstStyle>
          <a:p>
            <a:pPr>
              <a:defRPr/>
            </a:pPr>
            <a:r>
              <a:rPr lang="de"/>
              <a:t>PHYS 3313-001, Spring 2019                      Dr. Amir Farbin</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Mon. Jan. 28, 2019</a:t>
            </a:r>
          </a:p>
        </p:txBody>
      </p:sp>
      <p:sp>
        <p:nvSpPr>
          <p:cNvPr id="6" name="Rectangle 5"/>
          <p:cNvSpPr>
            <a:spLocks noGrp="1" noChangeArrowheads="1"/>
          </p:cNvSpPr>
          <p:nvPr>
            <p:ph type="ftr" sz="quarter" idx="11"/>
          </p:nvPr>
        </p:nvSpPr>
        <p:spPr>
          <a:ln/>
        </p:spPr>
        <p:txBody>
          <a:bodyPr/>
          <a:lstStyle>
            <a:lvl1pPr>
              <a:defRPr/>
            </a:lvl1pPr>
          </a:lstStyle>
          <a:p>
            <a:pPr>
              <a:defRPr/>
            </a:pPr>
            <a:r>
              <a:rPr lang="de"/>
              <a:t>PHYS 3313-001, Spring 2019                      Dr. Amir Farbin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Mon. Jan. 28, 2019</a:t>
            </a:r>
          </a:p>
        </p:txBody>
      </p:sp>
      <p:sp>
        <p:nvSpPr>
          <p:cNvPr id="6" name="Rectangle 5"/>
          <p:cNvSpPr>
            <a:spLocks noGrp="1" noChangeArrowheads="1"/>
          </p:cNvSpPr>
          <p:nvPr>
            <p:ph type="ftr" sz="quarter" idx="11"/>
          </p:nvPr>
        </p:nvSpPr>
        <p:spPr>
          <a:ln/>
        </p:spPr>
        <p:txBody>
          <a:bodyPr/>
          <a:lstStyle>
            <a:lvl1pPr>
              <a:defRPr/>
            </a:lvl1pPr>
          </a:lstStyle>
          <a:p>
            <a:pPr>
              <a:defRPr/>
            </a:pPr>
            <a:r>
              <a:rPr lang="de"/>
              <a:t>PHYS 3313-001, Spring 2019                      Dr. Amir Farbin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a:t>Mon. Jan. 28, 2019</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de"/>
              <a:t>PHYS 3313-001, Spring 2019                      Dr. Amir Farbin</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5"/>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0" r:id="rId13"/>
  </p:sldLayoutIdLst>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11.emf"/><Relationship Id="rId5" Type="http://schemas.openxmlformats.org/officeDocument/2006/relationships/oleObject" Target="../embeddings/oleObject4.bin"/><Relationship Id="rId10" Type="http://schemas.openxmlformats.org/officeDocument/2006/relationships/image" Target="../media/image13.emf"/><Relationship Id="rId4" Type="http://schemas.openxmlformats.org/officeDocument/2006/relationships/image" Target="../media/image10.emf"/><Relationship Id="rId9"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15.emf"/><Relationship Id="rId5" Type="http://schemas.openxmlformats.org/officeDocument/2006/relationships/oleObject" Target="../embeddings/oleObject8.bin"/><Relationship Id="rId10" Type="http://schemas.openxmlformats.org/officeDocument/2006/relationships/image" Target="../media/image17.emf"/><Relationship Id="rId4" Type="http://schemas.openxmlformats.org/officeDocument/2006/relationships/image" Target="../media/image14.emf"/><Relationship Id="rId9"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oleObject" Target="../embeddings/oleObject16.bin"/><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22.emf"/><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19.e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21.emf"/><Relationship Id="rId4" Type="http://schemas.openxmlformats.org/officeDocument/2006/relationships/image" Target="../media/image18.emf"/><Relationship Id="rId9" Type="http://schemas.openxmlformats.org/officeDocument/2006/relationships/oleObject" Target="../embeddings/oleObject14.bin"/><Relationship Id="rId14" Type="http://schemas.openxmlformats.org/officeDocument/2006/relationships/image" Target="../media/image23.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5.emf"/><Relationship Id="rId5" Type="http://schemas.openxmlformats.org/officeDocument/2006/relationships/oleObject" Target="../embeddings/oleObject18.bin"/><Relationship Id="rId4" Type="http://schemas.openxmlformats.org/officeDocument/2006/relationships/image" Target="../media/image24.emf"/></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0.emf"/><Relationship Id="rId13" Type="http://schemas.openxmlformats.org/officeDocument/2006/relationships/image" Target="../media/image33.emf"/><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32.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9.emf"/><Relationship Id="rId11" Type="http://schemas.openxmlformats.org/officeDocument/2006/relationships/oleObject" Target="../embeddings/oleObject23.bin"/><Relationship Id="rId5" Type="http://schemas.openxmlformats.org/officeDocument/2006/relationships/oleObject" Target="../embeddings/oleObject20.bin"/><Relationship Id="rId10" Type="http://schemas.openxmlformats.org/officeDocument/2006/relationships/image" Target="../media/image31.emf"/><Relationship Id="rId4" Type="http://schemas.openxmlformats.org/officeDocument/2006/relationships/image" Target="../media/image28.emf"/><Relationship Id="rId9" Type="http://schemas.openxmlformats.org/officeDocument/2006/relationships/oleObject" Target="../embeddings/oleObject22.bin"/></Relationships>
</file>

<file path=ppt/slides/_rels/slide27.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5.emf"/><Relationship Id="rId5" Type="http://schemas.openxmlformats.org/officeDocument/2006/relationships/oleObject" Target="../embeddings/oleObject25.bin"/><Relationship Id="rId4" Type="http://schemas.openxmlformats.org/officeDocument/2006/relationships/image" Target="../media/image34.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hy-clLi8gH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Mon. Jan. 28, 2019</a:t>
            </a:r>
          </a:p>
        </p:txBody>
      </p:sp>
      <p:sp>
        <p:nvSpPr>
          <p:cNvPr id="7" name="Rectangle 5"/>
          <p:cNvSpPr>
            <a:spLocks noGrp="1" noChangeArrowheads="1"/>
          </p:cNvSpPr>
          <p:nvPr>
            <p:ph type="ftr" sz="quarter" idx="11"/>
          </p:nvPr>
        </p:nvSpPr>
        <p:spPr/>
        <p:txBody>
          <a:bodyPr/>
          <a:lstStyle/>
          <a:p>
            <a:pPr>
              <a:defRPr/>
            </a:pPr>
            <a:r>
              <a:rPr lang="de"/>
              <a:t>PHYS 3313-001, Spring 2019                      Dr. Amir Farbin</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dirty="0">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3313 –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#4</a:t>
            </a:r>
          </a:p>
        </p:txBody>
      </p:sp>
      <p:sp>
        <p:nvSpPr>
          <p:cNvPr id="18438" name="Text Box 4"/>
          <p:cNvSpPr txBox="1">
            <a:spLocks noChangeArrowheads="1"/>
          </p:cNvSpPr>
          <p:nvPr/>
        </p:nvSpPr>
        <p:spPr bwMode="auto">
          <a:xfrm>
            <a:off x="3067324" y="1683603"/>
            <a:ext cx="2701381"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Monday, Jan. 28, 2019</a:t>
            </a:r>
          </a:p>
          <a:p>
            <a:pPr algn="ctr"/>
            <a:r>
              <a:rPr lang="en-US" dirty="0">
                <a:solidFill>
                  <a:schemeClr val="accent2"/>
                </a:solidFill>
                <a:latin typeface="Monotype Corsiva" pitchFamily="-84" charset="0"/>
              </a:rPr>
              <a:t>Dr. Amir </a:t>
            </a:r>
            <a:r>
              <a:rPr lang="en-US" dirty="0" err="1">
                <a:solidFill>
                  <a:schemeClr val="accent2"/>
                </a:solidFill>
                <a:latin typeface="Monotype Corsiva" pitchFamily="-84" charset="0"/>
              </a:rPr>
              <a:t>Farbin</a:t>
            </a:r>
            <a:endParaRPr lang="en-US" b="1" dirty="0">
              <a:solidFill>
                <a:srgbClr val="FF0066"/>
              </a:solidFill>
              <a:latin typeface="Monotype Corsiva" pitchFamily="-84" charset="0"/>
            </a:endParaRPr>
          </a:p>
        </p:txBody>
      </p:sp>
      <p:sp>
        <p:nvSpPr>
          <p:cNvPr id="2058" name="Rectangle 10"/>
          <p:cNvSpPr>
            <a:spLocks noChangeArrowheads="1"/>
          </p:cNvSpPr>
          <p:nvPr/>
        </p:nvSpPr>
        <p:spPr bwMode="auto">
          <a:xfrm>
            <a:off x="1790700" y="2514600"/>
            <a:ext cx="6134100" cy="37338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a:solidFill>
                  <a:schemeClr val="accent2"/>
                </a:solidFill>
                <a:latin typeface="Arial Narrow" pitchFamily="-84" charset="0"/>
              </a:rPr>
              <a:t>Theory of Matter</a:t>
            </a:r>
          </a:p>
          <a:p>
            <a:pPr marL="609600" indent="-609600">
              <a:spcBef>
                <a:spcPct val="20000"/>
              </a:spcBef>
              <a:buFontTx/>
              <a:buChar char="•"/>
            </a:pPr>
            <a:r>
              <a:rPr lang="en-US" sz="3200" dirty="0">
                <a:solidFill>
                  <a:schemeClr val="accent2"/>
                </a:solidFill>
                <a:latin typeface="Arial Narrow" pitchFamily="-84" charset="0"/>
              </a:rPr>
              <a:t>Unresolved Questions of 1895</a:t>
            </a:r>
          </a:p>
          <a:p>
            <a:pPr marL="609600" indent="-609600">
              <a:spcBef>
                <a:spcPct val="20000"/>
              </a:spcBef>
              <a:buFontTx/>
              <a:buChar char="•"/>
            </a:pPr>
            <a:r>
              <a:rPr lang="en-US" sz="3200" dirty="0">
                <a:solidFill>
                  <a:schemeClr val="accent2"/>
                </a:solidFill>
                <a:latin typeface="Arial Narrow" pitchFamily="-84" charset="0"/>
              </a:rPr>
              <a:t>Unsolved Questions Today</a:t>
            </a:r>
          </a:p>
          <a:p>
            <a:pPr marL="609600" indent="-609600">
              <a:spcBef>
                <a:spcPct val="20000"/>
              </a:spcBef>
              <a:buFontTx/>
              <a:buChar char="•"/>
            </a:pPr>
            <a:r>
              <a:rPr lang="en-US" sz="3200" dirty="0" err="1">
                <a:solidFill>
                  <a:schemeClr val="accent2"/>
                </a:solidFill>
                <a:latin typeface="Arial Narrow" pitchFamily="-84" charset="0"/>
              </a:rPr>
              <a:t>Gelilean</a:t>
            </a:r>
            <a:r>
              <a:rPr lang="en-US" sz="3200" dirty="0">
                <a:solidFill>
                  <a:schemeClr val="accent2"/>
                </a:solidFill>
                <a:latin typeface="Arial Narrow" pitchFamily="-84" charset="0"/>
              </a:rPr>
              <a:t> Transformation</a:t>
            </a:r>
          </a:p>
          <a:p>
            <a:pPr marL="609600" indent="-609600">
              <a:spcBef>
                <a:spcPct val="20000"/>
              </a:spcBef>
              <a:buFontTx/>
              <a:buChar char="•"/>
            </a:pPr>
            <a:r>
              <a:rPr lang="en-US" sz="3200" dirty="0">
                <a:solidFill>
                  <a:schemeClr val="accent2"/>
                </a:solidFill>
                <a:latin typeface="Arial Narrow" pitchFamily="-84" charset="0"/>
              </a:rPr>
              <a:t>Do we need Ether?</a:t>
            </a:r>
            <a:r>
              <a:rPr lang="en-US" sz="3200" dirty="0">
                <a:latin typeface="Arial Narrow" pitchFamily="-84" charset="0"/>
              </a:rPr>
              <a:t> </a:t>
            </a:r>
          </a:p>
          <a:p>
            <a:pPr marL="609600" indent="-609600">
              <a:spcBef>
                <a:spcPct val="20000"/>
              </a:spcBef>
              <a:buFontTx/>
              <a:buChar char="•"/>
            </a:pPr>
            <a:r>
              <a:rPr lang="en-US" sz="3200" dirty="0">
                <a:solidFill>
                  <a:schemeClr val="accent2"/>
                </a:solidFill>
                <a:latin typeface="Arial Narrow" pitchFamily="-84" charset="0"/>
              </a:rPr>
              <a:t>Michelson-Morley Experiment</a:t>
            </a:r>
            <a:endParaRPr lang="en-US" sz="3200" dirty="0">
              <a:latin typeface="Arial Narrow" pitchFamily="-84" charset="0"/>
            </a:endParaRPr>
          </a:p>
          <a:p>
            <a:pPr marL="609600" indent="-609600">
              <a:spcBef>
                <a:spcPct val="20000"/>
              </a:spcBef>
              <a:buFontTx/>
              <a:buChar char="•"/>
            </a:pPr>
            <a:endParaRPr lang="en-US" sz="3200" dirty="0">
              <a:solidFill>
                <a:schemeClr val="accent2">
                  <a:lumMod val="75000"/>
                </a:schemeClr>
              </a:solidFill>
              <a:latin typeface="Arial Narrow" pitchFamily="-84" charset="0"/>
            </a:endParaRPr>
          </a:p>
          <a:p>
            <a:pPr marL="609600" indent="-609600">
              <a:spcBef>
                <a:spcPct val="20000"/>
              </a:spcBef>
              <a:buFontTx/>
              <a:buChar char="•"/>
            </a:pPr>
            <a:endParaRPr lang="en-US" sz="3200" dirty="0">
              <a:solidFill>
                <a:schemeClr val="accent2"/>
              </a:solidFill>
              <a:latin typeface="Arial Narrow" pitchFamily="-8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58">
                                            <p:txEl>
                                              <p:pRg st="3" end="3"/>
                                            </p:txEl>
                                          </p:spTgt>
                                        </p:tgtEl>
                                        <p:attrNameLst>
                                          <p:attrName>style.visibility</p:attrName>
                                        </p:attrNameLst>
                                      </p:cBhvr>
                                      <p:to>
                                        <p:strVal val="visible"/>
                                      </p:to>
                                    </p:set>
                                    <p:animEffect transition="in" filter="wipe(left)">
                                      <p:cBhvr>
                                        <p:cTn id="22" dur="500"/>
                                        <p:tgtEl>
                                          <p:spTgt spid="2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58">
                                            <p:txEl>
                                              <p:pRg st="4" end="4"/>
                                            </p:txEl>
                                          </p:spTgt>
                                        </p:tgtEl>
                                        <p:attrNameLst>
                                          <p:attrName>style.visibility</p:attrName>
                                        </p:attrNameLst>
                                      </p:cBhvr>
                                      <p:to>
                                        <p:strVal val="visible"/>
                                      </p:to>
                                    </p:set>
                                    <p:animEffect transition="in" filter="wipe(left)">
                                      <p:cBhvr>
                                        <p:cTn id="27" dur="500"/>
                                        <p:tgtEl>
                                          <p:spTgt spid="20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58">
                                            <p:txEl>
                                              <p:pRg st="5" end="5"/>
                                            </p:txEl>
                                          </p:spTgt>
                                        </p:tgtEl>
                                        <p:attrNameLst>
                                          <p:attrName>style.visibility</p:attrName>
                                        </p:attrNameLst>
                                      </p:cBhvr>
                                      <p:to>
                                        <p:strVal val="visible"/>
                                      </p:to>
                                    </p:set>
                                    <p:animEffect transition="in" filter="wipe(left)">
                                      <p:cBhvr>
                                        <p:cTn id="32" dur="500"/>
                                        <p:tgtEl>
                                          <p:spTgt spid="20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6200" y="76200"/>
            <a:ext cx="9067800" cy="762000"/>
          </a:xfrm>
        </p:spPr>
        <p:txBody>
          <a:bodyPr/>
          <a:lstStyle/>
          <a:p>
            <a:pPr eaLnBrk="1" hangingPunct="1"/>
            <a:r>
              <a:rPr lang="en-US" dirty="0"/>
              <a:t>Unresolved Questions and New Horizons</a:t>
            </a:r>
          </a:p>
        </p:txBody>
      </p:sp>
      <p:sp>
        <p:nvSpPr>
          <p:cNvPr id="37891" name="Rectangle 3"/>
          <p:cNvSpPr>
            <a:spLocks noGrp="1" noChangeArrowheads="1"/>
          </p:cNvSpPr>
          <p:nvPr>
            <p:ph type="body" idx="1"/>
          </p:nvPr>
        </p:nvSpPr>
        <p:spPr>
          <a:xfrm>
            <a:off x="381000" y="762000"/>
            <a:ext cx="8229600" cy="4302125"/>
          </a:xfrm>
        </p:spPr>
        <p:txBody>
          <a:bodyPr/>
          <a:lstStyle/>
          <a:p>
            <a:pPr eaLnBrk="1" hangingPunct="1"/>
            <a:r>
              <a:rPr lang="en-US" dirty="0"/>
              <a:t>The atomic theory controversy raises fundamental questions</a:t>
            </a:r>
          </a:p>
          <a:p>
            <a:pPr lvl="1" eaLnBrk="1" hangingPunct="1"/>
            <a:r>
              <a:rPr lang="en-US" dirty="0"/>
              <a:t>It was not universally accepted</a:t>
            </a:r>
          </a:p>
          <a:p>
            <a:pPr lvl="1" eaLnBrk="1" hangingPunct="1"/>
            <a:r>
              <a:rPr lang="en-US" dirty="0"/>
              <a:t>The constituents (if any) of atoms became a significant question</a:t>
            </a:r>
          </a:p>
          <a:p>
            <a:pPr lvl="1" eaLnBrk="1" hangingPunct="1"/>
            <a:r>
              <a:rPr lang="en-US" dirty="0"/>
              <a:t>The structure of matter remained unknown with certainty</a:t>
            </a:r>
          </a:p>
          <a:p>
            <a:pPr lvl="1" eaLnBrk="1" hangingPunct="1"/>
            <a:r>
              <a:rPr lang="en-US" dirty="0"/>
              <a:t>Experimental precisions were insufficient to discern this level of small scale</a:t>
            </a:r>
          </a:p>
        </p:txBody>
      </p:sp>
      <p:sp>
        <p:nvSpPr>
          <p:cNvPr id="4" name="Date Placeholder 3"/>
          <p:cNvSpPr>
            <a:spLocks noGrp="1"/>
          </p:cNvSpPr>
          <p:nvPr>
            <p:ph type="dt" sz="half" idx="10"/>
          </p:nvPr>
        </p:nvSpPr>
        <p:spPr/>
        <p:txBody>
          <a:bodyPr/>
          <a:lstStyle/>
          <a:p>
            <a:pPr>
              <a:defRPr/>
            </a:pPr>
            <a:r>
              <a:rPr lang="en-US"/>
              <a:t>Mon. Jan. 28, 2019</a:t>
            </a:r>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10</a:t>
            </a:fld>
            <a:endParaRPr lang="en-US"/>
          </a:p>
        </p:txBody>
      </p:sp>
      <p:sp>
        <p:nvSpPr>
          <p:cNvPr id="6" name="Footer Placeholder 5"/>
          <p:cNvSpPr>
            <a:spLocks noGrp="1"/>
          </p:cNvSpPr>
          <p:nvPr>
            <p:ph type="ftr" sz="quarter" idx="11"/>
          </p:nvPr>
        </p:nvSpPr>
        <p:spPr/>
        <p:txBody>
          <a:bodyPr/>
          <a:lstStyle/>
          <a:p>
            <a:pPr>
              <a:defRPr/>
            </a:pPr>
            <a:r>
              <a:rPr lang="de"/>
              <a:t>PHYS 3313-001, Spring 2019                      Dr. Amir Farbin</a:t>
            </a:r>
            <a:endParaRPr lang="en-US"/>
          </a:p>
        </p:txBody>
      </p:sp>
      <p:pic>
        <p:nvPicPr>
          <p:cNvPr id="7" name="Picture 1"/>
          <p:cNvPicPr>
            <a:picLocks/>
          </p:cNvPicPr>
          <p:nvPr/>
        </p:nvPicPr>
        <p:blipFill>
          <a:blip r:embed="rId3"/>
          <a:srcRect/>
          <a:stretch>
            <a:fillRect/>
          </a:stretch>
        </p:blipFill>
        <p:spPr bwMode="auto">
          <a:xfrm>
            <a:off x="3962400" y="4419600"/>
            <a:ext cx="4495800" cy="2286000"/>
          </a:xfrm>
          <a:prstGeom prst="rect">
            <a:avLst/>
          </a:prstGeom>
          <a:noFill/>
          <a:ln w="9525">
            <a:noFill/>
            <a:miter lim="800000"/>
            <a:headEnd/>
            <a:tailEnd/>
          </a:ln>
        </p:spPr>
      </p:pic>
    </p:spTree>
    <p:extLst>
      <p:ext uri="{BB962C8B-B14F-4D97-AF65-F5344CB8AC3E}">
        <p14:creationId xmlns:p14="http://schemas.microsoft.com/office/powerpoint/2010/main" val="29075667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wipe(left)">
                                      <p:cBhvr>
                                        <p:cTn id="7" dur="5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wipe(left)">
                                      <p:cBhvr>
                                        <p:cTn id="12" dur="500"/>
                                        <p:tgtEl>
                                          <p:spTgt spid="37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wipe(left)">
                                      <p:cBhvr>
                                        <p:cTn id="17" dur="500"/>
                                        <p:tgtEl>
                                          <p:spTgt spid="378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7891">
                                            <p:txEl>
                                              <p:pRg st="3" end="3"/>
                                            </p:txEl>
                                          </p:spTgt>
                                        </p:tgtEl>
                                        <p:attrNameLst>
                                          <p:attrName>style.visibility</p:attrName>
                                        </p:attrNameLst>
                                      </p:cBhvr>
                                      <p:to>
                                        <p:strVal val="visible"/>
                                      </p:to>
                                    </p:set>
                                    <p:animEffect transition="in" filter="wipe(left)">
                                      <p:cBhvr>
                                        <p:cTn id="22" dur="500"/>
                                        <p:tgtEl>
                                          <p:spTgt spid="378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7891">
                                            <p:txEl>
                                              <p:pRg st="4" end="4"/>
                                            </p:txEl>
                                          </p:spTgt>
                                        </p:tgtEl>
                                        <p:attrNameLst>
                                          <p:attrName>style.visibility</p:attrName>
                                        </p:attrNameLst>
                                      </p:cBhvr>
                                      <p:to>
                                        <p:strVal val="visible"/>
                                      </p:to>
                                    </p:set>
                                    <p:animEffect transition="in" filter="wipe(left)">
                                      <p:cBhvr>
                                        <p:cTn id="27" dur="500"/>
                                        <p:tgtEl>
                                          <p:spTgt spid="378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0"/>
            <a:ext cx="8229600" cy="792162"/>
          </a:xfrm>
        </p:spPr>
        <p:txBody>
          <a:bodyPr/>
          <a:lstStyle/>
          <a:p>
            <a:pPr eaLnBrk="1" hangingPunct="1"/>
            <a:r>
              <a:rPr lang="en-US" sz="4800" dirty="0"/>
              <a:t>Further Complications</a:t>
            </a:r>
          </a:p>
        </p:txBody>
      </p:sp>
      <p:sp>
        <p:nvSpPr>
          <p:cNvPr id="38915" name="Rectangle 3"/>
          <p:cNvSpPr>
            <a:spLocks noGrp="1" noChangeArrowheads="1"/>
          </p:cNvSpPr>
          <p:nvPr>
            <p:ph type="body" idx="1"/>
          </p:nvPr>
        </p:nvSpPr>
        <p:spPr>
          <a:xfrm>
            <a:off x="304800" y="762000"/>
            <a:ext cx="8305799" cy="2514600"/>
          </a:xfrm>
        </p:spPr>
        <p:txBody>
          <a:bodyPr/>
          <a:lstStyle/>
          <a:p>
            <a:pPr eaLnBrk="1" hangingPunct="1">
              <a:buFont typeface="Wingdings" pitchFamily="-84" charset="2"/>
              <a:buNone/>
            </a:pPr>
            <a:r>
              <a:rPr lang="en-US" sz="2800" dirty="0"/>
              <a:t>Three fundamental problems:</a:t>
            </a:r>
            <a:endParaRPr lang="en-US" sz="1050" dirty="0"/>
          </a:p>
          <a:p>
            <a:pPr eaLnBrk="1" hangingPunct="1"/>
            <a:r>
              <a:rPr lang="en-US" sz="2800" dirty="0"/>
              <a:t>The (non) existence of a medium that transmits light waves from the sun </a:t>
            </a:r>
            <a:r>
              <a:rPr lang="mr-IN" sz="2800" dirty="0"/>
              <a:t>–</a:t>
            </a:r>
            <a:r>
              <a:rPr lang="en-US" sz="2800" dirty="0"/>
              <a:t> the electromagnetic medium</a:t>
            </a:r>
          </a:p>
          <a:p>
            <a:pPr eaLnBrk="1" hangingPunct="1"/>
            <a:r>
              <a:rPr lang="en-US" sz="2800" dirty="0"/>
              <a:t>The observed differences in the electric and magnetic fields between stationary and moving reference systems </a:t>
            </a:r>
          </a:p>
        </p:txBody>
      </p:sp>
      <p:sp>
        <p:nvSpPr>
          <p:cNvPr id="4" name="Date Placeholder 3"/>
          <p:cNvSpPr>
            <a:spLocks noGrp="1"/>
          </p:cNvSpPr>
          <p:nvPr>
            <p:ph type="dt" sz="half" idx="10"/>
          </p:nvPr>
        </p:nvSpPr>
        <p:spPr/>
        <p:txBody>
          <a:bodyPr/>
          <a:lstStyle/>
          <a:p>
            <a:pPr>
              <a:defRPr/>
            </a:pPr>
            <a:r>
              <a:rPr lang="en-US"/>
              <a:t>Mon. Jan. 28, 2019</a:t>
            </a:r>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11</a:t>
            </a:fld>
            <a:endParaRPr lang="en-US"/>
          </a:p>
        </p:txBody>
      </p:sp>
      <p:sp>
        <p:nvSpPr>
          <p:cNvPr id="6" name="Footer Placeholder 5"/>
          <p:cNvSpPr>
            <a:spLocks noGrp="1"/>
          </p:cNvSpPr>
          <p:nvPr>
            <p:ph type="ftr" sz="quarter" idx="11"/>
          </p:nvPr>
        </p:nvSpPr>
        <p:spPr/>
        <p:txBody>
          <a:bodyPr/>
          <a:lstStyle/>
          <a:p>
            <a:pPr>
              <a:defRPr/>
            </a:pPr>
            <a:r>
              <a:rPr lang="de"/>
              <a:t>PHYS 3313-001, Spring 2019                      Dr. Amir Farbin</a:t>
            </a:r>
            <a:endParaRPr lang="en-US"/>
          </a:p>
        </p:txBody>
      </p:sp>
      <p:sp>
        <p:nvSpPr>
          <p:cNvPr id="7" name="Rectangle 3"/>
          <p:cNvSpPr txBox="1">
            <a:spLocks noChangeArrowheads="1"/>
          </p:cNvSpPr>
          <p:nvPr/>
        </p:nvSpPr>
        <p:spPr bwMode="auto">
          <a:xfrm>
            <a:off x="304800" y="3200400"/>
            <a:ext cx="5486400"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chemeClr val="accent2"/>
                </a:solidFill>
                <a:effectLst/>
                <a:uLnTx/>
                <a:uFillTx/>
                <a:latin typeface="+mn-lt"/>
                <a:ea typeface="ＭＳ Ｐゴシック" pitchFamily="-1" charset="-128"/>
                <a:cs typeface="ＭＳ Ｐゴシック" pitchFamily="-1" charset="-128"/>
              </a:rPr>
              <a:t>The failure of classical physics to explain blackbody radiation in which characteristic spectra of radiation that cover the entire EM wavelengths were observed depending on temperature not on the body itself!!</a:t>
            </a:r>
          </a:p>
          <a:p>
            <a:pPr marL="800100" lvl="1" indent="-342900">
              <a:spcBef>
                <a:spcPct val="20000"/>
              </a:spcBef>
              <a:buFontTx/>
              <a:buChar char="•"/>
              <a:defRPr/>
            </a:pPr>
            <a:r>
              <a:rPr lang="en-US" kern="0" dirty="0">
                <a:solidFill>
                  <a:srgbClr val="660066"/>
                </a:solidFill>
                <a:latin typeface="+mn-lt"/>
                <a:ea typeface="ＭＳ Ｐゴシック" pitchFamily="-1" charset="-128"/>
                <a:cs typeface="ＭＳ Ｐゴシック" pitchFamily="-1" charset="-128"/>
              </a:rPr>
              <a:t>Max Planck energy quantization</a:t>
            </a:r>
            <a:endParaRPr kumimoji="0" lang="en-US" b="0" i="0" u="none" strike="noStrike" kern="0" cap="none" spc="0" normalizeH="0" baseline="0" noProof="0" dirty="0">
              <a:ln>
                <a:noFill/>
              </a:ln>
              <a:solidFill>
                <a:srgbClr val="660066"/>
              </a:solidFill>
              <a:effectLst/>
              <a:uLnTx/>
              <a:uFillTx/>
              <a:latin typeface="+mn-lt"/>
              <a:ea typeface="ＭＳ Ｐゴシック" pitchFamily="-1" charset="-128"/>
              <a:cs typeface="ＭＳ Ｐゴシック" pitchFamily="-1" charset="-128"/>
            </a:endParaRPr>
          </a:p>
        </p:txBody>
      </p:sp>
      <p:pic>
        <p:nvPicPr>
          <p:cNvPr id="9" name="Picture 1"/>
          <p:cNvPicPr>
            <a:picLocks/>
          </p:cNvPicPr>
          <p:nvPr/>
        </p:nvPicPr>
        <p:blipFill>
          <a:blip r:embed="rId3"/>
          <a:srcRect/>
          <a:stretch>
            <a:fillRect/>
          </a:stretch>
        </p:blipFill>
        <p:spPr bwMode="auto">
          <a:xfrm>
            <a:off x="5715000" y="3352800"/>
            <a:ext cx="3276600" cy="3352800"/>
          </a:xfrm>
          <a:prstGeom prst="rect">
            <a:avLst/>
          </a:prstGeom>
          <a:noFill/>
          <a:ln w="9525">
            <a:noFill/>
            <a:miter lim="800000"/>
            <a:headEnd/>
            <a:tailEnd/>
          </a:ln>
        </p:spPr>
      </p:pic>
    </p:spTree>
    <p:extLst>
      <p:ext uri="{BB962C8B-B14F-4D97-AF65-F5344CB8AC3E}">
        <p14:creationId xmlns:p14="http://schemas.microsoft.com/office/powerpoint/2010/main" val="37258569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wipe(left)">
                                      <p:cBhvr>
                                        <p:cTn id="7" dur="500"/>
                                        <p:tgtEl>
                                          <p:spTgt spid="38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wipe(left)">
                                      <p:cBhvr>
                                        <p:cTn id="12" dur="500"/>
                                        <p:tgtEl>
                                          <p:spTgt spid="389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wipe(left)">
                                      <p:cBhvr>
                                        <p:cTn id="17" dur="500"/>
                                        <p:tgtEl>
                                          <p:spTgt spid="389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7">
                                            <p:txEl>
                                              <p:pRg st="1" end="1"/>
                                            </p:txEl>
                                          </p:spTgt>
                                        </p:tgtEl>
                                        <p:attrNameLst>
                                          <p:attrName>style.visibility</p:attrName>
                                        </p:attrNameLst>
                                      </p:cBhvr>
                                      <p:to>
                                        <p:strVal val="visible"/>
                                      </p:to>
                                    </p:set>
                                    <p:animEffect transition="in" filter="wipe(left)">
                                      <p:cBhvr>
                                        <p:cTn id="34"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P spid="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304800"/>
            <a:ext cx="7772400" cy="1143000"/>
          </a:xfrm>
        </p:spPr>
        <p:txBody>
          <a:bodyPr/>
          <a:lstStyle/>
          <a:p>
            <a:pPr eaLnBrk="1" hangingPunct="1"/>
            <a:r>
              <a:rPr lang="en-US" dirty="0"/>
              <a:t>Additional Experimental Discoveries Contribute to the Complications</a:t>
            </a:r>
          </a:p>
        </p:txBody>
      </p:sp>
      <p:sp>
        <p:nvSpPr>
          <p:cNvPr id="39939" name="Rectangle 3"/>
          <p:cNvSpPr>
            <a:spLocks noGrp="1" noChangeArrowheads="1"/>
          </p:cNvSpPr>
          <p:nvPr>
            <p:ph type="body" idx="1"/>
          </p:nvPr>
        </p:nvSpPr>
        <p:spPr>
          <a:xfrm>
            <a:off x="457200" y="1717675"/>
            <a:ext cx="8229600" cy="4225925"/>
          </a:xfrm>
        </p:spPr>
        <p:txBody>
          <a:bodyPr/>
          <a:lstStyle/>
          <a:p>
            <a:pPr eaLnBrk="1" hangingPunct="1"/>
            <a:r>
              <a:rPr lang="en-US" sz="3600" dirty="0"/>
              <a:t>Discovery of x-rays (1895, </a:t>
            </a:r>
            <a:r>
              <a:rPr lang="en-US" sz="3600" dirty="0" err="1"/>
              <a:t>Röntgen</a:t>
            </a:r>
            <a:r>
              <a:rPr lang="en-US" sz="3600" dirty="0"/>
              <a:t>)</a:t>
            </a:r>
          </a:p>
          <a:p>
            <a:pPr eaLnBrk="1" hangingPunct="1"/>
            <a:r>
              <a:rPr lang="en-US" sz="3600" dirty="0"/>
              <a:t>Discovery of radioactivity (1896, Becquerel)</a:t>
            </a:r>
          </a:p>
          <a:p>
            <a:pPr eaLnBrk="1" hangingPunct="1"/>
            <a:r>
              <a:rPr lang="en-US" sz="3600" dirty="0"/>
              <a:t>Discovery of the electron (1897, Thompson)</a:t>
            </a:r>
          </a:p>
          <a:p>
            <a:pPr eaLnBrk="1" hangingPunct="1"/>
            <a:r>
              <a:rPr lang="en-US" sz="3600" dirty="0"/>
              <a:t>Discovery of the Zeeman effect (1896, Zeeman), the dependence of spectral frequency on magnetic field</a:t>
            </a:r>
          </a:p>
          <a:p>
            <a:pPr algn="ctr" eaLnBrk="1" hangingPunct="1">
              <a:buFont typeface="Wingdings" pitchFamily="-84" charset="2"/>
              <a:buNone/>
            </a:pPr>
            <a:endParaRPr lang="en-US" sz="3600" dirty="0"/>
          </a:p>
          <a:p>
            <a:pPr eaLnBrk="1" hangingPunct="1"/>
            <a:endParaRPr lang="en-US" sz="3600" dirty="0">
              <a:solidFill>
                <a:srgbClr val="FFFF66"/>
              </a:solidFill>
            </a:endParaRPr>
          </a:p>
        </p:txBody>
      </p:sp>
      <p:sp>
        <p:nvSpPr>
          <p:cNvPr id="4" name="Date Placeholder 3"/>
          <p:cNvSpPr>
            <a:spLocks noGrp="1"/>
          </p:cNvSpPr>
          <p:nvPr>
            <p:ph type="dt" sz="half" idx="10"/>
          </p:nvPr>
        </p:nvSpPr>
        <p:spPr/>
        <p:txBody>
          <a:bodyPr/>
          <a:lstStyle/>
          <a:p>
            <a:pPr>
              <a:defRPr/>
            </a:pPr>
            <a:r>
              <a:rPr lang="en-US"/>
              <a:t>Mon. Jan. 28, 2019</a:t>
            </a:r>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12</a:t>
            </a:fld>
            <a:endParaRPr lang="en-US"/>
          </a:p>
        </p:txBody>
      </p:sp>
      <p:sp>
        <p:nvSpPr>
          <p:cNvPr id="6" name="Footer Placeholder 5"/>
          <p:cNvSpPr>
            <a:spLocks noGrp="1"/>
          </p:cNvSpPr>
          <p:nvPr>
            <p:ph type="ftr" sz="quarter" idx="11"/>
          </p:nvPr>
        </p:nvSpPr>
        <p:spPr/>
        <p:txBody>
          <a:bodyPr/>
          <a:lstStyle/>
          <a:p>
            <a:pPr>
              <a:defRPr/>
            </a:pPr>
            <a:r>
              <a:rPr lang="de"/>
              <a:t>PHYS 3313-001, Spring 2019                      Dr. Amir Farbin</a:t>
            </a:r>
            <a:endParaRPr lang="en-US"/>
          </a:p>
        </p:txBody>
      </p:sp>
    </p:spTree>
    <p:extLst>
      <p:ext uri="{BB962C8B-B14F-4D97-AF65-F5344CB8AC3E}">
        <p14:creationId xmlns:p14="http://schemas.microsoft.com/office/powerpoint/2010/main" val="39488774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wipe(left)">
                                      <p:cBhvr>
                                        <p:cTn id="7" dur="500"/>
                                        <p:tgtEl>
                                          <p:spTgt spid="39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wipe(left)">
                                      <p:cBhvr>
                                        <p:cTn id="12" dur="500"/>
                                        <p:tgtEl>
                                          <p:spTgt spid="399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wipe(left)">
                                      <p:cBhvr>
                                        <p:cTn id="17" dur="500"/>
                                        <p:tgtEl>
                                          <p:spTgt spid="399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wipe(left)">
                                      <p:cBhvr>
                                        <p:cTn id="22" dur="500"/>
                                        <p:tgtEl>
                                          <p:spTgt spid="399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52400"/>
            <a:ext cx="8229600" cy="638175"/>
          </a:xfrm>
        </p:spPr>
        <p:txBody>
          <a:bodyPr/>
          <a:lstStyle/>
          <a:p>
            <a:pPr eaLnBrk="1" hangingPunct="1"/>
            <a:r>
              <a:rPr lang="en-US" dirty="0"/>
              <a:t>The Beginnings of Modern Physics</a:t>
            </a:r>
          </a:p>
        </p:txBody>
      </p:sp>
      <p:sp>
        <p:nvSpPr>
          <p:cNvPr id="40963" name="Rectangle 3"/>
          <p:cNvSpPr>
            <a:spLocks noGrp="1" noChangeArrowheads="1"/>
          </p:cNvSpPr>
          <p:nvPr>
            <p:ph type="body" idx="1"/>
          </p:nvPr>
        </p:nvSpPr>
        <p:spPr>
          <a:xfrm>
            <a:off x="152400" y="762000"/>
            <a:ext cx="8763000" cy="5410200"/>
          </a:xfrm>
        </p:spPr>
        <p:txBody>
          <a:bodyPr/>
          <a:lstStyle/>
          <a:p>
            <a:pPr eaLnBrk="1" hangingPunct="1"/>
            <a:r>
              <a:rPr lang="en-US" dirty="0"/>
              <a:t>These new discoveries and the many resulting complications required a revision of the fundamental physical assumptions culminated on the successes of the classical foundations</a:t>
            </a:r>
          </a:p>
          <a:p>
            <a:pPr eaLnBrk="1" hangingPunct="1"/>
            <a:r>
              <a:rPr lang="en-US" dirty="0"/>
              <a:t>To this end, the introduction of the modern theory of </a:t>
            </a:r>
            <a:r>
              <a:rPr lang="en-US" b="1" u="sng" dirty="0">
                <a:solidFill>
                  <a:srgbClr val="800000"/>
                </a:solidFill>
              </a:rPr>
              <a:t>relativity and quantum mechanics </a:t>
            </a:r>
            <a:r>
              <a:rPr lang="en-US" dirty="0"/>
              <a:t>becomes the starting point of this most fascinating revision</a:t>
            </a:r>
          </a:p>
          <a:p>
            <a:pPr lvl="1" eaLnBrk="1" hangingPunct="1"/>
            <a:r>
              <a:rPr lang="en-US" sz="2400" dirty="0"/>
              <a:t>1900 Max Planck’s Radiation Law</a:t>
            </a:r>
          </a:p>
          <a:p>
            <a:pPr lvl="1" eaLnBrk="1" hangingPunct="1"/>
            <a:r>
              <a:rPr lang="en-US" sz="2400" dirty="0"/>
              <a:t>1905 Einstein’s three papers: Brownian Motion, the Photo-electric effect, and the Special Relativity </a:t>
            </a:r>
          </a:p>
          <a:p>
            <a:pPr lvl="1" eaLnBrk="1" hangingPunct="1"/>
            <a:r>
              <a:rPr lang="en-US" sz="2400" dirty="0"/>
              <a:t>Broadened the horizon of physics!!</a:t>
            </a:r>
          </a:p>
        </p:txBody>
      </p:sp>
      <p:sp>
        <p:nvSpPr>
          <p:cNvPr id="4" name="Date Placeholder 3"/>
          <p:cNvSpPr>
            <a:spLocks noGrp="1"/>
          </p:cNvSpPr>
          <p:nvPr>
            <p:ph type="dt" sz="half" idx="10"/>
          </p:nvPr>
        </p:nvSpPr>
        <p:spPr/>
        <p:txBody>
          <a:bodyPr/>
          <a:lstStyle/>
          <a:p>
            <a:pPr>
              <a:defRPr/>
            </a:pPr>
            <a:r>
              <a:rPr lang="en-US"/>
              <a:t>Mon. Jan. 28, 2019</a:t>
            </a:r>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13</a:t>
            </a:fld>
            <a:endParaRPr lang="en-US"/>
          </a:p>
        </p:txBody>
      </p:sp>
      <p:sp>
        <p:nvSpPr>
          <p:cNvPr id="6" name="Footer Placeholder 5"/>
          <p:cNvSpPr>
            <a:spLocks noGrp="1"/>
          </p:cNvSpPr>
          <p:nvPr>
            <p:ph type="ftr" sz="quarter" idx="11"/>
          </p:nvPr>
        </p:nvSpPr>
        <p:spPr/>
        <p:txBody>
          <a:bodyPr/>
          <a:lstStyle/>
          <a:p>
            <a:pPr>
              <a:defRPr/>
            </a:pPr>
            <a:r>
              <a:rPr lang="de"/>
              <a:t>PHYS 3313-001, Spring 2019                      Dr. Amir Farbin</a:t>
            </a:r>
            <a:endParaRPr lang="en-US"/>
          </a:p>
        </p:txBody>
      </p:sp>
    </p:spTree>
    <p:extLst>
      <p:ext uri="{BB962C8B-B14F-4D97-AF65-F5344CB8AC3E}">
        <p14:creationId xmlns:p14="http://schemas.microsoft.com/office/powerpoint/2010/main" val="40290310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wipe(left)">
                                      <p:cBhvr>
                                        <p:cTn id="7" dur="5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wipe(left)">
                                      <p:cBhvr>
                                        <p:cTn id="12" dur="500"/>
                                        <p:tgtEl>
                                          <p:spTgt spid="40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wipe(left)">
                                      <p:cBhvr>
                                        <p:cTn id="17" dur="500"/>
                                        <p:tgtEl>
                                          <p:spTgt spid="409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0963">
                                            <p:txEl>
                                              <p:pRg st="3" end="3"/>
                                            </p:txEl>
                                          </p:spTgt>
                                        </p:tgtEl>
                                        <p:attrNameLst>
                                          <p:attrName>style.visibility</p:attrName>
                                        </p:attrNameLst>
                                      </p:cBhvr>
                                      <p:to>
                                        <p:strVal val="visible"/>
                                      </p:to>
                                    </p:set>
                                    <p:animEffect transition="in" filter="wipe(left)">
                                      <p:cBhvr>
                                        <p:cTn id="22" dur="500"/>
                                        <p:tgtEl>
                                          <p:spTgt spid="409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40963">
                                            <p:txEl>
                                              <p:pRg st="4" end="4"/>
                                            </p:txEl>
                                          </p:spTgt>
                                        </p:tgtEl>
                                        <p:attrNameLst>
                                          <p:attrName>style.visibility</p:attrName>
                                        </p:attrNameLst>
                                      </p:cBhvr>
                                      <p:to>
                                        <p:strVal val="visible"/>
                                      </p:to>
                                    </p:set>
                                    <p:animEffect transition="in" filter="wipe(left)">
                                      <p:cBhvr>
                                        <p:cTn id="27" dur="500"/>
                                        <p:tgtEl>
                                          <p:spTgt spid="409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52400" y="762000"/>
            <a:ext cx="8839199" cy="4495800"/>
          </a:xfrm>
          <a:prstGeom prst="rect">
            <a:avLst/>
          </a:prstGeom>
        </p:spPr>
      </p:pic>
      <p:sp>
        <p:nvSpPr>
          <p:cNvPr id="13" name="Rectangle 3"/>
          <p:cNvSpPr txBox="1">
            <a:spLocks noChangeArrowheads="1"/>
          </p:cNvSpPr>
          <p:nvPr/>
        </p:nvSpPr>
        <p:spPr bwMode="auto">
          <a:xfrm>
            <a:off x="457200" y="5105400"/>
            <a:ext cx="8305800" cy="12192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kern="0" dirty="0">
                <a:solidFill>
                  <a:schemeClr val="accent2"/>
                </a:solidFill>
                <a:latin typeface="+mn-lt"/>
                <a:ea typeface="ＭＳ Ｐゴシック" charset="-128"/>
                <a:cs typeface="ＭＳ Ｐゴシック" charset="-128"/>
                <a:sym typeface="Wingdings" charset="2"/>
              </a:rPr>
              <a:t>Total of 16 particles (12+4 force mediators) make up all the visible matter in the universe! </a:t>
            </a:r>
            <a:r>
              <a:rPr lang="en-US" kern="0" dirty="0" err="1">
                <a:solidFill>
                  <a:schemeClr val="accent2"/>
                </a:solidFill>
                <a:latin typeface="+mn-lt"/>
                <a:ea typeface="ＭＳ Ｐゴシック" charset="-128"/>
                <a:cs typeface="ＭＳ Ｐゴシック" charset="-128"/>
                <a:sym typeface="Wingdings"/>
              </a:rPr>
              <a:t></a:t>
            </a:r>
            <a:r>
              <a:rPr lang="en-US" kern="0" dirty="0">
                <a:solidFill>
                  <a:schemeClr val="accent2"/>
                </a:solidFill>
                <a:latin typeface="+mn-lt"/>
                <a:ea typeface="ＭＳ Ｐゴシック" charset="-128"/>
                <a:cs typeface="ＭＳ Ｐゴシック" charset="-128"/>
                <a:sym typeface="Wingdings"/>
              </a:rPr>
              <a:t> </a:t>
            </a:r>
            <a:r>
              <a:rPr kumimoji="0" lang="en-US" b="0" i="0" u="none" strike="noStrike" kern="0" cap="none" spc="0" normalizeH="0" baseline="0" noProof="0" dirty="0">
                <a:ln>
                  <a:noFill/>
                </a:ln>
                <a:solidFill>
                  <a:schemeClr val="accent2"/>
                </a:solidFill>
                <a:effectLst/>
                <a:uLnTx/>
                <a:uFillTx/>
                <a:latin typeface="+mn-lt"/>
                <a:ea typeface="ＭＳ Ｐゴシック" charset="-128"/>
                <a:cs typeface="ＭＳ Ｐゴシック" charset="-128"/>
                <a:sym typeface="Wingdings" charset="2"/>
              </a:rPr>
              <a:t>Simple and elegant!!!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b="0" i="0" u="none" strike="noStrike" kern="0" cap="none" spc="0" normalizeH="0" baseline="0" noProof="0" dirty="0">
                <a:ln>
                  <a:noFill/>
                </a:ln>
                <a:solidFill>
                  <a:schemeClr val="accent2"/>
                </a:solidFill>
                <a:effectLst/>
                <a:uLnTx/>
                <a:uFillTx/>
                <a:latin typeface="+mn-lt"/>
                <a:ea typeface="ＭＳ Ｐゴシック" charset="-128"/>
                <a:cs typeface="ＭＳ Ｐゴシック" charset="-128"/>
                <a:sym typeface="Wingdings" charset="2"/>
              </a:rPr>
              <a:t>Tested to a precision of 1 part per million!</a:t>
            </a:r>
          </a:p>
        </p:txBody>
      </p:sp>
      <p:grpSp>
        <p:nvGrpSpPr>
          <p:cNvPr id="21" name="Group 20"/>
          <p:cNvGrpSpPr/>
          <p:nvPr/>
        </p:nvGrpSpPr>
        <p:grpSpPr>
          <a:xfrm>
            <a:off x="1676400" y="2870537"/>
            <a:ext cx="3657601" cy="1168063"/>
            <a:chOff x="1600200" y="3200400"/>
            <a:chExt cx="2963918" cy="1168063"/>
          </a:xfrm>
        </p:grpSpPr>
        <p:sp>
          <p:nvSpPr>
            <p:cNvPr id="16" name="Oval 19"/>
            <p:cNvSpPr>
              <a:spLocks noChangeArrowheads="1"/>
            </p:cNvSpPr>
            <p:nvPr/>
          </p:nvSpPr>
          <p:spPr bwMode="auto">
            <a:xfrm>
              <a:off x="1600200" y="3200400"/>
              <a:ext cx="838200" cy="1143000"/>
            </a:xfrm>
            <a:prstGeom prst="ellipse">
              <a:avLst/>
            </a:prstGeom>
            <a:solidFill>
              <a:srgbClr val="00FF00">
                <a:alpha val="20000"/>
              </a:srgbClr>
            </a:solidFill>
            <a:ln w="38100">
              <a:solidFill>
                <a:srgbClr val="00FF00"/>
              </a:solidFill>
              <a:round/>
              <a:headEnd/>
              <a:tailEnd/>
            </a:ln>
          </p:spPr>
          <p:txBody>
            <a:bodyPr wrap="none" anchor="ctr">
              <a:prstTxWarp prst="textNoShape">
                <a:avLst/>
              </a:prstTxWarp>
            </a:bodyPr>
            <a:lstStyle/>
            <a:p>
              <a:endParaRPr lang="en-US"/>
            </a:p>
          </p:txBody>
        </p:sp>
        <p:sp>
          <p:nvSpPr>
            <p:cNvPr id="17" name="Text Box 12"/>
            <p:cNvSpPr txBox="1">
              <a:spLocks noChangeArrowheads="1"/>
            </p:cNvSpPr>
            <p:nvPr/>
          </p:nvSpPr>
          <p:spPr bwMode="auto">
            <a:xfrm>
              <a:off x="3200400" y="3352800"/>
              <a:ext cx="1363718" cy="1015663"/>
            </a:xfrm>
            <a:prstGeom prst="rect">
              <a:avLst/>
            </a:prstGeom>
            <a:solidFill>
              <a:srgbClr val="FFFF99"/>
            </a:solidFill>
            <a:ln w="28575">
              <a:solidFill>
                <a:srgbClr val="FF0000"/>
              </a:solidFill>
              <a:miter lim="800000"/>
              <a:headEnd/>
              <a:tailEnd/>
            </a:ln>
          </p:spPr>
          <p:txBody>
            <a:bodyPr wrap="square">
              <a:prstTxWarp prst="textNoShape">
                <a:avLst/>
              </a:prstTxWarp>
              <a:spAutoFit/>
            </a:bodyPr>
            <a:lstStyle/>
            <a:p>
              <a:r>
                <a:rPr lang="en-US" sz="2000" dirty="0">
                  <a:solidFill>
                    <a:srgbClr val="FF0000"/>
                  </a:solidFill>
                  <a:latin typeface="Arial Narrow" charset="0"/>
                </a:rPr>
                <a:t>Make up most ordinary matters ~0.1m</a:t>
              </a:r>
              <a:r>
                <a:rPr lang="en-US" sz="2000" baseline="-25000" dirty="0">
                  <a:solidFill>
                    <a:srgbClr val="FF0000"/>
                  </a:solidFill>
                  <a:latin typeface="Arial Narrow" charset="0"/>
                </a:rPr>
                <a:t>p</a:t>
              </a:r>
            </a:p>
          </p:txBody>
        </p:sp>
        <p:cxnSp>
          <p:nvCxnSpPr>
            <p:cNvPr id="18" name="AutoShape 13"/>
            <p:cNvCxnSpPr>
              <a:cxnSpLocks noChangeShapeType="1"/>
              <a:stCxn id="16" idx="6"/>
              <a:endCxn id="17" idx="1"/>
            </p:cNvCxnSpPr>
            <p:nvPr/>
          </p:nvCxnSpPr>
          <p:spPr bwMode="auto">
            <a:xfrm>
              <a:off x="2438400" y="3771900"/>
              <a:ext cx="762000" cy="88732"/>
            </a:xfrm>
            <a:prstGeom prst="straightConnector1">
              <a:avLst/>
            </a:prstGeom>
            <a:noFill/>
            <a:ln w="38100">
              <a:solidFill>
                <a:srgbClr val="FF3300"/>
              </a:solidFill>
              <a:round/>
              <a:headEnd type="triangle" w="med" len="med"/>
              <a:tailEnd type="none" w="sm" len="sm"/>
            </a:ln>
          </p:spPr>
        </p:cxnSp>
      </p:grpSp>
      <p:sp>
        <p:nvSpPr>
          <p:cNvPr id="2" name="Title 1"/>
          <p:cNvSpPr>
            <a:spLocks noGrp="1"/>
          </p:cNvSpPr>
          <p:nvPr>
            <p:ph type="title"/>
          </p:nvPr>
        </p:nvSpPr>
        <p:spPr>
          <a:xfrm>
            <a:off x="609600" y="0"/>
            <a:ext cx="7772400" cy="762000"/>
          </a:xfrm>
        </p:spPr>
        <p:txBody>
          <a:bodyPr/>
          <a:lstStyle/>
          <a:p>
            <a:r>
              <a:rPr lang="en-US" dirty="0"/>
              <a:t>HEP and the Standard Model</a:t>
            </a:r>
          </a:p>
        </p:txBody>
      </p:sp>
      <p:sp>
        <p:nvSpPr>
          <p:cNvPr id="14" name="Slide Number Placeholder 13"/>
          <p:cNvSpPr>
            <a:spLocks noGrp="1"/>
          </p:cNvSpPr>
          <p:nvPr>
            <p:ph type="sldNum" sz="quarter" idx="12"/>
          </p:nvPr>
        </p:nvSpPr>
        <p:spPr/>
        <p:txBody>
          <a:bodyPr/>
          <a:lstStyle/>
          <a:p>
            <a:pPr>
              <a:defRPr/>
            </a:pPr>
            <a:fld id="{A57A58E5-F186-8448-8915-9CBFB02328D9}" type="slidenum">
              <a:rPr lang="en-US" smtClean="0"/>
              <a:pPr>
                <a:defRPr/>
              </a:pPr>
              <a:t>14</a:t>
            </a:fld>
            <a:endParaRPr lang="en-US"/>
          </a:p>
        </p:txBody>
      </p:sp>
      <p:sp>
        <p:nvSpPr>
          <p:cNvPr id="3" name="Date Placeholder 2"/>
          <p:cNvSpPr>
            <a:spLocks noGrp="1"/>
          </p:cNvSpPr>
          <p:nvPr>
            <p:ph type="dt" sz="half" idx="10"/>
          </p:nvPr>
        </p:nvSpPr>
        <p:spPr/>
        <p:txBody>
          <a:bodyPr/>
          <a:lstStyle/>
          <a:p>
            <a:pPr>
              <a:defRPr/>
            </a:pPr>
            <a:r>
              <a:rPr lang="en-US"/>
              <a:t>Mon. Jan. 28, 2019</a:t>
            </a:r>
          </a:p>
        </p:txBody>
      </p:sp>
      <p:sp>
        <p:nvSpPr>
          <p:cNvPr id="4" name="Footer Placeholder 3"/>
          <p:cNvSpPr>
            <a:spLocks noGrp="1"/>
          </p:cNvSpPr>
          <p:nvPr>
            <p:ph type="ftr" sz="quarter" idx="11"/>
          </p:nvPr>
        </p:nvSpPr>
        <p:spPr/>
        <p:txBody>
          <a:bodyPr/>
          <a:lstStyle/>
          <a:p>
            <a:pPr>
              <a:defRPr/>
            </a:pPr>
            <a:r>
              <a:rPr lang="de"/>
              <a:t>PHYS 3313-001, Spring 2019                      Dr. Amir Farbin</a:t>
            </a:r>
            <a:endParaRPr lang="en-US"/>
          </a:p>
        </p:txBody>
      </p:sp>
      <p:grpSp>
        <p:nvGrpSpPr>
          <p:cNvPr id="19" name="Group 18">
            <a:extLst>
              <a:ext uri="{FF2B5EF4-FFF2-40B4-BE49-F238E27FC236}">
                <a16:creationId xmlns:a16="http://schemas.microsoft.com/office/drawing/2014/main" id="{D2375F76-B824-8B4E-936D-936BC4424C0B}"/>
              </a:ext>
            </a:extLst>
          </p:cNvPr>
          <p:cNvGrpSpPr/>
          <p:nvPr/>
        </p:nvGrpSpPr>
        <p:grpSpPr>
          <a:xfrm>
            <a:off x="7326878" y="1219200"/>
            <a:ext cx="1512322" cy="1524000"/>
            <a:chOff x="7057952" y="193431"/>
            <a:chExt cx="1464942" cy="1758463"/>
          </a:xfrm>
        </p:grpSpPr>
        <p:sp>
          <p:nvSpPr>
            <p:cNvPr id="20" name="Oval 11">
              <a:extLst>
                <a:ext uri="{FF2B5EF4-FFF2-40B4-BE49-F238E27FC236}">
                  <a16:creationId xmlns:a16="http://schemas.microsoft.com/office/drawing/2014/main" id="{FBFF7486-91FD-6E41-9069-A4F2C13C77DA}"/>
                </a:ext>
              </a:extLst>
            </p:cNvPr>
            <p:cNvSpPr>
              <a:spLocks noChangeArrowheads="1"/>
            </p:cNvSpPr>
            <p:nvPr/>
          </p:nvSpPr>
          <p:spPr bwMode="auto">
            <a:xfrm>
              <a:off x="7354421" y="193431"/>
              <a:ext cx="947036" cy="685800"/>
            </a:xfrm>
            <a:prstGeom prst="ellipse">
              <a:avLst/>
            </a:prstGeom>
            <a:noFill/>
            <a:ln w="57150">
              <a:solidFill>
                <a:srgbClr val="FF3300"/>
              </a:solidFill>
              <a:round/>
              <a:headEnd type="none" w="sm" len="sm"/>
              <a:tailEnd type="none" w="sm" len="sm"/>
            </a:ln>
          </p:spPr>
          <p:txBody>
            <a:bodyPr wrap="none" anchor="ctr">
              <a:prstTxWarp prst="textNoShape">
                <a:avLst/>
              </a:prstTxWarp>
            </a:bodyPr>
            <a:lstStyle/>
            <a:p>
              <a:endParaRPr lang="en-US"/>
            </a:p>
          </p:txBody>
        </p:sp>
        <p:sp>
          <p:nvSpPr>
            <p:cNvPr id="23" name="Text Box 12">
              <a:extLst>
                <a:ext uri="{FF2B5EF4-FFF2-40B4-BE49-F238E27FC236}">
                  <a16:creationId xmlns:a16="http://schemas.microsoft.com/office/drawing/2014/main" id="{B21AFCA7-0AC7-4845-8869-E4F89826FA20}"/>
                </a:ext>
              </a:extLst>
            </p:cNvPr>
            <p:cNvSpPr txBox="1">
              <a:spLocks noChangeArrowheads="1"/>
            </p:cNvSpPr>
            <p:nvPr/>
          </p:nvSpPr>
          <p:spPr bwMode="auto">
            <a:xfrm>
              <a:off x="7057952" y="1135105"/>
              <a:ext cx="1464942" cy="816789"/>
            </a:xfrm>
            <a:prstGeom prst="rect">
              <a:avLst/>
            </a:prstGeom>
            <a:solidFill>
              <a:srgbClr val="FFFF99"/>
            </a:solidFill>
            <a:ln w="28575">
              <a:solidFill>
                <a:srgbClr val="FF0000"/>
              </a:solidFill>
              <a:miter lim="800000"/>
              <a:headEnd/>
              <a:tailEnd/>
            </a:ln>
          </p:spPr>
          <p:txBody>
            <a:bodyPr wrap="square">
              <a:prstTxWarp prst="textNoShape">
                <a:avLst/>
              </a:prstTxWarp>
              <a:spAutoFit/>
            </a:bodyPr>
            <a:lstStyle/>
            <a:p>
              <a:r>
                <a:rPr lang="en-US" sz="2000" dirty="0">
                  <a:solidFill>
                    <a:srgbClr val="FF0000"/>
                  </a:solidFill>
                  <a:latin typeface="Arial Narrow" charset="0"/>
                </a:rPr>
                <a:t>Discovered in 2012, ~125m</a:t>
              </a:r>
              <a:r>
                <a:rPr lang="en-US" sz="2000" baseline="-25000" dirty="0">
                  <a:solidFill>
                    <a:srgbClr val="FF0000"/>
                  </a:solidFill>
                  <a:latin typeface="Arial Narrow" charset="0"/>
                </a:rPr>
                <a:t>p</a:t>
              </a:r>
            </a:p>
          </p:txBody>
        </p:sp>
        <p:cxnSp>
          <p:nvCxnSpPr>
            <p:cNvPr id="24" name="AutoShape 13">
              <a:extLst>
                <a:ext uri="{FF2B5EF4-FFF2-40B4-BE49-F238E27FC236}">
                  <a16:creationId xmlns:a16="http://schemas.microsoft.com/office/drawing/2014/main" id="{2A2C86E5-4A18-6340-9976-A2756BC7DF1D}"/>
                </a:ext>
              </a:extLst>
            </p:cNvPr>
            <p:cNvCxnSpPr>
              <a:cxnSpLocks noChangeShapeType="1"/>
              <a:stCxn id="20" idx="4"/>
              <a:endCxn id="23" idx="0"/>
            </p:cNvCxnSpPr>
            <p:nvPr/>
          </p:nvCxnSpPr>
          <p:spPr bwMode="auto">
            <a:xfrm flipH="1">
              <a:off x="7790423" y="879232"/>
              <a:ext cx="37517" cy="255874"/>
            </a:xfrm>
            <a:prstGeom prst="straightConnector1">
              <a:avLst/>
            </a:prstGeom>
            <a:noFill/>
            <a:ln w="38100">
              <a:solidFill>
                <a:srgbClr val="FF3300"/>
              </a:solidFill>
              <a:round/>
              <a:headEnd type="triangle" w="med" len="med"/>
              <a:tailEnd type="none" w="sm" len="sm"/>
            </a:ln>
          </p:spPr>
        </p:cxnSp>
      </p:grpSp>
      <p:grpSp>
        <p:nvGrpSpPr>
          <p:cNvPr id="25" name="Group 24">
            <a:extLst>
              <a:ext uri="{FF2B5EF4-FFF2-40B4-BE49-F238E27FC236}">
                <a16:creationId xmlns:a16="http://schemas.microsoft.com/office/drawing/2014/main" id="{FD3D4435-30B3-B644-8065-822907621797}"/>
              </a:ext>
            </a:extLst>
          </p:cNvPr>
          <p:cNvGrpSpPr/>
          <p:nvPr/>
        </p:nvGrpSpPr>
        <p:grpSpPr>
          <a:xfrm>
            <a:off x="2971800" y="1295400"/>
            <a:ext cx="2981044" cy="707885"/>
            <a:chOff x="3208367" y="457198"/>
            <a:chExt cx="2887633" cy="816791"/>
          </a:xfrm>
        </p:grpSpPr>
        <p:sp>
          <p:nvSpPr>
            <p:cNvPr id="26" name="Oval 11">
              <a:extLst>
                <a:ext uri="{FF2B5EF4-FFF2-40B4-BE49-F238E27FC236}">
                  <a16:creationId xmlns:a16="http://schemas.microsoft.com/office/drawing/2014/main" id="{3E1618CD-7FD1-AA43-8EEA-65E54AF7FD41}"/>
                </a:ext>
              </a:extLst>
            </p:cNvPr>
            <p:cNvSpPr>
              <a:spLocks noChangeArrowheads="1"/>
            </p:cNvSpPr>
            <p:nvPr/>
          </p:nvSpPr>
          <p:spPr bwMode="auto">
            <a:xfrm>
              <a:off x="5148964" y="457200"/>
              <a:ext cx="947036" cy="685800"/>
            </a:xfrm>
            <a:prstGeom prst="ellipse">
              <a:avLst/>
            </a:prstGeom>
            <a:noFill/>
            <a:ln w="57150">
              <a:solidFill>
                <a:srgbClr val="FF3300"/>
              </a:solidFill>
              <a:round/>
              <a:headEnd type="none" w="sm" len="sm"/>
              <a:tailEnd type="none" w="sm" len="sm"/>
            </a:ln>
          </p:spPr>
          <p:txBody>
            <a:bodyPr wrap="none" anchor="ctr">
              <a:prstTxWarp prst="textNoShape">
                <a:avLst/>
              </a:prstTxWarp>
            </a:bodyPr>
            <a:lstStyle/>
            <a:p>
              <a:endParaRPr lang="en-US"/>
            </a:p>
          </p:txBody>
        </p:sp>
        <p:sp>
          <p:nvSpPr>
            <p:cNvPr id="27" name="Text Box 12">
              <a:extLst>
                <a:ext uri="{FF2B5EF4-FFF2-40B4-BE49-F238E27FC236}">
                  <a16:creationId xmlns:a16="http://schemas.microsoft.com/office/drawing/2014/main" id="{2016A8F0-7B50-2E45-804F-8BB368F732F2}"/>
                </a:ext>
              </a:extLst>
            </p:cNvPr>
            <p:cNvSpPr txBox="1">
              <a:spLocks noChangeArrowheads="1"/>
            </p:cNvSpPr>
            <p:nvPr/>
          </p:nvSpPr>
          <p:spPr bwMode="auto">
            <a:xfrm>
              <a:off x="3208367" y="457198"/>
              <a:ext cx="1464942" cy="816791"/>
            </a:xfrm>
            <a:prstGeom prst="rect">
              <a:avLst/>
            </a:prstGeom>
            <a:solidFill>
              <a:srgbClr val="FFFF99"/>
            </a:solidFill>
            <a:ln w="28575">
              <a:solidFill>
                <a:srgbClr val="FF0000"/>
              </a:solidFill>
              <a:miter lim="800000"/>
              <a:headEnd/>
              <a:tailEnd/>
            </a:ln>
          </p:spPr>
          <p:txBody>
            <a:bodyPr wrap="square">
              <a:prstTxWarp prst="textNoShape">
                <a:avLst/>
              </a:prstTxWarp>
              <a:spAutoFit/>
            </a:bodyPr>
            <a:lstStyle/>
            <a:p>
              <a:r>
                <a:rPr lang="en-US" sz="2000" dirty="0">
                  <a:solidFill>
                    <a:srgbClr val="FF0000"/>
                  </a:solidFill>
                  <a:latin typeface="Arial Narrow" charset="0"/>
                </a:rPr>
                <a:t>Discovered in 1995, ~175m</a:t>
              </a:r>
              <a:r>
                <a:rPr lang="en-US" sz="2000" baseline="-25000" dirty="0">
                  <a:solidFill>
                    <a:srgbClr val="FF0000"/>
                  </a:solidFill>
                  <a:latin typeface="Arial Narrow" charset="0"/>
                </a:rPr>
                <a:t>p</a:t>
              </a:r>
            </a:p>
          </p:txBody>
        </p:sp>
        <p:cxnSp>
          <p:nvCxnSpPr>
            <p:cNvPr id="28" name="AutoShape 13">
              <a:extLst>
                <a:ext uri="{FF2B5EF4-FFF2-40B4-BE49-F238E27FC236}">
                  <a16:creationId xmlns:a16="http://schemas.microsoft.com/office/drawing/2014/main" id="{D7F1829C-D198-0C48-AD28-B8673AFBA652}"/>
                </a:ext>
              </a:extLst>
            </p:cNvPr>
            <p:cNvCxnSpPr>
              <a:cxnSpLocks noChangeShapeType="1"/>
              <a:stCxn id="26" idx="2"/>
              <a:endCxn id="27" idx="3"/>
            </p:cNvCxnSpPr>
            <p:nvPr/>
          </p:nvCxnSpPr>
          <p:spPr bwMode="auto">
            <a:xfrm flipH="1">
              <a:off x="4673309" y="800101"/>
              <a:ext cx="475655" cy="65494"/>
            </a:xfrm>
            <a:prstGeom prst="straightConnector1">
              <a:avLst/>
            </a:prstGeom>
            <a:noFill/>
            <a:ln w="38100">
              <a:solidFill>
                <a:srgbClr val="FF3300"/>
              </a:solidFill>
              <a:round/>
              <a:headEnd type="triangle" w="med" len="med"/>
              <a:tailEnd type="none" w="sm" len="sm"/>
            </a:ln>
          </p:spPr>
        </p:cxnSp>
      </p:grpSp>
    </p:spTree>
    <p:extLst>
      <p:ext uri="{BB962C8B-B14F-4D97-AF65-F5344CB8AC3E}">
        <p14:creationId xmlns:p14="http://schemas.microsoft.com/office/powerpoint/2010/main" val="83667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0"/>
                                  </p:iterate>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wipe(left)">
                                      <p:cBhvr>
                                        <p:cTn id="14" dur="500"/>
                                        <p:tgtEl>
                                          <p:spTgt spid="1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0"/>
                                  </p:iterate>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wipe(left)">
                                      <p:cBhvr>
                                        <p:cTn id="19" dur="500"/>
                                        <p:tgtEl>
                                          <p:spTgt spid="1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right)">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right)">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right)">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Rectangle 3"/>
          <p:cNvSpPr>
            <a:spLocks noGrp="1" noChangeArrowheads="1"/>
          </p:cNvSpPr>
          <p:nvPr>
            <p:ph type="body" idx="1"/>
          </p:nvPr>
        </p:nvSpPr>
        <p:spPr>
          <a:xfrm>
            <a:off x="76200" y="914400"/>
            <a:ext cx="8991600" cy="5562600"/>
          </a:xfrm>
          <a:noFill/>
        </p:spPr>
        <p:txBody>
          <a:bodyPr/>
          <a:lstStyle/>
          <a:p>
            <a:pPr eaLnBrk="1" hangingPunct="1">
              <a:lnSpc>
                <a:spcPct val="90000"/>
              </a:lnSpc>
              <a:spcBef>
                <a:spcPts val="300"/>
              </a:spcBef>
            </a:pPr>
            <a:r>
              <a:rPr lang="en-US" dirty="0">
                <a:solidFill>
                  <a:srgbClr val="0033CC"/>
                </a:solidFill>
                <a:latin typeface="Arial Narrow" charset="0"/>
                <a:ea typeface="ＭＳ Ｐゴシック" charset="-128"/>
                <a:cs typeface="ＭＳ Ｐゴシック" charset="-128"/>
              </a:rPr>
              <a:t>Why is the mass range so large (0.1m</a:t>
            </a:r>
            <a:r>
              <a:rPr lang="en-US" baseline="-25000" dirty="0">
                <a:solidFill>
                  <a:srgbClr val="0033CC"/>
                </a:solidFill>
                <a:latin typeface="Arial Narrow" charset="0"/>
                <a:ea typeface="ＭＳ Ｐゴシック" charset="-128"/>
                <a:cs typeface="ＭＳ Ｐゴシック" charset="-128"/>
              </a:rPr>
              <a:t>p</a:t>
            </a:r>
            <a:r>
              <a:rPr lang="en-US" dirty="0">
                <a:solidFill>
                  <a:srgbClr val="0033CC"/>
                </a:solidFill>
                <a:latin typeface="Arial Narrow" charset="0"/>
                <a:ea typeface="ＭＳ Ｐゴシック" charset="-128"/>
                <a:cs typeface="ＭＳ Ｐゴシック" charset="-128"/>
              </a:rPr>
              <a:t> – 175 m</a:t>
            </a:r>
            <a:r>
              <a:rPr lang="en-US" baseline="-25000" dirty="0">
                <a:solidFill>
                  <a:srgbClr val="0033CC"/>
                </a:solidFill>
                <a:latin typeface="Arial Narrow" charset="0"/>
                <a:ea typeface="ＭＳ Ｐゴシック" charset="-128"/>
                <a:cs typeface="ＭＳ Ｐゴシック" charset="-128"/>
              </a:rPr>
              <a:t>p</a:t>
            </a:r>
            <a:r>
              <a:rPr lang="en-US" dirty="0">
                <a:solidFill>
                  <a:srgbClr val="0033CC"/>
                </a:solidFill>
                <a:latin typeface="Arial Narrow" charset="0"/>
                <a:ea typeface="ＭＳ Ｐゴシック" charset="-128"/>
                <a:cs typeface="ＭＳ Ｐゴシック" charset="-128"/>
              </a:rPr>
              <a:t>)?</a:t>
            </a:r>
          </a:p>
          <a:p>
            <a:pPr eaLnBrk="1" hangingPunct="1">
              <a:lnSpc>
                <a:spcPct val="90000"/>
              </a:lnSpc>
              <a:spcBef>
                <a:spcPts val="300"/>
              </a:spcBef>
            </a:pPr>
            <a:r>
              <a:rPr lang="en-US" dirty="0">
                <a:solidFill>
                  <a:srgbClr val="0033CC"/>
                </a:solidFill>
                <a:latin typeface="Arial Narrow" charset="0"/>
                <a:ea typeface="ＭＳ Ｐゴシック" charset="-128"/>
                <a:cs typeface="ＭＳ Ｐゴシック" charset="-128"/>
              </a:rPr>
              <a:t>Is the particle we discovered really the Higgs particle?</a:t>
            </a:r>
          </a:p>
          <a:p>
            <a:pPr eaLnBrk="1" hangingPunct="1">
              <a:lnSpc>
                <a:spcPct val="90000"/>
              </a:lnSpc>
              <a:spcBef>
                <a:spcPts val="300"/>
              </a:spcBef>
            </a:pPr>
            <a:r>
              <a:rPr lang="en-US" dirty="0">
                <a:solidFill>
                  <a:srgbClr val="0033CC"/>
                </a:solidFill>
                <a:latin typeface="Arial Narrow" charset="0"/>
              </a:rPr>
              <a:t>Why is the matter in the universe made only of particles?</a:t>
            </a:r>
          </a:p>
          <a:p>
            <a:pPr eaLnBrk="1" hangingPunct="1">
              <a:lnSpc>
                <a:spcPct val="90000"/>
              </a:lnSpc>
              <a:spcBef>
                <a:spcPts val="300"/>
              </a:spcBef>
            </a:pPr>
            <a:r>
              <a:rPr lang="en-US" dirty="0">
                <a:solidFill>
                  <a:srgbClr val="0033CC"/>
                </a:solidFill>
                <a:latin typeface="Arial Narrow" charset="0"/>
              </a:rPr>
              <a:t>Neutrinos have mass!! What are the mixing parameters, particle-anti particle asymmetry and mass ordering?</a:t>
            </a:r>
          </a:p>
          <a:p>
            <a:pPr eaLnBrk="1" hangingPunct="1">
              <a:lnSpc>
                <a:spcPct val="90000"/>
              </a:lnSpc>
              <a:spcBef>
                <a:spcPts val="300"/>
              </a:spcBef>
            </a:pPr>
            <a:r>
              <a:rPr lang="en-US" dirty="0">
                <a:solidFill>
                  <a:srgbClr val="0033CC"/>
                </a:solidFill>
                <a:latin typeface="Arial Narrow" charset="0"/>
              </a:rPr>
              <a:t>Why are there only four apparent forces?</a:t>
            </a:r>
          </a:p>
          <a:p>
            <a:pPr lvl="1">
              <a:lnSpc>
                <a:spcPct val="90000"/>
              </a:lnSpc>
              <a:spcBef>
                <a:spcPts val="300"/>
              </a:spcBef>
            </a:pPr>
            <a:r>
              <a:rPr lang="en-US" dirty="0">
                <a:solidFill>
                  <a:srgbClr val="660066"/>
                </a:solidFill>
                <a:latin typeface="Arial Narrow" charset="0"/>
              </a:rPr>
              <a:t>Were they all unified at the Big Bang?</a:t>
            </a:r>
          </a:p>
          <a:p>
            <a:pPr eaLnBrk="1" hangingPunct="1">
              <a:lnSpc>
                <a:spcPct val="90000"/>
              </a:lnSpc>
              <a:spcBef>
                <a:spcPts val="300"/>
              </a:spcBef>
            </a:pPr>
            <a:r>
              <a:rPr lang="en-US" dirty="0">
                <a:solidFill>
                  <a:srgbClr val="0033CC"/>
                </a:solidFill>
                <a:latin typeface="Arial Narrow" charset="0"/>
              </a:rPr>
              <a:t>Is the picture we present the real thing?</a:t>
            </a:r>
          </a:p>
          <a:p>
            <a:pPr lvl="1" eaLnBrk="1" hangingPunct="1">
              <a:lnSpc>
                <a:spcPct val="90000"/>
              </a:lnSpc>
              <a:spcBef>
                <a:spcPts val="300"/>
              </a:spcBef>
            </a:pPr>
            <a:r>
              <a:rPr lang="en-US" dirty="0">
                <a:latin typeface="Arial Narrow" charset="0"/>
                <a:cs typeface="ＭＳ Ｐゴシック" charset="-128"/>
              </a:rPr>
              <a:t>What makes up the remaining ~95% of the universe?</a:t>
            </a:r>
          </a:p>
          <a:p>
            <a:pPr eaLnBrk="1" hangingPunct="1">
              <a:lnSpc>
                <a:spcPct val="90000"/>
              </a:lnSpc>
              <a:spcBef>
                <a:spcPts val="300"/>
              </a:spcBef>
            </a:pPr>
            <a:r>
              <a:rPr lang="en-US" dirty="0">
                <a:solidFill>
                  <a:srgbClr val="0033CC"/>
                </a:solidFill>
                <a:latin typeface="Arial Narrow" charset="0"/>
                <a:ea typeface="ＭＳ Ｐゴシック" charset="-128"/>
                <a:cs typeface="ＭＳ Ｐゴシック" charset="-128"/>
              </a:rPr>
              <a:t>Are there any other particles we don’t know of? </a:t>
            </a:r>
          </a:p>
          <a:p>
            <a:pPr lvl="1">
              <a:lnSpc>
                <a:spcPct val="90000"/>
              </a:lnSpc>
              <a:spcBef>
                <a:spcPts val="300"/>
              </a:spcBef>
            </a:pPr>
            <a:r>
              <a:rPr lang="en-US" dirty="0">
                <a:latin typeface="Arial Narrow" charset="0"/>
              </a:rPr>
              <a:t>Big deal for the new LHC Run!</a:t>
            </a:r>
          </a:p>
        </p:txBody>
      </p:sp>
      <p:sp>
        <p:nvSpPr>
          <p:cNvPr id="23557" name="Rectangle 2"/>
          <p:cNvSpPr>
            <a:spLocks noGrp="1" noChangeArrowheads="1"/>
          </p:cNvSpPr>
          <p:nvPr>
            <p:ph type="title"/>
          </p:nvPr>
        </p:nvSpPr>
        <p:spPr>
          <a:xfrm>
            <a:off x="457200" y="0"/>
            <a:ext cx="8229600" cy="838200"/>
          </a:xfrm>
        </p:spPr>
        <p:txBody>
          <a:bodyPr/>
          <a:lstStyle/>
          <a:p>
            <a:pPr eaLnBrk="1" hangingPunct="1"/>
            <a:r>
              <a:rPr lang="en-US" sz="4800" dirty="0"/>
              <a:t>So what’s the problem?</a:t>
            </a:r>
          </a:p>
        </p:txBody>
      </p:sp>
      <p:sp>
        <p:nvSpPr>
          <p:cNvPr id="4" name="Date Placeholder 3"/>
          <p:cNvSpPr>
            <a:spLocks noGrp="1"/>
          </p:cNvSpPr>
          <p:nvPr>
            <p:ph type="dt" sz="half" idx="10"/>
          </p:nvPr>
        </p:nvSpPr>
        <p:spPr/>
        <p:txBody>
          <a:bodyPr/>
          <a:lstStyle/>
          <a:p>
            <a:pPr>
              <a:defRPr/>
            </a:pPr>
            <a:r>
              <a:rPr lang="en-US"/>
              <a:t>Mon. Jan. 28, 2019</a:t>
            </a:r>
          </a:p>
        </p:txBody>
      </p:sp>
      <p:sp>
        <p:nvSpPr>
          <p:cNvPr id="5" name="Footer Placeholder 4"/>
          <p:cNvSpPr>
            <a:spLocks noGrp="1"/>
          </p:cNvSpPr>
          <p:nvPr>
            <p:ph type="ftr" sz="quarter" idx="11"/>
          </p:nvPr>
        </p:nvSpPr>
        <p:spPr/>
        <p:txBody>
          <a:bodyPr/>
          <a:lstStyle/>
          <a:p>
            <a:pPr>
              <a:defRPr/>
            </a:pPr>
            <a:r>
              <a:rPr lang="de"/>
              <a:t>PHYS 3313-001, Spring 2019                      Dr. Amir Farbin</a:t>
            </a:r>
            <a:endParaRPr lang="en-US"/>
          </a:p>
        </p:txBody>
      </p:sp>
      <p:sp>
        <p:nvSpPr>
          <p:cNvPr id="6" name="Slide Number Placeholder 5"/>
          <p:cNvSpPr>
            <a:spLocks noGrp="1"/>
          </p:cNvSpPr>
          <p:nvPr>
            <p:ph type="sldNum" sz="quarter" idx="12"/>
          </p:nvPr>
        </p:nvSpPr>
        <p:spPr/>
        <p:txBody>
          <a:bodyPr/>
          <a:lstStyle/>
          <a:p>
            <a:pPr>
              <a:defRPr/>
            </a:pPr>
            <a:fld id="{A57A58E5-F186-8448-8915-9CBFB02328D9}" type="slidenum">
              <a:rPr lang="en-US" smtClean="0"/>
              <a:pPr>
                <a:defRPr/>
              </a:pPr>
              <a:t>15</a:t>
            </a:fld>
            <a:endParaRPr lang="en-US"/>
          </a:p>
        </p:txBody>
      </p:sp>
      <p:pic>
        <p:nvPicPr>
          <p:cNvPr id="7" name="Picture 6" descr="energy-matter-proportions-in-universe.jpg">
            <a:extLst>
              <a:ext uri="{FF2B5EF4-FFF2-40B4-BE49-F238E27FC236}">
                <a16:creationId xmlns:a16="http://schemas.microsoft.com/office/drawing/2014/main" id="{E21CE3E8-D8E1-AC4B-A18D-16C680232F7B}"/>
              </a:ext>
            </a:extLst>
          </p:cNvPr>
          <p:cNvPicPr>
            <a:picLocks noChangeAspect="1"/>
          </p:cNvPicPr>
          <p:nvPr/>
        </p:nvPicPr>
        <p:blipFill>
          <a:blip r:embed="rId3"/>
          <a:stretch>
            <a:fillRect/>
          </a:stretch>
        </p:blipFill>
        <p:spPr>
          <a:xfrm>
            <a:off x="6620107" y="3729717"/>
            <a:ext cx="2438400" cy="2058883"/>
          </a:xfrm>
          <a:prstGeom prst="rect">
            <a:avLst/>
          </a:prstGeom>
        </p:spPr>
      </p:pic>
    </p:spTree>
    <p:extLst>
      <p:ext uri="{BB962C8B-B14F-4D97-AF65-F5344CB8AC3E}">
        <p14:creationId xmlns:p14="http://schemas.microsoft.com/office/powerpoint/2010/main" val="156343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4019">
                                            <p:txEl>
                                              <p:pRg st="0" end="0"/>
                                            </p:txEl>
                                          </p:spTgt>
                                        </p:tgtEl>
                                        <p:attrNameLst>
                                          <p:attrName>style.visibility</p:attrName>
                                        </p:attrNameLst>
                                      </p:cBhvr>
                                      <p:to>
                                        <p:strVal val="visible"/>
                                      </p:to>
                                    </p:set>
                                    <p:animEffect transition="in" filter="wipe(left)">
                                      <p:cBhvr>
                                        <p:cTn id="7" dur="500"/>
                                        <p:tgtEl>
                                          <p:spTgt spid="2140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14019">
                                            <p:txEl>
                                              <p:pRg st="1" end="1"/>
                                            </p:txEl>
                                          </p:spTgt>
                                        </p:tgtEl>
                                        <p:attrNameLst>
                                          <p:attrName>style.visibility</p:attrName>
                                        </p:attrNameLst>
                                      </p:cBhvr>
                                      <p:to>
                                        <p:strVal val="visible"/>
                                      </p:to>
                                    </p:set>
                                    <p:animEffect transition="in" filter="wipe(left)">
                                      <p:cBhvr>
                                        <p:cTn id="12" dur="500"/>
                                        <p:tgtEl>
                                          <p:spTgt spid="2140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14019">
                                            <p:txEl>
                                              <p:pRg st="2" end="2"/>
                                            </p:txEl>
                                          </p:spTgt>
                                        </p:tgtEl>
                                        <p:attrNameLst>
                                          <p:attrName>style.visibility</p:attrName>
                                        </p:attrNameLst>
                                      </p:cBhvr>
                                      <p:to>
                                        <p:strVal val="visible"/>
                                      </p:to>
                                    </p:set>
                                    <p:animEffect transition="in" filter="wipe(left)">
                                      <p:cBhvr>
                                        <p:cTn id="17" dur="500"/>
                                        <p:tgtEl>
                                          <p:spTgt spid="2140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14019">
                                            <p:txEl>
                                              <p:pRg st="3" end="3"/>
                                            </p:txEl>
                                          </p:spTgt>
                                        </p:tgtEl>
                                        <p:attrNameLst>
                                          <p:attrName>style.visibility</p:attrName>
                                        </p:attrNameLst>
                                      </p:cBhvr>
                                      <p:to>
                                        <p:strVal val="visible"/>
                                      </p:to>
                                    </p:set>
                                    <p:animEffect transition="in" filter="wipe(left)">
                                      <p:cBhvr>
                                        <p:cTn id="22" dur="500"/>
                                        <p:tgtEl>
                                          <p:spTgt spid="2140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14019">
                                            <p:txEl>
                                              <p:pRg st="4" end="4"/>
                                            </p:txEl>
                                          </p:spTgt>
                                        </p:tgtEl>
                                        <p:attrNameLst>
                                          <p:attrName>style.visibility</p:attrName>
                                        </p:attrNameLst>
                                      </p:cBhvr>
                                      <p:to>
                                        <p:strVal val="visible"/>
                                      </p:to>
                                    </p:set>
                                    <p:animEffect transition="in" filter="wipe(left)">
                                      <p:cBhvr>
                                        <p:cTn id="27" dur="500"/>
                                        <p:tgtEl>
                                          <p:spTgt spid="2140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14019">
                                            <p:txEl>
                                              <p:pRg st="5" end="5"/>
                                            </p:txEl>
                                          </p:spTgt>
                                        </p:tgtEl>
                                        <p:attrNameLst>
                                          <p:attrName>style.visibility</p:attrName>
                                        </p:attrNameLst>
                                      </p:cBhvr>
                                      <p:to>
                                        <p:strVal val="visible"/>
                                      </p:to>
                                    </p:set>
                                    <p:animEffect transition="in" filter="wipe(left)">
                                      <p:cBhvr>
                                        <p:cTn id="32" dur="500"/>
                                        <p:tgtEl>
                                          <p:spTgt spid="2140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14019">
                                            <p:txEl>
                                              <p:pRg st="6" end="6"/>
                                            </p:txEl>
                                          </p:spTgt>
                                        </p:tgtEl>
                                        <p:attrNameLst>
                                          <p:attrName>style.visibility</p:attrName>
                                        </p:attrNameLst>
                                      </p:cBhvr>
                                      <p:to>
                                        <p:strVal val="visible"/>
                                      </p:to>
                                    </p:set>
                                    <p:animEffect transition="in" filter="wipe(left)">
                                      <p:cBhvr>
                                        <p:cTn id="37" dur="500"/>
                                        <p:tgtEl>
                                          <p:spTgt spid="214019">
                                            <p:txEl>
                                              <p:pRg st="6" end="6"/>
                                            </p:txEl>
                                          </p:spTgt>
                                        </p:tgtEl>
                                      </p:cBhvr>
                                    </p:animEffect>
                                  </p:childTnLst>
                                </p:cTn>
                              </p:par>
                            </p:childTnLst>
                          </p:cTn>
                        </p:par>
                        <p:par>
                          <p:cTn id="38" fill="hold">
                            <p:stCondLst>
                              <p:cond delay="900"/>
                            </p:stCondLst>
                            <p:childTnLst>
                              <p:par>
                                <p:cTn id="39" presetID="53" presetClass="entr" presetSubtype="0"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xit" presetSubtype="32" fill="hold" nodeType="clickEffect">
                                  <p:stCondLst>
                                    <p:cond delay="0"/>
                                  </p:stCondLst>
                                  <p:childTnLst>
                                    <p:anim calcmode="lin" valueType="num">
                                      <p:cBhvr>
                                        <p:cTn id="47" dur="500"/>
                                        <p:tgtEl>
                                          <p:spTgt spid="7"/>
                                        </p:tgtEl>
                                        <p:attrNameLst>
                                          <p:attrName>ppt_w</p:attrName>
                                        </p:attrNameLst>
                                      </p:cBhvr>
                                      <p:tavLst>
                                        <p:tav tm="0">
                                          <p:val>
                                            <p:strVal val="ppt_w"/>
                                          </p:val>
                                        </p:tav>
                                        <p:tav tm="100000">
                                          <p:val>
                                            <p:fltVal val="0"/>
                                          </p:val>
                                        </p:tav>
                                      </p:tavLst>
                                    </p:anim>
                                    <p:anim calcmode="lin" valueType="num">
                                      <p:cBhvr>
                                        <p:cTn id="48" dur="500"/>
                                        <p:tgtEl>
                                          <p:spTgt spid="7"/>
                                        </p:tgtEl>
                                        <p:attrNameLst>
                                          <p:attrName>ppt_h</p:attrName>
                                        </p:attrNameLst>
                                      </p:cBhvr>
                                      <p:tavLst>
                                        <p:tav tm="0">
                                          <p:val>
                                            <p:strVal val="ppt_h"/>
                                          </p:val>
                                        </p:tav>
                                        <p:tav tm="100000">
                                          <p:val>
                                            <p:fltVal val="0"/>
                                          </p:val>
                                        </p:tav>
                                      </p:tavLst>
                                    </p:anim>
                                    <p:animEffect transition="out" filter="fade">
                                      <p:cBhvr>
                                        <p:cTn id="49" dur="500"/>
                                        <p:tgtEl>
                                          <p:spTgt spid="7"/>
                                        </p:tgtEl>
                                      </p:cBhvr>
                                    </p:animEffect>
                                    <p:set>
                                      <p:cBhvr>
                                        <p:cTn id="50" dur="1" fill="hold">
                                          <p:stCondLst>
                                            <p:cond delay="499"/>
                                          </p:stCondLst>
                                        </p:cTn>
                                        <p:tgtEl>
                                          <p:spTgt spid="7"/>
                                        </p:tgtEl>
                                        <p:attrNameLst>
                                          <p:attrName>style.visibility</p:attrName>
                                        </p:attrNameLst>
                                      </p:cBhvr>
                                      <p:to>
                                        <p:strVal val="hidden"/>
                                      </p:to>
                                    </p:set>
                                  </p:childTnLst>
                                </p:cTn>
                              </p:par>
                            </p:childTnLst>
                          </p:cTn>
                        </p:par>
                        <p:par>
                          <p:cTn id="51" fill="hold">
                            <p:stCondLst>
                              <p:cond delay="500"/>
                            </p:stCondLst>
                            <p:childTnLst>
                              <p:par>
                                <p:cTn id="52" presetID="22" presetClass="entr" presetSubtype="8" fill="hold" grpId="0" nodeType="afterEffect">
                                  <p:stCondLst>
                                    <p:cond delay="0"/>
                                  </p:stCondLst>
                                  <p:iterate type="wd">
                                    <p:tmPct val="10000"/>
                                  </p:iterate>
                                  <p:childTnLst>
                                    <p:set>
                                      <p:cBhvr>
                                        <p:cTn id="53" dur="1" fill="hold">
                                          <p:stCondLst>
                                            <p:cond delay="0"/>
                                          </p:stCondLst>
                                        </p:cTn>
                                        <p:tgtEl>
                                          <p:spTgt spid="214019">
                                            <p:txEl>
                                              <p:pRg st="7" end="7"/>
                                            </p:txEl>
                                          </p:spTgt>
                                        </p:tgtEl>
                                        <p:attrNameLst>
                                          <p:attrName>style.visibility</p:attrName>
                                        </p:attrNameLst>
                                      </p:cBhvr>
                                      <p:to>
                                        <p:strVal val="visible"/>
                                      </p:to>
                                    </p:set>
                                    <p:animEffect transition="in" filter="wipe(left)">
                                      <p:cBhvr>
                                        <p:cTn id="54" dur="500"/>
                                        <p:tgtEl>
                                          <p:spTgt spid="214019">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214019">
                                            <p:txEl>
                                              <p:pRg st="8" end="8"/>
                                            </p:txEl>
                                          </p:spTgt>
                                        </p:tgtEl>
                                        <p:attrNameLst>
                                          <p:attrName>style.visibility</p:attrName>
                                        </p:attrNameLst>
                                      </p:cBhvr>
                                      <p:to>
                                        <p:strVal val="visible"/>
                                      </p:to>
                                    </p:set>
                                    <p:animEffect transition="in" filter="wipe(left)">
                                      <p:cBhvr>
                                        <p:cTn id="59" dur="500"/>
                                        <p:tgtEl>
                                          <p:spTgt spid="214019">
                                            <p:txEl>
                                              <p:pRg st="8" end="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14019">
                                            <p:txEl>
                                              <p:pRg st="9" end="9"/>
                                            </p:txEl>
                                          </p:spTgt>
                                        </p:tgtEl>
                                        <p:attrNameLst>
                                          <p:attrName>style.visibility</p:attrName>
                                        </p:attrNameLst>
                                      </p:cBhvr>
                                      <p:to>
                                        <p:strVal val="visible"/>
                                      </p:to>
                                    </p:set>
                                    <p:animEffect transition="in" filter="wipe(left)">
                                      <p:cBhvr>
                                        <p:cTn id="64" dur="500"/>
                                        <p:tgtEl>
                                          <p:spTgt spid="2140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a:xfrm>
            <a:off x="457200" y="0"/>
            <a:ext cx="8226425" cy="1017587"/>
          </a:xfrm>
        </p:spPr>
        <p:txBody>
          <a:bodyPr/>
          <a:lstStyle/>
          <a:p>
            <a:pPr eaLnBrk="1" hangingPunct="1"/>
            <a:r>
              <a:rPr lang="en-US" dirty="0">
                <a:ea typeface="ＭＳ Ｐゴシック" pitchFamily="-84" charset="-128"/>
                <a:cs typeface="ＭＳ Ｐゴシック" pitchFamily="-84" charset="-128"/>
              </a:rPr>
              <a:t>Newtonian (Classical) Relativity</a:t>
            </a:r>
          </a:p>
        </p:txBody>
      </p:sp>
      <p:sp>
        <p:nvSpPr>
          <p:cNvPr id="17410" name="Rectangle 3"/>
          <p:cNvSpPr>
            <a:spLocks noGrp="1" noChangeArrowheads="1"/>
          </p:cNvSpPr>
          <p:nvPr>
            <p:ph type="subTitle" idx="1"/>
          </p:nvPr>
        </p:nvSpPr>
        <p:spPr>
          <a:xfrm>
            <a:off x="228600" y="914400"/>
            <a:ext cx="8534400" cy="5181600"/>
          </a:xfrm>
        </p:spPr>
        <p:txBody>
          <a:bodyPr/>
          <a:lstStyle/>
          <a:p>
            <a:pPr marL="347663" indent="-347663" algn="just" eaLnBrk="1" hangingPunct="1"/>
            <a:r>
              <a:rPr lang="en-US" sz="2800" dirty="0">
                <a:ea typeface="ＭＳ Ｐゴシック" pitchFamily="-84" charset="-128"/>
                <a:cs typeface="ＭＳ Ｐゴシック" pitchFamily="-84" charset="-128"/>
              </a:rPr>
              <a:t>It is assumed that Newton’</a:t>
            </a:r>
            <a:r>
              <a:rPr lang="en-US" altLang="ja-JP" sz="2800" dirty="0">
                <a:ea typeface="ＭＳ Ｐゴシック" pitchFamily="-84" charset="-128"/>
                <a:cs typeface="ＭＳ Ｐゴシック" pitchFamily="-84" charset="-128"/>
              </a:rPr>
              <a:t>s laws of motion must be measured with respect to (relative to) some reference frame.</a:t>
            </a:r>
          </a:p>
          <a:p>
            <a:pPr marL="347663" indent="-347663" algn="just" eaLnBrk="1" hangingPunct="1"/>
            <a:r>
              <a:rPr lang="en-US" sz="2800" dirty="0">
                <a:ea typeface="ＭＳ Ｐゴシック" pitchFamily="-84" charset="-128"/>
                <a:cs typeface="ＭＳ Ｐゴシック" pitchFamily="-84" charset="-128"/>
              </a:rPr>
              <a:t>A reference frame is called an </a:t>
            </a:r>
            <a:r>
              <a:rPr lang="en-US" sz="2800" b="1" dirty="0">
                <a:ea typeface="ＭＳ Ｐゴシック" pitchFamily="-84" charset="-128"/>
                <a:cs typeface="ＭＳ Ｐゴシック" pitchFamily="-84" charset="-128"/>
              </a:rPr>
              <a:t>inertial frame</a:t>
            </a:r>
            <a:r>
              <a:rPr lang="en-US" sz="2800" dirty="0">
                <a:ea typeface="ＭＳ Ｐゴシック" pitchFamily="-84" charset="-128"/>
                <a:cs typeface="ＭＳ Ｐゴシック" pitchFamily="-84" charset="-128"/>
              </a:rPr>
              <a:t> if Newton’s laws are valid in that frame.</a:t>
            </a:r>
          </a:p>
          <a:p>
            <a:pPr marL="347663" indent="-347663" algn="just" eaLnBrk="1" hangingPunct="1"/>
            <a:r>
              <a:rPr lang="en-US" sz="2800" dirty="0">
                <a:ea typeface="ＭＳ Ｐゴシック" pitchFamily="-84" charset="-128"/>
                <a:cs typeface="ＭＳ Ｐゴシック" pitchFamily="-84" charset="-128"/>
              </a:rPr>
              <a:t>Such a frame is established when a body, not subjected to a net external force, is observed to move in rectilinear motion at constant velocity</a:t>
            </a:r>
          </a:p>
          <a:p>
            <a:pPr marL="347663" indent="-347663" algn="just" eaLnBrk="1" hangingPunct="1"/>
            <a:r>
              <a:rPr lang="en-US" sz="2800" dirty="0" err="1">
                <a:ea typeface="ＭＳ Ｐゴシック" pitchFamily="-84" charset="-128"/>
                <a:cs typeface="ＭＳ Ｐゴシック" pitchFamily="-84" charset="-128"/>
                <a:sym typeface="Wingdings"/>
              </a:rPr>
              <a:t></a:t>
            </a:r>
            <a:r>
              <a:rPr lang="en-US" sz="2800" dirty="0">
                <a:ea typeface="ＭＳ Ｐゴシック" pitchFamily="-84" charset="-128"/>
                <a:cs typeface="ＭＳ Ｐゴシック" pitchFamily="-84" charset="-128"/>
                <a:sym typeface="Wingdings"/>
              </a:rPr>
              <a:t> </a:t>
            </a:r>
            <a:r>
              <a:rPr lang="en-US" sz="2800" dirty="0">
                <a:solidFill>
                  <a:srgbClr val="FF0000"/>
                </a:solidFill>
                <a:ea typeface="ＭＳ Ｐゴシック" pitchFamily="-84" charset="-128"/>
                <a:cs typeface="ＭＳ Ｐゴシック" pitchFamily="-84" charset="-128"/>
                <a:sym typeface="Wingdings"/>
              </a:rPr>
              <a:t>Newtonian Principle of Relativity (Galilean Invariance)</a:t>
            </a:r>
            <a:r>
              <a:rPr lang="en-US" sz="2800" dirty="0">
                <a:ea typeface="ＭＳ Ｐゴシック" pitchFamily="-84" charset="-128"/>
                <a:cs typeface="ＭＳ Ｐゴシック" pitchFamily="-84" charset="-128"/>
                <a:sym typeface="Wingdings"/>
              </a:rPr>
              <a:t>: </a:t>
            </a:r>
            <a:r>
              <a:rPr lang="en-US" sz="2800" dirty="0">
                <a:ea typeface="ＭＳ Ｐゴシック" pitchFamily="-84" charset="-128"/>
                <a:cs typeface="ＭＳ Ｐゴシック" pitchFamily="-84" charset="-128"/>
              </a:rPr>
              <a:t>If Newton’</a:t>
            </a:r>
            <a:r>
              <a:rPr lang="en-US" altLang="ja-JP" sz="2800" dirty="0">
                <a:ea typeface="ＭＳ Ｐゴシック" pitchFamily="-84" charset="-128"/>
                <a:cs typeface="ＭＳ Ｐゴシック" pitchFamily="-84" charset="-128"/>
              </a:rPr>
              <a:t>s laws are valid in one reference frame, then they are also valid in another reference frame moving at a uniform velocity relative to the first system.</a:t>
            </a:r>
            <a:endParaRPr lang="en-US" sz="2800" dirty="0">
              <a:ea typeface="ＭＳ Ｐゴシック" pitchFamily="-84" charset="-128"/>
              <a:cs typeface="ＭＳ Ｐゴシック" pitchFamily="-84" charset="-128"/>
            </a:endParaRPr>
          </a:p>
          <a:p>
            <a:pPr marL="347663" indent="-347663" algn="just" eaLnBrk="1" hangingPunct="1">
              <a:buNone/>
            </a:pPr>
            <a:endParaRPr lang="en-US" sz="2800" dirty="0">
              <a:ea typeface="ＭＳ Ｐゴシック" pitchFamily="-84" charset="-128"/>
              <a:cs typeface="ＭＳ Ｐゴシック" pitchFamily="-84" charset="-128"/>
            </a:endParaRPr>
          </a:p>
          <a:p>
            <a:pPr marL="347663" indent="-347663" algn="just" eaLnBrk="1" hangingPunct="1"/>
            <a:endParaRPr lang="en-US" dirty="0">
              <a:ea typeface="ＭＳ Ｐゴシック" pitchFamily="-84" charset="-128"/>
              <a:cs typeface="ＭＳ Ｐゴシック" pitchFamily="-84" charset="-128"/>
            </a:endParaRPr>
          </a:p>
          <a:p>
            <a:pPr marL="347663" indent="-347663" algn="just" eaLnBrk="1" hangingPunct="1">
              <a:buFont typeface="Wingdings" pitchFamily="-84" charset="2"/>
              <a:buChar char="n"/>
            </a:pPr>
            <a:endParaRPr lang="en-US" altLang="ja-JP" sz="2800" dirty="0">
              <a:ea typeface="ＭＳ Ｐゴシック" pitchFamily="-84" charset="-128"/>
              <a:cs typeface="ＭＳ Ｐゴシック" pitchFamily="-84" charset="-128"/>
            </a:endParaRPr>
          </a:p>
          <a:p>
            <a:pPr marL="347663" indent="-347663" algn="just" eaLnBrk="1" hangingPunct="1"/>
            <a:endParaRPr lang="en-US" sz="28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a:t>Mon. Jan. 28, 2019</a:t>
            </a:r>
          </a:p>
        </p:txBody>
      </p:sp>
      <p:sp>
        <p:nvSpPr>
          <p:cNvPr id="5" name="Slide Number Placeholder 4"/>
          <p:cNvSpPr>
            <a:spLocks noGrp="1"/>
          </p:cNvSpPr>
          <p:nvPr>
            <p:ph type="sldNum" sz="quarter" idx="12"/>
          </p:nvPr>
        </p:nvSpPr>
        <p:spPr/>
        <p:txBody>
          <a:bodyPr/>
          <a:lstStyle/>
          <a:p>
            <a:pPr>
              <a:defRPr/>
            </a:pPr>
            <a:fld id="{3DD774B2-BEFC-0F4C-8EFB-A9A3D81A594A}" type="slidenum">
              <a:rPr lang="en-US" smtClean="0"/>
              <a:pPr>
                <a:defRPr/>
              </a:pPr>
              <a:t>16</a:t>
            </a:fld>
            <a:endParaRPr lang="en-US"/>
          </a:p>
        </p:txBody>
      </p:sp>
      <p:sp>
        <p:nvSpPr>
          <p:cNvPr id="6" name="Footer Placeholder 5"/>
          <p:cNvSpPr>
            <a:spLocks noGrp="1"/>
          </p:cNvSpPr>
          <p:nvPr>
            <p:ph type="ftr" sz="quarter" idx="11"/>
          </p:nvPr>
        </p:nvSpPr>
        <p:spPr/>
        <p:txBody>
          <a:bodyPr/>
          <a:lstStyle/>
          <a:p>
            <a:pPr>
              <a:defRPr/>
            </a:pPr>
            <a:r>
              <a:rPr lang="de"/>
              <a:t>PHYS 3313-001, Spring 2019                      Dr. Amir Farbin</a:t>
            </a:r>
            <a:endParaRPr lang="en-US"/>
          </a:p>
        </p:txBody>
      </p:sp>
    </p:spTree>
    <p:extLst>
      <p:ext uri="{BB962C8B-B14F-4D97-AF65-F5344CB8AC3E}">
        <p14:creationId xmlns:p14="http://schemas.microsoft.com/office/powerpoint/2010/main" val="38641926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wipe(left)">
                                      <p:cBhvr>
                                        <p:cTn id="7" dur="500"/>
                                        <p:tgtEl>
                                          <p:spTgt spid="174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7410">
                                            <p:txEl>
                                              <p:pRg st="1" end="1"/>
                                            </p:txEl>
                                          </p:spTgt>
                                        </p:tgtEl>
                                        <p:attrNameLst>
                                          <p:attrName>style.visibility</p:attrName>
                                        </p:attrNameLst>
                                      </p:cBhvr>
                                      <p:to>
                                        <p:strVal val="visible"/>
                                      </p:to>
                                    </p:set>
                                    <p:animEffect transition="in" filter="wipe(left)">
                                      <p:cBhvr>
                                        <p:cTn id="12" dur="500"/>
                                        <p:tgtEl>
                                          <p:spTgt spid="174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7410">
                                            <p:txEl>
                                              <p:pRg st="2" end="2"/>
                                            </p:txEl>
                                          </p:spTgt>
                                        </p:tgtEl>
                                        <p:attrNameLst>
                                          <p:attrName>style.visibility</p:attrName>
                                        </p:attrNameLst>
                                      </p:cBhvr>
                                      <p:to>
                                        <p:strVal val="visible"/>
                                      </p:to>
                                    </p:set>
                                    <p:animEffect transition="in" filter="wipe(left)">
                                      <p:cBhvr>
                                        <p:cTn id="17" dur="500"/>
                                        <p:tgtEl>
                                          <p:spTgt spid="174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7410">
                                            <p:txEl>
                                              <p:pRg st="3" end="3"/>
                                            </p:txEl>
                                          </p:spTgt>
                                        </p:tgtEl>
                                        <p:attrNameLst>
                                          <p:attrName>style.visibility</p:attrName>
                                        </p:attrNameLst>
                                      </p:cBhvr>
                                      <p:to>
                                        <p:strVal val="visible"/>
                                      </p:to>
                                    </p:set>
                                    <p:animEffect transition="in" filter="wipe(left)">
                                      <p:cBhvr>
                                        <p:cTn id="22" dur="500"/>
                                        <p:tgtEl>
                                          <p:spTgt spid="174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0"/>
          <p:cNvSpPr>
            <a:spLocks noGrp="1" noChangeArrowheads="1"/>
          </p:cNvSpPr>
          <p:nvPr>
            <p:ph type="body" sz="half" idx="1"/>
          </p:nvPr>
        </p:nvSpPr>
        <p:spPr>
          <a:xfrm>
            <a:off x="455613" y="4938713"/>
            <a:ext cx="8307387" cy="1752600"/>
          </a:xfrm>
        </p:spPr>
        <p:txBody>
          <a:bodyPr/>
          <a:lstStyle/>
          <a:p>
            <a:pPr eaLnBrk="1" hangingPunct="1"/>
            <a:r>
              <a:rPr lang="en-US" sz="2100" dirty="0">
                <a:ea typeface="ＭＳ Ｐゴシック" pitchFamily="-84" charset="-128"/>
                <a:cs typeface="ＭＳ Ｐゴシック" pitchFamily="-84" charset="-128"/>
              </a:rPr>
              <a:t>K is at rest and K</a:t>
            </a:r>
            <a:r>
              <a:rPr lang="ja-JP" altLang="en-US" sz="2100" dirty="0">
                <a:ea typeface="ＭＳ Ｐゴシック" pitchFamily="-84" charset="-128"/>
                <a:cs typeface="ＭＳ Ｐゴシック" pitchFamily="-84" charset="-128"/>
              </a:rPr>
              <a:t>’</a:t>
            </a:r>
            <a:r>
              <a:rPr lang="en-US" altLang="ja-JP" sz="2100" dirty="0">
                <a:ea typeface="ＭＳ Ｐゴシック" pitchFamily="-84" charset="-128"/>
                <a:cs typeface="ＭＳ Ｐゴシック" pitchFamily="-84" charset="-128"/>
              </a:rPr>
              <a:t> is moving with a constant velocity   </a:t>
            </a:r>
          </a:p>
          <a:p>
            <a:pPr eaLnBrk="1" hangingPunct="1"/>
            <a:r>
              <a:rPr lang="en-US" sz="2100" dirty="0">
                <a:ea typeface="ＭＳ Ｐゴシック" pitchFamily="-84" charset="-128"/>
                <a:cs typeface="ＭＳ Ｐゴシック" pitchFamily="-84" charset="-128"/>
              </a:rPr>
              <a:t>Axes are parallel</a:t>
            </a:r>
          </a:p>
          <a:p>
            <a:pPr eaLnBrk="1" hangingPunct="1"/>
            <a:r>
              <a:rPr lang="en-US" sz="2100" dirty="0">
                <a:ea typeface="ＭＳ Ｐゴシック" pitchFamily="-84" charset="-128"/>
                <a:cs typeface="ＭＳ Ｐゴシック" pitchFamily="-84" charset="-128"/>
              </a:rPr>
              <a:t>K and K’ </a:t>
            </a:r>
            <a:r>
              <a:rPr lang="en-US" altLang="ja-JP" sz="2100" dirty="0">
                <a:ea typeface="ＭＳ Ｐゴシック" pitchFamily="-84" charset="-128"/>
                <a:cs typeface="ＭＳ Ｐゴシック" pitchFamily="-84" charset="-128"/>
              </a:rPr>
              <a:t>are said to be </a:t>
            </a:r>
            <a:r>
              <a:rPr lang="en-US" altLang="ja-JP" sz="2100" i="1" dirty="0">
                <a:ea typeface="ＭＳ Ｐゴシック" pitchFamily="-84" charset="-128"/>
                <a:cs typeface="ＭＳ Ｐゴシック" pitchFamily="-84" charset="-128"/>
              </a:rPr>
              <a:t>INERTIAL COORDINATE SYSTEMS</a:t>
            </a:r>
            <a:endParaRPr lang="en-US" sz="2100" dirty="0">
              <a:ea typeface="ＭＳ Ｐゴシック" pitchFamily="-84" charset="-128"/>
              <a:cs typeface="ＭＳ Ｐゴシック" pitchFamily="-84" charset="-128"/>
            </a:endParaRPr>
          </a:p>
        </p:txBody>
      </p:sp>
      <p:sp>
        <p:nvSpPr>
          <p:cNvPr id="20482" name="Rectangle 9"/>
          <p:cNvSpPr>
            <a:spLocks noGrp="1" noChangeArrowheads="1"/>
          </p:cNvSpPr>
          <p:nvPr>
            <p:ph type="title"/>
          </p:nvPr>
        </p:nvSpPr>
        <p:spPr>
          <a:xfrm>
            <a:off x="457200" y="0"/>
            <a:ext cx="8229600" cy="865187"/>
          </a:xfrm>
        </p:spPr>
        <p:txBody>
          <a:bodyPr/>
          <a:lstStyle/>
          <a:p>
            <a:pPr eaLnBrk="1" hangingPunct="1"/>
            <a:r>
              <a:rPr lang="en-US" dirty="0">
                <a:ea typeface="ＭＳ Ｐゴシック" pitchFamily="-84" charset="-128"/>
                <a:cs typeface="ＭＳ Ｐゴシック" pitchFamily="-84" charset="-128"/>
              </a:rPr>
              <a:t>Inertial Frames K and K</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 </a:t>
            </a:r>
            <a:endParaRPr lang="en-US" dirty="0">
              <a:ea typeface="ＭＳ Ｐゴシック" pitchFamily="-84" charset="-128"/>
              <a:cs typeface="ＭＳ Ｐゴシック" pitchFamily="-84" charset="-128"/>
            </a:endParaRPr>
          </a:p>
        </p:txBody>
      </p:sp>
      <p:pic>
        <p:nvPicPr>
          <p:cNvPr id="20486" name="Picture 1"/>
          <p:cNvPicPr>
            <a:picLocks/>
          </p:cNvPicPr>
          <p:nvPr/>
        </p:nvPicPr>
        <p:blipFill>
          <a:blip r:embed="rId3"/>
          <a:srcRect/>
          <a:stretch>
            <a:fillRect/>
          </a:stretch>
        </p:blipFill>
        <p:spPr bwMode="auto">
          <a:xfrm>
            <a:off x="1524000" y="1104900"/>
            <a:ext cx="5537200" cy="36957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a:t>Mon. Jan. 28, 2019</a:t>
            </a:r>
          </a:p>
        </p:txBody>
      </p:sp>
      <p:sp>
        <p:nvSpPr>
          <p:cNvPr id="9" name="Slide Number Placeholder 8"/>
          <p:cNvSpPr>
            <a:spLocks noGrp="1"/>
          </p:cNvSpPr>
          <p:nvPr>
            <p:ph type="sldNum" sz="quarter" idx="12"/>
          </p:nvPr>
        </p:nvSpPr>
        <p:spPr/>
        <p:txBody>
          <a:bodyPr/>
          <a:lstStyle/>
          <a:p>
            <a:fld id="{D2E2D3D9-226A-124B-9637-7AA1A3A82A15}" type="slidenum">
              <a:rPr lang="en-US" smtClean="0"/>
              <a:pPr/>
              <a:t>17</a:t>
            </a:fld>
            <a:endParaRPr lang="en-US"/>
          </a:p>
        </p:txBody>
      </p:sp>
      <p:sp>
        <p:nvSpPr>
          <p:cNvPr id="10" name="Footer Placeholder 9"/>
          <p:cNvSpPr>
            <a:spLocks noGrp="1"/>
          </p:cNvSpPr>
          <p:nvPr>
            <p:ph type="ftr" sz="quarter" idx="11"/>
          </p:nvPr>
        </p:nvSpPr>
        <p:spPr/>
        <p:txBody>
          <a:bodyPr/>
          <a:lstStyle/>
          <a:p>
            <a:pPr>
              <a:defRPr/>
            </a:pPr>
            <a:r>
              <a:rPr lang="de"/>
              <a:t>PHYS 3313-001, Spring 2019                      Dr. Amir Farbin</a:t>
            </a:r>
            <a:endParaRPr lang="en-US"/>
          </a:p>
        </p:txBody>
      </p:sp>
      <p:graphicFrame>
        <p:nvGraphicFramePr>
          <p:cNvPr id="12" name="Object 11"/>
          <p:cNvGraphicFramePr>
            <a:graphicFrameLocks noChangeAspect="1"/>
          </p:cNvGraphicFramePr>
          <p:nvPr>
            <p:extLst/>
          </p:nvPr>
        </p:nvGraphicFramePr>
        <p:xfrm>
          <a:off x="6096000" y="4927600"/>
          <a:ext cx="285750" cy="406400"/>
        </p:xfrm>
        <a:graphic>
          <a:graphicData uri="http://schemas.openxmlformats.org/presentationml/2006/ole">
            <mc:AlternateContent xmlns:mc="http://schemas.openxmlformats.org/markup-compatibility/2006">
              <mc:Choice xmlns:v="urn:schemas-microsoft-com:vml" Requires="v">
                <p:oleObj spid="_x0000_s11283" name="Equation" r:id="rId4" imgW="114300" imgH="203200" progId="Equation.DSMT4">
                  <p:embed/>
                </p:oleObj>
              </mc:Choice>
              <mc:Fallback>
                <p:oleObj name="Equation" r:id="rId4" imgW="114300" imgH="203200" progId="Equation.DSMT4">
                  <p:embed/>
                  <p:pic>
                    <p:nvPicPr>
                      <p:cNvPr id="12"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927600"/>
                        <a:ext cx="285750" cy="406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475433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481">
                                            <p:txEl>
                                              <p:pRg st="0" end="0"/>
                                            </p:txEl>
                                          </p:spTgt>
                                        </p:tgtEl>
                                        <p:attrNameLst>
                                          <p:attrName>style.visibility</p:attrName>
                                        </p:attrNameLst>
                                      </p:cBhvr>
                                      <p:to>
                                        <p:strVal val="visible"/>
                                      </p:to>
                                    </p:set>
                                    <p:animEffect transition="in" filter="wipe(left)">
                                      <p:cBhvr>
                                        <p:cTn id="7" dur="500"/>
                                        <p:tgtEl>
                                          <p:spTgt spid="20481">
                                            <p:txEl>
                                              <p:pRg st="0" end="0"/>
                                            </p:txEl>
                                          </p:spTgt>
                                        </p:tgtEl>
                                      </p:cBhvr>
                                    </p:animEffect>
                                  </p:childTnLst>
                                </p:cTn>
                              </p:par>
                            </p:childTnLst>
                          </p:cTn>
                        </p:par>
                        <p:par>
                          <p:cTn id="8" fill="hold">
                            <p:stCondLst>
                              <p:cond delay="11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0486"/>
                                        </p:tgtEl>
                                        <p:attrNameLst>
                                          <p:attrName>style.visibility</p:attrName>
                                        </p:attrNameLst>
                                      </p:cBhvr>
                                      <p:to>
                                        <p:strVal val="visible"/>
                                      </p:to>
                                    </p:set>
                                    <p:animEffect transition="in" filter="wipe(left)">
                                      <p:cBhvr>
                                        <p:cTn id="16" dur="500"/>
                                        <p:tgtEl>
                                          <p:spTgt spid="2048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wd">
                                    <p:tmPct val="10000"/>
                                  </p:iterate>
                                  <p:childTnLst>
                                    <p:set>
                                      <p:cBhvr>
                                        <p:cTn id="20" dur="1" fill="hold">
                                          <p:stCondLst>
                                            <p:cond delay="0"/>
                                          </p:stCondLst>
                                        </p:cTn>
                                        <p:tgtEl>
                                          <p:spTgt spid="20481">
                                            <p:txEl>
                                              <p:pRg st="1" end="1"/>
                                            </p:txEl>
                                          </p:spTgt>
                                        </p:tgtEl>
                                        <p:attrNameLst>
                                          <p:attrName>style.visibility</p:attrName>
                                        </p:attrNameLst>
                                      </p:cBhvr>
                                      <p:to>
                                        <p:strVal val="visible"/>
                                      </p:to>
                                    </p:set>
                                    <p:animEffect transition="in" filter="wipe(left)">
                                      <p:cBhvr>
                                        <p:cTn id="21" dur="500"/>
                                        <p:tgtEl>
                                          <p:spTgt spid="2048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20481">
                                            <p:txEl>
                                              <p:pRg st="2" end="2"/>
                                            </p:txEl>
                                          </p:spTgt>
                                        </p:tgtEl>
                                        <p:attrNameLst>
                                          <p:attrName>style.visibility</p:attrName>
                                        </p:attrNameLst>
                                      </p:cBhvr>
                                      <p:to>
                                        <p:strVal val="visible"/>
                                      </p:to>
                                    </p:set>
                                    <p:animEffect transition="in" filter="wipe(left)">
                                      <p:cBhvr>
                                        <p:cTn id="26" dur="500"/>
                                        <p:tgtEl>
                                          <p:spTgt spid="2048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457200" y="201613"/>
            <a:ext cx="8229600" cy="788987"/>
          </a:xfrm>
        </p:spPr>
        <p:txBody>
          <a:bodyPr/>
          <a:lstStyle/>
          <a:p>
            <a:pPr algn="ctr" eaLnBrk="1" hangingPunct="1"/>
            <a:r>
              <a:rPr lang="en-US" dirty="0">
                <a:ea typeface="ＭＳ Ｐゴシック" pitchFamily="-84" charset="-128"/>
                <a:cs typeface="ＭＳ Ｐゴシック" pitchFamily="-84" charset="-128"/>
              </a:rPr>
              <a:t>The Galilean Transformation</a:t>
            </a:r>
          </a:p>
        </p:txBody>
      </p:sp>
      <p:sp>
        <p:nvSpPr>
          <p:cNvPr id="21506" name="Rectangle 3"/>
          <p:cNvSpPr>
            <a:spLocks noGrp="1" noChangeArrowheads="1"/>
          </p:cNvSpPr>
          <p:nvPr>
            <p:ph type="body" sz="half" idx="1"/>
          </p:nvPr>
        </p:nvSpPr>
        <p:spPr>
          <a:xfrm>
            <a:off x="533400" y="1066800"/>
            <a:ext cx="8383587" cy="4497387"/>
          </a:xfrm>
        </p:spPr>
        <p:txBody>
          <a:bodyPr/>
          <a:lstStyle/>
          <a:p>
            <a:pPr eaLnBrk="1" hangingPunct="1">
              <a:buFont typeface="Wingdings" pitchFamily="-84" charset="2"/>
              <a:buNone/>
            </a:pPr>
            <a:r>
              <a:rPr lang="en-US" dirty="0">
                <a:ea typeface="ＭＳ Ｐゴシック" pitchFamily="-84" charset="-128"/>
                <a:cs typeface="ＭＳ Ｐゴシック" pitchFamily="-84" charset="-128"/>
              </a:rPr>
              <a:t>	For a point P</a:t>
            </a:r>
          </a:p>
          <a:p>
            <a:pPr lvl="1" eaLnBrk="1" hangingPunct="1">
              <a:buSzPct val="65000"/>
              <a:buFont typeface="Wingdings" pitchFamily="-84" charset="2"/>
              <a:buChar char="n"/>
            </a:pPr>
            <a:r>
              <a:rPr lang="en-US" dirty="0"/>
              <a:t>In system K: P = (</a:t>
            </a:r>
            <a:r>
              <a:rPr lang="en-US" i="1" dirty="0" err="1"/>
              <a:t>x</a:t>
            </a:r>
            <a:r>
              <a:rPr lang="en-US" dirty="0"/>
              <a:t>, </a:t>
            </a:r>
            <a:r>
              <a:rPr lang="en-US" i="1" dirty="0" err="1"/>
              <a:t>y</a:t>
            </a:r>
            <a:r>
              <a:rPr lang="en-US" dirty="0"/>
              <a:t>, </a:t>
            </a:r>
            <a:r>
              <a:rPr lang="en-US" i="1" dirty="0" err="1"/>
              <a:t>z</a:t>
            </a:r>
            <a:r>
              <a:rPr lang="en-US" dirty="0"/>
              <a:t>, </a:t>
            </a:r>
            <a:r>
              <a:rPr lang="en-US" i="1" dirty="0" err="1"/>
              <a:t>t</a:t>
            </a:r>
            <a:r>
              <a:rPr lang="en-US" dirty="0"/>
              <a:t>)</a:t>
            </a:r>
          </a:p>
          <a:p>
            <a:pPr lvl="1" eaLnBrk="1" hangingPunct="1">
              <a:buSzPct val="65000"/>
              <a:buFont typeface="Wingdings" pitchFamily="-84" charset="2"/>
              <a:buChar char="n"/>
            </a:pPr>
            <a:r>
              <a:rPr lang="en-US" dirty="0"/>
              <a:t>In system K</a:t>
            </a:r>
            <a:r>
              <a:rPr lang="ja-JP" altLang="en-US" dirty="0">
                <a:ea typeface="ＭＳ Ｐゴシック" pitchFamily="-84" charset="-128"/>
              </a:rPr>
              <a:t>’</a:t>
            </a:r>
            <a:r>
              <a:rPr lang="en-US" altLang="ja-JP" dirty="0"/>
              <a:t>: P = (</a:t>
            </a:r>
            <a:r>
              <a:rPr lang="en-US" altLang="ja-JP" i="1" dirty="0" err="1"/>
              <a:t>x</a:t>
            </a:r>
            <a:r>
              <a:rPr lang="ja-JP" altLang="en-US" dirty="0">
                <a:ea typeface="ＭＳ Ｐゴシック" pitchFamily="-84" charset="-128"/>
              </a:rPr>
              <a:t>’</a:t>
            </a:r>
            <a:r>
              <a:rPr lang="en-US" altLang="ja-JP" dirty="0"/>
              <a:t>, </a:t>
            </a:r>
            <a:r>
              <a:rPr lang="en-US" altLang="ja-JP" i="1" dirty="0" err="1"/>
              <a:t>y</a:t>
            </a:r>
            <a:r>
              <a:rPr lang="ja-JP" altLang="en-US" dirty="0">
                <a:ea typeface="ＭＳ Ｐゴシック" pitchFamily="-84" charset="-128"/>
              </a:rPr>
              <a:t>’</a:t>
            </a:r>
            <a:r>
              <a:rPr lang="en-US" altLang="ja-JP" dirty="0"/>
              <a:t>, </a:t>
            </a:r>
            <a:r>
              <a:rPr lang="en-US" altLang="ja-JP" i="1" dirty="0" err="1"/>
              <a:t>z</a:t>
            </a:r>
            <a:r>
              <a:rPr lang="ja-JP" altLang="en-US" dirty="0">
                <a:ea typeface="ＭＳ Ｐゴシック" pitchFamily="-84" charset="-128"/>
              </a:rPr>
              <a:t>’</a:t>
            </a:r>
            <a:r>
              <a:rPr lang="en-US" altLang="ja-JP" dirty="0"/>
              <a:t>, </a:t>
            </a:r>
            <a:r>
              <a:rPr lang="en-US" altLang="ja-JP" i="1" dirty="0" err="1"/>
              <a:t>t</a:t>
            </a:r>
            <a:r>
              <a:rPr lang="ja-JP" altLang="en-US" dirty="0">
                <a:ea typeface="ＭＳ Ｐゴシック" pitchFamily="-84" charset="-128"/>
              </a:rPr>
              <a:t>’</a:t>
            </a:r>
            <a:r>
              <a:rPr lang="en-US" altLang="ja-JP" dirty="0"/>
              <a:t>)   </a:t>
            </a:r>
            <a:endParaRPr lang="en-US" dirty="0"/>
          </a:p>
        </p:txBody>
      </p:sp>
      <p:sp>
        <p:nvSpPr>
          <p:cNvPr id="21507" name="Line 27"/>
          <p:cNvSpPr>
            <a:spLocks noChangeShapeType="1"/>
          </p:cNvSpPr>
          <p:nvPr/>
        </p:nvSpPr>
        <p:spPr bwMode="auto">
          <a:xfrm flipH="1">
            <a:off x="1295400" y="3429000"/>
            <a:ext cx="76200" cy="22860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1508" name="Line 28"/>
          <p:cNvSpPr>
            <a:spLocks noChangeShapeType="1"/>
          </p:cNvSpPr>
          <p:nvPr/>
        </p:nvSpPr>
        <p:spPr bwMode="auto">
          <a:xfrm>
            <a:off x="1295400" y="5715000"/>
            <a:ext cx="60960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21509" name="Line 29"/>
          <p:cNvSpPr>
            <a:spLocks noChangeShapeType="1"/>
          </p:cNvSpPr>
          <p:nvPr/>
        </p:nvSpPr>
        <p:spPr bwMode="auto">
          <a:xfrm flipH="1">
            <a:off x="2590800" y="3352800"/>
            <a:ext cx="76200" cy="19050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1510" name="Line 30"/>
          <p:cNvSpPr>
            <a:spLocks noChangeShapeType="1"/>
          </p:cNvSpPr>
          <p:nvPr/>
        </p:nvSpPr>
        <p:spPr bwMode="auto">
          <a:xfrm>
            <a:off x="2590800" y="5257800"/>
            <a:ext cx="44196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21511" name="Line 31"/>
          <p:cNvSpPr>
            <a:spLocks noChangeShapeType="1"/>
          </p:cNvSpPr>
          <p:nvPr/>
        </p:nvSpPr>
        <p:spPr bwMode="auto">
          <a:xfrm>
            <a:off x="1371600" y="3733800"/>
            <a:ext cx="1295400" cy="0"/>
          </a:xfrm>
          <a:prstGeom prst="line">
            <a:avLst/>
          </a:prstGeom>
          <a:noFill/>
          <a:ln w="38100" cap="flat" cmpd="sng" algn="ctr">
            <a:solidFill>
              <a:srgbClr val="FFCC00"/>
            </a:solidFill>
            <a:prstDash val="solid"/>
            <a:round/>
            <a:headEnd type="none" w="med" len="med"/>
            <a:tailEnd type="triangle" w="med" len="med"/>
          </a:ln>
        </p:spPr>
        <p:txBody>
          <a:bodyPr>
            <a:prstTxWarp prst="textNoShape">
              <a:avLst/>
            </a:prstTxWarp>
          </a:bodyPr>
          <a:lstStyle/>
          <a:p>
            <a:endParaRPr lang="en-US"/>
          </a:p>
        </p:txBody>
      </p:sp>
      <p:sp>
        <p:nvSpPr>
          <p:cNvPr id="21512" name="AutoShape 32"/>
          <p:cNvSpPr>
            <a:spLocks noChangeArrowheads="1"/>
          </p:cNvSpPr>
          <p:nvPr/>
        </p:nvSpPr>
        <p:spPr bwMode="auto">
          <a:xfrm>
            <a:off x="4648200" y="3733800"/>
            <a:ext cx="304800" cy="304800"/>
          </a:xfrm>
          <a:prstGeom prst="irregularSeal1">
            <a:avLst/>
          </a:prstGeom>
          <a:solidFill>
            <a:schemeClr val="accent1"/>
          </a:solidFill>
          <a:ln w="9525">
            <a:solidFill>
              <a:srgbClr val="FFFF00"/>
            </a:solidFill>
            <a:miter lim="800000"/>
            <a:headEnd/>
            <a:tailEnd/>
          </a:ln>
        </p:spPr>
        <p:txBody>
          <a:bodyPr wrap="none" anchor="ctr">
            <a:prstTxWarp prst="textNoShape">
              <a:avLst/>
            </a:prstTxWarp>
          </a:bodyPr>
          <a:lstStyle/>
          <a:p>
            <a:endParaRPr lang="en-US" sz="1800"/>
          </a:p>
        </p:txBody>
      </p:sp>
      <p:sp>
        <p:nvSpPr>
          <p:cNvPr id="21513" name="Line 33"/>
          <p:cNvSpPr>
            <a:spLocks noChangeShapeType="1"/>
          </p:cNvSpPr>
          <p:nvPr/>
        </p:nvSpPr>
        <p:spPr bwMode="auto">
          <a:xfrm>
            <a:off x="2667000" y="4114800"/>
            <a:ext cx="1981200" cy="0"/>
          </a:xfrm>
          <a:prstGeom prst="line">
            <a:avLst/>
          </a:prstGeom>
          <a:noFill/>
          <a:ln w="38100" cap="flat" cmpd="sng" algn="ctr">
            <a:solidFill>
              <a:schemeClr val="accent1"/>
            </a:solidFill>
            <a:prstDash val="solid"/>
            <a:round/>
            <a:headEnd type="none" w="med" len="med"/>
            <a:tailEnd type="triangle" w="med" len="med"/>
          </a:ln>
        </p:spPr>
        <p:txBody>
          <a:bodyPr>
            <a:prstTxWarp prst="textNoShape">
              <a:avLst/>
            </a:prstTxWarp>
          </a:bodyPr>
          <a:lstStyle/>
          <a:p>
            <a:endParaRPr lang="en-US"/>
          </a:p>
        </p:txBody>
      </p:sp>
      <p:sp>
        <p:nvSpPr>
          <p:cNvPr id="21514" name="Line 34"/>
          <p:cNvSpPr>
            <a:spLocks noChangeShapeType="1"/>
          </p:cNvSpPr>
          <p:nvPr/>
        </p:nvSpPr>
        <p:spPr bwMode="auto">
          <a:xfrm>
            <a:off x="2590800" y="4876800"/>
            <a:ext cx="609600" cy="0"/>
          </a:xfrm>
          <a:prstGeom prst="line">
            <a:avLst/>
          </a:prstGeom>
          <a:noFill/>
          <a:ln w="76200">
            <a:solidFill>
              <a:schemeClr val="tx1"/>
            </a:solidFill>
            <a:round/>
            <a:headEnd/>
            <a:tailEnd type="triangle" w="med" len="med"/>
          </a:ln>
        </p:spPr>
        <p:txBody>
          <a:bodyPr>
            <a:prstTxWarp prst="textNoShape">
              <a:avLst/>
            </a:prstTxWarp>
          </a:bodyPr>
          <a:lstStyle/>
          <a:p>
            <a:endParaRPr lang="en-US"/>
          </a:p>
        </p:txBody>
      </p:sp>
      <p:sp>
        <p:nvSpPr>
          <p:cNvPr id="21515" name="Rectangle 38"/>
          <p:cNvSpPr>
            <a:spLocks noChangeArrowheads="1"/>
          </p:cNvSpPr>
          <p:nvPr/>
        </p:nvSpPr>
        <p:spPr bwMode="auto">
          <a:xfrm>
            <a:off x="1828800" y="3886200"/>
            <a:ext cx="311150" cy="366713"/>
          </a:xfrm>
          <a:prstGeom prst="rect">
            <a:avLst/>
          </a:prstGeom>
          <a:noFill/>
          <a:ln w="9525">
            <a:noFill/>
            <a:miter lim="800000"/>
            <a:headEnd/>
            <a:tailEnd/>
          </a:ln>
        </p:spPr>
        <p:txBody>
          <a:bodyPr wrap="none">
            <a:prstTxWarp prst="textNoShape">
              <a:avLst/>
            </a:prstTxWarp>
            <a:spAutoFit/>
          </a:bodyPr>
          <a:lstStyle/>
          <a:p>
            <a:r>
              <a:rPr lang="en-US" sz="1800" b="1" dirty="0" err="1">
                <a:solidFill>
                  <a:schemeClr val="tx1"/>
                </a:solidFill>
              </a:rPr>
              <a:t>x</a:t>
            </a:r>
            <a:endParaRPr lang="en-US" sz="1800" b="1" dirty="0">
              <a:solidFill>
                <a:schemeClr val="tx1"/>
              </a:solidFill>
            </a:endParaRPr>
          </a:p>
        </p:txBody>
      </p:sp>
      <p:sp>
        <p:nvSpPr>
          <p:cNvPr id="21516" name="Rectangle 39"/>
          <p:cNvSpPr>
            <a:spLocks noChangeArrowheads="1"/>
          </p:cNvSpPr>
          <p:nvPr/>
        </p:nvSpPr>
        <p:spPr bwMode="auto">
          <a:xfrm>
            <a:off x="1352550" y="4724400"/>
            <a:ext cx="349250" cy="366713"/>
          </a:xfrm>
          <a:prstGeom prst="rect">
            <a:avLst/>
          </a:prstGeom>
          <a:noFill/>
          <a:ln w="9525">
            <a:noFill/>
            <a:miter lim="800000"/>
            <a:headEnd/>
            <a:tailEnd/>
          </a:ln>
        </p:spPr>
        <p:txBody>
          <a:bodyPr wrap="none">
            <a:prstTxWarp prst="textNoShape">
              <a:avLst/>
            </a:prstTxWarp>
            <a:spAutoFit/>
          </a:bodyPr>
          <a:lstStyle/>
          <a:p>
            <a:r>
              <a:rPr lang="en-US" sz="1800" b="1" dirty="0">
                <a:solidFill>
                  <a:schemeClr val="tx1"/>
                </a:solidFill>
              </a:rPr>
              <a:t>K</a:t>
            </a:r>
          </a:p>
        </p:txBody>
      </p:sp>
      <p:sp>
        <p:nvSpPr>
          <p:cNvPr id="21517" name="Rectangle 40"/>
          <p:cNvSpPr>
            <a:spLocks noChangeArrowheads="1"/>
          </p:cNvSpPr>
          <p:nvPr/>
        </p:nvSpPr>
        <p:spPr bwMode="auto">
          <a:xfrm>
            <a:off x="5035550" y="3657600"/>
            <a:ext cx="336550" cy="366713"/>
          </a:xfrm>
          <a:prstGeom prst="rect">
            <a:avLst/>
          </a:prstGeom>
          <a:noFill/>
          <a:ln w="9525">
            <a:noFill/>
            <a:miter lim="800000"/>
            <a:headEnd/>
            <a:tailEnd/>
          </a:ln>
        </p:spPr>
        <p:txBody>
          <a:bodyPr wrap="none">
            <a:prstTxWarp prst="textNoShape">
              <a:avLst/>
            </a:prstTxWarp>
            <a:spAutoFit/>
          </a:bodyPr>
          <a:lstStyle/>
          <a:p>
            <a:r>
              <a:rPr lang="en-US" sz="1800" b="1" dirty="0">
                <a:solidFill>
                  <a:schemeClr val="tx1"/>
                </a:solidFill>
              </a:rPr>
              <a:t>P</a:t>
            </a:r>
          </a:p>
        </p:txBody>
      </p:sp>
      <p:sp>
        <p:nvSpPr>
          <p:cNvPr id="21518" name="Rectangle 41"/>
          <p:cNvSpPr>
            <a:spLocks noChangeArrowheads="1"/>
          </p:cNvSpPr>
          <p:nvPr/>
        </p:nvSpPr>
        <p:spPr bwMode="auto">
          <a:xfrm>
            <a:off x="4152900" y="4800600"/>
            <a:ext cx="412750" cy="366713"/>
          </a:xfrm>
          <a:prstGeom prst="rect">
            <a:avLst/>
          </a:prstGeom>
          <a:noFill/>
          <a:ln w="9525">
            <a:noFill/>
            <a:miter lim="800000"/>
            <a:headEnd/>
            <a:tailEnd/>
          </a:ln>
        </p:spPr>
        <p:txBody>
          <a:bodyPr wrap="none">
            <a:prstTxWarp prst="textNoShape">
              <a:avLst/>
            </a:prstTxWarp>
            <a:spAutoFit/>
          </a:bodyPr>
          <a:lstStyle/>
          <a:p>
            <a:r>
              <a:rPr lang="en-US" sz="1800" b="1" dirty="0">
                <a:solidFill>
                  <a:schemeClr val="tx1"/>
                </a:solidFill>
              </a:rPr>
              <a:t>K</a:t>
            </a:r>
            <a:r>
              <a:rPr lang="ja-JP" altLang="en-US" sz="1800" b="1" dirty="0">
                <a:solidFill>
                  <a:schemeClr val="tx1"/>
                </a:solidFill>
              </a:rPr>
              <a:t>’</a:t>
            </a:r>
            <a:endParaRPr lang="en-US" sz="1800" b="1" dirty="0">
              <a:solidFill>
                <a:schemeClr val="tx1"/>
              </a:solidFill>
            </a:endParaRPr>
          </a:p>
        </p:txBody>
      </p:sp>
      <p:sp>
        <p:nvSpPr>
          <p:cNvPr id="21519" name="Rectangle 42"/>
          <p:cNvSpPr>
            <a:spLocks noChangeArrowheads="1"/>
          </p:cNvSpPr>
          <p:nvPr/>
        </p:nvSpPr>
        <p:spPr bwMode="auto">
          <a:xfrm>
            <a:off x="6540500" y="4891088"/>
            <a:ext cx="895350" cy="366712"/>
          </a:xfrm>
          <a:prstGeom prst="rect">
            <a:avLst/>
          </a:prstGeom>
          <a:noFill/>
          <a:ln w="9525">
            <a:noFill/>
            <a:miter lim="800000"/>
            <a:headEnd/>
            <a:tailEnd/>
          </a:ln>
        </p:spPr>
        <p:txBody>
          <a:bodyPr wrap="none">
            <a:prstTxWarp prst="textNoShape">
              <a:avLst/>
            </a:prstTxWarp>
            <a:spAutoFit/>
          </a:bodyPr>
          <a:lstStyle/>
          <a:p>
            <a:r>
              <a:rPr lang="en-US" sz="1800" b="1" dirty="0" err="1">
                <a:solidFill>
                  <a:schemeClr val="tx1"/>
                </a:solidFill>
              </a:rPr>
              <a:t>x</a:t>
            </a:r>
            <a:r>
              <a:rPr lang="ja-JP" altLang="en-US" sz="1800" b="1" dirty="0">
                <a:solidFill>
                  <a:schemeClr val="tx1"/>
                </a:solidFill>
              </a:rPr>
              <a:t>’</a:t>
            </a:r>
            <a:r>
              <a:rPr lang="en-US" altLang="ja-JP" sz="1800" b="1" dirty="0">
                <a:solidFill>
                  <a:schemeClr val="tx1"/>
                </a:solidFill>
              </a:rPr>
              <a:t>-axis</a:t>
            </a:r>
            <a:endParaRPr lang="en-US" sz="1800" b="1" dirty="0">
              <a:solidFill>
                <a:schemeClr val="tx1"/>
              </a:solidFill>
            </a:endParaRPr>
          </a:p>
        </p:txBody>
      </p:sp>
      <p:sp>
        <p:nvSpPr>
          <p:cNvPr id="21520" name="Rectangle 43"/>
          <p:cNvSpPr>
            <a:spLocks noChangeArrowheads="1"/>
          </p:cNvSpPr>
          <p:nvPr/>
        </p:nvSpPr>
        <p:spPr bwMode="auto">
          <a:xfrm>
            <a:off x="6781800" y="5334000"/>
            <a:ext cx="831850" cy="366713"/>
          </a:xfrm>
          <a:prstGeom prst="rect">
            <a:avLst/>
          </a:prstGeom>
          <a:noFill/>
          <a:ln w="9525">
            <a:noFill/>
            <a:miter lim="800000"/>
            <a:headEnd/>
            <a:tailEnd/>
          </a:ln>
        </p:spPr>
        <p:txBody>
          <a:bodyPr wrap="none">
            <a:prstTxWarp prst="textNoShape">
              <a:avLst/>
            </a:prstTxWarp>
            <a:spAutoFit/>
          </a:bodyPr>
          <a:lstStyle/>
          <a:p>
            <a:r>
              <a:rPr lang="en-US" sz="1800" b="1" dirty="0">
                <a:solidFill>
                  <a:schemeClr val="tx1"/>
                </a:solidFill>
              </a:rPr>
              <a:t>x-axis</a:t>
            </a:r>
          </a:p>
        </p:txBody>
      </p:sp>
      <p:sp>
        <p:nvSpPr>
          <p:cNvPr id="21523" name="Line 33"/>
          <p:cNvSpPr>
            <a:spLocks noChangeShapeType="1"/>
          </p:cNvSpPr>
          <p:nvPr/>
        </p:nvSpPr>
        <p:spPr bwMode="auto">
          <a:xfrm>
            <a:off x="1371600" y="3962400"/>
            <a:ext cx="3276600" cy="0"/>
          </a:xfrm>
          <a:prstGeom prst="line">
            <a:avLst/>
          </a:prstGeom>
          <a:noFill/>
          <a:ln w="38100" cap="flat" cmpd="sng" algn="ctr">
            <a:solidFill>
              <a:schemeClr val="accent1"/>
            </a:solidFill>
            <a:prstDash val="solid"/>
            <a:round/>
            <a:headEnd type="none" w="med" len="med"/>
            <a:tailEnd type="triangle" w="med" len="med"/>
          </a:ln>
        </p:spPr>
        <p:txBody>
          <a:bodyPr>
            <a:prstTxWarp prst="textNoShape">
              <a:avLst/>
            </a:prstTxWarp>
          </a:bodyPr>
          <a:lstStyle/>
          <a:p>
            <a:endParaRPr lang="en-US"/>
          </a:p>
        </p:txBody>
      </p:sp>
      <p:graphicFrame>
        <p:nvGraphicFramePr>
          <p:cNvPr id="21524" name="Object 2"/>
          <p:cNvGraphicFramePr>
            <a:graphicFrameLocks noChangeAspect="1"/>
          </p:cNvGraphicFramePr>
          <p:nvPr/>
        </p:nvGraphicFramePr>
        <p:xfrm>
          <a:off x="1835150" y="4389438"/>
          <a:ext cx="328613" cy="287337"/>
        </p:xfrm>
        <a:graphic>
          <a:graphicData uri="http://schemas.openxmlformats.org/presentationml/2006/ole">
            <mc:AlternateContent xmlns:mc="http://schemas.openxmlformats.org/markup-compatibility/2006">
              <mc:Choice xmlns:v="urn:schemas-microsoft-com:vml" Requires="v">
                <p:oleObj spid="_x0000_s12361" name="Equation" r:id="rId3" imgW="101600" imgH="177800" progId="Equation.3">
                  <p:embed/>
                </p:oleObj>
              </mc:Choice>
              <mc:Fallback>
                <p:oleObj name="Equation" r:id="rId3" imgW="101600" imgH="177800" progId="Equation.3">
                  <p:embed/>
                  <p:pic>
                    <p:nvPicPr>
                      <p:cNvPr id="2152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4389438"/>
                        <a:ext cx="328613" cy="287337"/>
                      </a:xfrm>
                      <a:prstGeom prst="rect">
                        <a:avLst/>
                      </a:prstGeom>
                      <a:noFill/>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1525" name="Object 3"/>
          <p:cNvGraphicFramePr>
            <a:graphicFrameLocks noChangeAspect="1"/>
          </p:cNvGraphicFramePr>
          <p:nvPr/>
        </p:nvGraphicFramePr>
        <p:xfrm>
          <a:off x="1905000" y="3276600"/>
          <a:ext cx="477982" cy="368300"/>
        </p:xfrm>
        <a:graphic>
          <a:graphicData uri="http://schemas.openxmlformats.org/presentationml/2006/ole">
            <mc:AlternateContent xmlns:mc="http://schemas.openxmlformats.org/markup-compatibility/2006">
              <mc:Choice xmlns:v="urn:schemas-microsoft-com:vml" Requires="v">
                <p:oleObj spid="_x0000_s12362" name="Equation" r:id="rId5" imgW="152400" imgH="139700" progId="Equation.DSMT4">
                  <p:embed/>
                </p:oleObj>
              </mc:Choice>
              <mc:Fallback>
                <p:oleObj name="Equation" r:id="rId5" imgW="152400" imgH="139700" progId="Equation.DSMT4">
                  <p:embed/>
                  <p:pic>
                    <p:nvPicPr>
                      <p:cNvPr id="21525"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3276600"/>
                        <a:ext cx="477982" cy="368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3" name="Date Placeholder 22"/>
          <p:cNvSpPr>
            <a:spLocks noGrp="1"/>
          </p:cNvSpPr>
          <p:nvPr>
            <p:ph type="dt" sz="half" idx="10"/>
          </p:nvPr>
        </p:nvSpPr>
        <p:spPr/>
        <p:txBody>
          <a:bodyPr/>
          <a:lstStyle/>
          <a:p>
            <a:pPr>
              <a:defRPr/>
            </a:pPr>
            <a:r>
              <a:rPr lang="en-US"/>
              <a:t>Mon. Jan. 28, 2019</a:t>
            </a:r>
          </a:p>
        </p:txBody>
      </p:sp>
      <p:sp>
        <p:nvSpPr>
          <p:cNvPr id="24" name="Slide Number Placeholder 23"/>
          <p:cNvSpPr>
            <a:spLocks noGrp="1"/>
          </p:cNvSpPr>
          <p:nvPr>
            <p:ph type="sldNum" sz="quarter" idx="12"/>
          </p:nvPr>
        </p:nvSpPr>
        <p:spPr/>
        <p:txBody>
          <a:bodyPr/>
          <a:lstStyle/>
          <a:p>
            <a:fld id="{D2E2D3D9-226A-124B-9637-7AA1A3A82A15}" type="slidenum">
              <a:rPr lang="en-US" smtClean="0"/>
              <a:pPr/>
              <a:t>18</a:t>
            </a:fld>
            <a:endParaRPr lang="en-US"/>
          </a:p>
        </p:txBody>
      </p:sp>
      <p:sp>
        <p:nvSpPr>
          <p:cNvPr id="25" name="Footer Placeholder 24"/>
          <p:cNvSpPr>
            <a:spLocks noGrp="1"/>
          </p:cNvSpPr>
          <p:nvPr>
            <p:ph type="ftr" sz="quarter" idx="11"/>
          </p:nvPr>
        </p:nvSpPr>
        <p:spPr/>
        <p:txBody>
          <a:bodyPr/>
          <a:lstStyle/>
          <a:p>
            <a:pPr>
              <a:defRPr/>
            </a:pPr>
            <a:r>
              <a:rPr lang="de"/>
              <a:t>PHYS 3313-001, Spring 2019                      Dr. Amir Farbin</a:t>
            </a:r>
            <a:endParaRPr lang="en-US"/>
          </a:p>
        </p:txBody>
      </p:sp>
      <p:graphicFrame>
        <p:nvGraphicFramePr>
          <p:cNvPr id="26" name="Object 4"/>
          <p:cNvGraphicFramePr>
            <a:graphicFrameLocks noChangeAspect="1"/>
          </p:cNvGraphicFramePr>
          <p:nvPr>
            <p:extLst/>
          </p:nvPr>
        </p:nvGraphicFramePr>
        <p:xfrm>
          <a:off x="3657600" y="4114800"/>
          <a:ext cx="1700212" cy="533400"/>
        </p:xfrm>
        <a:graphic>
          <a:graphicData uri="http://schemas.openxmlformats.org/presentationml/2006/ole">
            <mc:AlternateContent xmlns:mc="http://schemas.openxmlformats.org/markup-compatibility/2006">
              <mc:Choice xmlns:v="urn:schemas-microsoft-com:vml" Requires="v">
                <p:oleObj spid="_x0000_s12363" name="Equation" r:id="rId7" imgW="647700" imgH="203200" progId="Equation.DSMT4">
                  <p:embed/>
                </p:oleObj>
              </mc:Choice>
              <mc:Fallback>
                <p:oleObj name="Equation" r:id="rId7" imgW="647700" imgH="203200" progId="Equation.DSMT4">
                  <p:embed/>
                  <p:pic>
                    <p:nvPicPr>
                      <p:cNvPr id="26" name="Object 4"/>
                      <p:cNvPicPr>
                        <a:picLocks noChangeAspect="1" noChangeArrowheads="1"/>
                      </p:cNvPicPr>
                      <p:nvPr/>
                    </p:nvPicPr>
                    <p:blipFill>
                      <a:blip r:embed="rId8"/>
                      <a:srcRect/>
                      <a:stretch>
                        <a:fillRect/>
                      </a:stretch>
                    </p:blipFill>
                    <p:spPr bwMode="auto">
                      <a:xfrm>
                        <a:off x="3657600" y="4114800"/>
                        <a:ext cx="1700212" cy="533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7" name="Object 4"/>
          <p:cNvGraphicFramePr>
            <a:graphicFrameLocks noChangeAspect="1"/>
          </p:cNvGraphicFramePr>
          <p:nvPr>
            <p:extLst/>
          </p:nvPr>
        </p:nvGraphicFramePr>
        <p:xfrm>
          <a:off x="3276600" y="4572000"/>
          <a:ext cx="300037" cy="533400"/>
        </p:xfrm>
        <a:graphic>
          <a:graphicData uri="http://schemas.openxmlformats.org/presentationml/2006/ole">
            <mc:AlternateContent xmlns:mc="http://schemas.openxmlformats.org/markup-compatibility/2006">
              <mc:Choice xmlns:v="urn:schemas-microsoft-com:vml" Requires="v">
                <p:oleObj spid="_x0000_s12364" name="Equation" r:id="rId9" imgW="114300" imgH="203200" progId="Equation.DSMT4">
                  <p:embed/>
                </p:oleObj>
              </mc:Choice>
              <mc:Fallback>
                <p:oleObj name="Equation" r:id="rId9" imgW="114300" imgH="203200" progId="Equation.DSMT4">
                  <p:embed/>
                  <p:pic>
                    <p:nvPicPr>
                      <p:cNvPr id="27" name="Object 4"/>
                      <p:cNvPicPr>
                        <a:picLocks noChangeAspect="1" noChangeArrowheads="1"/>
                      </p:cNvPicPr>
                      <p:nvPr/>
                    </p:nvPicPr>
                    <p:blipFill>
                      <a:blip r:embed="rId10"/>
                      <a:srcRect/>
                      <a:stretch>
                        <a:fillRect/>
                      </a:stretch>
                    </p:blipFill>
                    <p:spPr bwMode="auto">
                      <a:xfrm>
                        <a:off x="3276600" y="4572000"/>
                        <a:ext cx="300037" cy="533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833912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wipe(left)">
                                      <p:cBhvr>
                                        <p:cTn id="7" dur="500"/>
                                        <p:tgtEl>
                                          <p:spTgt spid="2150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507"/>
                                        </p:tgtEl>
                                        <p:attrNameLst>
                                          <p:attrName>style.visibility</p:attrName>
                                        </p:attrNameLst>
                                      </p:cBhvr>
                                      <p:to>
                                        <p:strVal val="visible"/>
                                      </p:to>
                                    </p:set>
                                    <p:animEffect transition="in" filter="wipe(left)">
                                      <p:cBhvr>
                                        <p:cTn id="10" dur="500"/>
                                        <p:tgtEl>
                                          <p:spTgt spid="21507"/>
                                        </p:tgtEl>
                                      </p:cBhvr>
                                    </p:animEffect>
                                  </p:childTnLst>
                                </p:cTn>
                              </p:par>
                            </p:childTnLst>
                          </p:cTn>
                        </p:par>
                        <p:par>
                          <p:cTn id="11" fill="hold">
                            <p:stCondLst>
                              <p:cond delay="500"/>
                            </p:stCondLst>
                            <p:childTnLst>
                              <p:par>
                                <p:cTn id="12" presetID="53" presetClass="entr" presetSubtype="0" fill="hold" grpId="0" nodeType="afterEffect">
                                  <p:stCondLst>
                                    <p:cond delay="0"/>
                                  </p:stCondLst>
                                  <p:childTnLst>
                                    <p:set>
                                      <p:cBhvr>
                                        <p:cTn id="13" dur="1" fill="hold">
                                          <p:stCondLst>
                                            <p:cond delay="0"/>
                                          </p:stCondLst>
                                        </p:cTn>
                                        <p:tgtEl>
                                          <p:spTgt spid="21520"/>
                                        </p:tgtEl>
                                        <p:attrNameLst>
                                          <p:attrName>style.visibility</p:attrName>
                                        </p:attrNameLst>
                                      </p:cBhvr>
                                      <p:to>
                                        <p:strVal val="visible"/>
                                      </p:to>
                                    </p:set>
                                    <p:anim calcmode="lin" valueType="num">
                                      <p:cBhvr>
                                        <p:cTn id="14" dur="500" fill="hold"/>
                                        <p:tgtEl>
                                          <p:spTgt spid="21520"/>
                                        </p:tgtEl>
                                        <p:attrNameLst>
                                          <p:attrName>ppt_w</p:attrName>
                                        </p:attrNameLst>
                                      </p:cBhvr>
                                      <p:tavLst>
                                        <p:tav tm="0">
                                          <p:val>
                                            <p:fltVal val="0"/>
                                          </p:val>
                                        </p:tav>
                                        <p:tav tm="100000">
                                          <p:val>
                                            <p:strVal val="#ppt_w"/>
                                          </p:val>
                                        </p:tav>
                                      </p:tavLst>
                                    </p:anim>
                                    <p:anim calcmode="lin" valueType="num">
                                      <p:cBhvr>
                                        <p:cTn id="15" dur="500" fill="hold"/>
                                        <p:tgtEl>
                                          <p:spTgt spid="21520"/>
                                        </p:tgtEl>
                                        <p:attrNameLst>
                                          <p:attrName>ppt_h</p:attrName>
                                        </p:attrNameLst>
                                      </p:cBhvr>
                                      <p:tavLst>
                                        <p:tav tm="0">
                                          <p:val>
                                            <p:fltVal val="0"/>
                                          </p:val>
                                        </p:tav>
                                        <p:tav tm="100000">
                                          <p:val>
                                            <p:strVal val="#ppt_h"/>
                                          </p:val>
                                        </p:tav>
                                      </p:tavLst>
                                    </p:anim>
                                    <p:animEffect transition="in" filter="fade">
                                      <p:cBhvr>
                                        <p:cTn id="16" dur="500"/>
                                        <p:tgtEl>
                                          <p:spTgt spid="2152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1516"/>
                                        </p:tgtEl>
                                        <p:attrNameLst>
                                          <p:attrName>style.visibility</p:attrName>
                                        </p:attrNameLst>
                                      </p:cBhvr>
                                      <p:to>
                                        <p:strVal val="visible"/>
                                      </p:to>
                                    </p:set>
                                    <p:anim calcmode="lin" valueType="num">
                                      <p:cBhvr>
                                        <p:cTn id="21" dur="500" fill="hold"/>
                                        <p:tgtEl>
                                          <p:spTgt spid="21516"/>
                                        </p:tgtEl>
                                        <p:attrNameLst>
                                          <p:attrName>ppt_w</p:attrName>
                                        </p:attrNameLst>
                                      </p:cBhvr>
                                      <p:tavLst>
                                        <p:tav tm="0">
                                          <p:val>
                                            <p:fltVal val="0"/>
                                          </p:val>
                                        </p:tav>
                                        <p:tav tm="100000">
                                          <p:val>
                                            <p:strVal val="#ppt_w"/>
                                          </p:val>
                                        </p:tav>
                                      </p:tavLst>
                                    </p:anim>
                                    <p:anim calcmode="lin" valueType="num">
                                      <p:cBhvr>
                                        <p:cTn id="22" dur="500" fill="hold"/>
                                        <p:tgtEl>
                                          <p:spTgt spid="21516"/>
                                        </p:tgtEl>
                                        <p:attrNameLst>
                                          <p:attrName>ppt_h</p:attrName>
                                        </p:attrNameLst>
                                      </p:cBhvr>
                                      <p:tavLst>
                                        <p:tav tm="0">
                                          <p:val>
                                            <p:fltVal val="0"/>
                                          </p:val>
                                        </p:tav>
                                        <p:tav tm="100000">
                                          <p:val>
                                            <p:strVal val="#ppt_h"/>
                                          </p:val>
                                        </p:tav>
                                      </p:tavLst>
                                    </p:anim>
                                    <p:animEffect transition="in" filter="fade">
                                      <p:cBhvr>
                                        <p:cTn id="23" dur="500"/>
                                        <p:tgtEl>
                                          <p:spTgt spid="21516"/>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1510"/>
                                        </p:tgtEl>
                                        <p:attrNameLst>
                                          <p:attrName>style.visibility</p:attrName>
                                        </p:attrNameLst>
                                      </p:cBhvr>
                                      <p:to>
                                        <p:strVal val="visible"/>
                                      </p:to>
                                    </p:set>
                                    <p:animEffect transition="in" filter="wipe(left)">
                                      <p:cBhvr>
                                        <p:cTn id="27" dur="500"/>
                                        <p:tgtEl>
                                          <p:spTgt spid="21510"/>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21509"/>
                                        </p:tgtEl>
                                        <p:attrNameLst>
                                          <p:attrName>style.visibility</p:attrName>
                                        </p:attrNameLst>
                                      </p:cBhvr>
                                      <p:to>
                                        <p:strVal val="visible"/>
                                      </p:to>
                                    </p:set>
                                    <p:animEffect transition="in" filter="wipe(left)">
                                      <p:cBhvr>
                                        <p:cTn id="31" dur="500"/>
                                        <p:tgtEl>
                                          <p:spTgt spid="21509"/>
                                        </p:tgtEl>
                                      </p:cBhvr>
                                    </p:animEffect>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21519"/>
                                        </p:tgtEl>
                                        <p:attrNameLst>
                                          <p:attrName>style.visibility</p:attrName>
                                        </p:attrNameLst>
                                      </p:cBhvr>
                                      <p:to>
                                        <p:strVal val="visible"/>
                                      </p:to>
                                    </p:set>
                                    <p:animEffect transition="in" filter="wipe(left)">
                                      <p:cBhvr>
                                        <p:cTn id="35" dur="500"/>
                                        <p:tgtEl>
                                          <p:spTgt spid="21519"/>
                                        </p:tgtEl>
                                      </p:cBhvr>
                                    </p:animEffect>
                                  </p:childTnLst>
                                </p:cTn>
                              </p:par>
                            </p:childTnLst>
                          </p:cTn>
                        </p:par>
                        <p:par>
                          <p:cTn id="36" fill="hold">
                            <p:stCondLst>
                              <p:cond delay="2000"/>
                            </p:stCondLst>
                            <p:childTnLst>
                              <p:par>
                                <p:cTn id="37" presetID="53" presetClass="entr" presetSubtype="0" fill="hold" grpId="0" nodeType="afterEffect">
                                  <p:stCondLst>
                                    <p:cond delay="0"/>
                                  </p:stCondLst>
                                  <p:childTnLst>
                                    <p:set>
                                      <p:cBhvr>
                                        <p:cTn id="38" dur="1" fill="hold">
                                          <p:stCondLst>
                                            <p:cond delay="0"/>
                                          </p:stCondLst>
                                        </p:cTn>
                                        <p:tgtEl>
                                          <p:spTgt spid="21518"/>
                                        </p:tgtEl>
                                        <p:attrNameLst>
                                          <p:attrName>style.visibility</p:attrName>
                                        </p:attrNameLst>
                                      </p:cBhvr>
                                      <p:to>
                                        <p:strVal val="visible"/>
                                      </p:to>
                                    </p:set>
                                    <p:anim calcmode="lin" valueType="num">
                                      <p:cBhvr>
                                        <p:cTn id="39" dur="500" fill="hold"/>
                                        <p:tgtEl>
                                          <p:spTgt spid="21518"/>
                                        </p:tgtEl>
                                        <p:attrNameLst>
                                          <p:attrName>ppt_w</p:attrName>
                                        </p:attrNameLst>
                                      </p:cBhvr>
                                      <p:tavLst>
                                        <p:tav tm="0">
                                          <p:val>
                                            <p:fltVal val="0"/>
                                          </p:val>
                                        </p:tav>
                                        <p:tav tm="100000">
                                          <p:val>
                                            <p:strVal val="#ppt_w"/>
                                          </p:val>
                                        </p:tav>
                                      </p:tavLst>
                                    </p:anim>
                                    <p:anim calcmode="lin" valueType="num">
                                      <p:cBhvr>
                                        <p:cTn id="40" dur="500" fill="hold"/>
                                        <p:tgtEl>
                                          <p:spTgt spid="21518"/>
                                        </p:tgtEl>
                                        <p:attrNameLst>
                                          <p:attrName>ppt_h</p:attrName>
                                        </p:attrNameLst>
                                      </p:cBhvr>
                                      <p:tavLst>
                                        <p:tav tm="0">
                                          <p:val>
                                            <p:fltVal val="0"/>
                                          </p:val>
                                        </p:tav>
                                        <p:tav tm="100000">
                                          <p:val>
                                            <p:strVal val="#ppt_h"/>
                                          </p:val>
                                        </p:tav>
                                      </p:tavLst>
                                    </p:anim>
                                    <p:animEffect transition="in" filter="fade">
                                      <p:cBhvr>
                                        <p:cTn id="41" dur="500"/>
                                        <p:tgtEl>
                                          <p:spTgt spid="2151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1514"/>
                                        </p:tgtEl>
                                        <p:attrNameLst>
                                          <p:attrName>style.visibility</p:attrName>
                                        </p:attrNameLst>
                                      </p:cBhvr>
                                      <p:to>
                                        <p:strVal val="visible"/>
                                      </p:to>
                                    </p:set>
                                    <p:animEffect transition="in" filter="wipe(left)">
                                      <p:cBhvr>
                                        <p:cTn id="46" dur="500"/>
                                        <p:tgtEl>
                                          <p:spTgt spid="21514"/>
                                        </p:tgtEl>
                                      </p:cBhvr>
                                    </p:animEffect>
                                  </p:childTnLst>
                                </p:cTn>
                              </p:par>
                            </p:childTnLst>
                          </p:cTn>
                        </p:par>
                        <p:par>
                          <p:cTn id="47" fill="hold">
                            <p:stCondLst>
                              <p:cond delay="500"/>
                            </p:stCondLst>
                            <p:childTnLst>
                              <p:par>
                                <p:cTn id="48" presetID="22" presetClass="entr" presetSubtype="8" fill="hold"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left)">
                                      <p:cBhvr>
                                        <p:cTn id="50" dur="5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1506">
                                            <p:txEl>
                                              <p:pRg st="0" end="0"/>
                                            </p:txEl>
                                          </p:spTgt>
                                        </p:tgtEl>
                                        <p:attrNameLst>
                                          <p:attrName>style.visibility</p:attrName>
                                        </p:attrNameLst>
                                      </p:cBhvr>
                                      <p:to>
                                        <p:strVal val="visible"/>
                                      </p:to>
                                    </p:set>
                                    <p:animEffect transition="in" filter="wipe(left)">
                                      <p:cBhvr>
                                        <p:cTn id="55" dur="500"/>
                                        <p:tgtEl>
                                          <p:spTgt spid="21506">
                                            <p:txEl>
                                              <p:pRg st="0" end="0"/>
                                            </p:txEl>
                                          </p:spTgt>
                                        </p:tgtEl>
                                      </p:cBhvr>
                                    </p:animEffect>
                                  </p:childTnLst>
                                </p:cTn>
                              </p:par>
                            </p:childTnLst>
                          </p:cTn>
                        </p:par>
                        <p:par>
                          <p:cTn id="56" fill="hold">
                            <p:stCondLst>
                              <p:cond delay="500"/>
                            </p:stCondLst>
                            <p:childTnLst>
                              <p:par>
                                <p:cTn id="57" presetID="53" presetClass="entr" presetSubtype="0" fill="hold" grpId="0" nodeType="afterEffect">
                                  <p:stCondLst>
                                    <p:cond delay="0"/>
                                  </p:stCondLst>
                                  <p:childTnLst>
                                    <p:set>
                                      <p:cBhvr>
                                        <p:cTn id="58" dur="1" fill="hold">
                                          <p:stCondLst>
                                            <p:cond delay="0"/>
                                          </p:stCondLst>
                                        </p:cTn>
                                        <p:tgtEl>
                                          <p:spTgt spid="21512"/>
                                        </p:tgtEl>
                                        <p:attrNameLst>
                                          <p:attrName>style.visibility</p:attrName>
                                        </p:attrNameLst>
                                      </p:cBhvr>
                                      <p:to>
                                        <p:strVal val="visible"/>
                                      </p:to>
                                    </p:set>
                                    <p:anim calcmode="lin" valueType="num">
                                      <p:cBhvr>
                                        <p:cTn id="59" dur="500" fill="hold"/>
                                        <p:tgtEl>
                                          <p:spTgt spid="21512"/>
                                        </p:tgtEl>
                                        <p:attrNameLst>
                                          <p:attrName>ppt_w</p:attrName>
                                        </p:attrNameLst>
                                      </p:cBhvr>
                                      <p:tavLst>
                                        <p:tav tm="0">
                                          <p:val>
                                            <p:fltVal val="0"/>
                                          </p:val>
                                        </p:tav>
                                        <p:tav tm="100000">
                                          <p:val>
                                            <p:strVal val="#ppt_w"/>
                                          </p:val>
                                        </p:tav>
                                      </p:tavLst>
                                    </p:anim>
                                    <p:anim calcmode="lin" valueType="num">
                                      <p:cBhvr>
                                        <p:cTn id="60" dur="500" fill="hold"/>
                                        <p:tgtEl>
                                          <p:spTgt spid="21512"/>
                                        </p:tgtEl>
                                        <p:attrNameLst>
                                          <p:attrName>ppt_h</p:attrName>
                                        </p:attrNameLst>
                                      </p:cBhvr>
                                      <p:tavLst>
                                        <p:tav tm="0">
                                          <p:val>
                                            <p:fltVal val="0"/>
                                          </p:val>
                                        </p:tav>
                                        <p:tav tm="100000">
                                          <p:val>
                                            <p:strVal val="#ppt_h"/>
                                          </p:val>
                                        </p:tav>
                                      </p:tavLst>
                                    </p:anim>
                                    <p:animEffect transition="in" filter="fade">
                                      <p:cBhvr>
                                        <p:cTn id="61" dur="500"/>
                                        <p:tgtEl>
                                          <p:spTgt spid="21512"/>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21517"/>
                                        </p:tgtEl>
                                        <p:attrNameLst>
                                          <p:attrName>style.visibility</p:attrName>
                                        </p:attrNameLst>
                                      </p:cBhvr>
                                      <p:to>
                                        <p:strVal val="visible"/>
                                      </p:to>
                                    </p:set>
                                    <p:anim calcmode="lin" valueType="num">
                                      <p:cBhvr>
                                        <p:cTn id="66" dur="500" fill="hold"/>
                                        <p:tgtEl>
                                          <p:spTgt spid="21517"/>
                                        </p:tgtEl>
                                        <p:attrNameLst>
                                          <p:attrName>ppt_w</p:attrName>
                                        </p:attrNameLst>
                                      </p:cBhvr>
                                      <p:tavLst>
                                        <p:tav tm="0">
                                          <p:val>
                                            <p:fltVal val="0"/>
                                          </p:val>
                                        </p:tav>
                                        <p:tav tm="100000">
                                          <p:val>
                                            <p:strVal val="#ppt_w"/>
                                          </p:val>
                                        </p:tav>
                                      </p:tavLst>
                                    </p:anim>
                                    <p:anim calcmode="lin" valueType="num">
                                      <p:cBhvr>
                                        <p:cTn id="67" dur="500" fill="hold"/>
                                        <p:tgtEl>
                                          <p:spTgt spid="21517"/>
                                        </p:tgtEl>
                                        <p:attrNameLst>
                                          <p:attrName>ppt_h</p:attrName>
                                        </p:attrNameLst>
                                      </p:cBhvr>
                                      <p:tavLst>
                                        <p:tav tm="0">
                                          <p:val>
                                            <p:fltVal val="0"/>
                                          </p:val>
                                        </p:tav>
                                        <p:tav tm="100000">
                                          <p:val>
                                            <p:strVal val="#ppt_h"/>
                                          </p:val>
                                        </p:tav>
                                      </p:tavLst>
                                    </p:anim>
                                    <p:animEffect transition="in" filter="fade">
                                      <p:cBhvr>
                                        <p:cTn id="68" dur="500"/>
                                        <p:tgtEl>
                                          <p:spTgt spid="21517"/>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21506">
                                            <p:txEl>
                                              <p:pRg st="1" end="1"/>
                                            </p:txEl>
                                          </p:spTgt>
                                        </p:tgtEl>
                                        <p:attrNameLst>
                                          <p:attrName>style.visibility</p:attrName>
                                        </p:attrNameLst>
                                      </p:cBhvr>
                                      <p:to>
                                        <p:strVal val="visible"/>
                                      </p:to>
                                    </p:set>
                                    <p:animEffect transition="in" filter="wipe(left)">
                                      <p:cBhvr>
                                        <p:cTn id="71" dur="500"/>
                                        <p:tgtEl>
                                          <p:spTgt spid="21506">
                                            <p:txEl>
                                              <p:pRg st="1" end="1"/>
                                            </p:txEl>
                                          </p:spTgt>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21506">
                                            <p:txEl>
                                              <p:pRg st="2" end="2"/>
                                            </p:txEl>
                                          </p:spTgt>
                                        </p:tgtEl>
                                        <p:attrNameLst>
                                          <p:attrName>style.visibility</p:attrName>
                                        </p:attrNameLst>
                                      </p:cBhvr>
                                      <p:to>
                                        <p:strVal val="visible"/>
                                      </p:to>
                                    </p:set>
                                    <p:animEffect transition="in" filter="wipe(left)">
                                      <p:cBhvr>
                                        <p:cTn id="75" dur="500"/>
                                        <p:tgtEl>
                                          <p:spTgt spid="21506">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21523"/>
                                        </p:tgtEl>
                                        <p:attrNameLst>
                                          <p:attrName>style.visibility</p:attrName>
                                        </p:attrNameLst>
                                      </p:cBhvr>
                                      <p:to>
                                        <p:strVal val="visible"/>
                                      </p:to>
                                    </p:set>
                                    <p:animEffect transition="in" filter="wipe(left)">
                                      <p:cBhvr>
                                        <p:cTn id="80" dur="500"/>
                                        <p:tgtEl>
                                          <p:spTgt spid="21523"/>
                                        </p:tgtEl>
                                      </p:cBhvr>
                                    </p:animEffect>
                                  </p:childTnLst>
                                </p:cTn>
                              </p:par>
                            </p:childTnLst>
                          </p:cTn>
                        </p:par>
                        <p:par>
                          <p:cTn id="81" fill="hold">
                            <p:stCondLst>
                              <p:cond delay="500"/>
                            </p:stCondLst>
                            <p:childTnLst>
                              <p:par>
                                <p:cTn id="82" presetID="53" presetClass="entr" presetSubtype="0" fill="hold" grpId="0" nodeType="afterEffect">
                                  <p:stCondLst>
                                    <p:cond delay="0"/>
                                  </p:stCondLst>
                                  <p:childTnLst>
                                    <p:set>
                                      <p:cBhvr>
                                        <p:cTn id="83" dur="1" fill="hold">
                                          <p:stCondLst>
                                            <p:cond delay="0"/>
                                          </p:stCondLst>
                                        </p:cTn>
                                        <p:tgtEl>
                                          <p:spTgt spid="21515"/>
                                        </p:tgtEl>
                                        <p:attrNameLst>
                                          <p:attrName>style.visibility</p:attrName>
                                        </p:attrNameLst>
                                      </p:cBhvr>
                                      <p:to>
                                        <p:strVal val="visible"/>
                                      </p:to>
                                    </p:set>
                                    <p:anim calcmode="lin" valueType="num">
                                      <p:cBhvr>
                                        <p:cTn id="84" dur="500" fill="hold"/>
                                        <p:tgtEl>
                                          <p:spTgt spid="21515"/>
                                        </p:tgtEl>
                                        <p:attrNameLst>
                                          <p:attrName>ppt_w</p:attrName>
                                        </p:attrNameLst>
                                      </p:cBhvr>
                                      <p:tavLst>
                                        <p:tav tm="0">
                                          <p:val>
                                            <p:fltVal val="0"/>
                                          </p:val>
                                        </p:tav>
                                        <p:tav tm="100000">
                                          <p:val>
                                            <p:strVal val="#ppt_w"/>
                                          </p:val>
                                        </p:tav>
                                      </p:tavLst>
                                    </p:anim>
                                    <p:anim calcmode="lin" valueType="num">
                                      <p:cBhvr>
                                        <p:cTn id="85" dur="500" fill="hold"/>
                                        <p:tgtEl>
                                          <p:spTgt spid="21515"/>
                                        </p:tgtEl>
                                        <p:attrNameLst>
                                          <p:attrName>ppt_h</p:attrName>
                                        </p:attrNameLst>
                                      </p:cBhvr>
                                      <p:tavLst>
                                        <p:tav tm="0">
                                          <p:val>
                                            <p:fltVal val="0"/>
                                          </p:val>
                                        </p:tav>
                                        <p:tav tm="100000">
                                          <p:val>
                                            <p:strVal val="#ppt_h"/>
                                          </p:val>
                                        </p:tav>
                                      </p:tavLst>
                                    </p:anim>
                                    <p:animEffect transition="in" filter="fade">
                                      <p:cBhvr>
                                        <p:cTn id="86" dur="500"/>
                                        <p:tgtEl>
                                          <p:spTgt spid="21515"/>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21511"/>
                                        </p:tgtEl>
                                        <p:attrNameLst>
                                          <p:attrName>style.visibility</p:attrName>
                                        </p:attrNameLst>
                                      </p:cBhvr>
                                      <p:to>
                                        <p:strVal val="visible"/>
                                      </p:to>
                                    </p:set>
                                    <p:animEffect transition="in" filter="wipe(left)">
                                      <p:cBhvr>
                                        <p:cTn id="91" dur="500"/>
                                        <p:tgtEl>
                                          <p:spTgt spid="21511"/>
                                        </p:tgtEl>
                                      </p:cBhvr>
                                    </p:animEffect>
                                  </p:childTnLst>
                                </p:cTn>
                              </p:par>
                            </p:childTnLst>
                          </p:cTn>
                        </p:par>
                        <p:par>
                          <p:cTn id="92" fill="hold">
                            <p:stCondLst>
                              <p:cond delay="500"/>
                            </p:stCondLst>
                            <p:childTnLst>
                              <p:par>
                                <p:cTn id="93" presetID="22" presetClass="entr" presetSubtype="8" fill="hold" nodeType="afterEffect">
                                  <p:stCondLst>
                                    <p:cond delay="0"/>
                                  </p:stCondLst>
                                  <p:childTnLst>
                                    <p:set>
                                      <p:cBhvr>
                                        <p:cTn id="94" dur="1" fill="hold">
                                          <p:stCondLst>
                                            <p:cond delay="0"/>
                                          </p:stCondLst>
                                        </p:cTn>
                                        <p:tgtEl>
                                          <p:spTgt spid="21525"/>
                                        </p:tgtEl>
                                        <p:attrNameLst>
                                          <p:attrName>style.visibility</p:attrName>
                                        </p:attrNameLst>
                                      </p:cBhvr>
                                      <p:to>
                                        <p:strVal val="visible"/>
                                      </p:to>
                                    </p:set>
                                    <p:animEffect transition="in" filter="wipe(left)">
                                      <p:cBhvr>
                                        <p:cTn id="95" dur="500"/>
                                        <p:tgtEl>
                                          <p:spTgt spid="21525"/>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21513"/>
                                        </p:tgtEl>
                                        <p:attrNameLst>
                                          <p:attrName>style.visibility</p:attrName>
                                        </p:attrNameLst>
                                      </p:cBhvr>
                                      <p:to>
                                        <p:strVal val="visible"/>
                                      </p:to>
                                    </p:set>
                                    <p:animEffect transition="in" filter="wipe(left)">
                                      <p:cBhvr>
                                        <p:cTn id="100" dur="500"/>
                                        <p:tgtEl>
                                          <p:spTgt spid="21513"/>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26"/>
                                        </p:tgtEl>
                                        <p:attrNameLst>
                                          <p:attrName>style.visibility</p:attrName>
                                        </p:attrNameLst>
                                      </p:cBhvr>
                                      <p:to>
                                        <p:strVal val="visible"/>
                                      </p:to>
                                    </p:set>
                                    <p:animEffect transition="in" filter="wipe(left)">
                                      <p:cBhvr>
                                        <p:cTn id="10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P spid="21507" grpId="0" animBg="1"/>
      <p:bldP spid="21508" grpId="0" animBg="1"/>
      <p:bldP spid="21509" grpId="0" animBg="1"/>
      <p:bldP spid="21510" grpId="0" animBg="1"/>
      <p:bldP spid="21511" grpId="0" animBg="1"/>
      <p:bldP spid="21512" grpId="0" animBg="1"/>
      <p:bldP spid="21513" grpId="0" animBg="1"/>
      <p:bldP spid="21514" grpId="0" animBg="1"/>
      <p:bldP spid="21515" grpId="0"/>
      <p:bldP spid="21516" grpId="0"/>
      <p:bldP spid="21517" grpId="0"/>
      <p:bldP spid="21518" grpId="0"/>
      <p:bldP spid="21519" grpId="0"/>
      <p:bldP spid="21520" grpId="0"/>
      <p:bldP spid="215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57200" y="76200"/>
            <a:ext cx="8229600" cy="788987"/>
          </a:xfrm>
        </p:spPr>
        <p:txBody>
          <a:bodyPr/>
          <a:lstStyle/>
          <a:p>
            <a:pPr eaLnBrk="1" hangingPunct="1"/>
            <a:r>
              <a:rPr lang="en-US" sz="3600" dirty="0">
                <a:ea typeface="ＭＳ Ｐゴシック" pitchFamily="-84" charset="-128"/>
                <a:cs typeface="ＭＳ Ｐゴシック" pitchFamily="-84" charset="-128"/>
              </a:rPr>
              <a:t>Conditions of the Galilean Transformation</a:t>
            </a:r>
          </a:p>
        </p:txBody>
      </p:sp>
      <p:sp>
        <p:nvSpPr>
          <p:cNvPr id="22530" name="Rectangle 3"/>
          <p:cNvSpPr>
            <a:spLocks noGrp="1" noChangeArrowheads="1"/>
          </p:cNvSpPr>
          <p:nvPr>
            <p:ph type="body" sz="half" idx="1"/>
          </p:nvPr>
        </p:nvSpPr>
        <p:spPr>
          <a:xfrm>
            <a:off x="457200" y="838200"/>
            <a:ext cx="8307387" cy="4497387"/>
          </a:xfrm>
        </p:spPr>
        <p:txBody>
          <a:bodyPr/>
          <a:lstStyle/>
          <a:p>
            <a:pPr eaLnBrk="1" hangingPunct="1"/>
            <a:r>
              <a:rPr lang="en-US" sz="2800" dirty="0">
                <a:ea typeface="ＭＳ Ｐゴシック" pitchFamily="-84" charset="-128"/>
                <a:cs typeface="ＭＳ Ｐゴシック" pitchFamily="-84" charset="-128"/>
              </a:rPr>
              <a:t>Parallel axes between the two inertial reference frames</a:t>
            </a:r>
          </a:p>
          <a:p>
            <a:pPr eaLnBrk="1" hangingPunct="1"/>
            <a:r>
              <a:rPr lang="en-US" sz="2800" dirty="0">
                <a:ea typeface="ＭＳ Ｐゴシック" pitchFamily="-84" charset="-128"/>
                <a:cs typeface="ＭＳ Ｐゴシック" pitchFamily="-84" charset="-128"/>
              </a:rPr>
              <a:t>K</a:t>
            </a:r>
            <a:r>
              <a:rPr lang="ja-JP" altLang="en-US" sz="2800" dirty="0">
                <a:ea typeface="ＭＳ Ｐゴシック" pitchFamily="-84" charset="-128"/>
                <a:cs typeface="ＭＳ Ｐゴシック" pitchFamily="-84" charset="-128"/>
              </a:rPr>
              <a:t>’</a:t>
            </a:r>
            <a:r>
              <a:rPr lang="en-US" altLang="ja-JP" sz="2800" dirty="0">
                <a:ea typeface="ＭＳ Ｐゴシック" pitchFamily="-84" charset="-128"/>
                <a:cs typeface="ＭＳ Ｐゴシック" pitchFamily="-84" charset="-128"/>
              </a:rPr>
              <a:t> has a constant relative velocity in the </a:t>
            </a:r>
            <a:r>
              <a:rPr lang="en-US" altLang="ja-JP" sz="2800" i="1" dirty="0" err="1">
                <a:ea typeface="ＭＳ Ｐゴシック" pitchFamily="-84" charset="-128"/>
                <a:cs typeface="ＭＳ Ｐゴシック" pitchFamily="-84" charset="-128"/>
              </a:rPr>
              <a:t>x</a:t>
            </a:r>
            <a:r>
              <a:rPr lang="en-US" altLang="ja-JP" sz="2800" dirty="0">
                <a:ea typeface="ＭＳ Ｐゴシック" pitchFamily="-84" charset="-128"/>
                <a:cs typeface="ＭＳ Ｐゴシック" pitchFamily="-84" charset="-128"/>
              </a:rPr>
              <a:t>-direction with respect to K</a:t>
            </a:r>
          </a:p>
          <a:p>
            <a:pPr eaLnBrk="1" hangingPunct="1">
              <a:buFont typeface="Wingdings" pitchFamily="-84" charset="2"/>
              <a:buNone/>
            </a:pPr>
            <a:endParaRPr lang="en-US" sz="28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eaLnBrk="1" hangingPunct="1"/>
            <a:r>
              <a:rPr lang="en-US" sz="2800" b="1" dirty="0">
                <a:ea typeface="ＭＳ Ｐゴシック" pitchFamily="-84" charset="-128"/>
                <a:cs typeface="ＭＳ Ｐゴシック" pitchFamily="-84" charset="-128"/>
              </a:rPr>
              <a:t>Time</a:t>
            </a:r>
            <a:r>
              <a:rPr lang="en-US" sz="2800" dirty="0">
                <a:ea typeface="ＭＳ Ｐゴシック" pitchFamily="-84" charset="-128"/>
                <a:cs typeface="ＭＳ Ｐゴシック" pitchFamily="-84" charset="-128"/>
              </a:rPr>
              <a:t> (</a:t>
            </a:r>
            <a:r>
              <a:rPr lang="en-US" sz="2800" i="1" dirty="0" err="1">
                <a:ea typeface="ＭＳ Ｐゴシック" pitchFamily="-84" charset="-128"/>
                <a:cs typeface="ＭＳ Ｐゴシック" pitchFamily="-84" charset="-128"/>
              </a:rPr>
              <a:t>t</a:t>
            </a:r>
            <a:r>
              <a:rPr lang="en-US" sz="2800" dirty="0">
                <a:ea typeface="ＭＳ Ｐゴシック" pitchFamily="-84" charset="-128"/>
                <a:cs typeface="ＭＳ Ｐゴシック" pitchFamily="-84" charset="-128"/>
              </a:rPr>
              <a:t>) for all observers is a </a:t>
            </a:r>
            <a:r>
              <a:rPr lang="en-US" sz="2800" i="1" dirty="0">
                <a:ea typeface="ＭＳ Ｐゴシック" pitchFamily="-84" charset="-128"/>
                <a:cs typeface="ＭＳ Ｐゴシック" pitchFamily="-84" charset="-128"/>
              </a:rPr>
              <a:t>Fundamental invariant</a:t>
            </a:r>
            <a:r>
              <a:rPr lang="en-US" sz="2800" dirty="0">
                <a:ea typeface="ＭＳ Ｐゴシック" pitchFamily="-84" charset="-128"/>
                <a:cs typeface="ＭＳ Ｐゴシック" pitchFamily="-84" charset="-128"/>
              </a:rPr>
              <a:t>, i.e., the same for all inertial observers</a:t>
            </a:r>
          </a:p>
          <a:p>
            <a:pPr lvl="1" eaLnBrk="1" hangingPunct="1"/>
            <a:r>
              <a:rPr lang="en-US" sz="2400" dirty="0">
                <a:ea typeface="ＭＳ Ｐゴシック" pitchFamily="-84" charset="-128"/>
                <a:cs typeface="ＭＳ Ｐゴシック" pitchFamily="-84" charset="-128"/>
              </a:rPr>
              <a:t>Space and time are separate!!</a:t>
            </a:r>
          </a:p>
        </p:txBody>
      </p:sp>
      <p:sp>
        <p:nvSpPr>
          <p:cNvPr id="5" name="Date Placeholder 4"/>
          <p:cNvSpPr>
            <a:spLocks noGrp="1"/>
          </p:cNvSpPr>
          <p:nvPr>
            <p:ph type="dt" sz="half" idx="10"/>
          </p:nvPr>
        </p:nvSpPr>
        <p:spPr/>
        <p:txBody>
          <a:bodyPr/>
          <a:lstStyle/>
          <a:p>
            <a:pPr>
              <a:defRPr/>
            </a:pPr>
            <a:r>
              <a:rPr lang="en-US"/>
              <a:t>Mon. Jan. 28, 2019</a:t>
            </a:r>
          </a:p>
        </p:txBody>
      </p:sp>
      <p:sp>
        <p:nvSpPr>
          <p:cNvPr id="6" name="Slide Number Placeholder 5"/>
          <p:cNvSpPr>
            <a:spLocks noGrp="1"/>
          </p:cNvSpPr>
          <p:nvPr>
            <p:ph type="sldNum" sz="quarter" idx="12"/>
          </p:nvPr>
        </p:nvSpPr>
        <p:spPr/>
        <p:txBody>
          <a:bodyPr/>
          <a:lstStyle/>
          <a:p>
            <a:fld id="{D2E2D3D9-226A-124B-9637-7AA1A3A82A15}" type="slidenum">
              <a:rPr lang="en-US" smtClean="0"/>
              <a:pPr/>
              <a:t>19</a:t>
            </a:fld>
            <a:endParaRPr lang="en-US"/>
          </a:p>
        </p:txBody>
      </p:sp>
      <p:sp>
        <p:nvSpPr>
          <p:cNvPr id="7" name="Footer Placeholder 6"/>
          <p:cNvSpPr>
            <a:spLocks noGrp="1"/>
          </p:cNvSpPr>
          <p:nvPr>
            <p:ph type="ftr" sz="quarter" idx="11"/>
          </p:nvPr>
        </p:nvSpPr>
        <p:spPr/>
        <p:txBody>
          <a:bodyPr/>
          <a:lstStyle/>
          <a:p>
            <a:pPr>
              <a:defRPr/>
            </a:pPr>
            <a:r>
              <a:rPr lang="de"/>
              <a:t>PHYS 3313-001, Spring 2019                      Dr. Amir Farbin</a:t>
            </a:r>
            <a:endParaRPr lang="en-US"/>
          </a:p>
        </p:txBody>
      </p:sp>
      <p:graphicFrame>
        <p:nvGraphicFramePr>
          <p:cNvPr id="8" name="Object 4"/>
          <p:cNvGraphicFramePr>
            <a:graphicFrameLocks noChangeAspect="1"/>
          </p:cNvGraphicFramePr>
          <p:nvPr>
            <p:extLst/>
          </p:nvPr>
        </p:nvGraphicFramePr>
        <p:xfrm>
          <a:off x="3352800" y="1752600"/>
          <a:ext cx="2209800" cy="693737"/>
        </p:xfrm>
        <a:graphic>
          <a:graphicData uri="http://schemas.openxmlformats.org/presentationml/2006/ole">
            <mc:AlternateContent xmlns:mc="http://schemas.openxmlformats.org/markup-compatibility/2006">
              <mc:Choice xmlns:v="urn:schemas-microsoft-com:vml" Requires="v">
                <p:oleObj spid="_x0000_s13385" name="Equation" r:id="rId3" imgW="647700" imgH="203200" progId="Equation.DSMT4">
                  <p:embed/>
                </p:oleObj>
              </mc:Choice>
              <mc:Fallback>
                <p:oleObj name="Equation" r:id="rId3" imgW="647700" imgH="203200" progId="Equation.DSMT4">
                  <p:embed/>
                  <p:pic>
                    <p:nvPicPr>
                      <p:cNvPr id="8" name="Object 4"/>
                      <p:cNvPicPr>
                        <a:picLocks noChangeAspect="1" noChangeArrowheads="1"/>
                      </p:cNvPicPr>
                      <p:nvPr/>
                    </p:nvPicPr>
                    <p:blipFill>
                      <a:blip r:embed="rId4"/>
                      <a:srcRect/>
                      <a:stretch>
                        <a:fillRect/>
                      </a:stretch>
                    </p:blipFill>
                    <p:spPr bwMode="auto">
                      <a:xfrm>
                        <a:off x="3352800" y="1752600"/>
                        <a:ext cx="2209800" cy="693737"/>
                      </a:xfrm>
                      <a:prstGeom prst="rect">
                        <a:avLst/>
                      </a:prstGeom>
                      <a:noFill/>
                      <a:extLst/>
                    </p:spPr>
                  </p:pic>
                </p:oleObj>
              </mc:Fallback>
            </mc:AlternateContent>
          </a:graphicData>
        </a:graphic>
      </p:graphicFrame>
      <p:graphicFrame>
        <p:nvGraphicFramePr>
          <p:cNvPr id="9" name="Object 4"/>
          <p:cNvGraphicFramePr>
            <a:graphicFrameLocks noChangeAspect="1"/>
          </p:cNvGraphicFramePr>
          <p:nvPr>
            <p:extLst/>
          </p:nvPr>
        </p:nvGraphicFramePr>
        <p:xfrm>
          <a:off x="3352800" y="2627841"/>
          <a:ext cx="1343025" cy="650875"/>
        </p:xfrm>
        <a:graphic>
          <a:graphicData uri="http://schemas.openxmlformats.org/presentationml/2006/ole">
            <mc:AlternateContent xmlns:mc="http://schemas.openxmlformats.org/markup-compatibility/2006">
              <mc:Choice xmlns:v="urn:schemas-microsoft-com:vml" Requires="v">
                <p:oleObj spid="_x0000_s13386" name="Equation" r:id="rId5" imgW="393700" imgH="190500" progId="Equation.DSMT4">
                  <p:embed/>
                </p:oleObj>
              </mc:Choice>
              <mc:Fallback>
                <p:oleObj name="Equation" r:id="rId5" imgW="393700" imgH="190500" progId="Equation.DSMT4">
                  <p:embed/>
                  <p:pic>
                    <p:nvPicPr>
                      <p:cNvPr id="9" name="Object 4"/>
                      <p:cNvPicPr>
                        <a:picLocks noChangeAspect="1" noChangeArrowheads="1"/>
                      </p:cNvPicPr>
                      <p:nvPr/>
                    </p:nvPicPr>
                    <p:blipFill>
                      <a:blip r:embed="rId6"/>
                      <a:srcRect/>
                      <a:stretch>
                        <a:fillRect/>
                      </a:stretch>
                    </p:blipFill>
                    <p:spPr bwMode="auto">
                      <a:xfrm>
                        <a:off x="3352800" y="2627841"/>
                        <a:ext cx="1343025" cy="650875"/>
                      </a:xfrm>
                      <a:prstGeom prst="rect">
                        <a:avLst/>
                      </a:prstGeom>
                      <a:noFill/>
                      <a:extLst/>
                    </p:spPr>
                  </p:pic>
                </p:oleObj>
              </mc:Fallback>
            </mc:AlternateContent>
          </a:graphicData>
        </a:graphic>
      </p:graphicFrame>
      <p:graphicFrame>
        <p:nvGraphicFramePr>
          <p:cNvPr id="10" name="Object 4"/>
          <p:cNvGraphicFramePr>
            <a:graphicFrameLocks noChangeAspect="1"/>
          </p:cNvGraphicFramePr>
          <p:nvPr>
            <p:extLst/>
          </p:nvPr>
        </p:nvGraphicFramePr>
        <p:xfrm>
          <a:off x="3352800" y="3460220"/>
          <a:ext cx="1257300" cy="563563"/>
        </p:xfrm>
        <a:graphic>
          <a:graphicData uri="http://schemas.openxmlformats.org/presentationml/2006/ole">
            <mc:AlternateContent xmlns:mc="http://schemas.openxmlformats.org/markup-compatibility/2006">
              <mc:Choice xmlns:v="urn:schemas-microsoft-com:vml" Requires="v">
                <p:oleObj spid="_x0000_s13387" name="Equation" r:id="rId7" imgW="368300" imgH="165100" progId="Equation.DSMT4">
                  <p:embed/>
                </p:oleObj>
              </mc:Choice>
              <mc:Fallback>
                <p:oleObj name="Equation" r:id="rId7" imgW="368300" imgH="165100" progId="Equation.DSMT4">
                  <p:embed/>
                  <p:pic>
                    <p:nvPicPr>
                      <p:cNvPr id="10" name="Object 4"/>
                      <p:cNvPicPr>
                        <a:picLocks noChangeAspect="1" noChangeArrowheads="1"/>
                      </p:cNvPicPr>
                      <p:nvPr/>
                    </p:nvPicPr>
                    <p:blipFill>
                      <a:blip r:embed="rId8"/>
                      <a:srcRect/>
                      <a:stretch>
                        <a:fillRect/>
                      </a:stretch>
                    </p:blipFill>
                    <p:spPr bwMode="auto">
                      <a:xfrm>
                        <a:off x="3352800" y="3460220"/>
                        <a:ext cx="1257300" cy="563563"/>
                      </a:xfrm>
                      <a:prstGeom prst="rect">
                        <a:avLst/>
                      </a:prstGeom>
                      <a:noFill/>
                      <a:extLst/>
                    </p:spPr>
                  </p:pic>
                </p:oleObj>
              </mc:Fallback>
            </mc:AlternateContent>
          </a:graphicData>
        </a:graphic>
      </p:graphicFrame>
      <p:graphicFrame>
        <p:nvGraphicFramePr>
          <p:cNvPr id="11" name="Object 4"/>
          <p:cNvGraphicFramePr>
            <a:graphicFrameLocks noChangeAspect="1"/>
          </p:cNvGraphicFramePr>
          <p:nvPr>
            <p:extLst/>
          </p:nvPr>
        </p:nvGraphicFramePr>
        <p:xfrm>
          <a:off x="3352800" y="4205287"/>
          <a:ext cx="1169987" cy="519113"/>
        </p:xfrm>
        <a:graphic>
          <a:graphicData uri="http://schemas.openxmlformats.org/presentationml/2006/ole">
            <mc:AlternateContent xmlns:mc="http://schemas.openxmlformats.org/markup-compatibility/2006">
              <mc:Choice xmlns:v="urn:schemas-microsoft-com:vml" Requires="v">
                <p:oleObj spid="_x0000_s13388" name="Equation" r:id="rId9" imgW="342900" imgH="152400" progId="Equation.DSMT4">
                  <p:embed/>
                </p:oleObj>
              </mc:Choice>
              <mc:Fallback>
                <p:oleObj name="Equation" r:id="rId9" imgW="342900" imgH="152400" progId="Equation.DSMT4">
                  <p:embed/>
                  <p:pic>
                    <p:nvPicPr>
                      <p:cNvPr id="11" name="Object 4"/>
                      <p:cNvPicPr>
                        <a:picLocks noChangeAspect="1" noChangeArrowheads="1"/>
                      </p:cNvPicPr>
                      <p:nvPr/>
                    </p:nvPicPr>
                    <p:blipFill>
                      <a:blip r:embed="rId10"/>
                      <a:srcRect/>
                      <a:stretch>
                        <a:fillRect/>
                      </a:stretch>
                    </p:blipFill>
                    <p:spPr bwMode="auto">
                      <a:xfrm>
                        <a:off x="3352800" y="4205287"/>
                        <a:ext cx="1169987" cy="519113"/>
                      </a:xfrm>
                      <a:prstGeom prst="rect">
                        <a:avLst/>
                      </a:prstGeom>
                      <a:noFill/>
                      <a:extLst/>
                    </p:spPr>
                  </p:pic>
                </p:oleObj>
              </mc:Fallback>
            </mc:AlternateContent>
          </a:graphicData>
        </a:graphic>
      </p:graphicFrame>
    </p:spTree>
    <p:extLst>
      <p:ext uri="{BB962C8B-B14F-4D97-AF65-F5344CB8AC3E}">
        <p14:creationId xmlns:p14="http://schemas.microsoft.com/office/powerpoint/2010/main" val="14732759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0">
                                            <p:txEl>
                                              <p:pRg st="1" end="1"/>
                                            </p:txEl>
                                          </p:spTgt>
                                        </p:tgtEl>
                                        <p:attrNameLst>
                                          <p:attrName>style.visibility</p:attrName>
                                        </p:attrNameLst>
                                      </p:cBhvr>
                                      <p:to>
                                        <p:strVal val="visible"/>
                                      </p:to>
                                    </p:set>
                                    <p:animEffect transition="in" filter="wipe(left)">
                                      <p:cBhvr>
                                        <p:cTn id="12" dur="500"/>
                                        <p:tgtEl>
                                          <p:spTgt spid="225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530">
                                            <p:txEl>
                                              <p:pRg st="11" end="11"/>
                                            </p:txEl>
                                          </p:spTgt>
                                        </p:tgtEl>
                                        <p:attrNameLst>
                                          <p:attrName>style.visibility</p:attrName>
                                        </p:attrNameLst>
                                      </p:cBhvr>
                                      <p:to>
                                        <p:strVal val="visible"/>
                                      </p:to>
                                    </p:set>
                                    <p:animEffect transition="in" filter="wipe(left)">
                                      <p:cBhvr>
                                        <p:cTn id="37" dur="500"/>
                                        <p:tgtEl>
                                          <p:spTgt spid="22530">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2530">
                                            <p:txEl>
                                              <p:pRg st="12" end="12"/>
                                            </p:txEl>
                                          </p:spTgt>
                                        </p:tgtEl>
                                        <p:attrNameLst>
                                          <p:attrName>style.visibility</p:attrName>
                                        </p:attrNameLst>
                                      </p:cBhvr>
                                      <p:to>
                                        <p:strVal val="visible"/>
                                      </p:to>
                                    </p:set>
                                    <p:animEffect transition="in" filter="wipe(left)">
                                      <p:cBhvr>
                                        <p:cTn id="42" dur="500"/>
                                        <p:tgtEl>
                                          <p:spTgt spid="2253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Mon. Jan. 28, 2019</a:t>
            </a:r>
          </a:p>
        </p:txBody>
      </p:sp>
      <p:sp>
        <p:nvSpPr>
          <p:cNvPr id="5" name="Footer Placeholder 4"/>
          <p:cNvSpPr>
            <a:spLocks noGrp="1"/>
          </p:cNvSpPr>
          <p:nvPr>
            <p:ph type="ftr" sz="quarter" idx="11"/>
          </p:nvPr>
        </p:nvSpPr>
        <p:spPr/>
        <p:txBody>
          <a:bodyPr/>
          <a:lstStyle/>
          <a:p>
            <a:pPr>
              <a:defRPr/>
            </a:pPr>
            <a:r>
              <a:rPr lang="de"/>
              <a:t>PHYS 3313-001, Spring 2019                      Dr. Amir Farbin</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762000" y="152400"/>
            <a:ext cx="7772400" cy="685800"/>
          </a:xfrm>
        </p:spPr>
        <p:txBody>
          <a:bodyPr/>
          <a:lstStyle/>
          <a:p>
            <a:pPr eaLnBrk="1" hangingPunct="1"/>
            <a:r>
              <a:rPr lang="en-US" sz="4800"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762000"/>
            <a:ext cx="8458200" cy="5562600"/>
          </a:xfrm>
        </p:spPr>
        <p:txBody>
          <a:bodyPr/>
          <a:lstStyle/>
          <a:p>
            <a:pPr eaLnBrk="1" hangingPunct="1"/>
            <a:r>
              <a:rPr lang="en-US" sz="2800" dirty="0">
                <a:ea typeface="ＭＳ Ｐゴシック" pitchFamily="-84" charset="-128"/>
                <a:cs typeface="ＭＳ Ｐゴシック" pitchFamily="-84" charset="-128"/>
              </a:rPr>
              <a:t>Reading assignments: CH 2.10 (special topic), 2.13 and 2.14</a:t>
            </a:r>
          </a:p>
          <a:p>
            <a:pPr lvl="1" eaLnBrk="1" hangingPunct="1"/>
            <a:r>
              <a:rPr lang="en-US" sz="2400" dirty="0">
                <a:ea typeface="ＭＳ Ｐゴシック" pitchFamily="-84" charset="-128"/>
                <a:cs typeface="ＭＳ Ｐゴシック" pitchFamily="-84" charset="-128"/>
              </a:rPr>
              <a:t>Please go through eq. 2.45 through eq. 2.49 and example 2.9</a:t>
            </a:r>
          </a:p>
          <a:p>
            <a:pPr eaLnBrk="1" hangingPunct="1"/>
            <a:r>
              <a:rPr lang="en-US" sz="2800" dirty="0"/>
              <a:t>Homework #1</a:t>
            </a:r>
          </a:p>
          <a:p>
            <a:pPr lvl="1" eaLnBrk="1" hangingPunct="1"/>
            <a:r>
              <a:rPr lang="en-US" sz="2400" dirty="0"/>
              <a:t>chapter 2 end of the chapter problems</a:t>
            </a:r>
          </a:p>
          <a:p>
            <a:pPr lvl="1" eaLnBrk="1" hangingPunct="1"/>
            <a:r>
              <a:rPr lang="en-US" sz="2400" dirty="0"/>
              <a:t>17, 21, 23, 24, 32, 59, 61, 66, 68, 81 and 96</a:t>
            </a:r>
          </a:p>
          <a:p>
            <a:pPr lvl="1" eaLnBrk="1" hangingPunct="1"/>
            <a:r>
              <a:rPr lang="en-US" sz="2400" dirty="0"/>
              <a:t>Due is by the beginning of the class, Monday, Feb. 11 </a:t>
            </a:r>
          </a:p>
          <a:p>
            <a:pPr lvl="1" eaLnBrk="1" hangingPunct="1"/>
            <a:r>
              <a:rPr lang="en-US" sz="2400" dirty="0"/>
              <a:t>Work in study groups together with other students but PLEASE do write your handwritten answer in your own way!</a:t>
            </a:r>
          </a:p>
          <a:p>
            <a:pPr lvl="1" eaLnBrk="1" hangingPunct="1"/>
            <a:r>
              <a:rPr lang="en-US" sz="2400" dirty="0"/>
              <a:t>DO NOT COPY!  All copies will get 0 whether you are the original or not.</a:t>
            </a:r>
          </a:p>
        </p:txBody>
      </p:sp>
    </p:spTree>
    <p:extLst>
      <p:ext uri="{BB962C8B-B14F-4D97-AF65-F5344CB8AC3E}">
        <p14:creationId xmlns:p14="http://schemas.microsoft.com/office/powerpoint/2010/main" val="48947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457200" y="49213"/>
            <a:ext cx="8229600" cy="788987"/>
          </a:xfrm>
        </p:spPr>
        <p:txBody>
          <a:bodyPr/>
          <a:lstStyle/>
          <a:p>
            <a:pPr eaLnBrk="1" hangingPunct="1"/>
            <a:r>
              <a:rPr lang="en-US" sz="4800" dirty="0">
                <a:ea typeface="ＭＳ Ｐゴシック" pitchFamily="-84" charset="-128"/>
                <a:cs typeface="ＭＳ Ｐゴシック" pitchFamily="-84" charset="-128"/>
              </a:rPr>
              <a:t>The Inverse Relations</a:t>
            </a:r>
          </a:p>
        </p:txBody>
      </p:sp>
      <p:sp>
        <p:nvSpPr>
          <p:cNvPr id="23554" name="Rectangle 3"/>
          <p:cNvSpPr>
            <a:spLocks noGrp="1" noChangeArrowheads="1"/>
          </p:cNvSpPr>
          <p:nvPr>
            <p:ph type="body" sz="half" idx="1"/>
          </p:nvPr>
        </p:nvSpPr>
        <p:spPr>
          <a:xfrm>
            <a:off x="457200" y="990600"/>
            <a:ext cx="8383587" cy="4497387"/>
          </a:xfrm>
        </p:spPr>
        <p:txBody>
          <a:bodyPr/>
          <a:lstStyle/>
          <a:p>
            <a:pPr eaLnBrk="1" hangingPunct="1">
              <a:buFont typeface="Wingdings" pitchFamily="-84" charset="2"/>
              <a:buNone/>
            </a:pPr>
            <a:r>
              <a:rPr lang="en-US" dirty="0">
                <a:ea typeface="ＭＳ Ｐゴシック" pitchFamily="-84" charset="-128"/>
                <a:cs typeface="ＭＳ Ｐゴシック" pitchFamily="-84" charset="-128"/>
              </a:rPr>
              <a:t> </a:t>
            </a:r>
            <a:r>
              <a:rPr lang="en-US" b="1" dirty="0">
                <a:solidFill>
                  <a:srgbClr val="000000"/>
                </a:solidFill>
                <a:ea typeface="ＭＳ Ｐゴシック" pitchFamily="-84" charset="-128"/>
                <a:cs typeface="ＭＳ Ｐゴシック" pitchFamily="-84" charset="-128"/>
              </a:rPr>
              <a:t>Step 1. </a:t>
            </a:r>
            <a:r>
              <a:rPr lang="en-US" dirty="0">
                <a:ea typeface="ＭＳ Ｐゴシック" pitchFamily="-84" charset="-128"/>
                <a:cs typeface="ＭＳ Ｐゴシック" pitchFamily="-84" charset="-128"/>
              </a:rPr>
              <a:t>Replace      with</a:t>
            </a:r>
          </a:p>
          <a:p>
            <a:pPr eaLnBrk="1" hangingPunct="1">
              <a:buFont typeface="Wingdings" pitchFamily="-84" charset="2"/>
              <a:buNone/>
            </a:pPr>
            <a:r>
              <a:rPr lang="en-US" dirty="0">
                <a:ea typeface="ＭＳ Ｐゴシック" pitchFamily="-84" charset="-128"/>
                <a:cs typeface="ＭＳ Ｐゴシック" pitchFamily="-84" charset="-128"/>
              </a:rPr>
              <a:t> </a:t>
            </a:r>
            <a:r>
              <a:rPr lang="en-US" b="1" dirty="0">
                <a:solidFill>
                  <a:srgbClr val="000000"/>
                </a:solidFill>
                <a:ea typeface="ＭＳ Ｐゴシック" pitchFamily="-84" charset="-128"/>
                <a:cs typeface="ＭＳ Ｐゴシック" pitchFamily="-84" charset="-128"/>
              </a:rPr>
              <a:t>Step 2. </a:t>
            </a:r>
            <a:r>
              <a:rPr lang="en-US" dirty="0">
                <a:ea typeface="ＭＳ Ｐゴシック" pitchFamily="-84" charset="-128"/>
                <a:cs typeface="ＭＳ Ｐゴシック" pitchFamily="-84" charset="-128"/>
              </a:rPr>
              <a:t>Replace </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primed</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 quantities with   </a:t>
            </a:r>
          </a:p>
          <a:p>
            <a:pPr eaLnBrk="1" hangingPunct="1">
              <a:buFont typeface="Wingdings" pitchFamily="-84" charset="2"/>
              <a:buNone/>
            </a:pPr>
            <a:r>
              <a:rPr lang="en-US" dirty="0">
                <a:ea typeface="ＭＳ Ｐゴシック" pitchFamily="-84" charset="-128"/>
                <a:cs typeface="ＭＳ Ｐゴシック" pitchFamily="-84" charset="-128"/>
              </a:rPr>
              <a:t>              </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unprimed</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 and </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unprimed</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 with </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primed</a:t>
            </a:r>
            <a:r>
              <a:rPr lang="ja-JP" altLang="en-US" dirty="0">
                <a:ea typeface="ＭＳ Ｐゴシック" pitchFamily="-84" charset="-128"/>
                <a:cs typeface="ＭＳ Ｐゴシック" pitchFamily="-84" charset="-128"/>
              </a:rPr>
              <a:t>”</a:t>
            </a:r>
            <a:endParaRPr lang="en-US" dirty="0">
              <a:ea typeface="ＭＳ Ｐゴシック" pitchFamily="-84" charset="-128"/>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a:t>Mon. Jan. 28, 2019</a:t>
            </a:r>
          </a:p>
        </p:txBody>
      </p:sp>
      <p:sp>
        <p:nvSpPr>
          <p:cNvPr id="8" name="Slide Number Placeholder 7"/>
          <p:cNvSpPr>
            <a:spLocks noGrp="1"/>
          </p:cNvSpPr>
          <p:nvPr>
            <p:ph type="sldNum" sz="quarter" idx="12"/>
          </p:nvPr>
        </p:nvSpPr>
        <p:spPr/>
        <p:txBody>
          <a:bodyPr/>
          <a:lstStyle/>
          <a:p>
            <a:fld id="{D2E2D3D9-226A-124B-9637-7AA1A3A82A15}" type="slidenum">
              <a:rPr lang="en-US" smtClean="0"/>
              <a:pPr/>
              <a:t>20</a:t>
            </a:fld>
            <a:endParaRPr lang="en-US"/>
          </a:p>
        </p:txBody>
      </p:sp>
      <p:sp>
        <p:nvSpPr>
          <p:cNvPr id="9" name="Footer Placeholder 8"/>
          <p:cNvSpPr>
            <a:spLocks noGrp="1"/>
          </p:cNvSpPr>
          <p:nvPr>
            <p:ph type="ftr" sz="quarter" idx="11"/>
          </p:nvPr>
        </p:nvSpPr>
        <p:spPr/>
        <p:txBody>
          <a:bodyPr/>
          <a:lstStyle/>
          <a:p>
            <a:pPr>
              <a:defRPr/>
            </a:pPr>
            <a:r>
              <a:rPr lang="de"/>
              <a:t>PHYS 3313-001, Spring 2019                      Dr. Amir Farbin</a:t>
            </a:r>
            <a:endParaRPr lang="en-US"/>
          </a:p>
        </p:txBody>
      </p:sp>
      <p:graphicFrame>
        <p:nvGraphicFramePr>
          <p:cNvPr id="10" name="Object 4"/>
          <p:cNvGraphicFramePr>
            <a:graphicFrameLocks noChangeAspect="1"/>
          </p:cNvGraphicFramePr>
          <p:nvPr>
            <p:extLst/>
          </p:nvPr>
        </p:nvGraphicFramePr>
        <p:xfrm>
          <a:off x="2743200" y="2811463"/>
          <a:ext cx="2124075" cy="693737"/>
        </p:xfrm>
        <a:graphic>
          <a:graphicData uri="http://schemas.openxmlformats.org/presentationml/2006/ole">
            <mc:AlternateContent xmlns:mc="http://schemas.openxmlformats.org/markup-compatibility/2006">
              <mc:Choice xmlns:v="urn:schemas-microsoft-com:vml" Requires="v">
                <p:oleObj spid="_x0000_s14445" name="Equation" r:id="rId3" imgW="622300" imgH="203200" progId="Equation.DSMT4">
                  <p:embed/>
                </p:oleObj>
              </mc:Choice>
              <mc:Fallback>
                <p:oleObj name="Equation" r:id="rId3" imgW="622300" imgH="203200" progId="Equation.DSMT4">
                  <p:embed/>
                  <p:pic>
                    <p:nvPicPr>
                      <p:cNvPr id="10" name="Object 4"/>
                      <p:cNvPicPr>
                        <a:picLocks noChangeAspect="1" noChangeArrowheads="1"/>
                      </p:cNvPicPr>
                      <p:nvPr/>
                    </p:nvPicPr>
                    <p:blipFill>
                      <a:blip r:embed="rId4"/>
                      <a:srcRect/>
                      <a:stretch>
                        <a:fillRect/>
                      </a:stretch>
                    </p:blipFill>
                    <p:spPr bwMode="auto">
                      <a:xfrm>
                        <a:off x="2743200" y="2811463"/>
                        <a:ext cx="2124075" cy="693737"/>
                      </a:xfrm>
                      <a:prstGeom prst="rect">
                        <a:avLst/>
                      </a:prstGeom>
                      <a:noFill/>
                      <a:extLst/>
                    </p:spPr>
                  </p:pic>
                </p:oleObj>
              </mc:Fallback>
            </mc:AlternateContent>
          </a:graphicData>
        </a:graphic>
      </p:graphicFrame>
      <p:graphicFrame>
        <p:nvGraphicFramePr>
          <p:cNvPr id="11" name="Object 4"/>
          <p:cNvGraphicFramePr>
            <a:graphicFrameLocks noChangeAspect="1"/>
          </p:cNvGraphicFramePr>
          <p:nvPr>
            <p:extLst/>
          </p:nvPr>
        </p:nvGraphicFramePr>
        <p:xfrm>
          <a:off x="2743200" y="3663950"/>
          <a:ext cx="1343025" cy="650875"/>
        </p:xfrm>
        <a:graphic>
          <a:graphicData uri="http://schemas.openxmlformats.org/presentationml/2006/ole">
            <mc:AlternateContent xmlns:mc="http://schemas.openxmlformats.org/markup-compatibility/2006">
              <mc:Choice xmlns:v="urn:schemas-microsoft-com:vml" Requires="v">
                <p:oleObj spid="_x0000_s14446" name="Equation" r:id="rId5" imgW="393700" imgH="190500" progId="Equation.DSMT4">
                  <p:embed/>
                </p:oleObj>
              </mc:Choice>
              <mc:Fallback>
                <p:oleObj name="Equation" r:id="rId5" imgW="393700" imgH="190500" progId="Equation.DSMT4">
                  <p:embed/>
                  <p:pic>
                    <p:nvPicPr>
                      <p:cNvPr id="11" name="Object 4"/>
                      <p:cNvPicPr>
                        <a:picLocks noChangeAspect="1" noChangeArrowheads="1"/>
                      </p:cNvPicPr>
                      <p:nvPr/>
                    </p:nvPicPr>
                    <p:blipFill>
                      <a:blip r:embed="rId6"/>
                      <a:srcRect/>
                      <a:stretch>
                        <a:fillRect/>
                      </a:stretch>
                    </p:blipFill>
                    <p:spPr bwMode="auto">
                      <a:xfrm>
                        <a:off x="2743200" y="3663950"/>
                        <a:ext cx="1343025" cy="650875"/>
                      </a:xfrm>
                      <a:prstGeom prst="rect">
                        <a:avLst/>
                      </a:prstGeom>
                      <a:noFill/>
                      <a:extLst/>
                    </p:spPr>
                  </p:pic>
                </p:oleObj>
              </mc:Fallback>
            </mc:AlternateContent>
          </a:graphicData>
        </a:graphic>
      </p:graphicFrame>
      <p:graphicFrame>
        <p:nvGraphicFramePr>
          <p:cNvPr id="12" name="Object 4"/>
          <p:cNvGraphicFramePr>
            <a:graphicFrameLocks noChangeAspect="1"/>
          </p:cNvGraphicFramePr>
          <p:nvPr>
            <p:extLst/>
          </p:nvPr>
        </p:nvGraphicFramePr>
        <p:xfrm>
          <a:off x="2743200" y="4473575"/>
          <a:ext cx="1257300" cy="563563"/>
        </p:xfrm>
        <a:graphic>
          <a:graphicData uri="http://schemas.openxmlformats.org/presentationml/2006/ole">
            <mc:AlternateContent xmlns:mc="http://schemas.openxmlformats.org/markup-compatibility/2006">
              <mc:Choice xmlns:v="urn:schemas-microsoft-com:vml" Requires="v">
                <p:oleObj spid="_x0000_s14447" name="Equation" r:id="rId7" imgW="368300" imgH="165100" progId="Equation.DSMT4">
                  <p:embed/>
                </p:oleObj>
              </mc:Choice>
              <mc:Fallback>
                <p:oleObj name="Equation" r:id="rId7" imgW="368300" imgH="165100" progId="Equation.DSMT4">
                  <p:embed/>
                  <p:pic>
                    <p:nvPicPr>
                      <p:cNvPr id="12" name="Object 4"/>
                      <p:cNvPicPr>
                        <a:picLocks noChangeAspect="1" noChangeArrowheads="1"/>
                      </p:cNvPicPr>
                      <p:nvPr/>
                    </p:nvPicPr>
                    <p:blipFill>
                      <a:blip r:embed="rId8"/>
                      <a:srcRect/>
                      <a:stretch>
                        <a:fillRect/>
                      </a:stretch>
                    </p:blipFill>
                    <p:spPr bwMode="auto">
                      <a:xfrm>
                        <a:off x="2743200" y="4473575"/>
                        <a:ext cx="1257300" cy="563563"/>
                      </a:xfrm>
                      <a:prstGeom prst="rect">
                        <a:avLst/>
                      </a:prstGeom>
                      <a:noFill/>
                      <a:extLst/>
                    </p:spPr>
                  </p:pic>
                </p:oleObj>
              </mc:Fallback>
            </mc:AlternateContent>
          </a:graphicData>
        </a:graphic>
      </p:graphicFrame>
      <p:graphicFrame>
        <p:nvGraphicFramePr>
          <p:cNvPr id="13" name="Object 4"/>
          <p:cNvGraphicFramePr>
            <a:graphicFrameLocks noChangeAspect="1"/>
          </p:cNvGraphicFramePr>
          <p:nvPr>
            <p:extLst/>
          </p:nvPr>
        </p:nvGraphicFramePr>
        <p:xfrm>
          <a:off x="2743200" y="5195887"/>
          <a:ext cx="1169987" cy="519113"/>
        </p:xfrm>
        <a:graphic>
          <a:graphicData uri="http://schemas.openxmlformats.org/presentationml/2006/ole">
            <mc:AlternateContent xmlns:mc="http://schemas.openxmlformats.org/markup-compatibility/2006">
              <mc:Choice xmlns:v="urn:schemas-microsoft-com:vml" Requires="v">
                <p:oleObj spid="_x0000_s14448" name="Equation" r:id="rId9" imgW="342900" imgH="152400" progId="Equation.DSMT4">
                  <p:embed/>
                </p:oleObj>
              </mc:Choice>
              <mc:Fallback>
                <p:oleObj name="Equation" r:id="rId9" imgW="342900" imgH="152400" progId="Equation.DSMT4">
                  <p:embed/>
                  <p:pic>
                    <p:nvPicPr>
                      <p:cNvPr id="13" name="Object 4"/>
                      <p:cNvPicPr>
                        <a:picLocks noChangeAspect="1" noChangeArrowheads="1"/>
                      </p:cNvPicPr>
                      <p:nvPr/>
                    </p:nvPicPr>
                    <p:blipFill>
                      <a:blip r:embed="rId10"/>
                      <a:srcRect/>
                      <a:stretch>
                        <a:fillRect/>
                      </a:stretch>
                    </p:blipFill>
                    <p:spPr bwMode="auto">
                      <a:xfrm>
                        <a:off x="2743200" y="5195887"/>
                        <a:ext cx="1169987" cy="519113"/>
                      </a:xfrm>
                      <a:prstGeom prst="rect">
                        <a:avLst/>
                      </a:prstGeom>
                      <a:noFill/>
                      <a:extLst/>
                    </p:spPr>
                  </p:pic>
                </p:oleObj>
              </mc:Fallback>
            </mc:AlternateContent>
          </a:graphicData>
        </a:graphic>
      </p:graphicFrame>
      <p:graphicFrame>
        <p:nvGraphicFramePr>
          <p:cNvPr id="14" name="Object 4"/>
          <p:cNvGraphicFramePr>
            <a:graphicFrameLocks noChangeAspect="1"/>
          </p:cNvGraphicFramePr>
          <p:nvPr>
            <p:extLst/>
          </p:nvPr>
        </p:nvGraphicFramePr>
        <p:xfrm>
          <a:off x="3124200" y="838200"/>
          <a:ext cx="390525" cy="693738"/>
        </p:xfrm>
        <a:graphic>
          <a:graphicData uri="http://schemas.openxmlformats.org/presentationml/2006/ole">
            <mc:AlternateContent xmlns:mc="http://schemas.openxmlformats.org/markup-compatibility/2006">
              <mc:Choice xmlns:v="urn:schemas-microsoft-com:vml" Requires="v">
                <p:oleObj spid="_x0000_s14449" name="Equation" r:id="rId11" imgW="114300" imgH="203200" progId="Equation.DSMT4">
                  <p:embed/>
                </p:oleObj>
              </mc:Choice>
              <mc:Fallback>
                <p:oleObj name="Equation" r:id="rId11" imgW="114300" imgH="203200" progId="Equation.DSMT4">
                  <p:embed/>
                  <p:pic>
                    <p:nvPicPr>
                      <p:cNvPr id="14" name="Object 4"/>
                      <p:cNvPicPr>
                        <a:picLocks noChangeAspect="1" noChangeArrowheads="1"/>
                      </p:cNvPicPr>
                      <p:nvPr/>
                    </p:nvPicPr>
                    <p:blipFill>
                      <a:blip r:embed="rId12"/>
                      <a:srcRect/>
                      <a:stretch>
                        <a:fillRect/>
                      </a:stretch>
                    </p:blipFill>
                    <p:spPr bwMode="auto">
                      <a:xfrm>
                        <a:off x="3124200" y="838200"/>
                        <a:ext cx="390525" cy="693738"/>
                      </a:xfrm>
                      <a:prstGeom prst="rect">
                        <a:avLst/>
                      </a:prstGeom>
                      <a:noFill/>
                      <a:extLst/>
                    </p:spPr>
                  </p:pic>
                </p:oleObj>
              </mc:Fallback>
            </mc:AlternateContent>
          </a:graphicData>
        </a:graphic>
      </p:graphicFrame>
      <p:graphicFrame>
        <p:nvGraphicFramePr>
          <p:cNvPr id="15" name="Object 4"/>
          <p:cNvGraphicFramePr>
            <a:graphicFrameLocks noChangeAspect="1"/>
          </p:cNvGraphicFramePr>
          <p:nvPr>
            <p:extLst/>
          </p:nvPr>
        </p:nvGraphicFramePr>
        <p:xfrm>
          <a:off x="4267200" y="838200"/>
          <a:ext cx="738187" cy="693738"/>
        </p:xfrm>
        <a:graphic>
          <a:graphicData uri="http://schemas.openxmlformats.org/presentationml/2006/ole">
            <mc:AlternateContent xmlns:mc="http://schemas.openxmlformats.org/markup-compatibility/2006">
              <mc:Choice xmlns:v="urn:schemas-microsoft-com:vml" Requires="v">
                <p:oleObj spid="_x0000_s14450" name="Equation" r:id="rId13" imgW="215900" imgH="203200" progId="Equation.DSMT4">
                  <p:embed/>
                </p:oleObj>
              </mc:Choice>
              <mc:Fallback>
                <p:oleObj name="Equation" r:id="rId13" imgW="215900" imgH="203200" progId="Equation.DSMT4">
                  <p:embed/>
                  <p:pic>
                    <p:nvPicPr>
                      <p:cNvPr id="15" name="Object 4"/>
                      <p:cNvPicPr>
                        <a:picLocks noChangeAspect="1" noChangeArrowheads="1"/>
                      </p:cNvPicPr>
                      <p:nvPr/>
                    </p:nvPicPr>
                    <p:blipFill>
                      <a:blip r:embed="rId14"/>
                      <a:srcRect/>
                      <a:stretch>
                        <a:fillRect/>
                      </a:stretch>
                    </p:blipFill>
                    <p:spPr bwMode="auto">
                      <a:xfrm>
                        <a:off x="4267200" y="838200"/>
                        <a:ext cx="738187" cy="693738"/>
                      </a:xfrm>
                      <a:prstGeom prst="rect">
                        <a:avLst/>
                      </a:prstGeom>
                      <a:noFill/>
                      <a:extLst/>
                    </p:spPr>
                  </p:pic>
                </p:oleObj>
              </mc:Fallback>
            </mc:AlternateContent>
          </a:graphicData>
        </a:graphic>
      </p:graphicFrame>
    </p:spTree>
    <p:extLst>
      <p:ext uri="{BB962C8B-B14F-4D97-AF65-F5344CB8AC3E}">
        <p14:creationId xmlns:p14="http://schemas.microsoft.com/office/powerpoint/2010/main" val="18848148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wipe(left)">
                                      <p:cBhvr>
                                        <p:cTn id="7" dur="500"/>
                                        <p:tgtEl>
                                          <p:spTgt spid="2355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554">
                                            <p:txEl>
                                              <p:pRg st="1" end="1"/>
                                            </p:txEl>
                                          </p:spTgt>
                                        </p:tgtEl>
                                        <p:attrNameLst>
                                          <p:attrName>style.visibility</p:attrName>
                                        </p:attrNameLst>
                                      </p:cBhvr>
                                      <p:to>
                                        <p:strVal val="visible"/>
                                      </p:to>
                                    </p:set>
                                    <p:animEffect transition="in" filter="wipe(left)">
                                      <p:cBhvr>
                                        <p:cTn id="20" dur="500"/>
                                        <p:tgtEl>
                                          <p:spTgt spid="2355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3554">
                                            <p:txEl>
                                              <p:pRg st="2" end="2"/>
                                            </p:txEl>
                                          </p:spTgt>
                                        </p:tgtEl>
                                        <p:attrNameLst>
                                          <p:attrName>style.visibility</p:attrName>
                                        </p:attrNameLst>
                                      </p:cBhvr>
                                      <p:to>
                                        <p:strVal val="visible"/>
                                      </p:to>
                                    </p:set>
                                    <p:animEffect transition="in" filter="wipe(left)">
                                      <p:cBhvr>
                                        <p:cTn id="25" dur="500"/>
                                        <p:tgtEl>
                                          <p:spTgt spid="2355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685800" y="152400"/>
            <a:ext cx="7772400" cy="762000"/>
          </a:xfrm>
        </p:spPr>
        <p:txBody>
          <a:bodyPr/>
          <a:lstStyle/>
          <a:p>
            <a:pPr algn="ctr" eaLnBrk="1" hangingPunct="1"/>
            <a:r>
              <a:rPr lang="en-US" dirty="0">
                <a:ea typeface="ＭＳ Ｐゴシック" pitchFamily="-84" charset="-128"/>
                <a:cs typeface="ＭＳ Ｐゴシック" pitchFamily="-84" charset="-128"/>
              </a:rPr>
              <a:t>The Transition to Modern Relativity  </a:t>
            </a:r>
          </a:p>
        </p:txBody>
      </p:sp>
      <p:sp>
        <p:nvSpPr>
          <p:cNvPr id="24578" name="Rectangle 3"/>
          <p:cNvSpPr>
            <a:spLocks noGrp="1" noChangeArrowheads="1"/>
          </p:cNvSpPr>
          <p:nvPr>
            <p:ph type="body" idx="1"/>
          </p:nvPr>
        </p:nvSpPr>
        <p:spPr>
          <a:xfrm>
            <a:off x="152400" y="1143000"/>
            <a:ext cx="8763000" cy="4114800"/>
          </a:xfrm>
        </p:spPr>
        <p:txBody>
          <a:bodyPr/>
          <a:lstStyle/>
          <a:p>
            <a:pPr eaLnBrk="1" hangingPunct="1"/>
            <a:r>
              <a:rPr lang="en-US" sz="4000" dirty="0">
                <a:ea typeface="ＭＳ Ｐゴシック" pitchFamily="-84" charset="-128"/>
                <a:cs typeface="ＭＳ Ｐゴシック" pitchFamily="-84" charset="-128"/>
              </a:rPr>
              <a:t>Although Newton’s</a:t>
            </a:r>
            <a:r>
              <a:rPr lang="en-US" altLang="ja-JP" sz="4000" dirty="0">
                <a:ea typeface="ＭＳ Ｐゴシック" pitchFamily="-84" charset="-128"/>
                <a:cs typeface="ＭＳ Ｐゴシック" pitchFamily="-84" charset="-128"/>
              </a:rPr>
              <a:t> laws of motion had the same form under the Galilean transformation, Maxwell’s equations did not.</a:t>
            </a:r>
          </a:p>
          <a:p>
            <a:pPr eaLnBrk="1" hangingPunct="1"/>
            <a:r>
              <a:rPr lang="en-US" sz="4000" dirty="0">
                <a:ea typeface="ＭＳ Ｐゴシック" pitchFamily="-84" charset="-128"/>
                <a:cs typeface="ＭＳ Ｐゴシック" pitchFamily="-84" charset="-128"/>
              </a:rPr>
              <a:t>In 1905, Albert Einstein proposed a fundamental connection between space and time and that Newton’s</a:t>
            </a:r>
            <a:r>
              <a:rPr lang="en-US" altLang="ja-JP" sz="4000" dirty="0">
                <a:ea typeface="ＭＳ Ｐゴシック" pitchFamily="-84" charset="-128"/>
                <a:cs typeface="ＭＳ Ｐゴシック" pitchFamily="-84" charset="-128"/>
              </a:rPr>
              <a:t> laws are only an approximation. </a:t>
            </a:r>
            <a:endParaRPr lang="en-US" sz="40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a:t>Mon. Jan. 28, 2019</a:t>
            </a:r>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21</a:t>
            </a:fld>
            <a:endParaRPr lang="en-US"/>
          </a:p>
        </p:txBody>
      </p:sp>
      <p:sp>
        <p:nvSpPr>
          <p:cNvPr id="6" name="Footer Placeholder 5"/>
          <p:cNvSpPr>
            <a:spLocks noGrp="1"/>
          </p:cNvSpPr>
          <p:nvPr>
            <p:ph type="ftr" sz="quarter" idx="11"/>
          </p:nvPr>
        </p:nvSpPr>
        <p:spPr/>
        <p:txBody>
          <a:bodyPr/>
          <a:lstStyle/>
          <a:p>
            <a:pPr>
              <a:defRPr/>
            </a:pPr>
            <a:r>
              <a:rPr lang="de"/>
              <a:t>PHYS 3313-001, Spring 2019                      Dr. Amir Farbin</a:t>
            </a:r>
            <a:endParaRPr lang="en-US"/>
          </a:p>
        </p:txBody>
      </p:sp>
    </p:spTree>
    <p:extLst>
      <p:ext uri="{BB962C8B-B14F-4D97-AF65-F5344CB8AC3E}">
        <p14:creationId xmlns:p14="http://schemas.microsoft.com/office/powerpoint/2010/main" val="36439334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wipe(left)">
                                      <p:cBhvr>
                                        <p:cTn id="7" dur="500"/>
                                        <p:tgtEl>
                                          <p:spTgt spid="245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4578">
                                            <p:txEl>
                                              <p:pRg st="1" end="1"/>
                                            </p:txEl>
                                          </p:spTgt>
                                        </p:tgtEl>
                                        <p:attrNameLst>
                                          <p:attrName>style.visibility</p:attrName>
                                        </p:attrNameLst>
                                      </p:cBhvr>
                                      <p:to>
                                        <p:strVal val="visible"/>
                                      </p:to>
                                    </p:set>
                                    <p:animEffect transition="in" filter="wipe(left)">
                                      <p:cBhvr>
                                        <p:cTn id="12" dur="500"/>
                                        <p:tgtEl>
                                          <p:spTgt spid="2457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685800" y="152400"/>
            <a:ext cx="7772400" cy="990600"/>
          </a:xfrm>
        </p:spPr>
        <p:txBody>
          <a:bodyPr/>
          <a:lstStyle/>
          <a:p>
            <a:pPr algn="ctr" eaLnBrk="1" hangingPunct="1"/>
            <a:r>
              <a:rPr lang="en-US" sz="5400" dirty="0">
                <a:ea typeface="ＭＳ Ｐゴシック" pitchFamily="-84" charset="-128"/>
                <a:cs typeface="ＭＳ Ｐゴシック" pitchFamily="-84" charset="-128"/>
              </a:rPr>
              <a:t>They Needed Ether!! </a:t>
            </a:r>
          </a:p>
        </p:txBody>
      </p:sp>
      <p:sp>
        <p:nvSpPr>
          <p:cNvPr id="25602" name="Rectangle 3"/>
          <p:cNvSpPr>
            <a:spLocks noGrp="1" noChangeArrowheads="1"/>
          </p:cNvSpPr>
          <p:nvPr>
            <p:ph type="body" idx="1"/>
          </p:nvPr>
        </p:nvSpPr>
        <p:spPr>
          <a:xfrm>
            <a:off x="304800" y="1066800"/>
            <a:ext cx="8534400" cy="4953000"/>
          </a:xfrm>
        </p:spPr>
        <p:txBody>
          <a:bodyPr/>
          <a:lstStyle/>
          <a:p>
            <a:pPr eaLnBrk="1" hangingPunct="1">
              <a:lnSpc>
                <a:spcPct val="90000"/>
              </a:lnSpc>
            </a:pPr>
            <a:r>
              <a:rPr lang="en-US" sz="4000" dirty="0">
                <a:ea typeface="ＭＳ Ｐゴシック" pitchFamily="-84" charset="-128"/>
                <a:cs typeface="ＭＳ Ｐゴシック" pitchFamily="-84" charset="-128"/>
              </a:rPr>
              <a:t>The wave nature of light suggested that there existed a propagation medium called the </a:t>
            </a:r>
            <a:r>
              <a:rPr lang="en-US" sz="4000" i="1" dirty="0" err="1">
                <a:ea typeface="ＭＳ Ｐゴシック" pitchFamily="-84" charset="-128"/>
                <a:cs typeface="ＭＳ Ｐゴシック" pitchFamily="-84" charset="-128"/>
              </a:rPr>
              <a:t>luminiferous</a:t>
            </a:r>
            <a:r>
              <a:rPr lang="en-US" sz="4000" i="1" dirty="0">
                <a:ea typeface="ＭＳ Ｐゴシック" pitchFamily="-84" charset="-128"/>
                <a:cs typeface="ＭＳ Ｐゴシック" pitchFamily="-84" charset="-128"/>
              </a:rPr>
              <a:t> ether </a:t>
            </a:r>
            <a:r>
              <a:rPr lang="en-US" sz="4000" dirty="0">
                <a:ea typeface="ＭＳ Ｐゴシック" pitchFamily="-84" charset="-128"/>
                <a:cs typeface="ＭＳ Ｐゴシック" pitchFamily="-84" charset="-128"/>
              </a:rPr>
              <a:t>or just </a:t>
            </a:r>
            <a:r>
              <a:rPr lang="en-US" sz="4000" b="1" dirty="0">
                <a:ea typeface="ＭＳ Ｐゴシック" pitchFamily="-84" charset="-128"/>
                <a:cs typeface="ＭＳ Ｐゴシック" pitchFamily="-84" charset="-128"/>
              </a:rPr>
              <a:t>ether</a:t>
            </a:r>
            <a:r>
              <a:rPr lang="en-US" sz="4000" dirty="0">
                <a:ea typeface="ＭＳ Ｐゴシック" pitchFamily="-84" charset="-128"/>
                <a:cs typeface="ＭＳ Ｐゴシック" pitchFamily="-84" charset="-128"/>
              </a:rPr>
              <a:t>. </a:t>
            </a:r>
          </a:p>
          <a:p>
            <a:pPr lvl="1" eaLnBrk="1" hangingPunct="1">
              <a:lnSpc>
                <a:spcPct val="90000"/>
              </a:lnSpc>
            </a:pPr>
            <a:r>
              <a:rPr lang="en-US" sz="3600" dirty="0">
                <a:ea typeface="ＭＳ Ｐゴシック" pitchFamily="-84" charset="-128"/>
                <a:cs typeface="ＭＳ Ｐゴシック" pitchFamily="-84" charset="-128"/>
              </a:rPr>
              <a:t>Provides an inertial reference frame</a:t>
            </a:r>
          </a:p>
          <a:p>
            <a:pPr eaLnBrk="1" hangingPunct="1">
              <a:lnSpc>
                <a:spcPct val="90000"/>
              </a:lnSpc>
            </a:pPr>
            <a:r>
              <a:rPr lang="en-US" sz="4000" dirty="0">
                <a:ea typeface="ＭＳ Ｐゴシック" pitchFamily="-84" charset="-128"/>
                <a:cs typeface="ＭＳ Ｐゴシック" pitchFamily="-84" charset="-128"/>
              </a:rPr>
              <a:t>The properties of ether</a:t>
            </a:r>
          </a:p>
          <a:p>
            <a:pPr lvl="1" eaLnBrk="1" hangingPunct="1">
              <a:lnSpc>
                <a:spcPct val="90000"/>
              </a:lnSpc>
            </a:pPr>
            <a:r>
              <a:rPr lang="en-US" sz="3200" dirty="0"/>
              <a:t>Very low density for planets to move through it without the loss of energy </a:t>
            </a:r>
          </a:p>
          <a:p>
            <a:pPr lvl="1" eaLnBrk="1" hangingPunct="1">
              <a:lnSpc>
                <a:spcPct val="90000"/>
              </a:lnSpc>
            </a:pPr>
            <a:r>
              <a:rPr lang="en-US" sz="3200" dirty="0"/>
              <a:t>Sufficiently high elasticity to support the high velocity of light waves (</a:t>
            </a:r>
            <a:r>
              <a:rPr lang="en-US" sz="3200" dirty="0" err="1"/>
              <a:t>c</a:t>
            </a:r>
            <a:r>
              <a:rPr lang="en-US" sz="3200" dirty="0"/>
              <a:t>=?) </a:t>
            </a:r>
          </a:p>
          <a:p>
            <a:pPr algn="ct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a:t>Mon. Jan. 28, 2019</a:t>
            </a:r>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22</a:t>
            </a:fld>
            <a:endParaRPr lang="en-US"/>
          </a:p>
        </p:txBody>
      </p:sp>
      <p:sp>
        <p:nvSpPr>
          <p:cNvPr id="6" name="Footer Placeholder 5"/>
          <p:cNvSpPr>
            <a:spLocks noGrp="1"/>
          </p:cNvSpPr>
          <p:nvPr>
            <p:ph type="ftr" sz="quarter" idx="11"/>
          </p:nvPr>
        </p:nvSpPr>
        <p:spPr/>
        <p:txBody>
          <a:bodyPr/>
          <a:lstStyle/>
          <a:p>
            <a:pPr>
              <a:defRPr/>
            </a:pPr>
            <a:r>
              <a:rPr lang="de"/>
              <a:t>PHYS 3313-001, Spring 2019                      Dr. Amir Farbin</a:t>
            </a:r>
            <a:endParaRPr lang="en-US"/>
          </a:p>
        </p:txBody>
      </p:sp>
    </p:spTree>
    <p:extLst>
      <p:ext uri="{BB962C8B-B14F-4D97-AF65-F5344CB8AC3E}">
        <p14:creationId xmlns:p14="http://schemas.microsoft.com/office/powerpoint/2010/main" val="4523143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5602">
                                            <p:txEl>
                                              <p:pRg st="0" end="0"/>
                                            </p:txEl>
                                          </p:spTgt>
                                        </p:tgtEl>
                                        <p:attrNameLst>
                                          <p:attrName>style.visibility</p:attrName>
                                        </p:attrNameLst>
                                      </p:cBhvr>
                                      <p:to>
                                        <p:strVal val="visible"/>
                                      </p:to>
                                    </p:set>
                                    <p:animEffect transition="in" filter="wipe(left)">
                                      <p:cBhvr>
                                        <p:cTn id="7" dur="500"/>
                                        <p:tgtEl>
                                          <p:spTgt spid="25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5602">
                                            <p:txEl>
                                              <p:pRg st="1" end="1"/>
                                            </p:txEl>
                                          </p:spTgt>
                                        </p:tgtEl>
                                        <p:attrNameLst>
                                          <p:attrName>style.visibility</p:attrName>
                                        </p:attrNameLst>
                                      </p:cBhvr>
                                      <p:to>
                                        <p:strVal val="visible"/>
                                      </p:to>
                                    </p:set>
                                    <p:animEffect transition="in" filter="wipe(left)">
                                      <p:cBhvr>
                                        <p:cTn id="12" dur="500"/>
                                        <p:tgtEl>
                                          <p:spTgt spid="25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5602">
                                            <p:txEl>
                                              <p:pRg st="2" end="2"/>
                                            </p:txEl>
                                          </p:spTgt>
                                        </p:tgtEl>
                                        <p:attrNameLst>
                                          <p:attrName>style.visibility</p:attrName>
                                        </p:attrNameLst>
                                      </p:cBhvr>
                                      <p:to>
                                        <p:strVal val="visible"/>
                                      </p:to>
                                    </p:set>
                                    <p:animEffect transition="in" filter="wipe(left)">
                                      <p:cBhvr>
                                        <p:cTn id="17" dur="500"/>
                                        <p:tgtEl>
                                          <p:spTgt spid="256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5602">
                                            <p:txEl>
                                              <p:pRg st="3" end="3"/>
                                            </p:txEl>
                                          </p:spTgt>
                                        </p:tgtEl>
                                        <p:attrNameLst>
                                          <p:attrName>style.visibility</p:attrName>
                                        </p:attrNameLst>
                                      </p:cBhvr>
                                      <p:to>
                                        <p:strVal val="visible"/>
                                      </p:to>
                                    </p:set>
                                    <p:animEffect transition="in" filter="wipe(left)">
                                      <p:cBhvr>
                                        <p:cTn id="22" dur="500"/>
                                        <p:tgtEl>
                                          <p:spTgt spid="256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5602">
                                            <p:txEl>
                                              <p:pRg st="4" end="4"/>
                                            </p:txEl>
                                          </p:spTgt>
                                        </p:tgtEl>
                                        <p:attrNameLst>
                                          <p:attrName>style.visibility</p:attrName>
                                        </p:attrNameLst>
                                      </p:cBhvr>
                                      <p:to>
                                        <p:strVal val="visible"/>
                                      </p:to>
                                    </p:set>
                                    <p:animEffect transition="in" filter="wipe(left)">
                                      <p:cBhvr>
                                        <p:cTn id="27" dur="500"/>
                                        <p:tgtEl>
                                          <p:spTgt spid="256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304800" y="76200"/>
            <a:ext cx="8686800" cy="685800"/>
          </a:xfrm>
        </p:spPr>
        <p:txBody>
          <a:bodyPr/>
          <a:lstStyle/>
          <a:p>
            <a:pPr algn="ctr" eaLnBrk="1" hangingPunct="1"/>
            <a:r>
              <a:rPr lang="en-US" dirty="0">
                <a:ea typeface="ＭＳ Ｐゴシック" pitchFamily="-84" charset="-128"/>
                <a:cs typeface="ＭＳ Ｐゴシック" pitchFamily="-84" charset="-128"/>
              </a:rPr>
              <a:t>Ether as the Absolute Reference System </a:t>
            </a:r>
          </a:p>
        </p:txBody>
      </p:sp>
      <p:sp>
        <p:nvSpPr>
          <p:cNvPr id="27650" name="Rectangle 3"/>
          <p:cNvSpPr>
            <a:spLocks noGrp="1" noChangeArrowheads="1"/>
          </p:cNvSpPr>
          <p:nvPr>
            <p:ph type="body" idx="1"/>
          </p:nvPr>
        </p:nvSpPr>
        <p:spPr>
          <a:xfrm>
            <a:off x="609600" y="685800"/>
            <a:ext cx="8001000" cy="5181600"/>
          </a:xfrm>
        </p:spPr>
        <p:txBody>
          <a:bodyPr/>
          <a:lstStyle/>
          <a:p>
            <a:pPr eaLnBrk="1" hangingPunct="1"/>
            <a:r>
              <a:rPr lang="en-US" dirty="0">
                <a:ea typeface="ＭＳ Ｐゴシック" pitchFamily="-84" charset="-128"/>
                <a:cs typeface="ＭＳ Ｐゴシック" pitchFamily="-84" charset="-128"/>
              </a:rPr>
              <a:t>In Maxwell’s</a:t>
            </a:r>
            <a:r>
              <a:rPr lang="en-US" altLang="ja-JP" dirty="0">
                <a:ea typeface="ＭＳ Ｐゴシック" pitchFamily="-84" charset="-128"/>
                <a:cs typeface="ＭＳ Ｐゴシック" pitchFamily="-84" charset="-128"/>
              </a:rPr>
              <a:t> theory, the speed of light is given by</a:t>
            </a:r>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a:p>
            <a:pPr lvl="1" eaLnBrk="1" hangingPunct="1"/>
            <a:r>
              <a:rPr lang="en-US" dirty="0">
                <a:ea typeface="ＭＳ Ｐゴシック" pitchFamily="-84" charset="-128"/>
                <a:cs typeface="ＭＳ Ｐゴシック" pitchFamily="-84" charset="-128"/>
              </a:rPr>
              <a:t>The velocity of light between the moving systems must be a constant. </a:t>
            </a:r>
          </a:p>
          <a:p>
            <a:pPr lvl="2" eaLnBrk="1" hangingPunct="1"/>
            <a:r>
              <a:rPr lang="en-US" dirty="0">
                <a:ea typeface="ＭＳ Ｐゴシック" pitchFamily="-84" charset="-128"/>
                <a:cs typeface="ＭＳ Ｐゴシック" pitchFamily="-84" charset="-128"/>
              </a:rPr>
              <a:t>Can you see why?</a:t>
            </a:r>
          </a:p>
          <a:p>
            <a:pPr lvl="1" eaLnBrk="1" hangingPunct="1"/>
            <a:r>
              <a:rPr lang="en-US" dirty="0">
                <a:ea typeface="ＭＳ Ｐゴシック" pitchFamily="-84" charset="-128"/>
                <a:cs typeface="ＭＳ Ｐゴシック" pitchFamily="-84" charset="-128"/>
              </a:rPr>
              <a:t>Needed a system of medium that keeps this constant!</a:t>
            </a:r>
          </a:p>
          <a:p>
            <a:pPr eaLnBrk="1" hangingPunct="1"/>
            <a:r>
              <a:rPr lang="en-US" dirty="0">
                <a:ea typeface="ＭＳ Ｐゴシック" pitchFamily="-84" charset="-128"/>
                <a:cs typeface="ＭＳ Ｐゴシック" pitchFamily="-84" charset="-128"/>
              </a:rPr>
              <a:t>Ether proposed as the absolute reference system in which the speed of light is constant and from which other measurements could be made.</a:t>
            </a:r>
          </a:p>
          <a:p>
            <a:pPr eaLnBrk="1" hangingPunct="1"/>
            <a:r>
              <a:rPr lang="en-US" dirty="0">
                <a:ea typeface="ＭＳ Ｐゴシック" pitchFamily="-84" charset="-128"/>
                <a:cs typeface="ＭＳ Ｐゴシック" pitchFamily="-84" charset="-128"/>
              </a:rPr>
              <a:t>The Michelson-Morley experiment was an attempt to show the existence of ether. </a:t>
            </a:r>
          </a:p>
        </p:txBody>
      </p:sp>
      <p:sp>
        <p:nvSpPr>
          <p:cNvPr id="4" name="Date Placeholder 3"/>
          <p:cNvSpPr>
            <a:spLocks noGrp="1"/>
          </p:cNvSpPr>
          <p:nvPr>
            <p:ph type="dt" sz="half" idx="10"/>
          </p:nvPr>
        </p:nvSpPr>
        <p:spPr/>
        <p:txBody>
          <a:bodyPr/>
          <a:lstStyle/>
          <a:p>
            <a:pPr>
              <a:defRPr/>
            </a:pPr>
            <a:r>
              <a:rPr lang="en-US"/>
              <a:t>Mon. Jan. 28, 2019</a:t>
            </a:r>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23</a:t>
            </a:fld>
            <a:endParaRPr lang="en-US"/>
          </a:p>
        </p:txBody>
      </p:sp>
      <p:sp>
        <p:nvSpPr>
          <p:cNvPr id="6" name="Footer Placeholder 5"/>
          <p:cNvSpPr>
            <a:spLocks noGrp="1"/>
          </p:cNvSpPr>
          <p:nvPr>
            <p:ph type="ftr" sz="quarter" idx="11"/>
          </p:nvPr>
        </p:nvSpPr>
        <p:spPr/>
        <p:txBody>
          <a:bodyPr/>
          <a:lstStyle/>
          <a:p>
            <a:pPr>
              <a:defRPr/>
            </a:pPr>
            <a:r>
              <a:rPr lang="de"/>
              <a:t>PHYS 3313-001, Spring 2019                      Dr. Amir Farbin</a:t>
            </a:r>
            <a:endParaRPr lang="en-US"/>
          </a:p>
        </p:txBody>
      </p:sp>
      <p:graphicFrame>
        <p:nvGraphicFramePr>
          <p:cNvPr id="8" name="Object 7"/>
          <p:cNvGraphicFramePr>
            <a:graphicFrameLocks noChangeAspect="1"/>
          </p:cNvGraphicFramePr>
          <p:nvPr>
            <p:extLst/>
          </p:nvPr>
        </p:nvGraphicFramePr>
        <p:xfrm>
          <a:off x="2819400" y="1395413"/>
          <a:ext cx="1423987" cy="333375"/>
        </p:xfrm>
        <a:graphic>
          <a:graphicData uri="http://schemas.openxmlformats.org/presentationml/2006/ole">
            <mc:AlternateContent xmlns:mc="http://schemas.openxmlformats.org/markup-compatibility/2006">
              <mc:Choice xmlns:v="urn:schemas-microsoft-com:vml" Requires="v">
                <p:oleObj spid="_x0000_s15397" name="Equation" r:id="rId3" imgW="457200" imgH="127000" progId="Equation.DSMT4">
                  <p:embed/>
                </p:oleObj>
              </mc:Choice>
              <mc:Fallback>
                <p:oleObj name="Equation" r:id="rId3" imgW="457200" imgH="127000" progId="Equation.DSMT4">
                  <p:embed/>
                  <p:pic>
                    <p:nvPicPr>
                      <p:cNvPr id="8" name="Object 7"/>
                      <p:cNvPicPr/>
                      <p:nvPr/>
                    </p:nvPicPr>
                    <p:blipFill>
                      <a:blip r:embed="rId4"/>
                      <a:stretch>
                        <a:fillRect/>
                      </a:stretch>
                    </p:blipFill>
                    <p:spPr>
                      <a:xfrm>
                        <a:off x="2819400" y="1395413"/>
                        <a:ext cx="1423987" cy="333375"/>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4191000" y="1219200"/>
          <a:ext cx="1779587" cy="666750"/>
        </p:xfrm>
        <a:graphic>
          <a:graphicData uri="http://schemas.openxmlformats.org/presentationml/2006/ole">
            <mc:AlternateContent xmlns:mc="http://schemas.openxmlformats.org/markup-compatibility/2006">
              <mc:Choice xmlns:v="urn:schemas-microsoft-com:vml" Requires="v">
                <p:oleObj spid="_x0000_s15398" name="Equation" r:id="rId5" imgW="571500" imgH="254000" progId="Equation.DSMT4">
                  <p:embed/>
                </p:oleObj>
              </mc:Choice>
              <mc:Fallback>
                <p:oleObj name="Equation" r:id="rId5" imgW="571500" imgH="254000" progId="Equation.DSMT4">
                  <p:embed/>
                  <p:pic>
                    <p:nvPicPr>
                      <p:cNvPr id="9" name="Object 8"/>
                      <p:cNvPicPr/>
                      <p:nvPr/>
                    </p:nvPicPr>
                    <p:blipFill>
                      <a:blip r:embed="rId6"/>
                      <a:stretch>
                        <a:fillRect/>
                      </a:stretch>
                    </p:blipFill>
                    <p:spPr>
                      <a:xfrm>
                        <a:off x="4191000" y="1219200"/>
                        <a:ext cx="1779587" cy="666750"/>
                      </a:xfrm>
                      <a:prstGeom prst="rect">
                        <a:avLst/>
                      </a:prstGeom>
                    </p:spPr>
                  </p:pic>
                </p:oleObj>
              </mc:Fallback>
            </mc:AlternateContent>
          </a:graphicData>
        </a:graphic>
      </p:graphicFrame>
    </p:spTree>
    <p:extLst>
      <p:ext uri="{BB962C8B-B14F-4D97-AF65-F5344CB8AC3E}">
        <p14:creationId xmlns:p14="http://schemas.microsoft.com/office/powerpoint/2010/main" val="32219766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wipe(left)">
                                      <p:cBhvr>
                                        <p:cTn id="7" dur="500"/>
                                        <p:tgtEl>
                                          <p:spTgt spid="276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7650">
                                            <p:txEl>
                                              <p:pRg st="2" end="2"/>
                                            </p:txEl>
                                          </p:spTgt>
                                        </p:tgtEl>
                                        <p:attrNameLst>
                                          <p:attrName>style.visibility</p:attrName>
                                        </p:attrNameLst>
                                      </p:cBhvr>
                                      <p:to>
                                        <p:strVal val="visible"/>
                                      </p:to>
                                    </p:set>
                                    <p:animEffect transition="in" filter="wipe(left)">
                                      <p:cBhvr>
                                        <p:cTn id="22" dur="500"/>
                                        <p:tgtEl>
                                          <p:spTgt spid="2765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7650">
                                            <p:txEl>
                                              <p:pRg st="3" end="3"/>
                                            </p:txEl>
                                          </p:spTgt>
                                        </p:tgtEl>
                                        <p:attrNameLst>
                                          <p:attrName>style.visibility</p:attrName>
                                        </p:attrNameLst>
                                      </p:cBhvr>
                                      <p:to>
                                        <p:strVal val="visible"/>
                                      </p:to>
                                    </p:set>
                                    <p:animEffect transition="in" filter="wipe(left)">
                                      <p:cBhvr>
                                        <p:cTn id="27" dur="500"/>
                                        <p:tgtEl>
                                          <p:spTgt spid="27650">
                                            <p:txEl>
                                              <p:pRg st="3" end="3"/>
                                            </p:txEl>
                                          </p:spTgt>
                                        </p:tgtEl>
                                      </p:cBhvr>
                                    </p:animEffect>
                                  </p:childTnLst>
                                </p:cTn>
                              </p:par>
                              <p:par>
                                <p:cTn id="28" presetID="22" presetClass="entr" presetSubtype="8" fill="hold" grpId="0" nodeType="withEffect">
                                  <p:stCondLst>
                                    <p:cond delay="0"/>
                                  </p:stCondLst>
                                  <p:iterate type="wd">
                                    <p:tmPct val="10000"/>
                                  </p:iterate>
                                  <p:childTnLst>
                                    <p:set>
                                      <p:cBhvr>
                                        <p:cTn id="29" dur="1" fill="hold">
                                          <p:stCondLst>
                                            <p:cond delay="0"/>
                                          </p:stCondLst>
                                        </p:cTn>
                                        <p:tgtEl>
                                          <p:spTgt spid="27650">
                                            <p:txEl>
                                              <p:pRg st="4" end="4"/>
                                            </p:txEl>
                                          </p:spTgt>
                                        </p:tgtEl>
                                        <p:attrNameLst>
                                          <p:attrName>style.visibility</p:attrName>
                                        </p:attrNameLst>
                                      </p:cBhvr>
                                      <p:to>
                                        <p:strVal val="visible"/>
                                      </p:to>
                                    </p:set>
                                    <p:animEffect transition="in" filter="wipe(left)">
                                      <p:cBhvr>
                                        <p:cTn id="30" dur="500"/>
                                        <p:tgtEl>
                                          <p:spTgt spid="27650">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27650">
                                            <p:txEl>
                                              <p:pRg st="5" end="5"/>
                                            </p:txEl>
                                          </p:spTgt>
                                        </p:tgtEl>
                                        <p:attrNameLst>
                                          <p:attrName>style.visibility</p:attrName>
                                        </p:attrNameLst>
                                      </p:cBhvr>
                                      <p:to>
                                        <p:strVal val="visible"/>
                                      </p:to>
                                    </p:set>
                                    <p:animEffect transition="in" filter="wipe(left)">
                                      <p:cBhvr>
                                        <p:cTn id="35" dur="500"/>
                                        <p:tgtEl>
                                          <p:spTgt spid="27650">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27650">
                                            <p:txEl>
                                              <p:pRg st="6" end="6"/>
                                            </p:txEl>
                                          </p:spTgt>
                                        </p:tgtEl>
                                        <p:attrNameLst>
                                          <p:attrName>style.visibility</p:attrName>
                                        </p:attrNameLst>
                                      </p:cBhvr>
                                      <p:to>
                                        <p:strVal val="visible"/>
                                      </p:to>
                                    </p:set>
                                    <p:animEffect transition="in" filter="wipe(left)">
                                      <p:cBhvr>
                                        <p:cTn id="40" dur="500"/>
                                        <p:tgtEl>
                                          <p:spTgt spid="2765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685800" y="45027"/>
            <a:ext cx="7772400" cy="838200"/>
          </a:xfrm>
        </p:spPr>
        <p:txBody>
          <a:bodyPr/>
          <a:lstStyle/>
          <a:p>
            <a:pPr eaLnBrk="1" hangingPunct="1"/>
            <a:r>
              <a:rPr lang="en-US" sz="4000" dirty="0">
                <a:ea typeface="ＭＳ Ｐゴシック" pitchFamily="-84" charset="-128"/>
                <a:cs typeface="ＭＳ Ｐゴシック" pitchFamily="-84" charset="-128"/>
              </a:rPr>
              <a:t>The Michelson-Morley Experiment</a:t>
            </a:r>
          </a:p>
        </p:txBody>
      </p:sp>
      <p:sp>
        <p:nvSpPr>
          <p:cNvPr id="28674" name="Rectangle 3"/>
          <p:cNvSpPr>
            <a:spLocks noGrp="1" noChangeArrowheads="1"/>
          </p:cNvSpPr>
          <p:nvPr>
            <p:ph type="body" idx="1"/>
          </p:nvPr>
        </p:nvSpPr>
        <p:spPr>
          <a:xfrm>
            <a:off x="228600" y="762000"/>
            <a:ext cx="8686800" cy="2362200"/>
          </a:xfrm>
        </p:spPr>
        <p:txBody>
          <a:bodyPr/>
          <a:lstStyle/>
          <a:p>
            <a:pPr eaLnBrk="1" hangingPunct="1"/>
            <a:r>
              <a:rPr lang="en-US" dirty="0">
                <a:ea typeface="ＭＳ Ｐゴシック" pitchFamily="-84" charset="-128"/>
                <a:cs typeface="ＭＳ Ｐゴシック" pitchFamily="-84" charset="-128"/>
              </a:rPr>
              <a:t>Albert Michelson (1852–1931) built an extremely precise device called the </a:t>
            </a:r>
            <a:r>
              <a:rPr lang="en-US" i="1" dirty="0">
                <a:ea typeface="ＭＳ Ｐゴシック" pitchFamily="-84" charset="-128"/>
                <a:cs typeface="ＭＳ Ｐゴシック" pitchFamily="-84" charset="-128"/>
              </a:rPr>
              <a:t>interferometer </a:t>
            </a:r>
            <a:r>
              <a:rPr lang="en-US" dirty="0">
                <a:ea typeface="ＭＳ Ｐゴシック" pitchFamily="-84" charset="-128"/>
                <a:cs typeface="ＭＳ Ｐゴシック" pitchFamily="-84" charset="-128"/>
              </a:rPr>
              <a:t>to measure the phase difference between two light waves traveling in orthogonal directions.</a:t>
            </a:r>
          </a:p>
          <a:p>
            <a:pPr algn="ctr" eaLnBrk="1" hangingPunct="1"/>
            <a:endParaRPr lang="en-US" dirty="0">
              <a:ea typeface="ＭＳ Ｐゴシック" pitchFamily="-84" charset="-128"/>
              <a:cs typeface="ＭＳ Ｐゴシック" pitchFamily="-84" charset="-128"/>
            </a:endParaRPr>
          </a:p>
          <a:p>
            <a:pPr algn="ctr" eaLnBrk="1" hangingPunct="1"/>
            <a:endParaRPr lang="en-US"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a:t>Mon. Jan. 28, 2019</a:t>
            </a:r>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24</a:t>
            </a:fld>
            <a:endParaRPr lang="en-US"/>
          </a:p>
        </p:txBody>
      </p:sp>
      <p:sp>
        <p:nvSpPr>
          <p:cNvPr id="6" name="Footer Placeholder 5"/>
          <p:cNvSpPr>
            <a:spLocks noGrp="1"/>
          </p:cNvSpPr>
          <p:nvPr>
            <p:ph type="ftr" sz="quarter" idx="11"/>
          </p:nvPr>
        </p:nvSpPr>
        <p:spPr/>
        <p:txBody>
          <a:bodyPr/>
          <a:lstStyle/>
          <a:p>
            <a:pPr>
              <a:defRPr/>
            </a:pPr>
            <a:r>
              <a:rPr lang="de"/>
              <a:t>PHYS 3313-001, Spring 2019                      Dr. Amir Farbin</a:t>
            </a:r>
            <a:endParaRPr lang="en-US"/>
          </a:p>
        </p:txBody>
      </p:sp>
      <p:pic>
        <p:nvPicPr>
          <p:cNvPr id="7" name="Picture 1"/>
          <p:cNvPicPr>
            <a:picLocks/>
          </p:cNvPicPr>
          <p:nvPr/>
        </p:nvPicPr>
        <p:blipFill>
          <a:blip r:embed="rId2"/>
          <a:srcRect/>
          <a:stretch>
            <a:fillRect/>
          </a:stretch>
        </p:blipFill>
        <p:spPr bwMode="auto">
          <a:xfrm>
            <a:off x="304800" y="2819400"/>
            <a:ext cx="4191000" cy="3810000"/>
          </a:xfrm>
          <a:prstGeom prst="rect">
            <a:avLst/>
          </a:prstGeom>
          <a:noFill/>
          <a:ln w="9525">
            <a:noFill/>
            <a:miter lim="800000"/>
            <a:headEnd/>
            <a:tailEnd/>
          </a:ln>
        </p:spPr>
      </p:pic>
      <p:pic>
        <p:nvPicPr>
          <p:cNvPr id="8" name="Picture 8" descr="0203"/>
          <p:cNvPicPr>
            <a:picLocks noChangeAspect="1" noChangeArrowheads="1"/>
          </p:cNvPicPr>
          <p:nvPr/>
        </p:nvPicPr>
        <p:blipFill>
          <a:blip r:embed="rId3"/>
          <a:srcRect b="2905"/>
          <a:stretch>
            <a:fillRect/>
          </a:stretch>
        </p:blipFill>
        <p:spPr bwMode="auto">
          <a:xfrm>
            <a:off x="5029200" y="2693743"/>
            <a:ext cx="3624263" cy="3783257"/>
          </a:xfrm>
          <a:prstGeom prst="rect">
            <a:avLst/>
          </a:prstGeom>
          <a:noFill/>
          <a:ln w="9525">
            <a:noFill/>
            <a:miter lim="800000"/>
            <a:headEnd/>
            <a:tailEnd/>
          </a:ln>
        </p:spPr>
      </p:pic>
    </p:spTree>
    <p:extLst>
      <p:ext uri="{BB962C8B-B14F-4D97-AF65-F5344CB8AC3E}">
        <p14:creationId xmlns:p14="http://schemas.microsoft.com/office/powerpoint/2010/main" val="4776736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674">
                                            <p:txEl>
                                              <p:pRg st="0" end="0"/>
                                            </p:txEl>
                                          </p:spTgt>
                                        </p:tgtEl>
                                        <p:attrNameLst>
                                          <p:attrName>style.visibility</p:attrName>
                                        </p:attrNameLst>
                                      </p:cBhvr>
                                      <p:to>
                                        <p:strVal val="visible"/>
                                      </p:to>
                                    </p:set>
                                    <p:animEffect transition="in" filter="wipe(left)">
                                      <p:cBhvr>
                                        <p:cTn id="7" dur="500"/>
                                        <p:tgtEl>
                                          <p:spTgt spid="286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533400" y="76200"/>
            <a:ext cx="8229600" cy="639762"/>
          </a:xfrm>
        </p:spPr>
        <p:txBody>
          <a:bodyPr/>
          <a:lstStyle/>
          <a:p>
            <a:pPr eaLnBrk="1" hangingPunct="1"/>
            <a:r>
              <a:rPr lang="en-US" sz="3600" dirty="0">
                <a:ea typeface="ＭＳ Ｐゴシック" pitchFamily="-84" charset="-128"/>
                <a:cs typeface="ＭＳ Ｐゴシック" pitchFamily="-84" charset="-128"/>
              </a:rPr>
              <a:t>How does Michelson Interferometer work?</a:t>
            </a:r>
          </a:p>
        </p:txBody>
      </p:sp>
      <p:pic>
        <p:nvPicPr>
          <p:cNvPr id="29698" name="Picture 1"/>
          <p:cNvPicPr>
            <a:picLocks/>
          </p:cNvPicPr>
          <p:nvPr/>
        </p:nvPicPr>
        <p:blipFill>
          <a:blip r:embed="rId2"/>
          <a:srcRect/>
          <a:stretch>
            <a:fillRect/>
          </a:stretch>
        </p:blipFill>
        <p:spPr bwMode="auto">
          <a:xfrm>
            <a:off x="4267200" y="1143000"/>
            <a:ext cx="4724400" cy="44196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a:t>Mon. Jan. 28, 2019</a:t>
            </a:r>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25</a:t>
            </a:fld>
            <a:endParaRPr lang="en-US"/>
          </a:p>
        </p:txBody>
      </p:sp>
      <p:sp>
        <p:nvSpPr>
          <p:cNvPr id="6" name="Footer Placeholder 5"/>
          <p:cNvSpPr>
            <a:spLocks noGrp="1"/>
          </p:cNvSpPr>
          <p:nvPr>
            <p:ph type="ftr" sz="quarter" idx="11"/>
          </p:nvPr>
        </p:nvSpPr>
        <p:spPr/>
        <p:txBody>
          <a:bodyPr/>
          <a:lstStyle/>
          <a:p>
            <a:pPr>
              <a:defRPr/>
            </a:pPr>
            <a:r>
              <a:rPr lang="de"/>
              <a:t>PHYS 3313-001, Spring 2019                      Dr. Amir Farbin</a:t>
            </a:r>
            <a:endParaRPr lang="en-US"/>
          </a:p>
        </p:txBody>
      </p:sp>
      <p:sp>
        <p:nvSpPr>
          <p:cNvPr id="7" name="Content Placeholder 2"/>
          <p:cNvSpPr>
            <a:spLocks noGrp="1"/>
          </p:cNvSpPr>
          <p:nvPr>
            <p:ph idx="1"/>
          </p:nvPr>
        </p:nvSpPr>
        <p:spPr>
          <a:xfrm>
            <a:off x="76200" y="609600"/>
            <a:ext cx="4114800" cy="5791200"/>
          </a:xfrm>
        </p:spPr>
        <p:txBody>
          <a:bodyPr/>
          <a:lstStyle/>
          <a:p>
            <a:pPr marL="514350" indent="-514350">
              <a:spcBef>
                <a:spcPts val="0"/>
              </a:spcBef>
              <a:buFont typeface="+mj-lt"/>
              <a:buAutoNum type="arabicPeriod"/>
            </a:pPr>
            <a:r>
              <a:rPr lang="en-US" sz="2800" dirty="0">
                <a:ea typeface="ＭＳ Ｐゴシック" pitchFamily="-84" charset="-128"/>
                <a:cs typeface="ＭＳ Ｐゴシック" pitchFamily="-84" charset="-128"/>
              </a:rPr>
              <a:t>AC is parallel to the motion of the Earth inducing an </a:t>
            </a:r>
            <a:r>
              <a:rPr lang="ja-JP" altLang="en-US" sz="2800" dirty="0">
                <a:ea typeface="ＭＳ Ｐゴシック" pitchFamily="-84" charset="-128"/>
                <a:cs typeface="ＭＳ Ｐゴシック" pitchFamily="-84" charset="-128"/>
              </a:rPr>
              <a:t>“</a:t>
            </a:r>
            <a:r>
              <a:rPr lang="en-US" altLang="ja-JP" sz="2800" dirty="0">
                <a:ea typeface="ＭＳ Ｐゴシック" pitchFamily="-84" charset="-128"/>
                <a:cs typeface="ＭＳ Ｐゴシック" pitchFamily="-84" charset="-128"/>
              </a:rPr>
              <a:t>ether wind</a:t>
            </a:r>
            <a:r>
              <a:rPr lang="ja-JP" altLang="en-US" sz="2800" dirty="0">
                <a:ea typeface="ＭＳ Ｐゴシック" pitchFamily="-84" charset="-128"/>
                <a:cs typeface="ＭＳ Ｐゴシック" pitchFamily="-84" charset="-128"/>
              </a:rPr>
              <a:t>”</a:t>
            </a:r>
            <a:endParaRPr lang="en-US" altLang="ja-JP" sz="2800" dirty="0">
              <a:ea typeface="ＭＳ Ｐゴシック" pitchFamily="-84" charset="-128"/>
              <a:cs typeface="ＭＳ Ｐゴシック" pitchFamily="-84" charset="-128"/>
            </a:endParaRPr>
          </a:p>
          <a:p>
            <a:pPr marL="514350" indent="-514350">
              <a:spcBef>
                <a:spcPts val="0"/>
              </a:spcBef>
              <a:buFont typeface="+mj-lt"/>
              <a:buAutoNum type="arabicPeriod"/>
            </a:pPr>
            <a:r>
              <a:rPr lang="en-US" altLang="ja-JP" sz="2800" dirty="0">
                <a:ea typeface="ＭＳ Ｐゴシック" pitchFamily="-84" charset="-128"/>
                <a:cs typeface="ＭＳ Ｐゴシック" pitchFamily="-84" charset="-128"/>
              </a:rPr>
              <a:t>Light from source S is split by mirror A and travels to mirrors C and D in mutually perpendicular directions</a:t>
            </a:r>
          </a:p>
          <a:p>
            <a:pPr marL="514350" indent="-514350">
              <a:spcBef>
                <a:spcPts val="0"/>
              </a:spcBef>
              <a:buFont typeface="+mj-lt"/>
              <a:buAutoNum type="arabicPeriod"/>
            </a:pPr>
            <a:r>
              <a:rPr lang="en-US" altLang="ja-JP" sz="2800" dirty="0">
                <a:ea typeface="ＭＳ Ｐゴシック" pitchFamily="-84" charset="-128"/>
                <a:cs typeface="ＭＳ Ｐゴシック" pitchFamily="-84" charset="-128"/>
              </a:rPr>
              <a:t>After reflection the beams recombine at A slightly out of phase due to the </a:t>
            </a:r>
            <a:r>
              <a:rPr lang="ja-JP" altLang="en-US" sz="2800" dirty="0">
                <a:ea typeface="ＭＳ Ｐゴシック" pitchFamily="-84" charset="-128"/>
                <a:cs typeface="ＭＳ Ｐゴシック" pitchFamily="-84" charset="-128"/>
              </a:rPr>
              <a:t>“</a:t>
            </a:r>
            <a:r>
              <a:rPr lang="en-US" altLang="ja-JP" sz="2800" dirty="0">
                <a:ea typeface="ＭＳ Ｐゴシック" pitchFamily="-84" charset="-128"/>
                <a:cs typeface="ＭＳ Ｐゴシック" pitchFamily="-84" charset="-128"/>
              </a:rPr>
              <a:t>ether wind</a:t>
            </a:r>
            <a:r>
              <a:rPr lang="ja-JP" altLang="en-US" sz="2800" dirty="0">
                <a:ea typeface="ＭＳ Ｐゴシック" pitchFamily="-84" charset="-128"/>
                <a:cs typeface="ＭＳ Ｐゴシック" pitchFamily="-84" charset="-128"/>
              </a:rPr>
              <a:t>”</a:t>
            </a:r>
            <a:r>
              <a:rPr lang="en-US" altLang="ja-JP" sz="2800" dirty="0">
                <a:ea typeface="ＭＳ Ｐゴシック" pitchFamily="-84" charset="-128"/>
                <a:cs typeface="ＭＳ Ｐゴシック" pitchFamily="-84" charset="-128"/>
              </a:rPr>
              <a:t> as viewed by telescope E.</a:t>
            </a:r>
            <a:endParaRPr lang="en-US" sz="2800" dirty="0"/>
          </a:p>
        </p:txBody>
      </p:sp>
      <p:sp>
        <p:nvSpPr>
          <p:cNvPr id="8" name="Right Arrow 7"/>
          <p:cNvSpPr/>
          <p:nvPr/>
        </p:nvSpPr>
        <p:spPr bwMode="auto">
          <a:xfrm>
            <a:off x="6324600" y="2588121"/>
            <a:ext cx="1600200" cy="917079"/>
          </a:xfrm>
          <a:prstGeom prst="rightArrow">
            <a:avLst/>
          </a:prstGeom>
          <a:solidFill>
            <a:srgbClr val="FFFF00">
              <a:alpha val="27000"/>
            </a:srgbClr>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00"/>
                </a:solidFill>
                <a:effectLst/>
                <a:latin typeface="+mn-lt"/>
              </a:rPr>
              <a:t>Ether</a:t>
            </a:r>
          </a:p>
        </p:txBody>
      </p:sp>
    </p:spTree>
    <p:extLst>
      <p:ext uri="{BB962C8B-B14F-4D97-AF65-F5344CB8AC3E}">
        <p14:creationId xmlns:p14="http://schemas.microsoft.com/office/powerpoint/2010/main" val="36652405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500" fill="hold"/>
                                        <p:tgtEl>
                                          <p:spTgt spid="29698"/>
                                        </p:tgtEl>
                                        <p:attrNameLst>
                                          <p:attrName>ppt_w</p:attrName>
                                        </p:attrNameLst>
                                      </p:cBhvr>
                                      <p:tavLst>
                                        <p:tav tm="0">
                                          <p:val>
                                            <p:fltVal val="0"/>
                                          </p:val>
                                        </p:tav>
                                        <p:tav tm="100000">
                                          <p:val>
                                            <p:strVal val="#ppt_w"/>
                                          </p:val>
                                        </p:tav>
                                      </p:tavLst>
                                    </p:anim>
                                    <p:anim calcmode="lin" valueType="num">
                                      <p:cBhvr>
                                        <p:cTn id="8" dur="500" fill="hold"/>
                                        <p:tgtEl>
                                          <p:spTgt spid="29698"/>
                                        </p:tgtEl>
                                        <p:attrNameLst>
                                          <p:attrName>ppt_h</p:attrName>
                                        </p:attrNameLst>
                                      </p:cBhvr>
                                      <p:tavLst>
                                        <p:tav tm="0">
                                          <p:val>
                                            <p:fltVal val="0"/>
                                          </p:val>
                                        </p:tav>
                                        <p:tav tm="100000">
                                          <p:val>
                                            <p:strVal val="#ppt_h"/>
                                          </p:val>
                                        </p:tav>
                                      </p:tavLst>
                                    </p:anim>
                                    <p:animEffect transition="in" filter="fade">
                                      <p:cBhvr>
                                        <p:cTn id="9" dur="500"/>
                                        <p:tgtEl>
                                          <p:spTgt spid="2969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left)">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7">
                                            <p:txEl>
                                              <p:pRg st="1" end="1"/>
                                            </p:txEl>
                                          </p:spTgt>
                                        </p:tgtEl>
                                        <p:attrNameLst>
                                          <p:attrName>style.visibility</p:attrName>
                                        </p:attrNameLst>
                                      </p:cBhvr>
                                      <p:to>
                                        <p:strVal val="visible"/>
                                      </p:to>
                                    </p:set>
                                    <p:animEffect transition="in" filter="wipe(left)">
                                      <p:cBhvr>
                                        <p:cTn id="24" dur="500"/>
                                        <p:tgtEl>
                                          <p:spTgt spid="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7">
                                            <p:txEl>
                                              <p:pRg st="2" end="2"/>
                                            </p:txEl>
                                          </p:spTgt>
                                        </p:tgtEl>
                                        <p:attrNameLst>
                                          <p:attrName>style.visibility</p:attrName>
                                        </p:attrNameLst>
                                      </p:cBhvr>
                                      <p:to>
                                        <p:strVal val="visible"/>
                                      </p:to>
                                    </p:set>
                                    <p:animEffect transition="in" filter="wipe(left)">
                                      <p:cBhvr>
                                        <p:cTn id="29"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609600"/>
          </a:xfrm>
        </p:spPr>
        <p:txBody>
          <a:bodyPr/>
          <a:lstStyle/>
          <a:p>
            <a:r>
              <a:rPr lang="en-US" dirty="0"/>
              <a:t>The analysis – Galilean X-formation</a:t>
            </a:r>
          </a:p>
        </p:txBody>
      </p:sp>
      <p:sp>
        <p:nvSpPr>
          <p:cNvPr id="3" name="Content Placeholder 2"/>
          <p:cNvSpPr>
            <a:spLocks noGrp="1"/>
          </p:cNvSpPr>
          <p:nvPr>
            <p:ph idx="1"/>
          </p:nvPr>
        </p:nvSpPr>
        <p:spPr>
          <a:xfrm>
            <a:off x="685800" y="990600"/>
            <a:ext cx="7772400" cy="5105400"/>
          </a:xfrm>
        </p:spPr>
        <p:txBody>
          <a:bodyPr/>
          <a:lstStyle/>
          <a:p>
            <a:r>
              <a:rPr lang="en-US" dirty="0"/>
              <a:t>Travel time t</a:t>
            </a:r>
            <a:r>
              <a:rPr lang="en-US" baseline="-25000" dirty="0"/>
              <a:t>1</a:t>
            </a:r>
            <a:r>
              <a:rPr lang="en-US" dirty="0"/>
              <a:t> for a round trip over AC (the ether direction) is</a:t>
            </a:r>
          </a:p>
          <a:p>
            <a:pPr>
              <a:buNone/>
            </a:pPr>
            <a:endParaRPr lang="en-US" dirty="0"/>
          </a:p>
          <a:p>
            <a:r>
              <a:rPr lang="en-US" dirty="0"/>
              <a:t>Travel time t</a:t>
            </a:r>
            <a:r>
              <a:rPr lang="en-US" baseline="-25000" dirty="0"/>
              <a:t>2</a:t>
            </a:r>
            <a:r>
              <a:rPr lang="en-US" dirty="0"/>
              <a:t> for a round trip over AD (perpendicular direction to ether) is</a:t>
            </a:r>
          </a:p>
          <a:p>
            <a:endParaRPr lang="en-US" dirty="0"/>
          </a:p>
          <a:p>
            <a:r>
              <a:rPr lang="en-US" dirty="0"/>
              <a:t>The time difference is</a:t>
            </a:r>
          </a:p>
        </p:txBody>
      </p:sp>
      <p:sp>
        <p:nvSpPr>
          <p:cNvPr id="4" name="Date Placeholder 3"/>
          <p:cNvSpPr>
            <a:spLocks noGrp="1"/>
          </p:cNvSpPr>
          <p:nvPr>
            <p:ph type="dt" sz="half" idx="10"/>
          </p:nvPr>
        </p:nvSpPr>
        <p:spPr/>
        <p:txBody>
          <a:bodyPr/>
          <a:lstStyle/>
          <a:p>
            <a:pPr>
              <a:defRPr/>
            </a:pPr>
            <a:r>
              <a:rPr lang="en-US"/>
              <a:t>Mon. Jan. 28, 2019</a:t>
            </a:r>
          </a:p>
        </p:txBody>
      </p:sp>
      <p:sp>
        <p:nvSpPr>
          <p:cNvPr id="5" name="Footer Placeholder 4"/>
          <p:cNvSpPr>
            <a:spLocks noGrp="1"/>
          </p:cNvSpPr>
          <p:nvPr>
            <p:ph type="ftr" sz="quarter" idx="11"/>
          </p:nvPr>
        </p:nvSpPr>
        <p:spPr/>
        <p:txBody>
          <a:bodyPr/>
          <a:lstStyle/>
          <a:p>
            <a:pPr>
              <a:defRPr/>
            </a:pPr>
            <a:r>
              <a:rPr lang="de"/>
              <a:t>PHYS 3313-001, Spring 2019                      Dr. Amir Farbin</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26</a:t>
            </a:fld>
            <a:endParaRPr lang="en-US"/>
          </a:p>
        </p:txBody>
      </p:sp>
      <p:graphicFrame>
        <p:nvGraphicFramePr>
          <p:cNvPr id="7" name="Object 6"/>
          <p:cNvGraphicFramePr>
            <a:graphicFrameLocks noChangeAspect="1"/>
          </p:cNvGraphicFramePr>
          <p:nvPr/>
        </p:nvGraphicFramePr>
        <p:xfrm>
          <a:off x="1981200" y="2057401"/>
          <a:ext cx="591728" cy="450694"/>
        </p:xfrm>
        <a:graphic>
          <a:graphicData uri="http://schemas.openxmlformats.org/presentationml/2006/ole">
            <mc:AlternateContent xmlns:mc="http://schemas.openxmlformats.org/markup-compatibility/2006">
              <mc:Choice xmlns:v="urn:schemas-microsoft-com:vml" Requires="v">
                <p:oleObj spid="_x0000_s16475" name="Equation" r:id="rId3" imgW="266700" imgH="203200" progId="Equation.DSMT4">
                  <p:embed/>
                </p:oleObj>
              </mc:Choice>
              <mc:Fallback>
                <p:oleObj name="Equation" r:id="rId3" imgW="266700" imgH="203200" progId="Equation.DSMT4">
                  <p:embed/>
                  <p:pic>
                    <p:nvPicPr>
                      <p:cNvPr id="7"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057401"/>
                        <a:ext cx="591728" cy="450694"/>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12323" name="Object 3"/>
          <p:cNvGraphicFramePr>
            <a:graphicFrameLocks noChangeAspect="1"/>
          </p:cNvGraphicFramePr>
          <p:nvPr/>
        </p:nvGraphicFramePr>
        <p:xfrm>
          <a:off x="2286000" y="3592512"/>
          <a:ext cx="4308475" cy="1055688"/>
        </p:xfrm>
        <a:graphic>
          <a:graphicData uri="http://schemas.openxmlformats.org/presentationml/2006/ole">
            <mc:AlternateContent xmlns:mc="http://schemas.openxmlformats.org/markup-compatibility/2006">
              <mc:Choice xmlns:v="urn:schemas-microsoft-com:vml" Requires="v">
                <p:oleObj spid="_x0000_s16476" name="Equation" r:id="rId5" imgW="1917700" imgH="469900" progId="Equation.DSMT4">
                  <p:embed/>
                </p:oleObj>
              </mc:Choice>
              <mc:Fallback>
                <p:oleObj name="Equation" r:id="rId5" imgW="1917700" imgH="469900" progId="Equation.DSMT4">
                  <p:embed/>
                  <p:pic>
                    <p:nvPicPr>
                      <p:cNvPr id="312323"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3592512"/>
                        <a:ext cx="4308475" cy="10556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12324" name="Object 4"/>
          <p:cNvGraphicFramePr>
            <a:graphicFrameLocks noChangeAspect="1"/>
          </p:cNvGraphicFramePr>
          <p:nvPr/>
        </p:nvGraphicFramePr>
        <p:xfrm>
          <a:off x="2644775" y="1828800"/>
          <a:ext cx="2081778" cy="872261"/>
        </p:xfrm>
        <a:graphic>
          <a:graphicData uri="http://schemas.openxmlformats.org/presentationml/2006/ole">
            <mc:AlternateContent xmlns:mc="http://schemas.openxmlformats.org/markup-compatibility/2006">
              <mc:Choice xmlns:v="urn:schemas-microsoft-com:vml" Requires="v">
                <p:oleObj spid="_x0000_s16477" name="Equation" r:id="rId7" imgW="939800" imgH="393700" progId="Equation.DSMT4">
                  <p:embed/>
                </p:oleObj>
              </mc:Choice>
              <mc:Fallback>
                <p:oleObj name="Equation" r:id="rId7" imgW="939800" imgH="393700" progId="Equation.DSMT4">
                  <p:embed/>
                  <p:pic>
                    <p:nvPicPr>
                      <p:cNvPr id="312324"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4775" y="1828800"/>
                        <a:ext cx="2081778" cy="872261"/>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12325" name="Object 5"/>
          <p:cNvGraphicFramePr>
            <a:graphicFrameLocks noChangeAspect="1"/>
          </p:cNvGraphicFramePr>
          <p:nvPr/>
        </p:nvGraphicFramePr>
        <p:xfrm>
          <a:off x="4724400" y="1828800"/>
          <a:ext cx="3124200" cy="956575"/>
        </p:xfrm>
        <a:graphic>
          <a:graphicData uri="http://schemas.openxmlformats.org/presentationml/2006/ole">
            <mc:AlternateContent xmlns:mc="http://schemas.openxmlformats.org/markup-compatibility/2006">
              <mc:Choice xmlns:v="urn:schemas-microsoft-com:vml" Requires="v">
                <p:oleObj spid="_x0000_s16478" name="Equation" r:id="rId9" imgW="1409700" imgH="431800" progId="Equation.DSMT4">
                  <p:embed/>
                </p:oleObj>
              </mc:Choice>
              <mc:Fallback>
                <p:oleObj name="Equation" r:id="rId9" imgW="1409700" imgH="431800" progId="Equation.DSMT4">
                  <p:embed/>
                  <p:pic>
                    <p:nvPicPr>
                      <p:cNvPr id="312325"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4400" y="1828800"/>
                        <a:ext cx="3124200" cy="9565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12326" name="Object 6"/>
          <p:cNvGraphicFramePr>
            <a:graphicFrameLocks noChangeAspect="1"/>
          </p:cNvGraphicFramePr>
          <p:nvPr/>
        </p:nvGraphicFramePr>
        <p:xfrm>
          <a:off x="1458913" y="4884738"/>
          <a:ext cx="5740400" cy="1281112"/>
        </p:xfrm>
        <a:graphic>
          <a:graphicData uri="http://schemas.openxmlformats.org/presentationml/2006/ole">
            <mc:AlternateContent xmlns:mc="http://schemas.openxmlformats.org/markup-compatibility/2006">
              <mc:Choice xmlns:v="urn:schemas-microsoft-com:vml" Requires="v">
                <p:oleObj spid="_x0000_s16479" name="Equation" r:id="rId11" imgW="2501900" imgH="558800" progId="Equation.DSMT4">
                  <p:embed/>
                </p:oleObj>
              </mc:Choice>
              <mc:Fallback>
                <p:oleObj name="Equation" r:id="rId11" imgW="2501900" imgH="558800" progId="Equation.DSMT4">
                  <p:embed/>
                  <p:pic>
                    <p:nvPicPr>
                      <p:cNvPr id="312326"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58913" y="4884738"/>
                        <a:ext cx="5740400" cy="12811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3" name="Oval 12"/>
          <p:cNvSpPr/>
          <p:nvPr/>
        </p:nvSpPr>
        <p:spPr bwMode="auto">
          <a:xfrm>
            <a:off x="3886200" y="5410200"/>
            <a:ext cx="1600200" cy="76200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cxnSp>
        <p:nvCxnSpPr>
          <p:cNvPr id="9" name="Straight Arrow Connector 8"/>
          <p:cNvCxnSpPr/>
          <p:nvPr/>
        </p:nvCxnSpPr>
        <p:spPr bwMode="auto">
          <a:xfrm>
            <a:off x="7620000" y="4495800"/>
            <a:ext cx="609600" cy="0"/>
          </a:xfrm>
          <a:prstGeom prst="straightConnector1">
            <a:avLst/>
          </a:prstGeom>
          <a:noFill/>
          <a:ln w="38100" cap="flat" cmpd="sng" algn="ctr">
            <a:solidFill>
              <a:schemeClr val="accent6"/>
            </a:solidFill>
            <a:prstDash val="solid"/>
            <a:round/>
            <a:headEnd type="none" w="med" len="med"/>
            <a:tailEnd type="triangle"/>
          </a:ln>
          <a:effectLst/>
        </p:spPr>
      </p:cxnSp>
      <p:sp>
        <p:nvSpPr>
          <p:cNvPr id="10" name="TextBox 9"/>
          <p:cNvSpPr txBox="1"/>
          <p:nvPr/>
        </p:nvSpPr>
        <p:spPr>
          <a:xfrm>
            <a:off x="8229600" y="4267200"/>
            <a:ext cx="320922" cy="461665"/>
          </a:xfrm>
          <a:prstGeom prst="rect">
            <a:avLst/>
          </a:prstGeom>
          <a:noFill/>
        </p:spPr>
        <p:txBody>
          <a:bodyPr wrap="none" rtlCol="0">
            <a:spAutoFit/>
          </a:bodyPr>
          <a:lstStyle/>
          <a:p>
            <a:r>
              <a:rPr lang="en-US" i="1">
                <a:solidFill>
                  <a:schemeClr val="accent6"/>
                </a:solidFill>
              </a:rPr>
              <a:t>v</a:t>
            </a:r>
          </a:p>
        </p:txBody>
      </p:sp>
      <p:cxnSp>
        <p:nvCxnSpPr>
          <p:cNvPr id="16" name="Straight Arrow Connector 15"/>
          <p:cNvCxnSpPr/>
          <p:nvPr/>
        </p:nvCxnSpPr>
        <p:spPr bwMode="auto">
          <a:xfrm flipH="1" flipV="1">
            <a:off x="7620000" y="3543300"/>
            <a:ext cx="557152" cy="948768"/>
          </a:xfrm>
          <a:prstGeom prst="straightConnector1">
            <a:avLst/>
          </a:prstGeom>
          <a:noFill/>
          <a:ln w="38100" cap="flat" cmpd="sng" algn="ctr">
            <a:solidFill>
              <a:schemeClr val="accent6"/>
            </a:solidFill>
            <a:prstDash val="solid"/>
            <a:round/>
            <a:headEnd type="none" w="med" len="med"/>
            <a:tailEnd type="triangle"/>
          </a:ln>
          <a:effectLst/>
        </p:spPr>
      </p:cxnSp>
      <p:sp>
        <p:nvSpPr>
          <p:cNvPr id="19" name="TextBox 18"/>
          <p:cNvSpPr txBox="1"/>
          <p:nvPr/>
        </p:nvSpPr>
        <p:spPr>
          <a:xfrm>
            <a:off x="7715353" y="3276843"/>
            <a:ext cx="320922" cy="461665"/>
          </a:xfrm>
          <a:prstGeom prst="rect">
            <a:avLst/>
          </a:prstGeom>
          <a:noFill/>
        </p:spPr>
        <p:txBody>
          <a:bodyPr wrap="none" rtlCol="0">
            <a:spAutoFit/>
          </a:bodyPr>
          <a:lstStyle/>
          <a:p>
            <a:r>
              <a:rPr lang="en-US" i="1">
                <a:solidFill>
                  <a:schemeClr val="accent6"/>
                </a:solidFill>
              </a:rPr>
              <a:t>c</a:t>
            </a:r>
          </a:p>
        </p:txBody>
      </p:sp>
      <p:cxnSp>
        <p:nvCxnSpPr>
          <p:cNvPr id="20" name="Straight Arrow Connector 19"/>
          <p:cNvCxnSpPr/>
          <p:nvPr/>
        </p:nvCxnSpPr>
        <p:spPr bwMode="auto">
          <a:xfrm flipH="1" flipV="1">
            <a:off x="7585436" y="3536951"/>
            <a:ext cx="34564" cy="955117"/>
          </a:xfrm>
          <a:prstGeom prst="straightConnector1">
            <a:avLst/>
          </a:prstGeom>
          <a:noFill/>
          <a:ln w="38100" cap="flat" cmpd="sng" algn="ctr">
            <a:solidFill>
              <a:schemeClr val="accent6"/>
            </a:solidFill>
            <a:prstDash val="solid"/>
            <a:round/>
            <a:headEnd type="none" w="med" len="med"/>
            <a:tailEnd type="triangle"/>
          </a:ln>
          <a:effectLst/>
        </p:spPr>
      </p:cxnSp>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6200000">
            <a:off x="6797669" y="3812491"/>
            <a:ext cx="1063699" cy="449118"/>
          </a:xfrm>
          <a:prstGeom prst="rect">
            <a:avLst/>
          </a:prstGeom>
        </p:spPr>
      </p:pic>
    </p:spTree>
    <p:extLst>
      <p:ext uri="{BB962C8B-B14F-4D97-AF65-F5344CB8AC3E}">
        <p14:creationId xmlns:p14="http://schemas.microsoft.com/office/powerpoint/2010/main" val="409472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12324"/>
                                        </p:tgtEl>
                                        <p:attrNameLst>
                                          <p:attrName>style.visibility</p:attrName>
                                        </p:attrNameLst>
                                      </p:cBhvr>
                                      <p:to>
                                        <p:strVal val="visible"/>
                                      </p:to>
                                    </p:set>
                                    <p:animEffect transition="in" filter="wipe(left)">
                                      <p:cBhvr>
                                        <p:cTn id="17" dur="500"/>
                                        <p:tgtEl>
                                          <p:spTgt spid="3123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12325"/>
                                        </p:tgtEl>
                                        <p:attrNameLst>
                                          <p:attrName>style.visibility</p:attrName>
                                        </p:attrNameLst>
                                      </p:cBhvr>
                                      <p:to>
                                        <p:strVal val="visible"/>
                                      </p:to>
                                    </p:set>
                                    <p:animEffect transition="in" filter="wipe(left)">
                                      <p:cBhvr>
                                        <p:cTn id="22" dur="500"/>
                                        <p:tgtEl>
                                          <p:spTgt spid="3123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12323"/>
                                        </p:tgtEl>
                                        <p:attrNameLst>
                                          <p:attrName>style.visibility</p:attrName>
                                        </p:attrNameLst>
                                      </p:cBhvr>
                                      <p:to>
                                        <p:strVal val="visible"/>
                                      </p:to>
                                    </p:set>
                                    <p:animEffect transition="in" filter="wipe(left)">
                                      <p:cBhvr>
                                        <p:cTn id="32" dur="500"/>
                                        <p:tgtEl>
                                          <p:spTgt spid="3123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left)">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left)">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down)">
                                      <p:cBhvr>
                                        <p:cTn id="65" dur="5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312326"/>
                                        </p:tgtEl>
                                        <p:attrNameLst>
                                          <p:attrName>style.visibility</p:attrName>
                                        </p:attrNameLst>
                                      </p:cBhvr>
                                      <p:to>
                                        <p:strVal val="visible"/>
                                      </p:to>
                                    </p:set>
                                    <p:animEffect transition="in" filter="wipe(left)">
                                      <p:cBhvr>
                                        <p:cTn id="70" dur="500"/>
                                        <p:tgtEl>
                                          <p:spTgt spid="312326"/>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0"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p:cTn id="75" dur="500" fill="hold"/>
                                        <p:tgtEl>
                                          <p:spTgt spid="13"/>
                                        </p:tgtEl>
                                        <p:attrNameLst>
                                          <p:attrName>ppt_w</p:attrName>
                                        </p:attrNameLst>
                                      </p:cBhvr>
                                      <p:tavLst>
                                        <p:tav tm="0">
                                          <p:val>
                                            <p:fltVal val="0"/>
                                          </p:val>
                                        </p:tav>
                                        <p:tav tm="100000">
                                          <p:val>
                                            <p:strVal val="#ppt_w"/>
                                          </p:val>
                                        </p:tav>
                                      </p:tavLst>
                                    </p:anim>
                                    <p:anim calcmode="lin" valueType="num">
                                      <p:cBhvr>
                                        <p:cTn id="76" dur="500" fill="hold"/>
                                        <p:tgtEl>
                                          <p:spTgt spid="13"/>
                                        </p:tgtEl>
                                        <p:attrNameLst>
                                          <p:attrName>ppt_h</p:attrName>
                                        </p:attrNameLst>
                                      </p:cBhvr>
                                      <p:tavLst>
                                        <p:tav tm="0">
                                          <p:val>
                                            <p:fltVal val="0"/>
                                          </p:val>
                                        </p:tav>
                                        <p:tav tm="100000">
                                          <p:val>
                                            <p:strVal val="#ppt_h"/>
                                          </p:val>
                                        </p:tav>
                                      </p:tavLst>
                                    </p:anim>
                                    <p:animEffect transition="in" filter="fade">
                                      <p:cBhvr>
                                        <p:cTn id="7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animBg="1"/>
      <p:bldP spid="10"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609600"/>
          </a:xfrm>
        </p:spPr>
        <p:txBody>
          <a:bodyPr/>
          <a:lstStyle/>
          <a:p>
            <a:r>
              <a:rPr lang="en-US" dirty="0"/>
              <a:t>The analysis</a:t>
            </a:r>
          </a:p>
        </p:txBody>
      </p:sp>
      <p:sp>
        <p:nvSpPr>
          <p:cNvPr id="3" name="Content Placeholder 2"/>
          <p:cNvSpPr>
            <a:spLocks noGrp="1"/>
          </p:cNvSpPr>
          <p:nvPr>
            <p:ph idx="1"/>
          </p:nvPr>
        </p:nvSpPr>
        <p:spPr>
          <a:xfrm>
            <a:off x="685800" y="685800"/>
            <a:ext cx="7772400" cy="5105400"/>
          </a:xfrm>
        </p:spPr>
        <p:txBody>
          <a:bodyPr/>
          <a:lstStyle/>
          <a:p>
            <a:r>
              <a:rPr lang="en-US" dirty="0"/>
              <a:t>After rotating the machine by 90</a:t>
            </a:r>
            <a:r>
              <a:rPr lang="en-US" baseline="30000" dirty="0"/>
              <a:t>o</a:t>
            </a:r>
            <a:r>
              <a:rPr lang="en-US" dirty="0"/>
              <a:t>, the time difference becomes</a:t>
            </a:r>
          </a:p>
          <a:p>
            <a:endParaRPr lang="en-US" dirty="0"/>
          </a:p>
          <a:p>
            <a:r>
              <a:rPr lang="en-US" dirty="0"/>
              <a:t>The difference of the time differences</a:t>
            </a:r>
          </a:p>
          <a:p>
            <a:endParaRPr lang="en-US" dirty="0"/>
          </a:p>
          <a:p>
            <a:endParaRPr lang="en-US" dirty="0"/>
          </a:p>
          <a:p>
            <a:r>
              <a:rPr lang="en-US" dirty="0"/>
              <a:t>Since </a:t>
            </a:r>
            <a:r>
              <a:rPr lang="en-US" dirty="0" err="1"/>
              <a:t>v</a:t>
            </a:r>
            <a:r>
              <a:rPr lang="en-US" dirty="0"/>
              <a:t> (the Earth’s speed) is 10</a:t>
            </a:r>
            <a:r>
              <a:rPr lang="en-US" baseline="30000" dirty="0"/>
              <a:t>-4</a:t>
            </a:r>
            <a:r>
              <a:rPr lang="en-US" dirty="0"/>
              <a:t> of </a:t>
            </a:r>
            <a:r>
              <a:rPr lang="en-US" dirty="0" err="1"/>
              <a:t>c</a:t>
            </a:r>
            <a:r>
              <a:rPr lang="en-US" dirty="0"/>
              <a:t>, we can do binomial expansion of the above</a:t>
            </a:r>
          </a:p>
          <a:p>
            <a:endParaRPr lang="en-US" dirty="0"/>
          </a:p>
        </p:txBody>
      </p:sp>
      <p:sp>
        <p:nvSpPr>
          <p:cNvPr id="4" name="Date Placeholder 3"/>
          <p:cNvSpPr>
            <a:spLocks noGrp="1"/>
          </p:cNvSpPr>
          <p:nvPr>
            <p:ph type="dt" sz="half" idx="10"/>
          </p:nvPr>
        </p:nvSpPr>
        <p:spPr/>
        <p:txBody>
          <a:bodyPr/>
          <a:lstStyle/>
          <a:p>
            <a:pPr>
              <a:defRPr/>
            </a:pPr>
            <a:r>
              <a:rPr lang="en-US"/>
              <a:t>Mon. Jan. 28, 2019</a:t>
            </a:r>
          </a:p>
        </p:txBody>
      </p:sp>
      <p:sp>
        <p:nvSpPr>
          <p:cNvPr id="5" name="Footer Placeholder 4"/>
          <p:cNvSpPr>
            <a:spLocks noGrp="1"/>
          </p:cNvSpPr>
          <p:nvPr>
            <p:ph type="ftr" sz="quarter" idx="11"/>
          </p:nvPr>
        </p:nvSpPr>
        <p:spPr/>
        <p:txBody>
          <a:bodyPr/>
          <a:lstStyle/>
          <a:p>
            <a:pPr>
              <a:defRPr/>
            </a:pPr>
            <a:r>
              <a:rPr lang="de"/>
              <a:t>PHYS 3313-001, Spring 2019                      Dr. Amir Farbin</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27</a:t>
            </a:fld>
            <a:endParaRPr lang="en-US"/>
          </a:p>
        </p:txBody>
      </p:sp>
      <p:graphicFrame>
        <p:nvGraphicFramePr>
          <p:cNvPr id="312326" name="Object 6"/>
          <p:cNvGraphicFramePr>
            <a:graphicFrameLocks noChangeAspect="1"/>
          </p:cNvGraphicFramePr>
          <p:nvPr/>
        </p:nvGraphicFramePr>
        <p:xfrm>
          <a:off x="2852738" y="1371600"/>
          <a:ext cx="4919662" cy="1081495"/>
        </p:xfrm>
        <a:graphic>
          <a:graphicData uri="http://schemas.openxmlformats.org/presentationml/2006/ole">
            <mc:AlternateContent xmlns:mc="http://schemas.openxmlformats.org/markup-compatibility/2006">
              <mc:Choice xmlns:v="urn:schemas-microsoft-com:vml" Requires="v">
                <p:oleObj spid="_x0000_s17463" name="Equation" r:id="rId3" imgW="2540000" imgH="558800" progId="Equation.DSMT4">
                  <p:embed/>
                </p:oleObj>
              </mc:Choice>
              <mc:Fallback>
                <p:oleObj name="Equation" r:id="rId3" imgW="2540000" imgH="558800" progId="Equation.DSMT4">
                  <p:embed/>
                  <p:pic>
                    <p:nvPicPr>
                      <p:cNvPr id="312326"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2738" y="1371600"/>
                        <a:ext cx="4919662" cy="108149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13351" name="Object 7"/>
          <p:cNvGraphicFramePr>
            <a:graphicFrameLocks noChangeAspect="1"/>
          </p:cNvGraphicFramePr>
          <p:nvPr/>
        </p:nvGraphicFramePr>
        <p:xfrm>
          <a:off x="685799" y="3048000"/>
          <a:ext cx="8113899" cy="990600"/>
        </p:xfrm>
        <a:graphic>
          <a:graphicData uri="http://schemas.openxmlformats.org/presentationml/2006/ole">
            <mc:AlternateContent xmlns:mc="http://schemas.openxmlformats.org/markup-compatibility/2006">
              <mc:Choice xmlns:v="urn:schemas-microsoft-com:vml" Requires="v">
                <p:oleObj spid="_x0000_s17464" name="Equation" r:id="rId5" imgW="4572000" imgH="558800" progId="Equation.DSMT4">
                  <p:embed/>
                </p:oleObj>
              </mc:Choice>
              <mc:Fallback>
                <p:oleObj name="Equation" r:id="rId5" imgW="4572000" imgH="558800" progId="Equation.DSMT4">
                  <p:embed/>
                  <p:pic>
                    <p:nvPicPr>
                      <p:cNvPr id="313351"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799" y="3048000"/>
                        <a:ext cx="8113899" cy="990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13352" name="Object 8"/>
          <p:cNvGraphicFramePr>
            <a:graphicFrameLocks noChangeAspect="1"/>
          </p:cNvGraphicFramePr>
          <p:nvPr/>
        </p:nvGraphicFramePr>
        <p:xfrm>
          <a:off x="1143000" y="5257800"/>
          <a:ext cx="6858000" cy="858078"/>
        </p:xfrm>
        <a:graphic>
          <a:graphicData uri="http://schemas.openxmlformats.org/presentationml/2006/ole">
            <mc:AlternateContent xmlns:mc="http://schemas.openxmlformats.org/markup-compatibility/2006">
              <mc:Choice xmlns:v="urn:schemas-microsoft-com:vml" Requires="v">
                <p:oleObj spid="_x0000_s17465" name="Equation" r:id="rId7" imgW="3949700" imgH="495300" progId="Equation.DSMT4">
                  <p:embed/>
                </p:oleObj>
              </mc:Choice>
              <mc:Fallback>
                <p:oleObj name="Equation" r:id="rId7" imgW="3949700" imgH="495300" progId="Equation.DSMT4">
                  <p:embed/>
                  <p:pic>
                    <p:nvPicPr>
                      <p:cNvPr id="313352"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5257800"/>
                        <a:ext cx="6858000" cy="85807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3493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2326"/>
                                        </p:tgtEl>
                                        <p:attrNameLst>
                                          <p:attrName>style.visibility</p:attrName>
                                        </p:attrNameLst>
                                      </p:cBhvr>
                                      <p:to>
                                        <p:strVal val="visible"/>
                                      </p:to>
                                    </p:set>
                                    <p:animEffect transition="in" filter="wipe(left)">
                                      <p:cBhvr>
                                        <p:cTn id="12" dur="500"/>
                                        <p:tgtEl>
                                          <p:spTgt spid="3123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13351"/>
                                        </p:tgtEl>
                                        <p:attrNameLst>
                                          <p:attrName>style.visibility</p:attrName>
                                        </p:attrNameLst>
                                      </p:cBhvr>
                                      <p:to>
                                        <p:strVal val="visible"/>
                                      </p:to>
                                    </p:set>
                                    <p:animEffect transition="in" filter="wipe(left)">
                                      <p:cBhvr>
                                        <p:cTn id="22" dur="500"/>
                                        <p:tgtEl>
                                          <p:spTgt spid="31335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13352"/>
                                        </p:tgtEl>
                                        <p:attrNameLst>
                                          <p:attrName>style.visibility</p:attrName>
                                        </p:attrNameLst>
                                      </p:cBhvr>
                                      <p:to>
                                        <p:strVal val="visible"/>
                                      </p:to>
                                    </p:set>
                                    <p:animEffect transition="in" filter="wipe(left)">
                                      <p:cBhvr>
                                        <p:cTn id="32" dur="500"/>
                                        <p:tgtEl>
                                          <p:spTgt spid="313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457200" y="0"/>
            <a:ext cx="8226425" cy="762000"/>
          </a:xfrm>
        </p:spPr>
        <p:txBody>
          <a:bodyPr/>
          <a:lstStyle/>
          <a:p>
            <a:pPr eaLnBrk="1" hangingPunct="1"/>
            <a:r>
              <a:rPr lang="en-US" dirty="0">
                <a:ea typeface="ＭＳ Ｐゴシック" pitchFamily="-84" charset="-128"/>
                <a:cs typeface="ＭＳ Ｐゴシック" pitchFamily="-84" charset="-128"/>
              </a:rPr>
              <a:t>The Results</a:t>
            </a:r>
          </a:p>
        </p:txBody>
      </p:sp>
      <p:sp>
        <p:nvSpPr>
          <p:cNvPr id="35842" name="Rectangle 3"/>
          <p:cNvSpPr>
            <a:spLocks noGrp="1" noChangeArrowheads="1"/>
          </p:cNvSpPr>
          <p:nvPr>
            <p:ph type="body" idx="1"/>
          </p:nvPr>
        </p:nvSpPr>
        <p:spPr>
          <a:xfrm>
            <a:off x="457200" y="762000"/>
            <a:ext cx="8226425" cy="5257800"/>
          </a:xfrm>
        </p:spPr>
        <p:txBody>
          <a:bodyPr/>
          <a:lstStyle/>
          <a:p>
            <a:pPr eaLnBrk="1" hangingPunct="1">
              <a:lnSpc>
                <a:spcPct val="90000"/>
              </a:lnSpc>
            </a:pPr>
            <a:r>
              <a:rPr lang="en-US" sz="2600" dirty="0">
                <a:ea typeface="ＭＳ Ｐゴシック" pitchFamily="-84" charset="-128"/>
                <a:cs typeface="ＭＳ Ｐゴシック" pitchFamily="-84" charset="-128"/>
              </a:rPr>
              <a:t>Using the Earth’s</a:t>
            </a:r>
            <a:r>
              <a:rPr lang="en-US" altLang="ja-JP" sz="2600" dirty="0">
                <a:ea typeface="ＭＳ Ｐゴシック" pitchFamily="-84" charset="-128"/>
                <a:cs typeface="ＭＳ Ｐゴシック" pitchFamily="-84" charset="-128"/>
              </a:rPr>
              <a:t> orbital speed as:</a:t>
            </a:r>
            <a:endParaRPr lang="en-US" sz="2600" i="1" dirty="0">
              <a:ea typeface="Arial" pitchFamily="-84" charset="0"/>
              <a:cs typeface="Arial" pitchFamily="-84" charset="0"/>
            </a:endParaRPr>
          </a:p>
          <a:p>
            <a:pPr algn="ctr" eaLnBrk="1" hangingPunct="1">
              <a:lnSpc>
                <a:spcPct val="90000"/>
              </a:lnSpc>
              <a:buFont typeface="Wingdings" pitchFamily="-84" charset="2"/>
              <a:buNone/>
            </a:pPr>
            <a:r>
              <a:rPr lang="en-US" sz="2600" i="1" dirty="0">
                <a:ea typeface="Arial" pitchFamily="-84" charset="0"/>
                <a:cs typeface="Arial" pitchFamily="-84" charset="0"/>
              </a:rPr>
              <a:t>V</a:t>
            </a:r>
            <a:r>
              <a:rPr lang="en-US" sz="2600" dirty="0">
                <a:ea typeface="Arial" pitchFamily="-84" charset="0"/>
                <a:cs typeface="Arial" pitchFamily="-84" charset="0"/>
              </a:rPr>
              <a:t> = 3 </a:t>
            </a:r>
            <a:r>
              <a:rPr lang="en-US" sz="2600" dirty="0"/>
              <a:t>×</a:t>
            </a:r>
            <a:r>
              <a:rPr lang="en-US" sz="2600" dirty="0">
                <a:ea typeface="Arial" pitchFamily="-84" charset="0"/>
                <a:cs typeface="Arial" pitchFamily="-84" charset="0"/>
              </a:rPr>
              <a:t> 10</a:t>
            </a:r>
            <a:r>
              <a:rPr lang="en-US" sz="2600" baseline="30000" dirty="0">
                <a:ea typeface="Arial" pitchFamily="-84" charset="0"/>
                <a:cs typeface="Arial" pitchFamily="-84" charset="0"/>
              </a:rPr>
              <a:t>4 </a:t>
            </a:r>
            <a:r>
              <a:rPr lang="en-US" sz="2600" dirty="0" err="1">
                <a:ea typeface="Arial" pitchFamily="-84" charset="0"/>
                <a:cs typeface="Arial" pitchFamily="-84" charset="0"/>
              </a:rPr>
              <a:t>m/s</a:t>
            </a:r>
            <a:r>
              <a:rPr lang="en-US" sz="2600" dirty="0">
                <a:ea typeface="Arial" pitchFamily="-84" charset="0"/>
                <a:cs typeface="Arial" pitchFamily="-84" charset="0"/>
              </a:rPr>
              <a:t> </a:t>
            </a:r>
          </a:p>
          <a:p>
            <a:pPr eaLnBrk="1" hangingPunct="1">
              <a:lnSpc>
                <a:spcPct val="90000"/>
              </a:lnSpc>
              <a:buFont typeface="Wingdings" pitchFamily="-84" charset="2"/>
              <a:buNone/>
            </a:pPr>
            <a:r>
              <a:rPr lang="en-US" sz="2600" dirty="0">
                <a:ea typeface="Arial" pitchFamily="-84" charset="0"/>
                <a:cs typeface="Arial" pitchFamily="-84" charset="0"/>
              </a:rPr>
              <a:t>	together with </a:t>
            </a:r>
          </a:p>
          <a:p>
            <a:pPr algn="ctr" eaLnBrk="1" hangingPunct="1">
              <a:lnSpc>
                <a:spcPct val="90000"/>
              </a:lnSpc>
              <a:buFont typeface="Wingdings" pitchFamily="-84" charset="2"/>
              <a:buNone/>
            </a:pPr>
            <a:r>
              <a:rPr lang="en-US" sz="2600" dirty="0">
                <a:ea typeface="ヒラギノ角ゴ Pro W3" pitchFamily="-84" charset="-128"/>
                <a:cs typeface="ヒラギノ角ゴ Pro W3" pitchFamily="-84" charset="-128"/>
              </a:rPr>
              <a:t>ℓ</a:t>
            </a:r>
            <a:r>
              <a:rPr lang="en-US" sz="2600" baseline="-25000" dirty="0">
                <a:ea typeface="Arial" pitchFamily="-84" charset="0"/>
                <a:cs typeface="Arial" pitchFamily="-84" charset="0"/>
              </a:rPr>
              <a:t>1 </a:t>
            </a:r>
            <a:r>
              <a:rPr lang="en-US" sz="2600" dirty="0">
                <a:ea typeface="Arial" pitchFamily="-84" charset="0"/>
                <a:cs typeface="Arial" pitchFamily="-84" charset="0"/>
              </a:rPr>
              <a:t>≈ </a:t>
            </a:r>
            <a:r>
              <a:rPr lang="en-US" sz="2600" dirty="0">
                <a:ea typeface="ヒラギノ角ゴ Pro W3" pitchFamily="-84" charset="-128"/>
                <a:cs typeface="ヒラギノ角ゴ Pro W3" pitchFamily="-84" charset="-128"/>
              </a:rPr>
              <a:t>ℓ</a:t>
            </a:r>
            <a:r>
              <a:rPr lang="en-US" sz="2600" baseline="-25000" dirty="0">
                <a:ea typeface="Arial" pitchFamily="-84" charset="0"/>
                <a:cs typeface="Arial" pitchFamily="-84" charset="0"/>
              </a:rPr>
              <a:t>2  </a:t>
            </a:r>
            <a:r>
              <a:rPr lang="en-US" sz="2600" dirty="0">
                <a:ea typeface="Arial" pitchFamily="-84" charset="0"/>
                <a:cs typeface="Arial" pitchFamily="-84" charset="0"/>
              </a:rPr>
              <a:t>= 1.2 </a:t>
            </a:r>
            <a:r>
              <a:rPr lang="en-US" sz="2600" dirty="0" err="1">
                <a:ea typeface="Arial" pitchFamily="-84" charset="0"/>
                <a:cs typeface="Arial" pitchFamily="-84" charset="0"/>
              </a:rPr>
              <a:t>m</a:t>
            </a:r>
            <a:endParaRPr lang="en-US" sz="2600" dirty="0">
              <a:ea typeface="Arial" pitchFamily="-84" charset="0"/>
              <a:cs typeface="Arial" pitchFamily="-84" charset="0"/>
            </a:endParaRPr>
          </a:p>
          <a:p>
            <a:pPr eaLnBrk="1" hangingPunct="1">
              <a:lnSpc>
                <a:spcPct val="90000"/>
              </a:lnSpc>
              <a:buFont typeface="Wingdings" pitchFamily="-84" charset="2"/>
              <a:buNone/>
            </a:pPr>
            <a:r>
              <a:rPr lang="en-US" sz="2600" dirty="0">
                <a:ea typeface="Arial" pitchFamily="-84" charset="0"/>
                <a:cs typeface="Arial" pitchFamily="-84" charset="0"/>
              </a:rPr>
              <a:t>	So that the time difference becomes</a:t>
            </a:r>
          </a:p>
          <a:p>
            <a:pPr algn="ctr" eaLnBrk="1" hangingPunct="1">
              <a:lnSpc>
                <a:spcPct val="90000"/>
              </a:lnSpc>
              <a:buFont typeface="Wingdings" pitchFamily="-84" charset="2"/>
              <a:buNone/>
            </a:pPr>
            <a:r>
              <a:rPr lang="el-GR" sz="2600" dirty="0">
                <a:latin typeface="Lucida Grande" pitchFamily="-84" charset="0"/>
                <a:ea typeface="Arial" pitchFamily="-84" charset="0"/>
                <a:cs typeface="Arial" pitchFamily="-84" charset="0"/>
              </a:rPr>
              <a:t>Δ</a:t>
            </a:r>
            <a:r>
              <a:rPr lang="en-US" sz="2600" i="1" dirty="0" err="1">
                <a:ea typeface="Arial" pitchFamily="-84" charset="0"/>
                <a:cs typeface="Arial" pitchFamily="-84" charset="0"/>
              </a:rPr>
              <a:t>t</a:t>
            </a:r>
            <a:r>
              <a:rPr lang="ja-JP" altLang="en-US" sz="2600" i="1" dirty="0">
                <a:ea typeface="Arial" pitchFamily="-84" charset="0"/>
                <a:cs typeface="Arial" pitchFamily="-84" charset="0"/>
              </a:rPr>
              <a:t>’</a:t>
            </a:r>
            <a:r>
              <a:rPr lang="en-US" altLang="ja-JP" sz="2600" baseline="30000" dirty="0">
                <a:ea typeface="Arial" pitchFamily="-84" charset="0"/>
                <a:cs typeface="Arial" pitchFamily="-84" charset="0"/>
              </a:rPr>
              <a:t> </a:t>
            </a:r>
            <a:r>
              <a:rPr lang="en-US" altLang="ja-JP" sz="2600" dirty="0">
                <a:ea typeface="Lucida Grande" pitchFamily="-84" charset="0"/>
                <a:cs typeface="Lucida Grande" pitchFamily="-84" charset="0"/>
              </a:rPr>
              <a:t>−</a:t>
            </a:r>
            <a:r>
              <a:rPr lang="en-US" altLang="ja-JP" sz="2600" dirty="0">
                <a:ea typeface="Arial" pitchFamily="-84" charset="0"/>
                <a:cs typeface="Arial" pitchFamily="-84" charset="0"/>
              </a:rPr>
              <a:t> </a:t>
            </a:r>
            <a:r>
              <a:rPr lang="el-GR" altLang="ja-JP" sz="2600" dirty="0">
                <a:latin typeface="Lucida Grande" pitchFamily="-84" charset="0"/>
                <a:ea typeface="Arial" pitchFamily="-84" charset="0"/>
                <a:cs typeface="Arial" pitchFamily="-84" charset="0"/>
              </a:rPr>
              <a:t>Δ</a:t>
            </a:r>
            <a:r>
              <a:rPr lang="en-US" altLang="ja-JP" sz="2600" i="1" dirty="0" err="1">
                <a:ea typeface="Arial" pitchFamily="-84" charset="0"/>
                <a:cs typeface="Arial" pitchFamily="-84" charset="0"/>
              </a:rPr>
              <a:t>t</a:t>
            </a:r>
            <a:r>
              <a:rPr lang="en-US" altLang="ja-JP" sz="2600" dirty="0">
                <a:ea typeface="Arial" pitchFamily="-84" charset="0"/>
                <a:cs typeface="Arial" pitchFamily="-84" charset="0"/>
              </a:rPr>
              <a:t> ≈ </a:t>
            </a:r>
            <a:r>
              <a:rPr lang="en-US" altLang="ja-JP" sz="2600" i="1" dirty="0">
                <a:ea typeface="Arial" pitchFamily="-84" charset="0"/>
                <a:cs typeface="Arial" pitchFamily="-84" charset="0"/>
              </a:rPr>
              <a:t>v</a:t>
            </a:r>
            <a:r>
              <a:rPr lang="en-US" altLang="ja-JP" sz="2600" baseline="30000" dirty="0">
                <a:ea typeface="Arial" pitchFamily="-84" charset="0"/>
                <a:cs typeface="Arial" pitchFamily="-84" charset="0"/>
              </a:rPr>
              <a:t>2</a:t>
            </a:r>
            <a:r>
              <a:rPr lang="en-US" altLang="ja-JP" sz="2600" dirty="0">
                <a:ea typeface="Arial" pitchFamily="-84" charset="0"/>
                <a:cs typeface="Arial" pitchFamily="-84" charset="0"/>
              </a:rPr>
              <a:t>(</a:t>
            </a:r>
            <a:r>
              <a:rPr lang="en-US" altLang="ja-JP" sz="2600" dirty="0">
                <a:ea typeface="ヒラギノ角ゴ Pro W3" pitchFamily="-84" charset="-128"/>
                <a:cs typeface="ヒラギノ角ゴ Pro W3" pitchFamily="-84" charset="-128"/>
              </a:rPr>
              <a:t>ℓ</a:t>
            </a:r>
            <a:r>
              <a:rPr lang="en-US" altLang="ja-JP" sz="2600" baseline="-25000" dirty="0">
                <a:ea typeface="Arial" pitchFamily="-84" charset="0"/>
                <a:cs typeface="Arial" pitchFamily="-84" charset="0"/>
              </a:rPr>
              <a:t>1 </a:t>
            </a:r>
            <a:r>
              <a:rPr lang="en-US" altLang="ja-JP" sz="2600" dirty="0">
                <a:ea typeface="Arial" pitchFamily="-84" charset="0"/>
                <a:cs typeface="Arial" pitchFamily="-84" charset="0"/>
              </a:rPr>
              <a:t>+ </a:t>
            </a:r>
            <a:r>
              <a:rPr lang="en-US" altLang="ja-JP" sz="2600" dirty="0">
                <a:ea typeface="ヒラギノ角ゴ Pro W3" pitchFamily="-84" charset="-128"/>
                <a:cs typeface="ヒラギノ角ゴ Pro W3" pitchFamily="-84" charset="-128"/>
              </a:rPr>
              <a:t>ℓ</a:t>
            </a:r>
            <a:r>
              <a:rPr lang="en-US" altLang="ja-JP" sz="2600" baseline="-25000" dirty="0">
                <a:ea typeface="Arial" pitchFamily="-84" charset="0"/>
                <a:cs typeface="Arial" pitchFamily="-84" charset="0"/>
              </a:rPr>
              <a:t>2</a:t>
            </a:r>
            <a:r>
              <a:rPr lang="en-US" altLang="ja-JP" sz="2600" dirty="0">
                <a:ea typeface="Arial" pitchFamily="-84" charset="0"/>
                <a:cs typeface="Arial" pitchFamily="-84" charset="0"/>
              </a:rPr>
              <a:t>)/</a:t>
            </a:r>
            <a:r>
              <a:rPr lang="en-US" altLang="ja-JP" sz="2600" i="1" dirty="0">
                <a:ea typeface="Arial" pitchFamily="-84" charset="0"/>
                <a:cs typeface="Arial" pitchFamily="-84" charset="0"/>
              </a:rPr>
              <a:t>c</a:t>
            </a:r>
            <a:r>
              <a:rPr lang="en-US" altLang="ja-JP" sz="2600" baseline="30000" dirty="0">
                <a:ea typeface="Arial" pitchFamily="-84" charset="0"/>
                <a:cs typeface="Arial" pitchFamily="-84" charset="0"/>
              </a:rPr>
              <a:t>3 </a:t>
            </a:r>
            <a:r>
              <a:rPr lang="en-US" altLang="ja-JP" sz="2600" dirty="0">
                <a:ea typeface="Arial" pitchFamily="-84" charset="0"/>
                <a:cs typeface="Arial" pitchFamily="-84" charset="0"/>
              </a:rPr>
              <a:t>= 8 </a:t>
            </a:r>
            <a:r>
              <a:rPr lang="en-US" altLang="ja-JP" sz="2600" dirty="0"/>
              <a:t>×</a:t>
            </a:r>
            <a:r>
              <a:rPr lang="en-US" altLang="ja-JP" sz="2600" dirty="0">
                <a:ea typeface="Arial" pitchFamily="-84" charset="0"/>
                <a:cs typeface="Arial" pitchFamily="-84" charset="0"/>
              </a:rPr>
              <a:t> 10</a:t>
            </a:r>
            <a:r>
              <a:rPr lang="en-US" altLang="ja-JP" sz="2600" baseline="30000" dirty="0">
                <a:ea typeface="Lucida Grande" pitchFamily="-84" charset="0"/>
                <a:cs typeface="Lucida Grande" pitchFamily="-84" charset="0"/>
              </a:rPr>
              <a:t>−</a:t>
            </a:r>
            <a:r>
              <a:rPr lang="en-US" altLang="ja-JP" sz="2600" baseline="30000" dirty="0">
                <a:ea typeface="Arial" pitchFamily="-84" charset="0"/>
                <a:cs typeface="Arial" pitchFamily="-84" charset="0"/>
              </a:rPr>
              <a:t>17 </a:t>
            </a:r>
            <a:r>
              <a:rPr lang="en-US" altLang="ja-JP" sz="2600" dirty="0" err="1">
                <a:ea typeface="Arial" pitchFamily="-84" charset="0"/>
                <a:cs typeface="Arial" pitchFamily="-84" charset="0"/>
              </a:rPr>
              <a:t>s</a:t>
            </a:r>
            <a:endParaRPr lang="en-US" sz="2600" dirty="0">
              <a:ea typeface="Arial" pitchFamily="-84" charset="0"/>
              <a:cs typeface="Arial" pitchFamily="-84" charset="0"/>
            </a:endParaRPr>
          </a:p>
          <a:p>
            <a:pPr eaLnBrk="1" hangingPunct="1">
              <a:lnSpc>
                <a:spcPct val="90000"/>
              </a:lnSpc>
            </a:pPr>
            <a:r>
              <a:rPr lang="en-US" sz="2600" dirty="0">
                <a:ea typeface="Arial" pitchFamily="-84" charset="0"/>
                <a:cs typeface="Arial" pitchFamily="-84" charset="0"/>
              </a:rPr>
              <a:t>Although a very small number, it was within the experimental range of measurement for light waves.</a:t>
            </a:r>
          </a:p>
          <a:p>
            <a:pPr eaLnBrk="1" hangingPunct="1">
              <a:lnSpc>
                <a:spcPct val="90000"/>
              </a:lnSpc>
            </a:pPr>
            <a:r>
              <a:rPr lang="en-US" sz="2600" dirty="0">
                <a:ea typeface="Arial" pitchFamily="-84" charset="0"/>
                <a:cs typeface="Arial" pitchFamily="-84" charset="0"/>
              </a:rPr>
              <a:t>Later with Morley, they increased the path lengths to 11m and improved precision better than a factor of 10</a:t>
            </a:r>
          </a:p>
          <a:p>
            <a:pPr eaLnBrk="1" hangingPunct="1">
              <a:lnSpc>
                <a:spcPct val="90000"/>
              </a:lnSpc>
            </a:pPr>
            <a:r>
              <a:rPr lang="en-US" sz="2600" dirty="0">
                <a:ea typeface="Arial" pitchFamily="-84" charset="0"/>
                <a:cs typeface="Arial" pitchFamily="-84" charset="0"/>
              </a:rPr>
              <a:t>Yet, Michelson FAILED to “see” the expected interference pattern</a:t>
            </a:r>
          </a:p>
        </p:txBody>
      </p:sp>
      <p:sp>
        <p:nvSpPr>
          <p:cNvPr id="4" name="Date Placeholder 3"/>
          <p:cNvSpPr>
            <a:spLocks noGrp="1"/>
          </p:cNvSpPr>
          <p:nvPr>
            <p:ph type="dt" sz="half" idx="10"/>
          </p:nvPr>
        </p:nvSpPr>
        <p:spPr/>
        <p:txBody>
          <a:bodyPr/>
          <a:lstStyle/>
          <a:p>
            <a:pPr>
              <a:defRPr/>
            </a:pPr>
            <a:r>
              <a:rPr lang="en-US"/>
              <a:t>Mon. Jan. 28, 2019</a:t>
            </a:r>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28</a:t>
            </a:fld>
            <a:endParaRPr lang="en-US"/>
          </a:p>
        </p:txBody>
      </p:sp>
      <p:sp>
        <p:nvSpPr>
          <p:cNvPr id="6" name="Footer Placeholder 5"/>
          <p:cNvSpPr>
            <a:spLocks noGrp="1"/>
          </p:cNvSpPr>
          <p:nvPr>
            <p:ph type="ftr" sz="quarter" idx="11"/>
          </p:nvPr>
        </p:nvSpPr>
        <p:spPr/>
        <p:txBody>
          <a:bodyPr/>
          <a:lstStyle/>
          <a:p>
            <a:pPr>
              <a:defRPr/>
            </a:pPr>
            <a:r>
              <a:rPr lang="de"/>
              <a:t>PHYS 3313-001, Spring 2019                      Dr. Amir Farbin</a:t>
            </a:r>
            <a:endParaRPr lang="en-US"/>
          </a:p>
        </p:txBody>
      </p:sp>
    </p:spTree>
    <p:extLst>
      <p:ext uri="{BB962C8B-B14F-4D97-AF65-F5344CB8AC3E}">
        <p14:creationId xmlns:p14="http://schemas.microsoft.com/office/powerpoint/2010/main" val="37637462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wipe(left)">
                                      <p:cBhvr>
                                        <p:cTn id="7" dur="500"/>
                                        <p:tgtEl>
                                          <p:spTgt spid="358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842">
                                            <p:txEl>
                                              <p:pRg st="1" end="1"/>
                                            </p:txEl>
                                          </p:spTgt>
                                        </p:tgtEl>
                                        <p:attrNameLst>
                                          <p:attrName>style.visibility</p:attrName>
                                        </p:attrNameLst>
                                      </p:cBhvr>
                                      <p:to>
                                        <p:strVal val="visible"/>
                                      </p:to>
                                    </p:set>
                                    <p:animEffect transition="in" filter="wipe(left)">
                                      <p:cBhvr>
                                        <p:cTn id="12" dur="500"/>
                                        <p:tgtEl>
                                          <p:spTgt spid="358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842">
                                            <p:txEl>
                                              <p:pRg st="2" end="2"/>
                                            </p:txEl>
                                          </p:spTgt>
                                        </p:tgtEl>
                                        <p:attrNameLst>
                                          <p:attrName>style.visibility</p:attrName>
                                        </p:attrNameLst>
                                      </p:cBhvr>
                                      <p:to>
                                        <p:strVal val="visible"/>
                                      </p:to>
                                    </p:set>
                                    <p:animEffect transition="in" filter="wipe(left)">
                                      <p:cBhvr>
                                        <p:cTn id="17" dur="500"/>
                                        <p:tgtEl>
                                          <p:spTgt spid="358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842">
                                            <p:txEl>
                                              <p:pRg st="3" end="3"/>
                                            </p:txEl>
                                          </p:spTgt>
                                        </p:tgtEl>
                                        <p:attrNameLst>
                                          <p:attrName>style.visibility</p:attrName>
                                        </p:attrNameLst>
                                      </p:cBhvr>
                                      <p:to>
                                        <p:strVal val="visible"/>
                                      </p:to>
                                    </p:set>
                                    <p:animEffect transition="in" filter="wipe(left)">
                                      <p:cBhvr>
                                        <p:cTn id="22" dur="500"/>
                                        <p:tgtEl>
                                          <p:spTgt spid="358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842">
                                            <p:txEl>
                                              <p:pRg st="4" end="4"/>
                                            </p:txEl>
                                          </p:spTgt>
                                        </p:tgtEl>
                                        <p:attrNameLst>
                                          <p:attrName>style.visibility</p:attrName>
                                        </p:attrNameLst>
                                      </p:cBhvr>
                                      <p:to>
                                        <p:strVal val="visible"/>
                                      </p:to>
                                    </p:set>
                                    <p:animEffect transition="in" filter="wipe(left)">
                                      <p:cBhvr>
                                        <p:cTn id="27" dur="500"/>
                                        <p:tgtEl>
                                          <p:spTgt spid="358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842">
                                            <p:txEl>
                                              <p:pRg st="5" end="5"/>
                                            </p:txEl>
                                          </p:spTgt>
                                        </p:tgtEl>
                                        <p:attrNameLst>
                                          <p:attrName>style.visibility</p:attrName>
                                        </p:attrNameLst>
                                      </p:cBhvr>
                                      <p:to>
                                        <p:strVal val="visible"/>
                                      </p:to>
                                    </p:set>
                                    <p:animEffect transition="in" filter="wipe(left)">
                                      <p:cBhvr>
                                        <p:cTn id="32" dur="500"/>
                                        <p:tgtEl>
                                          <p:spTgt spid="3584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5842">
                                            <p:txEl>
                                              <p:pRg st="6" end="6"/>
                                            </p:txEl>
                                          </p:spTgt>
                                        </p:tgtEl>
                                        <p:attrNameLst>
                                          <p:attrName>style.visibility</p:attrName>
                                        </p:attrNameLst>
                                      </p:cBhvr>
                                      <p:to>
                                        <p:strVal val="visible"/>
                                      </p:to>
                                    </p:set>
                                    <p:animEffect transition="in" filter="wipe(left)">
                                      <p:cBhvr>
                                        <p:cTn id="37" dur="500"/>
                                        <p:tgtEl>
                                          <p:spTgt spid="3584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5842">
                                            <p:txEl>
                                              <p:pRg st="7" end="7"/>
                                            </p:txEl>
                                          </p:spTgt>
                                        </p:tgtEl>
                                        <p:attrNameLst>
                                          <p:attrName>style.visibility</p:attrName>
                                        </p:attrNameLst>
                                      </p:cBhvr>
                                      <p:to>
                                        <p:strVal val="visible"/>
                                      </p:to>
                                    </p:set>
                                    <p:animEffect transition="in" filter="wipe(left)">
                                      <p:cBhvr>
                                        <p:cTn id="42" dur="500"/>
                                        <p:tgtEl>
                                          <p:spTgt spid="3584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5842">
                                            <p:txEl>
                                              <p:pRg st="8" end="8"/>
                                            </p:txEl>
                                          </p:spTgt>
                                        </p:tgtEl>
                                        <p:attrNameLst>
                                          <p:attrName>style.visibility</p:attrName>
                                        </p:attrNameLst>
                                      </p:cBhvr>
                                      <p:to>
                                        <p:strVal val="visible"/>
                                      </p:to>
                                    </p:set>
                                    <p:animEffect transition="in" filter="wipe(left)">
                                      <p:cBhvr>
                                        <p:cTn id="47" dur="500"/>
                                        <p:tgtEl>
                                          <p:spTgt spid="3584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type="body" idx="1"/>
          </p:nvPr>
        </p:nvSpPr>
        <p:spPr>
          <a:xfrm>
            <a:off x="455613" y="838200"/>
            <a:ext cx="8226425" cy="5105400"/>
          </a:xfrm>
        </p:spPr>
        <p:txBody>
          <a:bodyPr/>
          <a:lstStyle/>
          <a:p>
            <a:pPr eaLnBrk="1" hangingPunct="1"/>
            <a:r>
              <a:rPr lang="en-US" sz="2800" dirty="0">
                <a:solidFill>
                  <a:srgbClr val="000090"/>
                </a:solidFill>
                <a:ea typeface="ＭＳ Ｐゴシック" pitchFamily="-84" charset="-128"/>
                <a:cs typeface="ＭＳ Ｐゴシック" pitchFamily="-84" charset="-128"/>
              </a:rPr>
              <a:t>Michelson noted that he should be able to detect a phase shift of light due to the time difference between path lengths but found none. </a:t>
            </a:r>
          </a:p>
          <a:p>
            <a:pPr eaLnBrk="1" hangingPunct="1"/>
            <a:r>
              <a:rPr lang="en-US" sz="2800" dirty="0">
                <a:solidFill>
                  <a:srgbClr val="000090"/>
                </a:solidFill>
                <a:ea typeface="ＭＳ Ｐゴシック" pitchFamily="-84" charset="-128"/>
                <a:cs typeface="ＭＳ Ｐゴシック" pitchFamily="-84" charset="-128"/>
              </a:rPr>
              <a:t>He thus concluded that the hypothesis of the stationary ether must be incorrect.</a:t>
            </a:r>
          </a:p>
          <a:p>
            <a:pPr eaLnBrk="1" hangingPunct="1"/>
            <a:r>
              <a:rPr lang="en-US" sz="2800" dirty="0">
                <a:solidFill>
                  <a:srgbClr val="000090"/>
                </a:solidFill>
                <a:ea typeface="ＭＳ Ｐゴシック" pitchFamily="-84" charset="-128"/>
                <a:cs typeface="ＭＳ Ｐゴシック" pitchFamily="-84" charset="-128"/>
              </a:rPr>
              <a:t>After several repeats and refinements with assistance from Edward Morley (1893-1923), again </a:t>
            </a:r>
            <a:r>
              <a:rPr lang="en-US" sz="2800" i="1" dirty="0">
                <a:solidFill>
                  <a:srgbClr val="000090"/>
                </a:solidFill>
                <a:ea typeface="ＭＳ Ｐゴシック" pitchFamily="-84" charset="-128"/>
                <a:cs typeface="ＭＳ Ｐゴシック" pitchFamily="-84" charset="-128"/>
              </a:rPr>
              <a:t>a null result.</a:t>
            </a:r>
            <a:r>
              <a:rPr lang="en-US" sz="2800" b="1" i="1" dirty="0">
                <a:solidFill>
                  <a:srgbClr val="000090"/>
                </a:solidFill>
                <a:ea typeface="ＭＳ Ｐゴシック" pitchFamily="-84" charset="-128"/>
                <a:cs typeface="ＭＳ Ｐゴシック" pitchFamily="-84" charset="-128"/>
              </a:rPr>
              <a:t> </a:t>
            </a:r>
          </a:p>
          <a:p>
            <a:pPr eaLnBrk="1" hangingPunct="1"/>
            <a:r>
              <a:rPr lang="en-US" sz="2800" b="1" i="1" dirty="0">
                <a:solidFill>
                  <a:srgbClr val="000090"/>
                </a:solidFill>
                <a:ea typeface="ＭＳ Ｐゴシック" pitchFamily="-84" charset="-128"/>
                <a:cs typeface="ＭＳ Ｐゴシック" pitchFamily="-84" charset="-128"/>
              </a:rPr>
              <a:t>Thus, ether does not seem to exist!</a:t>
            </a:r>
          </a:p>
          <a:p>
            <a:pPr eaLnBrk="1" hangingPunct="1"/>
            <a:r>
              <a:rPr lang="en-US" sz="2800" dirty="0">
                <a:solidFill>
                  <a:srgbClr val="000090"/>
                </a:solidFill>
                <a:ea typeface="ＭＳ Ｐゴシック" pitchFamily="-84" charset="-128"/>
                <a:cs typeface="ＭＳ Ｐゴシック" pitchFamily="-84" charset="-128"/>
              </a:rPr>
              <a:t>Many explanations ensued afterward but none worked out!</a:t>
            </a:r>
          </a:p>
          <a:p>
            <a:pPr eaLnBrk="1" hangingPunct="1"/>
            <a:r>
              <a:rPr lang="en-US" sz="2800" dirty="0">
                <a:solidFill>
                  <a:srgbClr val="000090"/>
                </a:solidFill>
                <a:ea typeface="ＭＳ Ｐゴシック" pitchFamily="-84" charset="-128"/>
                <a:cs typeface="ＭＳ Ｐゴシック" pitchFamily="-84" charset="-128"/>
              </a:rPr>
              <a:t>This experiment shattered the popular belief of light being waves</a:t>
            </a:r>
          </a:p>
        </p:txBody>
      </p:sp>
      <p:sp>
        <p:nvSpPr>
          <p:cNvPr id="36866" name="Rectangle 5"/>
          <p:cNvSpPr>
            <a:spLocks noGrp="1" noChangeArrowheads="1"/>
          </p:cNvSpPr>
          <p:nvPr>
            <p:ph type="title"/>
          </p:nvPr>
        </p:nvSpPr>
        <p:spPr>
          <a:xfrm>
            <a:off x="76200" y="76200"/>
            <a:ext cx="8915400" cy="762000"/>
          </a:xfrm>
          <a:noFill/>
        </p:spPr>
        <p:txBody>
          <a:bodyPr/>
          <a:lstStyle/>
          <a:p>
            <a:pPr eaLnBrk="1" hangingPunct="1"/>
            <a:r>
              <a:rPr lang="en-US" altLang="ja-JP" sz="4000" dirty="0">
                <a:ea typeface="ＭＳ Ｐゴシック" pitchFamily="-84" charset="-128"/>
                <a:cs typeface="ＭＳ Ｐゴシック" pitchFamily="-84" charset="-128"/>
              </a:rPr>
              <a:t>Conclusions of Michelson Experiment</a:t>
            </a:r>
            <a:endParaRPr lang="en-US" sz="40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a:t>Mon. Jan. 28, 2019</a:t>
            </a:r>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29</a:t>
            </a:fld>
            <a:endParaRPr lang="en-US"/>
          </a:p>
        </p:txBody>
      </p:sp>
      <p:sp>
        <p:nvSpPr>
          <p:cNvPr id="6" name="Footer Placeholder 5"/>
          <p:cNvSpPr>
            <a:spLocks noGrp="1"/>
          </p:cNvSpPr>
          <p:nvPr>
            <p:ph type="ftr" sz="quarter" idx="11"/>
          </p:nvPr>
        </p:nvSpPr>
        <p:spPr/>
        <p:txBody>
          <a:bodyPr/>
          <a:lstStyle/>
          <a:p>
            <a:pPr>
              <a:defRPr/>
            </a:pPr>
            <a:r>
              <a:rPr lang="de"/>
              <a:t>PHYS 3313-001, Spring 2019                      Dr. Amir Farbin</a:t>
            </a:r>
            <a:endParaRPr lang="en-US"/>
          </a:p>
        </p:txBody>
      </p:sp>
    </p:spTree>
    <p:extLst>
      <p:ext uri="{BB962C8B-B14F-4D97-AF65-F5344CB8AC3E}">
        <p14:creationId xmlns:p14="http://schemas.microsoft.com/office/powerpoint/2010/main" val="40986332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6865">
                                            <p:txEl>
                                              <p:pRg st="0" end="0"/>
                                            </p:txEl>
                                          </p:spTgt>
                                        </p:tgtEl>
                                        <p:attrNameLst>
                                          <p:attrName>style.visibility</p:attrName>
                                        </p:attrNameLst>
                                      </p:cBhvr>
                                      <p:to>
                                        <p:strVal val="visible"/>
                                      </p:to>
                                    </p:set>
                                    <p:animEffect transition="in" filter="wipe(left)">
                                      <p:cBhvr>
                                        <p:cTn id="7" dur="500"/>
                                        <p:tgtEl>
                                          <p:spTgt spid="368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6865">
                                            <p:txEl>
                                              <p:pRg st="1" end="1"/>
                                            </p:txEl>
                                          </p:spTgt>
                                        </p:tgtEl>
                                        <p:attrNameLst>
                                          <p:attrName>style.visibility</p:attrName>
                                        </p:attrNameLst>
                                      </p:cBhvr>
                                      <p:to>
                                        <p:strVal val="visible"/>
                                      </p:to>
                                    </p:set>
                                    <p:animEffect transition="in" filter="wipe(left)">
                                      <p:cBhvr>
                                        <p:cTn id="12" dur="500"/>
                                        <p:tgtEl>
                                          <p:spTgt spid="368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6865">
                                            <p:txEl>
                                              <p:pRg st="2" end="2"/>
                                            </p:txEl>
                                          </p:spTgt>
                                        </p:tgtEl>
                                        <p:attrNameLst>
                                          <p:attrName>style.visibility</p:attrName>
                                        </p:attrNameLst>
                                      </p:cBhvr>
                                      <p:to>
                                        <p:strVal val="visible"/>
                                      </p:to>
                                    </p:set>
                                    <p:animEffect transition="in" filter="wipe(left)">
                                      <p:cBhvr>
                                        <p:cTn id="17" dur="500"/>
                                        <p:tgtEl>
                                          <p:spTgt spid="3686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6865">
                                            <p:txEl>
                                              <p:pRg st="3" end="3"/>
                                            </p:txEl>
                                          </p:spTgt>
                                        </p:tgtEl>
                                        <p:attrNameLst>
                                          <p:attrName>style.visibility</p:attrName>
                                        </p:attrNameLst>
                                      </p:cBhvr>
                                      <p:to>
                                        <p:strVal val="visible"/>
                                      </p:to>
                                    </p:set>
                                    <p:animEffect transition="in" filter="wipe(left)">
                                      <p:cBhvr>
                                        <p:cTn id="22" dur="500"/>
                                        <p:tgtEl>
                                          <p:spTgt spid="3686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6865">
                                            <p:txEl>
                                              <p:pRg st="4" end="4"/>
                                            </p:txEl>
                                          </p:spTgt>
                                        </p:tgtEl>
                                        <p:attrNameLst>
                                          <p:attrName>style.visibility</p:attrName>
                                        </p:attrNameLst>
                                      </p:cBhvr>
                                      <p:to>
                                        <p:strVal val="visible"/>
                                      </p:to>
                                    </p:set>
                                    <p:animEffect transition="in" filter="wipe(left)">
                                      <p:cBhvr>
                                        <p:cTn id="27" dur="500"/>
                                        <p:tgtEl>
                                          <p:spTgt spid="3686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6865">
                                            <p:txEl>
                                              <p:pRg st="5" end="5"/>
                                            </p:txEl>
                                          </p:spTgt>
                                        </p:tgtEl>
                                        <p:attrNameLst>
                                          <p:attrName>style.visibility</p:attrName>
                                        </p:attrNameLst>
                                      </p:cBhvr>
                                      <p:to>
                                        <p:strVal val="visible"/>
                                      </p:to>
                                    </p:set>
                                    <p:animEffect transition="in" filter="wipe(left)">
                                      <p:cBhvr>
                                        <p:cTn id="32" dur="500"/>
                                        <p:tgtEl>
                                          <p:spTgt spid="3686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Mon. Jan. 28, 2019</a:t>
            </a:r>
          </a:p>
        </p:txBody>
      </p:sp>
      <p:sp>
        <p:nvSpPr>
          <p:cNvPr id="5" name="Footer Placeholder 4"/>
          <p:cNvSpPr>
            <a:spLocks noGrp="1"/>
          </p:cNvSpPr>
          <p:nvPr>
            <p:ph type="ftr" sz="quarter" idx="11"/>
          </p:nvPr>
        </p:nvSpPr>
        <p:spPr/>
        <p:txBody>
          <a:bodyPr/>
          <a:lstStyle/>
          <a:p>
            <a:pPr>
              <a:defRPr/>
            </a:pPr>
            <a:r>
              <a:rPr lang="de"/>
              <a:t>PHYS 3313-001, Spring 2019                      Dr. Amir Farbin</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3</a:t>
            </a:fld>
            <a:endParaRPr lang="en-US">
              <a:latin typeface="Arial Narrow" pitchFamily="-84" charset="0"/>
            </a:endParaRPr>
          </a:p>
        </p:txBody>
      </p:sp>
      <p:sp>
        <p:nvSpPr>
          <p:cNvPr id="19461" name="Rectangle 2"/>
          <p:cNvSpPr>
            <a:spLocks noGrp="1" noChangeArrowheads="1"/>
          </p:cNvSpPr>
          <p:nvPr>
            <p:ph type="title"/>
          </p:nvPr>
        </p:nvSpPr>
        <p:spPr>
          <a:xfrm>
            <a:off x="762000" y="152400"/>
            <a:ext cx="7772400" cy="838200"/>
          </a:xfrm>
        </p:spPr>
        <p:txBody>
          <a:bodyPr/>
          <a:lstStyle/>
          <a:p>
            <a:pPr eaLnBrk="1" hangingPunct="1"/>
            <a:r>
              <a:rPr lang="en-US" dirty="0">
                <a:ea typeface="ＭＳ Ｐゴシック" pitchFamily="-84" charset="-128"/>
                <a:cs typeface="ＭＳ Ｐゴシック" pitchFamily="-84" charset="-128"/>
              </a:rPr>
              <a:t>Reminder: Special Project #1</a:t>
            </a:r>
          </a:p>
        </p:txBody>
      </p:sp>
      <p:sp>
        <p:nvSpPr>
          <p:cNvPr id="111619" name="Rectangle 3"/>
          <p:cNvSpPr>
            <a:spLocks noGrp="1" noChangeArrowheads="1"/>
          </p:cNvSpPr>
          <p:nvPr>
            <p:ph type="body" idx="1"/>
          </p:nvPr>
        </p:nvSpPr>
        <p:spPr>
          <a:xfrm>
            <a:off x="381000" y="990600"/>
            <a:ext cx="8458200" cy="5181600"/>
          </a:xfrm>
        </p:spPr>
        <p:txBody>
          <a:bodyPr/>
          <a:lstStyle/>
          <a:p>
            <a:pPr marL="514350" indent="-514350" eaLnBrk="1" hangingPunct="1">
              <a:buFont typeface="+mj-lt"/>
              <a:buAutoNum type="arabicPeriod"/>
            </a:pPr>
            <a:r>
              <a:rPr lang="en-US" sz="2400" dirty="0">
                <a:ea typeface="ＭＳ Ｐゴシック" pitchFamily="-84" charset="-128"/>
                <a:cs typeface="ＭＳ Ｐゴシック" pitchFamily="-84" charset="-128"/>
              </a:rPr>
              <a:t>Compute the electric force between the two protons separate the farthest in an intact U</a:t>
            </a:r>
            <a:r>
              <a:rPr lang="en-US" sz="2400" baseline="30000" dirty="0">
                <a:ea typeface="ＭＳ Ｐゴシック" pitchFamily="-84" charset="-128"/>
                <a:cs typeface="ＭＳ Ｐゴシック" pitchFamily="-84" charset="-128"/>
              </a:rPr>
              <a:t>238</a:t>
            </a:r>
            <a:r>
              <a:rPr lang="en-US" sz="2400" dirty="0">
                <a:ea typeface="ＭＳ Ｐゴシック" pitchFamily="-84" charset="-128"/>
                <a:cs typeface="ＭＳ Ｐゴシック" pitchFamily="-84" charset="-128"/>
              </a:rPr>
              <a:t> nucleus.  Use the actual size of the U</a:t>
            </a:r>
            <a:r>
              <a:rPr lang="en-US" sz="2400" baseline="30000" dirty="0">
                <a:ea typeface="ＭＳ Ｐゴシック" pitchFamily="-84" charset="-128"/>
                <a:cs typeface="ＭＳ Ｐゴシック" pitchFamily="-84" charset="-128"/>
              </a:rPr>
              <a:t>238</a:t>
            </a:r>
            <a:r>
              <a:rPr lang="en-US" sz="2400" dirty="0">
                <a:ea typeface="ＭＳ Ｐゴシック" pitchFamily="-84" charset="-128"/>
                <a:cs typeface="ＭＳ Ｐゴシック" pitchFamily="-84" charset="-128"/>
              </a:rPr>
              <a:t> nucleus. (10 points)</a:t>
            </a:r>
          </a:p>
          <a:p>
            <a:pPr marL="514350" indent="-514350" eaLnBrk="1" hangingPunct="1">
              <a:buFont typeface="+mj-lt"/>
              <a:buAutoNum type="arabicPeriod"/>
            </a:pPr>
            <a:r>
              <a:rPr lang="en-US" sz="2400" dirty="0">
                <a:ea typeface="ＭＳ Ｐゴシック" pitchFamily="-84" charset="-128"/>
                <a:cs typeface="ＭＳ Ｐゴシック" pitchFamily="-84" charset="-128"/>
              </a:rPr>
              <a:t>Compute the gravitational force between the two protons separate the farthest in an intact U</a:t>
            </a:r>
            <a:r>
              <a:rPr lang="en-US" sz="2400" baseline="30000" dirty="0">
                <a:ea typeface="ＭＳ Ｐゴシック" pitchFamily="-84" charset="-128"/>
                <a:cs typeface="ＭＳ Ｐゴシック" pitchFamily="-84" charset="-128"/>
              </a:rPr>
              <a:t>238</a:t>
            </a:r>
            <a:r>
              <a:rPr lang="en-US" sz="2400" dirty="0">
                <a:ea typeface="ＭＳ Ｐゴシック" pitchFamily="-84" charset="-128"/>
                <a:cs typeface="ＭＳ Ｐゴシック" pitchFamily="-84" charset="-128"/>
              </a:rPr>
              <a:t> nucleus. (10 points)</a:t>
            </a:r>
          </a:p>
          <a:p>
            <a:pPr marL="514350" indent="-514350" eaLnBrk="1" hangingPunct="1">
              <a:buFont typeface="+mj-lt"/>
              <a:buAutoNum type="arabicPeriod"/>
            </a:pPr>
            <a:r>
              <a:rPr lang="en-US" sz="2400" dirty="0">
                <a:ea typeface="ＭＳ Ｐゴシック" pitchFamily="-84" charset="-128"/>
                <a:cs typeface="ＭＳ Ｐゴシック" pitchFamily="-84" charset="-128"/>
              </a:rPr>
              <a:t>Express the electric force in #1 above in terms of the gravitational force in #2. (5 points)</a:t>
            </a:r>
          </a:p>
          <a:p>
            <a:pPr eaLnBrk="1" hangingPunct="1"/>
            <a:r>
              <a:rPr lang="en-US" sz="2400" dirty="0">
                <a:ea typeface="ＭＳ Ｐゴシック" pitchFamily="-84" charset="-128"/>
                <a:cs typeface="ＭＳ Ｐゴシック" pitchFamily="-84" charset="-128"/>
              </a:rPr>
              <a:t>You must look up the mass of the proton, actual size of the U</a:t>
            </a:r>
            <a:r>
              <a:rPr lang="en-US" sz="2400" baseline="30000" dirty="0">
                <a:ea typeface="ＭＳ Ｐゴシック" pitchFamily="-84" charset="-128"/>
                <a:cs typeface="ＭＳ Ｐゴシック" pitchFamily="-84" charset="-128"/>
              </a:rPr>
              <a:t>238</a:t>
            </a:r>
            <a:r>
              <a:rPr lang="en-US" sz="2400" dirty="0">
                <a:ea typeface="ＭＳ Ｐゴシック" pitchFamily="-84" charset="-128"/>
                <a:cs typeface="ＭＳ Ｐゴシック" pitchFamily="-84" charset="-128"/>
              </a:rPr>
              <a:t> nucleus, etc, and clearly write them on your project report</a:t>
            </a:r>
          </a:p>
          <a:p>
            <a:pPr eaLnBrk="1" hangingPunct="1"/>
            <a:r>
              <a:rPr lang="en-US" sz="2400" dirty="0">
                <a:ea typeface="ＭＳ Ｐゴシック" pitchFamily="-84" charset="-128"/>
                <a:cs typeface="ＭＳ Ｐゴシック" pitchFamily="-84" charset="-128"/>
              </a:rPr>
              <a:t>You MUST have your own, independent answers to the above three questions even if you worked together with others.  All those who share the answers will get 0 credit if copied.  Must be handwritten!</a:t>
            </a:r>
          </a:p>
          <a:p>
            <a:pPr eaLnBrk="1" hangingPunct="1"/>
            <a:r>
              <a:rPr lang="en-US" sz="2400" dirty="0">
                <a:ea typeface="ＭＳ Ｐゴシック" pitchFamily="-84" charset="-128"/>
                <a:cs typeface="ＭＳ Ｐゴシック" pitchFamily="-84" charset="-128"/>
              </a:rPr>
              <a:t>Due for the submission Monday, Feb. 4!</a:t>
            </a:r>
          </a:p>
          <a:p>
            <a:pPr eaLnBrk="1" hangingPunct="1"/>
            <a:endParaRPr lang="en-US" sz="2400" dirty="0"/>
          </a:p>
        </p:txBody>
      </p:sp>
    </p:spTree>
    <p:extLst>
      <p:ext uri="{BB962C8B-B14F-4D97-AF65-F5344CB8AC3E}">
        <p14:creationId xmlns:p14="http://schemas.microsoft.com/office/powerpoint/2010/main" val="500222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Mon. Jan. 28, 2019</a:t>
            </a:r>
          </a:p>
        </p:txBody>
      </p:sp>
      <p:sp>
        <p:nvSpPr>
          <p:cNvPr id="5" name="Footer Placeholder 4"/>
          <p:cNvSpPr>
            <a:spLocks noGrp="1"/>
          </p:cNvSpPr>
          <p:nvPr>
            <p:ph type="ftr" sz="quarter" idx="11"/>
          </p:nvPr>
        </p:nvSpPr>
        <p:spPr/>
        <p:txBody>
          <a:bodyPr/>
          <a:lstStyle/>
          <a:p>
            <a:pPr>
              <a:defRPr/>
            </a:pPr>
            <a:r>
              <a:rPr lang="de"/>
              <a:t>PHYS 3313-001, Spring 2019                      Dr. Amir Farbin</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4</a:t>
            </a:fld>
            <a:endParaRPr lang="en-US">
              <a:latin typeface="Arial Narrow" pitchFamily="-84" charset="0"/>
            </a:endParaRPr>
          </a:p>
        </p:txBody>
      </p:sp>
      <p:sp>
        <p:nvSpPr>
          <p:cNvPr id="19461" name="Rectangle 2"/>
          <p:cNvSpPr>
            <a:spLocks noGrp="1" noChangeArrowheads="1"/>
          </p:cNvSpPr>
          <p:nvPr>
            <p:ph type="title"/>
          </p:nvPr>
        </p:nvSpPr>
        <p:spPr>
          <a:xfrm>
            <a:off x="762000" y="0"/>
            <a:ext cx="7772400" cy="838200"/>
          </a:xfrm>
        </p:spPr>
        <p:txBody>
          <a:bodyPr/>
          <a:lstStyle/>
          <a:p>
            <a:pPr eaLnBrk="1" hangingPunct="1"/>
            <a:r>
              <a:rPr lang="en-US" dirty="0">
                <a:ea typeface="ＭＳ Ｐゴシック" pitchFamily="-84" charset="-128"/>
                <a:cs typeface="ＭＳ Ｐゴシック" pitchFamily="-84" charset="-128"/>
              </a:rPr>
              <a:t>Reminder: Special Project #2</a:t>
            </a:r>
          </a:p>
        </p:txBody>
      </p:sp>
      <p:sp>
        <p:nvSpPr>
          <p:cNvPr id="111619" name="Rectangle 3"/>
          <p:cNvSpPr>
            <a:spLocks noGrp="1" noChangeArrowheads="1"/>
          </p:cNvSpPr>
          <p:nvPr>
            <p:ph type="body" idx="1"/>
          </p:nvPr>
        </p:nvSpPr>
        <p:spPr>
          <a:xfrm>
            <a:off x="304800" y="838200"/>
            <a:ext cx="8534400" cy="5181600"/>
          </a:xfrm>
        </p:spPr>
        <p:txBody>
          <a:bodyPr/>
          <a:lstStyle/>
          <a:p>
            <a:pPr marL="514350" indent="-514350" eaLnBrk="1" hangingPunct="1">
              <a:buFont typeface="+mj-lt"/>
              <a:buAutoNum type="arabicPeriod"/>
            </a:pPr>
            <a:r>
              <a:rPr lang="en-US" sz="2400" dirty="0">
                <a:ea typeface="ＭＳ Ｐゴシック" pitchFamily="-84" charset="-128"/>
                <a:cs typeface="ＭＳ Ｐゴシック" pitchFamily="-84" charset="-128"/>
              </a:rPr>
              <a:t>Compute the value of the speed of light using the formula (5 points):</a:t>
            </a:r>
          </a:p>
          <a:p>
            <a:pPr marL="514350" indent="-514350" eaLnBrk="1" hangingPunct="1">
              <a:buFont typeface="+mj-lt"/>
              <a:buAutoNum type="arabicPeriod"/>
            </a:pPr>
            <a:endParaRPr lang="en-US" sz="2400" dirty="0">
              <a:ea typeface="ＭＳ Ｐゴシック" pitchFamily="-84" charset="-128"/>
              <a:cs typeface="ＭＳ Ｐゴシック" pitchFamily="-84" charset="-128"/>
            </a:endParaRPr>
          </a:p>
          <a:p>
            <a:pPr marL="514350" indent="-514350" eaLnBrk="1" hangingPunct="1">
              <a:buFont typeface="+mj-lt"/>
              <a:buAutoNum type="arabicPeriod"/>
            </a:pPr>
            <a:endParaRPr lang="en-US" sz="2400" dirty="0">
              <a:ea typeface="ＭＳ Ｐゴシック" pitchFamily="-84" charset="-128"/>
              <a:cs typeface="ＭＳ Ｐゴシック" pitchFamily="-84" charset="-128"/>
            </a:endParaRPr>
          </a:p>
          <a:p>
            <a:pPr marL="514350" indent="-514350" eaLnBrk="1" hangingPunct="1">
              <a:buFont typeface="+mj-lt"/>
              <a:buAutoNum type="arabicPeriod"/>
            </a:pPr>
            <a:endParaRPr lang="en-US" sz="2400" dirty="0">
              <a:ea typeface="ＭＳ Ｐゴシック" pitchFamily="-84" charset="-128"/>
              <a:cs typeface="ＭＳ Ｐゴシック" pitchFamily="-84" charset="-128"/>
            </a:endParaRPr>
          </a:p>
          <a:p>
            <a:pPr marL="514350" indent="-514350" eaLnBrk="1" hangingPunct="1">
              <a:buFont typeface="+mj-lt"/>
              <a:buAutoNum type="arabicPeriod"/>
            </a:pPr>
            <a:r>
              <a:rPr lang="en-US" sz="2400" dirty="0">
                <a:ea typeface="ＭＳ Ｐゴシック" pitchFamily="-84" charset="-128"/>
                <a:cs typeface="ＭＳ Ｐゴシック" pitchFamily="-84" charset="-128"/>
              </a:rPr>
              <a:t>Derive the unit of speed from the units specified in the back-side of the front cover of the text book. (5 points)</a:t>
            </a:r>
          </a:p>
          <a:p>
            <a:pPr eaLnBrk="1" hangingPunct="1"/>
            <a:r>
              <a:rPr lang="en-US" sz="2400" dirty="0">
                <a:ea typeface="ＭＳ Ｐゴシック" pitchFamily="-84" charset="-128"/>
                <a:cs typeface="ＭＳ Ｐゴシック" pitchFamily="-84" charset="-128"/>
              </a:rPr>
              <a:t>Be sure to write down the values and units taken from the back-side of the front cover of the text book. </a:t>
            </a:r>
          </a:p>
          <a:p>
            <a:pPr eaLnBrk="1" hangingPunct="1"/>
            <a:r>
              <a:rPr lang="en-US" sz="2400" dirty="0">
                <a:ea typeface="ＭＳ Ｐゴシック" pitchFamily="-84" charset="-128"/>
                <a:cs typeface="ＭＳ Ｐゴシック" pitchFamily="-84" charset="-128"/>
              </a:rPr>
              <a:t>You MUST have your own, independent answers to the above three questions even if you worked together with others.  All those who share the answers will get 0 credit if copied.  Must be handwritten!</a:t>
            </a:r>
          </a:p>
          <a:p>
            <a:pPr eaLnBrk="1" hangingPunct="1"/>
            <a:r>
              <a:rPr lang="en-US" sz="2400" dirty="0">
                <a:ea typeface="ＭＳ Ｐゴシック" pitchFamily="-84" charset="-128"/>
                <a:cs typeface="ＭＳ Ｐゴシック" pitchFamily="-84" charset="-128"/>
              </a:rPr>
              <a:t>Due for the submission is Wednesday, Feb. 6!</a:t>
            </a:r>
          </a:p>
        </p:txBody>
      </p:sp>
      <p:graphicFrame>
        <p:nvGraphicFramePr>
          <p:cNvPr id="7" name="Object 29"/>
          <p:cNvGraphicFramePr>
            <a:graphicFrameLocks noChangeAspect="1"/>
          </p:cNvGraphicFramePr>
          <p:nvPr>
            <p:extLst/>
          </p:nvPr>
        </p:nvGraphicFramePr>
        <p:xfrm>
          <a:off x="2514600" y="1097280"/>
          <a:ext cx="2759075" cy="1319212"/>
        </p:xfrm>
        <a:graphic>
          <a:graphicData uri="http://schemas.openxmlformats.org/presentationml/2006/ole">
            <mc:AlternateContent xmlns:mc="http://schemas.openxmlformats.org/markup-compatibility/2006">
              <mc:Choice xmlns:v="urn:schemas-microsoft-com:vml" Requires="v">
                <p:oleObj spid="_x0000_s7209" name="Equation" r:id="rId4" imgW="965200" imgH="457200" progId="Equation.DSMT4">
                  <p:embed/>
                </p:oleObj>
              </mc:Choice>
              <mc:Fallback>
                <p:oleObj name="Equation" r:id="rId4" imgW="965200" imgH="457200" progId="Equation.DSMT4">
                  <p:embed/>
                  <p:pic>
                    <p:nvPicPr>
                      <p:cNvPr id="7" name="Object 29"/>
                      <p:cNvPicPr>
                        <a:picLocks noChangeAspect="1" noChangeArrowheads="1"/>
                      </p:cNvPicPr>
                      <p:nvPr/>
                    </p:nvPicPr>
                    <p:blipFill>
                      <a:blip r:embed="rId5"/>
                      <a:srcRect/>
                      <a:stretch>
                        <a:fillRect/>
                      </a:stretch>
                    </p:blipFill>
                    <p:spPr bwMode="auto">
                      <a:xfrm>
                        <a:off x="2514600" y="1097280"/>
                        <a:ext cx="2759075" cy="1319212"/>
                      </a:xfrm>
                      <a:prstGeom prst="rect">
                        <a:avLst/>
                      </a:prstGeom>
                      <a:noFill/>
                      <a:ln w="28575">
                        <a:noFill/>
                        <a:miter lim="800000"/>
                        <a:headEnd/>
                        <a:tailEnd/>
                      </a:ln>
                    </p:spPr>
                  </p:pic>
                </p:oleObj>
              </mc:Fallback>
            </mc:AlternateContent>
          </a:graphicData>
        </a:graphic>
      </p:graphicFrame>
    </p:spTree>
    <p:extLst>
      <p:ext uri="{BB962C8B-B14F-4D97-AF65-F5344CB8AC3E}">
        <p14:creationId xmlns:p14="http://schemas.microsoft.com/office/powerpoint/2010/main" val="246410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1619">
                                            <p:txEl>
                                              <p:pRg st="7" end="7"/>
                                            </p:txEl>
                                          </p:spTgt>
                                        </p:tgtEl>
                                        <p:attrNameLst>
                                          <p:attrName>style.visibility</p:attrName>
                                        </p:attrNameLst>
                                      </p:cBhvr>
                                      <p:to>
                                        <p:strVal val="visible"/>
                                      </p:to>
                                    </p:set>
                                    <p:animEffect transition="in" filter="wipe(left)">
                                      <p:cBhvr>
                                        <p:cTn id="7" dur="500"/>
                                        <p:tgtEl>
                                          <p:spTgt spid="1116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381000" y="77788"/>
            <a:ext cx="8382000" cy="684212"/>
          </a:xfrm>
        </p:spPr>
        <p:txBody>
          <a:bodyPr/>
          <a:lstStyle/>
          <a:p>
            <a:pPr eaLnBrk="1" hangingPunct="1">
              <a:defRPr/>
            </a:pPr>
            <a:r>
              <a:rPr lang="en-US" sz="4800" dirty="0">
                <a:cs typeface="+mj-cs"/>
              </a:rPr>
              <a:t>Relevance of Gas Concept to Atoms</a:t>
            </a:r>
          </a:p>
        </p:txBody>
      </p:sp>
      <p:sp>
        <p:nvSpPr>
          <p:cNvPr id="4" name="Date Placeholder 3"/>
          <p:cNvSpPr>
            <a:spLocks noGrp="1"/>
          </p:cNvSpPr>
          <p:nvPr>
            <p:ph type="dt" sz="half" idx="10"/>
          </p:nvPr>
        </p:nvSpPr>
        <p:spPr/>
        <p:txBody>
          <a:bodyPr/>
          <a:lstStyle/>
          <a:p>
            <a:pPr>
              <a:defRPr/>
            </a:pPr>
            <a:r>
              <a:rPr lang="en-US"/>
              <a:t>Mon. Jan. 28, 2019</a:t>
            </a:r>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5</a:t>
            </a:fld>
            <a:endParaRPr lang="en-US"/>
          </a:p>
        </p:txBody>
      </p:sp>
      <p:sp>
        <p:nvSpPr>
          <p:cNvPr id="6" name="Footer Placeholder 5"/>
          <p:cNvSpPr>
            <a:spLocks noGrp="1"/>
          </p:cNvSpPr>
          <p:nvPr>
            <p:ph type="ftr" sz="quarter" idx="11"/>
          </p:nvPr>
        </p:nvSpPr>
        <p:spPr/>
        <p:txBody>
          <a:bodyPr/>
          <a:lstStyle/>
          <a:p>
            <a:pPr>
              <a:defRPr/>
            </a:pPr>
            <a:r>
              <a:rPr lang="de"/>
              <a:t>PHYS 3313-001, Spring 2019                      Dr. Amir Farbin</a:t>
            </a:r>
            <a:endParaRPr lang="en-US"/>
          </a:p>
        </p:txBody>
      </p:sp>
      <p:sp>
        <p:nvSpPr>
          <p:cNvPr id="7" name="Content Placeholder 6"/>
          <p:cNvSpPr>
            <a:spLocks noGrp="1"/>
          </p:cNvSpPr>
          <p:nvPr>
            <p:ph idx="1"/>
          </p:nvPr>
        </p:nvSpPr>
        <p:spPr>
          <a:xfrm>
            <a:off x="304800" y="990600"/>
            <a:ext cx="4267200" cy="5181600"/>
          </a:xfrm>
        </p:spPr>
        <p:txBody>
          <a:bodyPr/>
          <a:lstStyle/>
          <a:p>
            <a:r>
              <a:rPr lang="en-US" sz="2800" dirty="0"/>
              <a:t>The idea of gas (17</a:t>
            </a:r>
            <a:r>
              <a:rPr lang="en-US" sz="2800" baseline="30000" dirty="0"/>
              <a:t>th</a:t>
            </a:r>
            <a:r>
              <a:rPr lang="en-US" sz="2800" dirty="0"/>
              <a:t> century) as a collection of small particles bouncing around with kinetic energy enabled the concept of small, unseen objects</a:t>
            </a:r>
          </a:p>
          <a:p>
            <a:r>
              <a:rPr lang="en-US" sz="2800" dirty="0"/>
              <a:t>This concept formed the bases of existence of something small that makes up matter </a:t>
            </a:r>
          </a:p>
        </p:txBody>
      </p:sp>
      <p:pic>
        <p:nvPicPr>
          <p:cNvPr id="8" name="Picture 1"/>
          <p:cNvPicPr>
            <a:picLocks/>
          </p:cNvPicPr>
          <p:nvPr/>
        </p:nvPicPr>
        <p:blipFill>
          <a:blip r:embed="rId2"/>
          <a:srcRect/>
          <a:stretch>
            <a:fillRect/>
          </a:stretch>
        </p:blipFill>
        <p:spPr bwMode="auto">
          <a:xfrm>
            <a:off x="4508500" y="914400"/>
            <a:ext cx="4406900" cy="4927600"/>
          </a:xfrm>
          <a:prstGeom prst="rect">
            <a:avLst/>
          </a:prstGeom>
          <a:noFill/>
          <a:ln w="9525">
            <a:noFill/>
            <a:miter lim="800000"/>
            <a:headEnd/>
            <a:tailEnd/>
          </a:ln>
        </p:spPr>
      </p:pic>
    </p:spTree>
    <p:extLst>
      <p:ext uri="{BB962C8B-B14F-4D97-AF65-F5344CB8AC3E}">
        <p14:creationId xmlns:p14="http://schemas.microsoft.com/office/powerpoint/2010/main" val="5284588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left)">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7">
                                            <p:txEl>
                                              <p:pRg st="1" end="1"/>
                                            </p:txEl>
                                          </p:spTgt>
                                        </p:tgtEl>
                                        <p:attrNameLst>
                                          <p:attrName>style.visibility</p:attrName>
                                        </p:attrNameLst>
                                      </p:cBhvr>
                                      <p:to>
                                        <p:strVal val="visible"/>
                                      </p:to>
                                    </p:set>
                                    <p:animEffect transition="in" filter="wipe(left)">
                                      <p:cBhvr>
                                        <p:cTn id="19"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0" y="76200"/>
            <a:ext cx="8226425" cy="533400"/>
          </a:xfrm>
        </p:spPr>
        <p:txBody>
          <a:bodyPr/>
          <a:lstStyle/>
          <a:p>
            <a:pPr eaLnBrk="1" hangingPunct="1"/>
            <a:r>
              <a:rPr lang="en-US" dirty="0"/>
              <a:t>The Atomic Theory of Matter</a:t>
            </a:r>
          </a:p>
        </p:txBody>
      </p:sp>
      <p:sp>
        <p:nvSpPr>
          <p:cNvPr id="33795" name="Rectangle 3"/>
          <p:cNvSpPr>
            <a:spLocks noGrp="1" noChangeArrowheads="1"/>
          </p:cNvSpPr>
          <p:nvPr>
            <p:ph type="body" idx="1"/>
          </p:nvPr>
        </p:nvSpPr>
        <p:spPr>
          <a:xfrm>
            <a:off x="152400" y="609600"/>
            <a:ext cx="8839200" cy="5715000"/>
          </a:xfrm>
        </p:spPr>
        <p:txBody>
          <a:bodyPr/>
          <a:lstStyle/>
          <a:p>
            <a:pPr eaLnBrk="1" hangingPunct="1">
              <a:spcBef>
                <a:spcPct val="0"/>
              </a:spcBef>
            </a:pPr>
            <a:r>
              <a:rPr lang="en-US" sz="2800" dirty="0"/>
              <a:t>Concept initiated by Democritus and Leucippus (~450 B.C.) (first to use the Greek </a:t>
            </a:r>
            <a:r>
              <a:rPr lang="en-US" sz="2800" i="1" dirty="0" err="1"/>
              <a:t>atomos</a:t>
            </a:r>
            <a:r>
              <a:rPr lang="en-US" sz="2800" dirty="0"/>
              <a:t>,</a:t>
            </a:r>
            <a:r>
              <a:rPr lang="en-US" sz="2800" dirty="0">
                <a:solidFill>
                  <a:srgbClr val="FFFF66"/>
                </a:solidFill>
              </a:rPr>
              <a:t> </a:t>
            </a:r>
            <a:r>
              <a:rPr lang="en-US" sz="2800" dirty="0"/>
              <a:t>meaning “indivisible”</a:t>
            </a:r>
            <a:r>
              <a:rPr lang="en-US" sz="2800" i="1" dirty="0"/>
              <a:t>)</a:t>
            </a:r>
          </a:p>
          <a:p>
            <a:pPr eaLnBrk="1" hangingPunct="1">
              <a:spcBef>
                <a:spcPct val="0"/>
              </a:spcBef>
            </a:pPr>
            <a:r>
              <a:rPr lang="en-US" sz="2800" dirty="0"/>
              <a:t>In addition to fundamental contributions by Boyle, Charles, and Gay-Lussac, Proust (1754 – 1826) proposes the </a:t>
            </a:r>
            <a:r>
              <a:rPr lang="en-US" sz="2800" b="1" dirty="0"/>
              <a:t>law of definite proportions</a:t>
            </a:r>
            <a:r>
              <a:rPr lang="en-US" sz="2800" b="1" dirty="0">
                <a:sym typeface="Wingdings"/>
              </a:rPr>
              <a:t> </a:t>
            </a:r>
            <a:r>
              <a:rPr lang="en-US" sz="2400" dirty="0">
                <a:sym typeface="Wingdings"/>
              </a:rPr>
              <a:t>For a</a:t>
            </a:r>
            <a:r>
              <a:rPr lang="en-US" sz="2400" dirty="0"/>
              <a:t> compound of 2 or more elements, the weight proportion of the elements is always the same</a:t>
            </a:r>
          </a:p>
          <a:p>
            <a:pPr eaLnBrk="1" hangingPunct="1">
              <a:spcBef>
                <a:spcPct val="0"/>
              </a:spcBef>
            </a:pPr>
            <a:r>
              <a:rPr lang="en-US" sz="2800" dirty="0"/>
              <a:t>Dalton advances the </a:t>
            </a:r>
            <a:r>
              <a:rPr lang="en-US" sz="2800" b="1" dirty="0"/>
              <a:t>atomic theory of matter</a:t>
            </a:r>
            <a:r>
              <a:rPr lang="en-US" sz="2800" dirty="0"/>
              <a:t> to explain the law of definite proportions</a:t>
            </a:r>
          </a:p>
          <a:p>
            <a:pPr eaLnBrk="1" hangingPunct="1">
              <a:spcBef>
                <a:spcPct val="0"/>
              </a:spcBef>
            </a:pPr>
            <a:r>
              <a:rPr lang="en-US" sz="2800" dirty="0"/>
              <a:t>Avogadro proposed that all gases at the same temperature, pressure, and volume contain the </a:t>
            </a:r>
            <a:r>
              <a:rPr lang="en-US" sz="2800" b="1" i="1" dirty="0"/>
              <a:t>same number of molecules (atoms)</a:t>
            </a:r>
            <a:r>
              <a:rPr lang="en-US" sz="2800" dirty="0"/>
              <a:t>; viz. 6.02 </a:t>
            </a:r>
            <a:r>
              <a:rPr lang="en-US" sz="2800" dirty="0">
                <a:ea typeface="Arial" pitchFamily="-84" charset="0"/>
                <a:cs typeface="Arial" pitchFamily="-84" charset="0"/>
              </a:rPr>
              <a:t>×</a:t>
            </a:r>
            <a:r>
              <a:rPr lang="en-US" sz="2800" dirty="0"/>
              <a:t> 10</a:t>
            </a:r>
            <a:r>
              <a:rPr lang="en-US" sz="2800" baseline="30000" dirty="0"/>
              <a:t>23 </a:t>
            </a:r>
            <a:r>
              <a:rPr lang="en-US" sz="2800" dirty="0"/>
              <a:t>atoms</a:t>
            </a:r>
            <a:endParaRPr lang="en-US" sz="2800" dirty="0">
              <a:solidFill>
                <a:srgbClr val="FFFF66"/>
              </a:solidFill>
            </a:endParaRPr>
          </a:p>
          <a:p>
            <a:pPr eaLnBrk="1" hangingPunct="1">
              <a:spcBef>
                <a:spcPct val="0"/>
              </a:spcBef>
            </a:pPr>
            <a:r>
              <a:rPr lang="en-US" sz="2800" dirty="0" err="1"/>
              <a:t>Cannizzaro</a:t>
            </a:r>
            <a:r>
              <a:rPr lang="en-US" sz="2800" dirty="0"/>
              <a:t> (1826 – 1910) makes a distinction between atoms and molecules advancing the ideas of Avogadro</a:t>
            </a:r>
            <a:r>
              <a:rPr lang="en-US" sz="1400" dirty="0"/>
              <a:t>.</a:t>
            </a:r>
          </a:p>
          <a:p>
            <a:pPr eaLnBrk="1" hangingPunct="1">
              <a:spcBef>
                <a:spcPct val="0"/>
              </a:spcBef>
            </a:pPr>
            <a:endParaRPr lang="en-US" sz="1400" i="1" dirty="0"/>
          </a:p>
        </p:txBody>
      </p:sp>
      <p:sp>
        <p:nvSpPr>
          <p:cNvPr id="4" name="Date Placeholder 3"/>
          <p:cNvSpPr>
            <a:spLocks noGrp="1"/>
          </p:cNvSpPr>
          <p:nvPr>
            <p:ph type="dt" sz="half" idx="10"/>
          </p:nvPr>
        </p:nvSpPr>
        <p:spPr/>
        <p:txBody>
          <a:bodyPr/>
          <a:lstStyle/>
          <a:p>
            <a:pPr>
              <a:defRPr/>
            </a:pPr>
            <a:r>
              <a:rPr lang="en-US"/>
              <a:t>Mon. Jan. 28, 2019</a:t>
            </a:r>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6</a:t>
            </a:fld>
            <a:endParaRPr lang="en-US"/>
          </a:p>
        </p:txBody>
      </p:sp>
      <p:sp>
        <p:nvSpPr>
          <p:cNvPr id="6" name="Footer Placeholder 5"/>
          <p:cNvSpPr>
            <a:spLocks noGrp="1"/>
          </p:cNvSpPr>
          <p:nvPr>
            <p:ph type="ftr" sz="quarter" idx="11"/>
          </p:nvPr>
        </p:nvSpPr>
        <p:spPr/>
        <p:txBody>
          <a:bodyPr/>
          <a:lstStyle/>
          <a:p>
            <a:pPr>
              <a:defRPr/>
            </a:pPr>
            <a:r>
              <a:rPr lang="de"/>
              <a:t>PHYS 3313-001, Spring 2019                      Dr. Amir Farbin</a:t>
            </a:r>
            <a:endParaRPr lang="en-US"/>
          </a:p>
        </p:txBody>
      </p:sp>
    </p:spTree>
    <p:extLst>
      <p:ext uri="{BB962C8B-B14F-4D97-AF65-F5344CB8AC3E}">
        <p14:creationId xmlns:p14="http://schemas.microsoft.com/office/powerpoint/2010/main" val="39157979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wipe(left)">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wipe(left)">
                                      <p:cBhvr>
                                        <p:cTn id="12" dur="500"/>
                                        <p:tgtEl>
                                          <p:spTgt spid="33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wipe(left)">
                                      <p:cBhvr>
                                        <p:cTn id="17" dur="500"/>
                                        <p:tgtEl>
                                          <p:spTgt spid="337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3795">
                                            <p:txEl>
                                              <p:pRg st="3" end="3"/>
                                            </p:txEl>
                                          </p:spTgt>
                                        </p:tgtEl>
                                        <p:attrNameLst>
                                          <p:attrName>style.visibility</p:attrName>
                                        </p:attrNameLst>
                                      </p:cBhvr>
                                      <p:to>
                                        <p:strVal val="visible"/>
                                      </p:to>
                                    </p:set>
                                    <p:animEffect transition="in" filter="wipe(left)">
                                      <p:cBhvr>
                                        <p:cTn id="22" dur="500"/>
                                        <p:tgtEl>
                                          <p:spTgt spid="337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3795">
                                            <p:txEl>
                                              <p:pRg st="4" end="4"/>
                                            </p:txEl>
                                          </p:spTgt>
                                        </p:tgtEl>
                                        <p:attrNameLst>
                                          <p:attrName>style.visibility</p:attrName>
                                        </p:attrNameLst>
                                      </p:cBhvr>
                                      <p:to>
                                        <p:strVal val="visible"/>
                                      </p:to>
                                    </p:set>
                                    <p:animEffect transition="in" filter="wipe(left)">
                                      <p:cBhvr>
                                        <p:cTn id="27" dur="500"/>
                                        <p:tgtEl>
                                          <p:spTgt spid="337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304800"/>
            <a:ext cx="7772400" cy="685800"/>
          </a:xfrm>
        </p:spPr>
        <p:txBody>
          <a:bodyPr/>
          <a:lstStyle/>
          <a:p>
            <a:pPr eaLnBrk="1" hangingPunct="1"/>
            <a:r>
              <a:rPr lang="en-US" dirty="0"/>
              <a:t>Further Advances in Atomic Theory</a:t>
            </a:r>
          </a:p>
        </p:txBody>
      </p:sp>
      <p:sp>
        <p:nvSpPr>
          <p:cNvPr id="34819" name="Rectangle 3"/>
          <p:cNvSpPr>
            <a:spLocks noGrp="1" noChangeArrowheads="1"/>
          </p:cNvSpPr>
          <p:nvPr>
            <p:ph type="body" idx="1"/>
          </p:nvPr>
        </p:nvSpPr>
        <p:spPr>
          <a:xfrm>
            <a:off x="152400" y="1066800"/>
            <a:ext cx="8839200" cy="4953000"/>
          </a:xfrm>
        </p:spPr>
        <p:txBody>
          <a:bodyPr/>
          <a:lstStyle/>
          <a:p>
            <a:pPr eaLnBrk="1" hangingPunct="1"/>
            <a:r>
              <a:rPr lang="en-US" sz="3600" dirty="0"/>
              <a:t>Maxwell derives the speed distribution of atoms in a gas</a:t>
            </a:r>
            <a:endParaRPr lang="en-US" sz="2000" dirty="0"/>
          </a:p>
          <a:p>
            <a:pPr eaLnBrk="1" hangingPunct="1"/>
            <a:r>
              <a:rPr lang="en-US" sz="3600" dirty="0"/>
              <a:t>Robert Brown (1753 – 1858), a botanist, observes microscopic “random” motion of suspended grains of pollen in water in 1811 (</a:t>
            </a:r>
            <a:r>
              <a:rPr lang="en-US" sz="3600" dirty="0">
                <a:hlinkClick r:id="rId3"/>
              </a:rPr>
              <a:t>Brownian motion</a:t>
            </a:r>
            <a:r>
              <a:rPr lang="en-US" sz="3600" dirty="0"/>
              <a:t>)</a:t>
            </a:r>
            <a:endParaRPr lang="en-US" sz="2000" dirty="0"/>
          </a:p>
          <a:p>
            <a:pPr eaLnBrk="1" hangingPunct="1"/>
            <a:r>
              <a:rPr lang="en-US" sz="3600" dirty="0"/>
              <a:t>Einstein in the 20</a:t>
            </a:r>
            <a:r>
              <a:rPr lang="en-US" sz="3600" baseline="30000" dirty="0"/>
              <a:t>th</a:t>
            </a:r>
            <a:r>
              <a:rPr lang="en-US" sz="3600" dirty="0"/>
              <a:t> century explains this random motion using atomic theory (~100 year later!)</a:t>
            </a:r>
          </a:p>
        </p:txBody>
      </p:sp>
      <p:sp>
        <p:nvSpPr>
          <p:cNvPr id="4" name="Date Placeholder 3"/>
          <p:cNvSpPr>
            <a:spLocks noGrp="1"/>
          </p:cNvSpPr>
          <p:nvPr>
            <p:ph type="dt" sz="half" idx="10"/>
          </p:nvPr>
        </p:nvSpPr>
        <p:spPr/>
        <p:txBody>
          <a:bodyPr/>
          <a:lstStyle/>
          <a:p>
            <a:pPr>
              <a:defRPr/>
            </a:pPr>
            <a:r>
              <a:rPr lang="en-US"/>
              <a:t>Mon. Jan. 28, 2019</a:t>
            </a:r>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7</a:t>
            </a:fld>
            <a:endParaRPr lang="en-US"/>
          </a:p>
        </p:txBody>
      </p:sp>
      <p:sp>
        <p:nvSpPr>
          <p:cNvPr id="6" name="Footer Placeholder 5"/>
          <p:cNvSpPr>
            <a:spLocks noGrp="1"/>
          </p:cNvSpPr>
          <p:nvPr>
            <p:ph type="ftr" sz="quarter" idx="11"/>
          </p:nvPr>
        </p:nvSpPr>
        <p:spPr/>
        <p:txBody>
          <a:bodyPr/>
          <a:lstStyle/>
          <a:p>
            <a:pPr>
              <a:defRPr/>
            </a:pPr>
            <a:r>
              <a:rPr lang="de"/>
              <a:t>PHYS 3313-001, Spring 2019                      Dr. Amir Farbin</a:t>
            </a:r>
            <a:endParaRPr lang="en-US"/>
          </a:p>
        </p:txBody>
      </p:sp>
    </p:spTree>
    <p:extLst>
      <p:ext uri="{BB962C8B-B14F-4D97-AF65-F5344CB8AC3E}">
        <p14:creationId xmlns:p14="http://schemas.microsoft.com/office/powerpoint/2010/main" val="40578677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wipe(left)">
                                      <p:cBhvr>
                                        <p:cTn id="7" dur="5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wipe(left)">
                                      <p:cBhvr>
                                        <p:cTn id="12" dur="500"/>
                                        <p:tgtEl>
                                          <p:spTgt spid="34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wipe(left)">
                                      <p:cBhvr>
                                        <p:cTn id="17" dur="500"/>
                                        <p:tgtEl>
                                          <p:spTgt spid="348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0"/>
            <a:ext cx="8674100" cy="593725"/>
          </a:xfrm>
        </p:spPr>
        <p:txBody>
          <a:bodyPr/>
          <a:lstStyle/>
          <a:p>
            <a:pPr eaLnBrk="1" hangingPunct="1"/>
            <a:r>
              <a:rPr lang="en-US" sz="5400" dirty="0"/>
              <a:t>Opposition to the Atomic Theory</a:t>
            </a:r>
          </a:p>
        </p:txBody>
      </p:sp>
      <p:sp>
        <p:nvSpPr>
          <p:cNvPr id="35843" name="Rectangle 3"/>
          <p:cNvSpPr>
            <a:spLocks noGrp="1" noChangeArrowheads="1"/>
          </p:cNvSpPr>
          <p:nvPr>
            <p:ph type="body" idx="1"/>
          </p:nvPr>
        </p:nvSpPr>
        <p:spPr>
          <a:xfrm>
            <a:off x="76200" y="684212"/>
            <a:ext cx="8991600" cy="4497388"/>
          </a:xfrm>
        </p:spPr>
        <p:txBody>
          <a:bodyPr/>
          <a:lstStyle/>
          <a:p>
            <a:pPr eaLnBrk="1" hangingPunct="1"/>
            <a:r>
              <a:rPr lang="en-US" sz="4000" dirty="0"/>
              <a:t>Ernst Mach (1838 – 1916) opposes the theory on the basis of logical positivism, i.e., atoms being </a:t>
            </a:r>
            <a:r>
              <a:rPr lang="en-US" sz="4000" i="1" dirty="0"/>
              <a:t>“unseen” questions their reality</a:t>
            </a:r>
          </a:p>
          <a:p>
            <a:pPr eaLnBrk="1" hangingPunct="1"/>
            <a:r>
              <a:rPr lang="en-US" sz="4000" dirty="0"/>
              <a:t>Wilhelm Ostwald (1853 – 1932) supports Mach’s premise and called atoms hypothetical structures for bookkeeping based on experimental results of radioactivity, discrete spectral lines, and the formation of molecular structures</a:t>
            </a:r>
          </a:p>
        </p:txBody>
      </p:sp>
      <p:sp>
        <p:nvSpPr>
          <p:cNvPr id="4" name="Date Placeholder 3"/>
          <p:cNvSpPr>
            <a:spLocks noGrp="1"/>
          </p:cNvSpPr>
          <p:nvPr>
            <p:ph type="dt" sz="half" idx="10"/>
          </p:nvPr>
        </p:nvSpPr>
        <p:spPr/>
        <p:txBody>
          <a:bodyPr/>
          <a:lstStyle/>
          <a:p>
            <a:pPr>
              <a:defRPr/>
            </a:pPr>
            <a:r>
              <a:rPr lang="en-US"/>
              <a:t>Mon. Jan. 28, 2019</a:t>
            </a:r>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8</a:t>
            </a:fld>
            <a:endParaRPr lang="en-US"/>
          </a:p>
        </p:txBody>
      </p:sp>
      <p:sp>
        <p:nvSpPr>
          <p:cNvPr id="6" name="Footer Placeholder 5"/>
          <p:cNvSpPr>
            <a:spLocks noGrp="1"/>
          </p:cNvSpPr>
          <p:nvPr>
            <p:ph type="ftr" sz="quarter" idx="11"/>
          </p:nvPr>
        </p:nvSpPr>
        <p:spPr/>
        <p:txBody>
          <a:bodyPr/>
          <a:lstStyle/>
          <a:p>
            <a:pPr>
              <a:defRPr/>
            </a:pPr>
            <a:r>
              <a:rPr lang="de"/>
              <a:t>PHYS 3313-001, Spring 2019                      Dr. Amir Farbin</a:t>
            </a:r>
            <a:endParaRPr lang="en-US"/>
          </a:p>
        </p:txBody>
      </p:sp>
    </p:spTree>
    <p:extLst>
      <p:ext uri="{BB962C8B-B14F-4D97-AF65-F5344CB8AC3E}">
        <p14:creationId xmlns:p14="http://schemas.microsoft.com/office/powerpoint/2010/main" val="36157590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wipe(left)">
                                      <p:cBhvr>
                                        <p:cTn id="7" dur="500"/>
                                        <p:tgtEl>
                                          <p:spTgt spid="35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wipe(left)">
                                      <p:cBhvr>
                                        <p:cTn id="12" dur="500"/>
                                        <p:tgtEl>
                                          <p:spTgt spid="35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152400"/>
            <a:ext cx="9144000" cy="715962"/>
          </a:xfrm>
        </p:spPr>
        <p:txBody>
          <a:bodyPr/>
          <a:lstStyle/>
          <a:p>
            <a:pPr eaLnBrk="1" hangingPunct="1"/>
            <a:r>
              <a:rPr lang="en-US" sz="4000" dirty="0"/>
              <a:t>Overwhelming Evidence for Existence of Atoms</a:t>
            </a:r>
          </a:p>
        </p:txBody>
      </p:sp>
      <p:sp>
        <p:nvSpPr>
          <p:cNvPr id="36867" name="Rectangle 3"/>
          <p:cNvSpPr>
            <a:spLocks noGrp="1" noChangeArrowheads="1"/>
          </p:cNvSpPr>
          <p:nvPr>
            <p:ph type="body" idx="1"/>
          </p:nvPr>
        </p:nvSpPr>
        <p:spPr>
          <a:xfrm>
            <a:off x="457200" y="990600"/>
            <a:ext cx="8458200" cy="4800600"/>
          </a:xfrm>
        </p:spPr>
        <p:txBody>
          <a:bodyPr/>
          <a:lstStyle/>
          <a:p>
            <a:pPr eaLnBrk="1" hangingPunct="1">
              <a:lnSpc>
                <a:spcPct val="80000"/>
              </a:lnSpc>
            </a:pPr>
            <a:r>
              <a:rPr lang="en-US" sz="3600" dirty="0"/>
              <a:t>Max Planck (1858 – 1947) advances the concept to explain blackbody radiation, using submicroscopic “quanta”</a:t>
            </a:r>
          </a:p>
          <a:p>
            <a:pPr eaLnBrk="1" hangingPunct="1">
              <a:lnSpc>
                <a:spcPct val="80000"/>
              </a:lnSpc>
            </a:pPr>
            <a:r>
              <a:rPr lang="en-US" sz="3600" dirty="0"/>
              <a:t>Boltzmann requires existence of atoms for advances in statistical mechanics</a:t>
            </a:r>
          </a:p>
          <a:p>
            <a:pPr eaLnBrk="1" hangingPunct="1">
              <a:lnSpc>
                <a:spcPct val="80000"/>
              </a:lnSpc>
            </a:pPr>
            <a:r>
              <a:rPr lang="en-US" sz="3600" dirty="0"/>
              <a:t>Albert Einstein (1879 – 1955) uses molecules to explain Brownian motion and determines the approximate value of their sizes and masses</a:t>
            </a:r>
          </a:p>
          <a:p>
            <a:pPr eaLnBrk="1" hangingPunct="1">
              <a:lnSpc>
                <a:spcPct val="80000"/>
              </a:lnSpc>
            </a:pPr>
            <a:r>
              <a:rPr lang="en-US" sz="3600" dirty="0"/>
              <a:t>Jean Perrin (1870 – 1942) experimentally verifies Einstein’s predictions </a:t>
            </a:r>
          </a:p>
        </p:txBody>
      </p:sp>
      <p:sp>
        <p:nvSpPr>
          <p:cNvPr id="4" name="Date Placeholder 3"/>
          <p:cNvSpPr>
            <a:spLocks noGrp="1"/>
          </p:cNvSpPr>
          <p:nvPr>
            <p:ph type="dt" sz="half" idx="10"/>
          </p:nvPr>
        </p:nvSpPr>
        <p:spPr/>
        <p:txBody>
          <a:bodyPr/>
          <a:lstStyle/>
          <a:p>
            <a:pPr>
              <a:defRPr/>
            </a:pPr>
            <a:r>
              <a:rPr lang="en-US"/>
              <a:t>Mon. Jan. 28, 2019</a:t>
            </a:r>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9</a:t>
            </a:fld>
            <a:endParaRPr lang="en-US"/>
          </a:p>
        </p:txBody>
      </p:sp>
      <p:sp>
        <p:nvSpPr>
          <p:cNvPr id="6" name="Footer Placeholder 5"/>
          <p:cNvSpPr>
            <a:spLocks noGrp="1"/>
          </p:cNvSpPr>
          <p:nvPr>
            <p:ph type="ftr" sz="quarter" idx="11"/>
          </p:nvPr>
        </p:nvSpPr>
        <p:spPr/>
        <p:txBody>
          <a:bodyPr/>
          <a:lstStyle/>
          <a:p>
            <a:pPr>
              <a:defRPr/>
            </a:pPr>
            <a:r>
              <a:rPr lang="de"/>
              <a:t>PHYS 3313-001, Spring 2019                      Dr. Amir Farbin</a:t>
            </a:r>
            <a:endParaRPr lang="en-US"/>
          </a:p>
        </p:txBody>
      </p:sp>
    </p:spTree>
    <p:extLst>
      <p:ext uri="{BB962C8B-B14F-4D97-AF65-F5344CB8AC3E}">
        <p14:creationId xmlns:p14="http://schemas.microsoft.com/office/powerpoint/2010/main" val="26218849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wipe(left)">
                                      <p:cBhvr>
                                        <p:cTn id="7" dur="5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wipe(left)">
                                      <p:cBhvr>
                                        <p:cTn id="12" dur="500"/>
                                        <p:tgtEl>
                                          <p:spTgt spid="36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wipe(left)">
                                      <p:cBhvr>
                                        <p:cTn id="17" dur="500"/>
                                        <p:tgtEl>
                                          <p:spTgt spid="36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6867">
                                            <p:txEl>
                                              <p:pRg st="3" end="3"/>
                                            </p:txEl>
                                          </p:spTgt>
                                        </p:tgtEl>
                                        <p:attrNameLst>
                                          <p:attrName>style.visibility</p:attrName>
                                        </p:attrNameLst>
                                      </p:cBhvr>
                                      <p:to>
                                        <p:strVal val="visible"/>
                                      </p:to>
                                    </p:set>
                                    <p:animEffect transition="in" filter="wipe(left)">
                                      <p:cBhvr>
                                        <p:cTn id="22" dur="500"/>
                                        <p:tgtEl>
                                          <p:spTgt spid="36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17007</TotalTime>
  <Words>2448</Words>
  <Application>Microsoft Macintosh PowerPoint</Application>
  <PresentationFormat>On-screen Show (4:3)</PresentationFormat>
  <Paragraphs>292</Paragraphs>
  <Slides>29</Slides>
  <Notes>11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6" baseType="lpstr">
      <vt:lpstr>Arial Narrow</vt:lpstr>
      <vt:lpstr>Lucida Grande</vt:lpstr>
      <vt:lpstr>Monotype Corsiva</vt:lpstr>
      <vt:lpstr>Times New Roman</vt:lpstr>
      <vt:lpstr>Wingdings</vt:lpstr>
      <vt:lpstr>phys1443-spring02</vt:lpstr>
      <vt:lpstr>Equation</vt:lpstr>
      <vt:lpstr>PHYS 3313 – Section 001 Lecture #4</vt:lpstr>
      <vt:lpstr>Announcements</vt:lpstr>
      <vt:lpstr>Reminder: Special Project #1</vt:lpstr>
      <vt:lpstr>Reminder: Special Project #2</vt:lpstr>
      <vt:lpstr>Relevance of Gas Concept to Atoms</vt:lpstr>
      <vt:lpstr>The Atomic Theory of Matter</vt:lpstr>
      <vt:lpstr>Further Advances in Atomic Theory</vt:lpstr>
      <vt:lpstr>Opposition to the Atomic Theory</vt:lpstr>
      <vt:lpstr>Overwhelming Evidence for Existence of Atoms</vt:lpstr>
      <vt:lpstr>Unresolved Questions and New Horizons</vt:lpstr>
      <vt:lpstr>Further Complications</vt:lpstr>
      <vt:lpstr>Additional Experimental Discoveries Contribute to the Complications</vt:lpstr>
      <vt:lpstr>The Beginnings of Modern Physics</vt:lpstr>
      <vt:lpstr>HEP and the Standard Model</vt:lpstr>
      <vt:lpstr>So what’s the problem?</vt:lpstr>
      <vt:lpstr>Newtonian (Classical) Relativity</vt:lpstr>
      <vt:lpstr>Inertial Frames K and K’ </vt:lpstr>
      <vt:lpstr>The Galilean Transformation</vt:lpstr>
      <vt:lpstr>Conditions of the Galilean Transformation</vt:lpstr>
      <vt:lpstr>The Inverse Relations</vt:lpstr>
      <vt:lpstr>The Transition to Modern Relativity  </vt:lpstr>
      <vt:lpstr>They Needed Ether!! </vt:lpstr>
      <vt:lpstr>Ether as the Absolute Reference System </vt:lpstr>
      <vt:lpstr>The Michelson-Morley Experiment</vt:lpstr>
      <vt:lpstr>How does Michelson Interferometer work?</vt:lpstr>
      <vt:lpstr>The analysis – Galilean X-formation</vt:lpstr>
      <vt:lpstr>The analysis</vt:lpstr>
      <vt:lpstr>The Results</vt:lpstr>
      <vt:lpstr>Conclusions of Michelson Experiment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670</cp:revision>
  <cp:lastPrinted>2013-08-26T21:25:15Z</cp:lastPrinted>
  <dcterms:created xsi:type="dcterms:W3CDTF">2012-08-27T21:13:02Z</dcterms:created>
  <dcterms:modified xsi:type="dcterms:W3CDTF">2019-01-23T21:05:52Z</dcterms:modified>
</cp:coreProperties>
</file>