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639" r:id="rId3"/>
    <p:sldId id="592" r:id="rId4"/>
    <p:sldId id="576" r:id="rId5"/>
    <p:sldId id="640" r:id="rId6"/>
    <p:sldId id="568" r:id="rId7"/>
    <p:sldId id="569" r:id="rId8"/>
    <p:sldId id="570" r:id="rId9"/>
    <p:sldId id="571" r:id="rId10"/>
    <p:sldId id="572" r:id="rId11"/>
    <p:sldId id="573" r:id="rId12"/>
    <p:sldId id="603" r:id="rId13"/>
    <p:sldId id="604" r:id="rId14"/>
    <p:sldId id="605" r:id="rId15"/>
    <p:sldId id="606" r:id="rId16"/>
    <p:sldId id="607" r:id="rId17"/>
    <p:sldId id="608" r:id="rId18"/>
    <p:sldId id="609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2" r:id="rId31"/>
    <p:sldId id="623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7"/>
    <p:restoredTop sz="94660"/>
  </p:normalViewPr>
  <p:slideViewPr>
    <p:cSldViewPr>
      <p:cViewPr varScale="1">
        <p:scale>
          <a:sx n="88" d="100"/>
          <a:sy n="88" d="100"/>
        </p:scale>
        <p:origin x="192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4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13" Type="http://schemas.openxmlformats.org/officeDocument/2006/relationships/image" Target="../media/image78.emf"/><Relationship Id="rId3" Type="http://schemas.openxmlformats.org/officeDocument/2006/relationships/image" Target="../media/image70.emf"/><Relationship Id="rId7" Type="http://schemas.openxmlformats.org/officeDocument/2006/relationships/image" Target="../media/image29.emf"/><Relationship Id="rId12" Type="http://schemas.openxmlformats.org/officeDocument/2006/relationships/image" Target="../media/image77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6" Type="http://schemas.openxmlformats.org/officeDocument/2006/relationships/image" Target="../media/image28.emf"/><Relationship Id="rId11" Type="http://schemas.openxmlformats.org/officeDocument/2006/relationships/image" Target="../media/image76.emf"/><Relationship Id="rId5" Type="http://schemas.openxmlformats.org/officeDocument/2006/relationships/image" Target="../media/image72.emf"/><Relationship Id="rId10" Type="http://schemas.openxmlformats.org/officeDocument/2006/relationships/image" Target="../media/image75.emf"/><Relationship Id="rId4" Type="http://schemas.openxmlformats.org/officeDocument/2006/relationships/image" Target="../media/image71.emf"/><Relationship Id="rId9" Type="http://schemas.openxmlformats.org/officeDocument/2006/relationships/image" Target="../media/image74.emf"/><Relationship Id="rId14" Type="http://schemas.openxmlformats.org/officeDocument/2006/relationships/image" Target="../media/image7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image" Target="../media/image80.emf"/><Relationship Id="rId4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19.emf"/><Relationship Id="rId7" Type="http://schemas.openxmlformats.org/officeDocument/2006/relationships/image" Target="../media/image29.emf"/><Relationship Id="rId2" Type="http://schemas.openxmlformats.org/officeDocument/2006/relationships/image" Target="../media/image18.emf"/><Relationship Id="rId1" Type="http://schemas.openxmlformats.org/officeDocument/2006/relationships/image" Target="../media/image25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7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1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4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0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381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5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  <p:sldLayoutId id="214748372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e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30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7.e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8.e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55.bin"/><Relationship Id="rId7" Type="http://schemas.openxmlformats.org/officeDocument/2006/relationships/image" Target="../media/image53.emf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52.emf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54.emf"/><Relationship Id="rId19" Type="http://schemas.openxmlformats.org/officeDocument/2006/relationships/oleObject" Target="../embeddings/oleObject54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6.wmf"/><Relationship Id="rId22" Type="http://schemas.openxmlformats.org/officeDocument/2006/relationships/image" Target="../media/image6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3.emf"/><Relationship Id="rId26" Type="http://schemas.openxmlformats.org/officeDocument/2006/relationships/image" Target="../media/image77.e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2.e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20" Type="http://schemas.openxmlformats.org/officeDocument/2006/relationships/image" Target="../media/image74.e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e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76.e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78.emf"/><Relationship Id="rId10" Type="http://schemas.openxmlformats.org/officeDocument/2006/relationships/image" Target="../media/image71.e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8.e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28.emf"/><Relationship Id="rId22" Type="http://schemas.openxmlformats.org/officeDocument/2006/relationships/image" Target="../media/image75.e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7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3.emf"/><Relationship Id="rId4" Type="http://schemas.openxmlformats.org/officeDocument/2006/relationships/image" Target="../media/image80.emf"/><Relationship Id="rId9" Type="http://schemas.openxmlformats.org/officeDocument/2006/relationships/oleObject" Target="../embeddings/oleObject7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#5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2216" y="1524000"/>
            <a:ext cx="303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Jan. 30,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Amir </a:t>
            </a:r>
            <a:r>
              <a:rPr lang="en-US" dirty="0" err="1">
                <a:solidFill>
                  <a:schemeClr val="accent2"/>
                </a:solidFill>
                <a:latin typeface="Monotype Corsiva" pitchFamily="-84" charset="0"/>
              </a:rPr>
              <a:t>Farbin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90700" y="2286000"/>
            <a:ext cx="61341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Michelson-Morley Experiment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Einstein’s postulates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Lorentz Transformations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Time Dilation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Length Contraction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Relativistic Velocity Addition</a:t>
            </a: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Earth’s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 orbital speed as:</a:t>
            </a:r>
            <a:endParaRPr lang="en-US" sz="2600" i="1" dirty="0">
              <a:ea typeface="Arial" pitchFamily="-84" charset="0"/>
              <a:cs typeface="Arial" pitchFamily="-8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= 3 </a:t>
            </a:r>
            <a:r>
              <a:rPr lang="en-US" sz="2600" dirty="0"/>
              <a:t>×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sz="2600" baseline="30000" dirty="0">
                <a:ea typeface="Arial" pitchFamily="-84" charset="0"/>
                <a:cs typeface="Arial" pitchFamily="-84" charset="0"/>
              </a:rPr>
              <a:t>4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≈ </a:t>
            </a: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2 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= 1.2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</a:t>
            </a:r>
            <a:endParaRPr lang="en-US" sz="2600" dirty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So that the time difference becomes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l-GR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ja-JP" altLang="en-US" sz="2600" i="1" dirty="0">
                <a:ea typeface="Arial" pitchFamily="-84" charset="0"/>
                <a:cs typeface="Arial" pitchFamily="-84" charset="0"/>
              </a:rPr>
              <a:t>’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6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</a:t>
            </a:r>
            <a:r>
              <a:rPr lang="el-GR" altLang="ja-JP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altLang="ja-JP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≈ 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)/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c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3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= 8 </a:t>
            </a:r>
            <a:r>
              <a:rPr lang="en-US" altLang="ja-JP" sz="2600" dirty="0"/>
              <a:t>×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altLang="ja-JP" sz="26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17 </a:t>
            </a:r>
            <a:r>
              <a:rPr lang="en-US" altLang="ja-JP" sz="2600" dirty="0" err="1">
                <a:ea typeface="Arial" pitchFamily="-84" charset="0"/>
                <a:cs typeface="Arial" pitchFamily="-84" charset="0"/>
              </a:rPr>
              <a:t>s</a:t>
            </a:r>
            <a:endParaRPr lang="en-US" sz="2600" dirty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Although a very small number, it was within the experimental range of measurement for light waves.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462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Thus, ether does not seem to exist!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33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of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making the path lengths equal to account for the zero phase 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>
                <a:solidFill>
                  <a:srgbClr val="800000"/>
                </a:solidFill>
              </a:rPr>
              <a:t>This, however, was an ad hoc assumption that could not be experimentally tested.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2821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Fundamental assumption: Maxwell’s equations must be valid in all inertial frames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Believed the principle of relativity to be fundamental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95338"/>
            <a:ext cx="8535987" cy="54530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/>
              <a:t>General linear transformation relationship between P=(</a:t>
            </a:r>
            <a:r>
              <a:rPr lang="en-US" sz="2800" dirty="0" err="1"/>
              <a:t>x</a:t>
            </a:r>
            <a:r>
              <a:rPr lang="en-US" sz="2800" dirty="0"/>
              <a:t>, </a:t>
            </a:r>
            <a:r>
              <a:rPr lang="en-US" sz="2800" dirty="0" err="1"/>
              <a:t>y</a:t>
            </a:r>
            <a:r>
              <a:rPr lang="en-US" sz="2800" dirty="0"/>
              <a:t>, </a:t>
            </a:r>
            <a:r>
              <a:rPr lang="en-US" sz="2800" dirty="0" err="1"/>
              <a:t>z</a:t>
            </a:r>
            <a:r>
              <a:rPr lang="en-US" sz="2800" dirty="0"/>
              <a:t>, </a:t>
            </a:r>
            <a:r>
              <a:rPr lang="en-US" sz="2800" dirty="0" err="1"/>
              <a:t>t</a:t>
            </a:r>
            <a:r>
              <a:rPr lang="en-US" sz="2800" dirty="0"/>
              <a:t>) in frame S and P’=(</a:t>
            </a:r>
            <a:r>
              <a:rPr lang="en-US" sz="2800" dirty="0" err="1"/>
              <a:t>x’,y’,z’,t</a:t>
            </a:r>
            <a:r>
              <a:rPr lang="en-US" sz="2800" dirty="0"/>
              <a:t>’) in frame S’ </a:t>
            </a:r>
            <a:r>
              <a:rPr lang="en-US" sz="2800" dirty="0" err="1">
                <a:sym typeface="Wingdings"/>
              </a:rPr>
              <a:t></a:t>
            </a:r>
            <a:r>
              <a:rPr lang="en-US" sz="2800" dirty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the constancy of the speed of light between inertial 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1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/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2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1669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3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4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1669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/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5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166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6" name="Equation" r:id="rId14" imgW="965200" imgH="495300" progId="Equation.DSMT4">
                  <p:embed/>
                </p:oleObj>
              </mc:Choice>
              <mc:Fallback>
                <p:oleObj name="Equation" r:id="rId14" imgW="965200" imgH="49530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7" name="Equation" r:id="rId16" imgW="393700" imgH="190500" progId="Equation.DSMT4">
                  <p:embed/>
                </p:oleObj>
              </mc:Choice>
              <mc:Fallback>
                <p:oleObj name="Equation" r:id="rId16" imgW="393700" imgH="1905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8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99" name="Equation" r:id="rId18" imgW="939800" imgH="533400" progId="Equation.DSMT4">
                  <p:embed/>
                </p:oleObj>
              </mc:Choice>
              <mc:Fallback>
                <p:oleObj name="Equation" r:id="rId18" imgW="939800" imgH="533400" progId="Equation.DSMT4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57" y="5666844"/>
            <a:ext cx="2418043" cy="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32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1128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Transformations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What happens when </a:t>
            </a:r>
            <a:r>
              <a:rPr lang="en-US" dirty="0">
                <a:latin typeface="Symbol" charset="2"/>
                <a:cs typeface="Symbol" charset="2"/>
              </a:rPr>
              <a:t>β</a:t>
            </a:r>
            <a:r>
              <a:rPr lang="en-US" dirty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/>
              <a:t>The Lorentz </a:t>
            </a:r>
            <a:r>
              <a:rPr lang="en-US" dirty="0" err="1"/>
              <a:t>x</a:t>
            </a:r>
            <a:r>
              <a:rPr lang="en-US" dirty="0"/>
              <a:t>-formation becomes Galilean </a:t>
            </a:r>
            <a:r>
              <a:rPr lang="en-US" dirty="0" err="1"/>
              <a:t>x</a:t>
            </a:r>
            <a:r>
              <a:rPr lang="en-US" dirty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 non-imaginary transformations, the frame speed cannot exceed c!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7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8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9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0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1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2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3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4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8070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The clock in a moving inertial reference frame K’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with respect to the stationary clock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 measured in a moving inertial reference frame K’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>
                <a:solidFill>
                  <a:srgbClr val="000090"/>
                </a:solidFill>
                <a:latin typeface="+mn-lt"/>
              </a:rPr>
              <a:t>Direct consequences 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067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same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position in a system as measured by </a:t>
            </a:r>
            <a:r>
              <a:rPr lang="en-US" b="1" u="sng" dirty="0">
                <a:ea typeface="ＭＳ Ｐゴシック" pitchFamily="-84" charset="-128"/>
                <a:cs typeface="ＭＳ Ｐゴシック" pitchFamily="-84" charset="-128"/>
              </a:rPr>
              <a:t>a clock at that position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Same 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00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Is this a Proper 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43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dirty="0"/>
              <a:t>Reminder: Homework #1</a:t>
            </a:r>
          </a:p>
          <a:p>
            <a:pPr lvl="1" eaLnBrk="1" hangingPunct="1"/>
            <a:r>
              <a:rPr lang="en-US" dirty="0"/>
              <a:t>chapter 2 end of the chapter problems</a:t>
            </a:r>
          </a:p>
          <a:p>
            <a:pPr lvl="1" eaLnBrk="1" hangingPunct="1"/>
            <a:r>
              <a:rPr lang="en-US" dirty="0"/>
              <a:t>17, 21, 23, 24, 32, 59, 61, 66, 68, 81 and 96</a:t>
            </a:r>
          </a:p>
          <a:p>
            <a:pPr lvl="1" eaLnBrk="1" hangingPunct="1"/>
            <a:r>
              <a:rPr lang="en-US" dirty="0"/>
              <a:t>Due is by the beginning of the class, Wednesday, Feb. 8 </a:t>
            </a:r>
          </a:p>
          <a:p>
            <a:pPr lvl="1" eaLnBrk="1" hangingPunct="1"/>
            <a:r>
              <a:rPr lang="en-US" dirty="0"/>
              <a:t>Work in study groups together with other students but PLEASE do write your answer in your own way!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s clock is at the same position in system K when the sparkler is lit in (a)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 and 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Mary, in the moving system K’, is beside the sparkler when it was lit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Melinda then moves into the position where and when the sparkler extinguishes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Thus,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657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K’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as times </a:t>
            </a:r>
            <a:r>
              <a:rPr lang="en-US" altLang="ja-JP" sz="27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’ 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/>
              <a:t>x</a:t>
            </a:r>
            <a:r>
              <a:rPr lang="en-US" sz="2700" i="1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x</a:t>
            </a:r>
            <a:r>
              <a:rPr lang="en-US" sz="2700" baseline="-25000" dirty="0"/>
              <a:t>1</a:t>
            </a:r>
            <a:r>
              <a:rPr lang="en-US" sz="2700" dirty="0"/>
              <a:t> 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2286000" y="24050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050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/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" name="Equation" r:id="rId5" imgW="304800" imgH="165100" progId="Equation.DSMT4">
                  <p:embed/>
                </p:oleObj>
              </mc:Choice>
              <mc:Fallback>
                <p:oleObj name="Equation" r:id="rId5" imgW="304800" imgH="165100" progId="Equation.DSMT4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/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" name="Equation" r:id="rId7" imgW="571500" imgH="203200" progId="Equation.DSMT4">
                  <p:embed/>
                </p:oleObj>
              </mc:Choice>
              <mc:Fallback>
                <p:oleObj name="Equation" r:id="rId7" imgW="571500" imgH="203200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2" name="Equation" r:id="rId9" imgW="660400" imgH="457200" progId="Equation.DSMT4">
                  <p:embed/>
                </p:oleObj>
              </mc:Choice>
              <mc:Fallback>
                <p:oleObj name="Equation" r:id="rId9" imgW="660400" imgH="45720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6362700" y="4738688"/>
          <a:ext cx="7683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3" name="Equation" r:id="rId11" imgW="254000" imgH="203200" progId="Equation.DSMT4">
                  <p:embed/>
                </p:oleObj>
              </mc:Choice>
              <mc:Fallback>
                <p:oleObj name="Equation" r:id="rId11" imgW="254000" imgH="2032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4738688"/>
                        <a:ext cx="768350" cy="6143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1400" y="2057400"/>
            <a:ext cx="359812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6494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systems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Dilation: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9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/>
              <a:t>Time Dilation Example: </a:t>
            </a:r>
            <a:r>
              <a:rPr lang="en-US" dirty="0" err="1"/>
              <a:t>muon</a:t>
            </a:r>
            <a:r>
              <a:rPr lang="en-US" dirty="0"/>
              <a:t> lifetime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/>
              <a:t>Muons</a:t>
            </a:r>
            <a:r>
              <a:rPr lang="en-US" sz="2400" dirty="0"/>
              <a:t> are essentially heavy electrons (~200 times heavier)</a:t>
            </a:r>
          </a:p>
          <a:p>
            <a:r>
              <a:rPr lang="en-US" sz="2400" dirty="0" err="1"/>
              <a:t>Muons</a:t>
            </a:r>
            <a:r>
              <a:rPr lang="en-US" sz="2400" dirty="0"/>
              <a:t> are typically generated in collisions of cosmic rays in upper atmosphere and, unlike electrons, decay (             </a:t>
            </a:r>
            <a:r>
              <a:rPr lang="en-US" sz="2400" dirty="0" err="1"/>
              <a:t>μ</a:t>
            </a:r>
            <a:r>
              <a:rPr lang="en-US" sz="2400" dirty="0" err="1">
                <a:sym typeface="Symbol"/>
              </a:rPr>
              <a:t>sec</a:t>
            </a:r>
            <a:r>
              <a:rPr lang="en-US" sz="2400" dirty="0">
                <a:sym typeface="Symbol"/>
              </a:rPr>
              <a:t>)</a:t>
            </a:r>
          </a:p>
          <a:p>
            <a:r>
              <a:rPr lang="en-US" sz="2400" dirty="0">
                <a:sym typeface="Symbol"/>
              </a:rPr>
              <a:t>For a </a:t>
            </a:r>
            <a:r>
              <a:rPr lang="en-US" sz="2400" dirty="0" err="1">
                <a:sym typeface="Symbol"/>
              </a:rPr>
              <a:t>muon</a:t>
            </a:r>
            <a:r>
              <a:rPr lang="en-US" sz="2400" dirty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>
                <a:sym typeface="Symbol"/>
              </a:rPr>
              <a:t>muon</a:t>
            </a:r>
            <a:r>
              <a:rPr lang="en-US" sz="2400" dirty="0">
                <a:sym typeface="Symbol"/>
              </a:rPr>
              <a:t>?</a:t>
            </a:r>
          </a:p>
          <a:p>
            <a:r>
              <a:rPr lang="en-US" sz="2400" dirty="0">
                <a:sym typeface="Symbol"/>
              </a:rPr>
              <a:t>2.2 </a:t>
            </a:r>
            <a:r>
              <a:rPr lang="en-US" sz="2400" dirty="0" err="1"/>
              <a:t>μ</a:t>
            </a:r>
            <a:r>
              <a:rPr lang="en-US" sz="2400" dirty="0" err="1">
                <a:sym typeface="Symbol"/>
              </a:rPr>
              <a:t>sec</a:t>
            </a:r>
            <a:r>
              <a:rPr lang="en-US" sz="2400" dirty="0">
                <a:sym typeface="Symbol"/>
              </a:rPr>
              <a:t>?</a:t>
            </a: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t=35 </a:t>
            </a:r>
            <a:r>
              <a:rPr lang="en-US" sz="2400" dirty="0" err="1"/>
              <a:t>μ</a:t>
            </a:r>
            <a:r>
              <a:rPr lang="en-US" sz="2400" dirty="0" err="1">
                <a:sym typeface="Symbol"/>
              </a:rPr>
              <a:t>sec</a:t>
            </a:r>
            <a:r>
              <a:rPr lang="en-US" sz="2400" dirty="0">
                <a:sym typeface="Symbol"/>
              </a:rPr>
              <a:t>  </a:t>
            </a:r>
          </a:p>
          <a:p>
            <a:r>
              <a:rPr lang="en-US" sz="2400" dirty="0">
                <a:sym typeface="Symbol"/>
              </a:rPr>
              <a:t>Moving clocks run slow so when an outside observer measures,  they see a longer lifetime than the </a:t>
            </a:r>
            <a:r>
              <a:rPr lang="en-US" sz="2400" dirty="0" err="1">
                <a:sym typeface="Symbol"/>
              </a:rPr>
              <a:t>muon</a:t>
            </a:r>
            <a:r>
              <a:rPr lang="en-US" sz="2400" dirty="0">
                <a:sym typeface="Symbol"/>
              </a:rPr>
              <a:t> itself sees. </a:t>
            </a:r>
          </a:p>
          <a:p>
            <a:endParaRPr lang="en-US" sz="2400" dirty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7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68837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640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K’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have 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measures 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 </a:t>
            </a:r>
            <a:r>
              <a:rPr lang="en-US" sz="3600" b="1" u="sng" dirty="0">
                <a:ea typeface="ＭＳ Ｐゴシック" pitchFamily="-84" charset="-128"/>
                <a:cs typeface="ＭＳ Ｐゴシック" pitchFamily="-84" charset="-128"/>
              </a:rPr>
              <a:t>at the same time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is 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802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a stick down along his or her respective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x’</a:t>
            </a:r>
            <a:r>
              <a:rPr lang="en-US" altLang="ja-JP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 the rest frame 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/>
              <a:t>Similarly, in the moving frame K</a:t>
            </a:r>
            <a:r>
              <a:rPr lang="en-US" sz="2400" dirty="0">
                <a:ea typeface="ＭＳ Ｐゴシック" pitchFamily="-84" charset="-128"/>
              </a:rPr>
              <a:t>’</a:t>
            </a:r>
            <a:r>
              <a:rPr lang="en-US" altLang="ja-JP" sz="2400" dirty="0"/>
              <a:t>, Mary measures her stick at rest to be: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Frank in his rest frame measures the length of the stick in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frame which is moving with speed v.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s measured length of Mary’s stick is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1600200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3" name="Equation" r:id="rId4" imgW="711200" imgH="241300" progId="Equation.DSMT4">
                  <p:embed/>
                </p:oleObj>
              </mc:Choice>
              <mc:Fallback>
                <p:oleObj name="Equation" r:id="rId4" imgW="711200" imgH="241300" progId="Equation.DSMT4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" name="Equation" r:id="rId6" imgW="723900" imgH="241300" progId="Equation.DSMT4">
                  <p:embed/>
                </p:oleObj>
              </mc:Choice>
              <mc:Fallback>
                <p:oleObj name="Equation" r:id="rId6" imgW="723900" imgH="2413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6" name="Equation" r:id="rId10" imgW="1206500" imgH="482600" progId="Equation.DSMT4">
                  <p:embed/>
                </p:oleObj>
              </mc:Choice>
              <mc:Fallback>
                <p:oleObj name="Equation" r:id="rId10" imgW="1206500" imgH="4826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54319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The observer in the rest frame 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but since both Mary and Frank in their respective frames measure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5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6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0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5880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/>
              <a:t>Length Contraction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/>
              <a:t>Proper length (length of object in its own frame: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Length of the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Wed. Jan. 30,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/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1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36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2514600" y="4572000"/>
          <a:ext cx="4090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2" name="Equation" r:id="rId6" imgW="1574800" imgH="241300" progId="Equation.DSMT4">
                  <p:embed/>
                </p:oleObj>
              </mc:Choice>
              <mc:Fallback>
                <p:oleObj name="Equation" r:id="rId6" imgW="1574800" imgH="241300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4090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/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3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36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4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3687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5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368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/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6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3687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/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7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36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/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8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36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Since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&gt;1, the length is shorter in the direction of motion (length contraction!)</a:t>
            </a:r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/>
          </p:nvPr>
        </p:nvGraphicFramePr>
        <p:xfrm>
          <a:off x="6553200" y="4572000"/>
          <a:ext cx="164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" name="Equation" r:id="rId21" imgW="635000" imgH="241300" progId="Equation.DSMT4">
                  <p:embed/>
                </p:oleObj>
              </mc:Choice>
              <mc:Fallback>
                <p:oleObj name="Equation" r:id="rId21" imgW="635000" imgH="24130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72000"/>
                        <a:ext cx="164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364015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/>
              <a:t>More about </a:t>
            </a:r>
            <a:r>
              <a:rPr lang="en-US" dirty="0" err="1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/>
              <a:t>Rate: 1/cm</a:t>
            </a:r>
            <a:r>
              <a:rPr lang="en-US" sz="2000" baseline="30000" dirty="0"/>
              <a:t>2</a:t>
            </a:r>
            <a:r>
              <a:rPr lang="en-US" sz="2000" dirty="0"/>
              <a:t>/minute at Earth’s surface  (so for a person with 600 cm</a:t>
            </a:r>
            <a:r>
              <a:rPr lang="en-US" sz="2000" baseline="30000" dirty="0"/>
              <a:t>2 </a:t>
            </a:r>
            <a:r>
              <a:rPr lang="en-US" sz="2000" dirty="0"/>
              <a:t> surface area, the rate would be 600/60=10 </a:t>
            </a:r>
            <a:r>
              <a:rPr lang="en-US" sz="2000" dirty="0" err="1"/>
              <a:t>muons</a:t>
            </a:r>
            <a:r>
              <a:rPr lang="en-US" sz="2000" dirty="0"/>
              <a:t>/sec passing through the body!)</a:t>
            </a:r>
            <a:endParaRPr lang="en-US" sz="2000" baseline="30000" dirty="0"/>
          </a:p>
          <a:p>
            <a:r>
              <a:rPr lang="en-US" sz="2000" dirty="0"/>
              <a:t>They are typically produced in atmosphere about 6 km above surface of Earth and often have velocities that are a substantial fraction of speed of light,  v=.998 c for example and lifetime of </a:t>
            </a:r>
            <a:r>
              <a:rPr lang="en-US" sz="2000" dirty="0">
                <a:sym typeface="Symbol"/>
              </a:rPr>
              <a:t>2.2 </a:t>
            </a:r>
            <a:r>
              <a:rPr lang="en-US" sz="2000" dirty="0" err="1">
                <a:sym typeface="Symbol"/>
              </a:rPr>
              <a:t>μsec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      </a:t>
            </a:r>
          </a:p>
          <a:p>
            <a:r>
              <a:rPr lang="en-US" sz="2000" dirty="0"/>
              <a:t>How do they reach the Earth if they only go 660 m and not 6000 m?</a:t>
            </a:r>
          </a:p>
          <a:p>
            <a:r>
              <a:rPr lang="en-US" sz="2000" dirty="0"/>
              <a:t>The time dilation stretches life time to </a:t>
            </a:r>
            <a:r>
              <a:rPr lang="en-US" sz="2000" dirty="0">
                <a:sym typeface="Symbol"/>
              </a:rPr>
              <a:t>t=35 </a:t>
            </a:r>
            <a:r>
              <a:rPr lang="en-US" sz="2000" dirty="0" err="1">
                <a:sym typeface="Symbol"/>
              </a:rPr>
              <a:t>μsec</a:t>
            </a:r>
            <a:r>
              <a:rPr lang="en-US" sz="2000" dirty="0">
                <a:sym typeface="Symbol"/>
              </a:rPr>
              <a:t> not 2.2 </a:t>
            </a:r>
            <a:r>
              <a:rPr lang="en-US" sz="2000" dirty="0" err="1">
                <a:sym typeface="Symbol"/>
              </a:rPr>
              <a:t>μsec</a:t>
            </a:r>
            <a:r>
              <a:rPr lang="en-US" sz="2000" dirty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>
                <a:sym typeface="Symbol"/>
              </a:rPr>
              <a:t>But riding on a </a:t>
            </a:r>
            <a:r>
              <a:rPr lang="en-US" sz="2000" dirty="0" err="1">
                <a:sym typeface="Symbol"/>
              </a:rPr>
              <a:t>muon</a:t>
            </a:r>
            <a:r>
              <a:rPr lang="en-US" sz="2000" dirty="0">
                <a:sym typeface="Symbol"/>
              </a:rPr>
              <a:t>, the trip takes only 2.2 </a:t>
            </a:r>
            <a:r>
              <a:rPr lang="en-US" sz="2000" dirty="0" err="1">
                <a:sym typeface="Symbol"/>
              </a:rPr>
              <a:t>μsec</a:t>
            </a:r>
            <a:r>
              <a:rPr lang="en-US" sz="2000" dirty="0">
                <a:sym typeface="Symbol"/>
              </a:rPr>
              <a:t>, so how do they reach the ground???</a:t>
            </a:r>
          </a:p>
          <a:p>
            <a:r>
              <a:rPr lang="en-US" sz="2000" dirty="0" err="1">
                <a:sym typeface="Symbol"/>
              </a:rPr>
              <a:t>Muon</a:t>
            </a:r>
            <a:r>
              <a:rPr lang="en-US" sz="2000" dirty="0">
                <a:sym typeface="Symbol"/>
              </a:rPr>
              <a:t>-rider sees the ground moving towards him, so the length he has to travel contracts and is only </a:t>
            </a:r>
            <a:endParaRPr lang="en-US" sz="2000" dirty="0"/>
          </a:p>
          <a:p>
            <a:r>
              <a:rPr lang="en-US" sz="2000" dirty="0"/>
              <a:t>At 1000 km/sec, it would take 5 seconds to cross U.S.,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/>
              <a:t>      (for v=0.9c,  the length is reduced by 66%) </a:t>
            </a:r>
          </a:p>
          <a:p>
            <a:endParaRPr lang="en-US" sz="2000" dirty="0"/>
          </a:p>
          <a:p>
            <a:pPr>
              <a:buNone/>
            </a:pPr>
            <a:r>
              <a:rPr lang="en-US" sz="2000" dirty="0"/>
              <a:t> </a:t>
            </a:r>
          </a:p>
          <a:p>
            <a:pPr>
              <a:buNone/>
            </a:pPr>
            <a:endParaRPr lang="en-US" sz="2000" baseline="30000" dirty="0"/>
          </a:p>
          <a:p>
            <a:pPr>
              <a:buNone/>
            </a:pPr>
            <a:endParaRPr lang="en-US" sz="2000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de"/>
              <a:t>PHYS 3313-001, Spring 2019                      Dr. Amir Farbin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/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3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378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/>
          </p:nvPr>
        </p:nvGraphicFramePr>
        <p:xfrm>
          <a:off x="3124200" y="4648200"/>
          <a:ext cx="6334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4" name="Equation" r:id="rId6" imgW="482600" imgH="241300" progId="Equation.DSMT4">
                  <p:embed/>
                </p:oleObj>
              </mc:Choice>
              <mc:Fallback>
                <p:oleObj name="Equation" r:id="rId6" imgW="482600" imgH="241300" progId="Equation.DSMT4">
                  <p:embed/>
                  <p:pic>
                    <p:nvPicPr>
                      <p:cNvPr id="378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648200"/>
                        <a:ext cx="6334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/>
          </p:nvPr>
        </p:nvGraphicFramePr>
        <p:xfrm>
          <a:off x="3419475" y="5410200"/>
          <a:ext cx="4667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5" name="Equation" r:id="rId8" imgW="266700" imgH="152400" progId="Equation.DSMT4">
                  <p:embed/>
                </p:oleObj>
              </mc:Choice>
              <mc:Fallback>
                <p:oleObj name="Equation" r:id="rId8" imgW="266700" imgH="152400" progId="Equation.DSMT4">
                  <p:embed/>
                  <p:pic>
                    <p:nvPicPr>
                      <p:cNvPr id="378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5410200"/>
                        <a:ext cx="46672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Wed. Jan. 30, 2019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6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3733800" y="4724400"/>
          <a:ext cx="12509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7" name="Equation" r:id="rId12" imgW="952500" imgH="177800" progId="Equation.DSMT4">
                  <p:embed/>
                </p:oleObj>
              </mc:Choice>
              <mc:Fallback>
                <p:oleObj name="Equation" r:id="rId12" imgW="952500" imgH="1778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25095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851275" y="5334000"/>
          <a:ext cx="11779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8" name="Equation" r:id="rId14" imgW="673100" imgH="241300" progId="Equation.DSMT4">
                  <p:embed/>
                </p:oleObj>
              </mc:Choice>
              <mc:Fallback>
                <p:oleObj name="Equation" r:id="rId14" imgW="673100" imgH="241300" progId="Equation.DSMT4">
                  <p:embed/>
                  <p:pic>
                    <p:nvPicPr>
                      <p:cNvPr id="1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334000"/>
                        <a:ext cx="117792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0850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#1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electric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 Use the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gravitational force between the two protons separate the farthest in an intact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Express the electric force in #1 above in terms of the gravitational force in #2.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look up the mass of the proton, actual size of the U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238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nucleus, etc, and clearly write them on your project report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Monday, Feb. 4!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222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Transformations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173162" y="1066800"/>
          <a:ext cx="88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9" name="Equation" r:id="rId3" imgW="292100" imgH="165100" progId="Equation.DSMT4">
                  <p:embed/>
                </p:oleObj>
              </mc:Choice>
              <mc:Fallback>
                <p:oleObj name="Equation" r:id="rId3" imgW="292100" imgH="165100" progId="Equation.DSMT4">
                  <p:embed/>
                  <p:pic>
                    <p:nvPicPr>
                      <p:cNvPr id="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2" y="1066800"/>
                        <a:ext cx="884238" cy="500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1143000" y="2484438"/>
          <a:ext cx="95091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0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84438"/>
                        <a:ext cx="950913" cy="649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1143000" y="3486150"/>
          <a:ext cx="936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1" name="Equation" r:id="rId7" imgW="266700" imgH="165100" progId="Equation.DSMT4">
                  <p:embed/>
                </p:oleObj>
              </mc:Choice>
              <mc:Fallback>
                <p:oleObj name="Equation" r:id="rId7" imgW="266700" imgH="1651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86150"/>
                        <a:ext cx="936625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/>
          </p:nvPr>
        </p:nvGraphicFramePr>
        <p:xfrm>
          <a:off x="1143000" y="4876800"/>
          <a:ext cx="6953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2" name="Equation" r:id="rId9" imgW="254000" imgH="152400" progId="Equation.DSMT4">
                  <p:embed/>
                </p:oleObj>
              </mc:Choice>
              <mc:Fallback>
                <p:oleObj name="Equation" r:id="rId9" imgW="254000" imgH="152400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695325" cy="4175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1143000"/>
          <a:ext cx="7286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" name="Equation" r:id="rId11" imgW="241300" imgH="127000" progId="Equation.DSMT4">
                  <p:embed/>
                </p:oleObj>
              </mc:Choice>
              <mc:Fallback>
                <p:oleObj name="Equation" r:id="rId11" imgW="241300" imgH="12700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728663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/>
          </p:nvPr>
        </p:nvGraphicFramePr>
        <p:xfrm>
          <a:off x="5334000" y="2456484"/>
          <a:ext cx="1339330" cy="68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56484"/>
                        <a:ext cx="1339330" cy="6899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5334000" y="3471018"/>
          <a:ext cx="1293671" cy="62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71018"/>
                        <a:ext cx="1293671" cy="624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/>
          </p:nvPr>
        </p:nvGraphicFramePr>
        <p:xfrm>
          <a:off x="5334000" y="4951412"/>
          <a:ext cx="5905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" name="Equation" r:id="rId17" imgW="215900" imgH="139700" progId="Equation.DSMT4">
                  <p:embed/>
                </p:oleObj>
              </mc:Choice>
              <mc:Fallback>
                <p:oleObj name="Equation" r:id="rId17" imgW="215900" imgH="13970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1412"/>
                        <a:ext cx="590550" cy="382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1966912" y="762000"/>
          <a:ext cx="1614488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7" name="Equation" r:id="rId19" imgW="533400" imgH="457200" progId="Equation.DSMT4">
                  <p:embed/>
                </p:oleObj>
              </mc:Choice>
              <mc:Fallback>
                <p:oleObj name="Equation" r:id="rId19" imgW="533400" imgH="4572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2" y="762000"/>
                        <a:ext cx="1614488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749300"/>
          <a:ext cx="16129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8" name="Equation" r:id="rId21" imgW="533400" imgH="457200" progId="Equation.DSMT4">
                  <p:embed/>
                </p:oleObj>
              </mc:Choice>
              <mc:Fallback>
                <p:oleObj name="Equation" r:id="rId21" imgW="533400" imgH="457200" progId="Equation.DSMT4">
                  <p:embed/>
                  <p:pic>
                    <p:nvPicPr>
                      <p:cNvPr id="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749300"/>
                        <a:ext cx="161290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082800" y="2562225"/>
          <a:ext cx="43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9" name="Equation" r:id="rId23" imgW="127000" imgH="165100" progId="Equation.DSMT4">
                  <p:embed/>
                </p:oleObj>
              </mc:Choice>
              <mc:Fallback>
                <p:oleObj name="Equation" r:id="rId23" imgW="127000" imgH="1651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562225"/>
                        <a:ext cx="431800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036763" y="3581400"/>
          <a:ext cx="4016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0" name="Equation" r:id="rId25" imgW="114300" imgH="139700" progId="Equation.DSMT4">
                  <p:embed/>
                </p:oleObj>
              </mc:Choice>
              <mc:Fallback>
                <p:oleObj name="Equation" r:id="rId25" imgW="114300" imgH="13970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3581400"/>
                        <a:ext cx="401637" cy="4921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/>
          </p:nvPr>
        </p:nvGraphicFramePr>
        <p:xfrm>
          <a:off x="1819275" y="4419600"/>
          <a:ext cx="191452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1" name="Equation" r:id="rId27" imgW="698500" imgH="520700" progId="Equation.DSMT4">
                  <p:embed/>
                </p:oleObj>
              </mc:Choice>
              <mc:Fallback>
                <p:oleObj name="Equation" r:id="rId27" imgW="698500" imgH="52070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4419600"/>
                        <a:ext cx="1914525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/>
          </p:nvPr>
        </p:nvGraphicFramePr>
        <p:xfrm>
          <a:off x="5880100" y="4419600"/>
          <a:ext cx="212090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2" name="Equation" r:id="rId29" imgW="774700" imgH="520700" progId="Equation.DSMT4">
                  <p:embed/>
                </p:oleObj>
              </mc:Choice>
              <mc:Fallback>
                <p:oleObj name="Equation" r:id="rId29" imgW="774700" imgH="520700" progId="Equation.DSMT4">
                  <p:embed/>
                  <p:pic>
                    <p:nvPicPr>
                      <p:cNvPr id="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4419600"/>
                        <a:ext cx="2120900" cy="1425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681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Addition 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Taking 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3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4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5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6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0684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Reminder: Special Project #2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81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Compute the value of the speed of light using the formula (5 points):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unit of speed from the units specified in the back-side of the front cover of the text book. (5 points)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 sure to write down the values and units taken from the back-side of the front cover of the text book. 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  Must be handwritten!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Wednesday, Feb. 6!</a:t>
            </a:r>
          </a:p>
        </p:txBody>
      </p:sp>
      <p:graphicFrame>
        <p:nvGraphicFramePr>
          <p:cNvPr id="7" name="Object 29"/>
          <p:cNvGraphicFramePr>
            <a:graphicFrameLocks noChangeAspect="1"/>
          </p:cNvGraphicFramePr>
          <p:nvPr>
            <p:extLst/>
          </p:nvPr>
        </p:nvGraphicFramePr>
        <p:xfrm>
          <a:off x="2514600" y="1097280"/>
          <a:ext cx="27590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4" imgW="965200" imgH="457200" progId="Equation.DSMT4">
                  <p:embed/>
                </p:oleObj>
              </mc:Choice>
              <mc:Fallback>
                <p:oleObj name="Equation" r:id="rId4" imgW="965200" imgH="457200" progId="Equation.DSMT4">
                  <p:embed/>
                  <p:pic>
                    <p:nvPicPr>
                      <p:cNvPr id="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097280"/>
                        <a:ext cx="2759075" cy="1319212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1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Jan. 28,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Special Project #3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You MUST have your own, independent handwritten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Due for the submission is Wednesday, Feb. 13!</a:t>
            </a:r>
          </a:p>
          <a:p>
            <a:pPr eaLnBrk="1" hangingPunct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780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027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Michelson-Morley Experiment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 built an extremely precise device called 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 phase difference between two light waves traveling in orthogonal 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76736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How does Michelson Interferometer work?</a:t>
            </a: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After reflection the beams recombine at A slightly out of phase due to the 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36652405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The analysis – Galilean X-formation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/>
              <a:t>Travel time t</a:t>
            </a:r>
            <a:r>
              <a:rPr lang="en-US" baseline="-25000" dirty="0"/>
              <a:t>1</a:t>
            </a:r>
            <a:r>
              <a:rPr lang="en-US" dirty="0"/>
              <a:t> for a round trip over AC (the ether direction) is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Travel time t</a:t>
            </a:r>
            <a:r>
              <a:rPr lang="en-US" baseline="-25000" dirty="0"/>
              <a:t>2</a:t>
            </a:r>
            <a:r>
              <a:rPr lang="en-US" dirty="0"/>
              <a:t> for a round trip over AD (perpendicular direction to ether) is</a:t>
            </a:r>
          </a:p>
          <a:p>
            <a:endParaRPr lang="en-US" dirty="0"/>
          </a:p>
          <a:p>
            <a:r>
              <a:rPr lang="en-US" dirty="0"/>
              <a:t>The time difference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3123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312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3123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312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20000" y="4495800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229600" y="4267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v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620000" y="3543300"/>
            <a:ext cx="557152" cy="948768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15353" y="327684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585436" y="3536951"/>
            <a:ext cx="34564" cy="955117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7669" y="3812491"/>
            <a:ext cx="1063699" cy="4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The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/>
              <a:t>After rotating the machine by 90</a:t>
            </a:r>
            <a:r>
              <a:rPr lang="en-US" baseline="30000" dirty="0"/>
              <a:t>o</a:t>
            </a:r>
            <a:r>
              <a:rPr lang="en-US" dirty="0"/>
              <a:t>, the time difference becomes</a:t>
            </a:r>
          </a:p>
          <a:p>
            <a:endParaRPr lang="en-US" dirty="0"/>
          </a:p>
          <a:p>
            <a:r>
              <a:rPr lang="en-US" dirty="0"/>
              <a:t>The difference of the time differences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</a:t>
            </a:r>
            <a:r>
              <a:rPr lang="en-US" dirty="0" err="1"/>
              <a:t>v</a:t>
            </a:r>
            <a:r>
              <a:rPr lang="en-US" dirty="0"/>
              <a:t> (the Earth’s speed) is 10</a:t>
            </a:r>
            <a:r>
              <a:rPr lang="en-US" baseline="30000" dirty="0"/>
              <a:t>-4</a:t>
            </a:r>
            <a:r>
              <a:rPr lang="en-US" dirty="0"/>
              <a:t> of </a:t>
            </a:r>
            <a:r>
              <a:rPr lang="en-US" dirty="0" err="1"/>
              <a:t>c</a:t>
            </a:r>
            <a:r>
              <a:rPr lang="en-US" dirty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Wed. Jan. 30,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"/>
              <a:t>PHYS 3313-001, Spring 2019                      Dr. Amir Farbin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2738" y="1371600"/>
          <a:ext cx="4919662" cy="10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3" imgW="2540000" imgH="558800" progId="Equation.DSMT4">
                  <p:embed/>
                </p:oleObj>
              </mc:Choice>
              <mc:Fallback>
                <p:oleObj name="Equation" r:id="rId3" imgW="2540000" imgH="558800" progId="Equation.DSMT4">
                  <p:embed/>
                  <p:pic>
                    <p:nvPicPr>
                      <p:cNvPr id="3123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371600"/>
                        <a:ext cx="4919662" cy="108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313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313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936540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17013</TotalTime>
  <Words>2391</Words>
  <Application>Microsoft Macintosh PowerPoint</Application>
  <PresentationFormat>On-screen Show (4:3)</PresentationFormat>
  <Paragraphs>327</Paragraphs>
  <Slides>31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#5</vt:lpstr>
      <vt:lpstr>Announcements</vt:lpstr>
      <vt:lpstr>Reminder: Special Project #1</vt:lpstr>
      <vt:lpstr>Reminder: Special Project #2</vt:lpstr>
      <vt:lpstr>Special Project #3</vt:lpstr>
      <vt:lpstr>The Michelson-Morley Experiment</vt:lpstr>
      <vt:lpstr>How does Michelson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  <vt:lpstr>The Complete Lorentz Transformations</vt:lpstr>
      <vt:lpstr>Addition of Velocities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675</cp:revision>
  <cp:lastPrinted>2013-08-26T21:25:15Z</cp:lastPrinted>
  <dcterms:created xsi:type="dcterms:W3CDTF">2012-08-27T21:13:02Z</dcterms:created>
  <dcterms:modified xsi:type="dcterms:W3CDTF">2019-01-23T21:10:47Z</dcterms:modified>
</cp:coreProperties>
</file>