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639" r:id="rId3"/>
    <p:sldId id="576" r:id="rId4"/>
    <p:sldId id="640" r:id="rId5"/>
    <p:sldId id="607" r:id="rId6"/>
    <p:sldId id="622" r:id="rId7"/>
    <p:sldId id="623" r:id="rId8"/>
    <p:sldId id="624" r:id="rId9"/>
    <p:sldId id="625" r:id="rId10"/>
    <p:sldId id="626" r:id="rId11"/>
    <p:sldId id="627" r:id="rId12"/>
    <p:sldId id="628" r:id="rId13"/>
    <p:sldId id="629"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2"/>
    <p:restoredTop sz="94660"/>
  </p:normalViewPr>
  <p:slideViewPr>
    <p:cSldViewPr>
      <p:cViewPr varScale="1">
        <p:scale>
          <a:sx n="131" d="100"/>
          <a:sy n="131" d="100"/>
        </p:scale>
        <p:origin x="2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3.emf"/><Relationship Id="rId7" Type="http://schemas.openxmlformats.org/officeDocument/2006/relationships/image" Target="../media/image9.emf"/><Relationship Id="rId12" Type="http://schemas.openxmlformats.org/officeDocument/2006/relationships/image" Target="../media/image20.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8.emf"/><Relationship Id="rId11" Type="http://schemas.openxmlformats.org/officeDocument/2006/relationships/image" Target="../media/image19.emf"/><Relationship Id="rId5" Type="http://schemas.openxmlformats.org/officeDocument/2006/relationships/image" Target="../media/image15.emf"/><Relationship Id="rId10" Type="http://schemas.openxmlformats.org/officeDocument/2006/relationships/image" Target="../media/image18.emf"/><Relationship Id="rId4" Type="http://schemas.openxmlformats.org/officeDocument/2006/relationships/image" Target="../media/image14.emf"/><Relationship Id="rId9" Type="http://schemas.openxmlformats.org/officeDocument/2006/relationships/image" Target="../media/image17.emf"/><Relationship Id="rId14"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3</a:t>
            </a:fld>
            <a:endParaRPr lang="en-US"/>
          </a:p>
        </p:txBody>
      </p:sp>
    </p:spTree>
    <p:extLst>
      <p:ext uri="{BB962C8B-B14F-4D97-AF65-F5344CB8AC3E}">
        <p14:creationId xmlns:p14="http://schemas.microsoft.com/office/powerpoint/2010/main" val="234480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3FCA8-7013-4340-A464-7D069A846242}" type="slidenum">
              <a:rPr lang="en-US" smtClean="0"/>
              <a:pPr/>
              <a:t>10</a:t>
            </a:fld>
            <a:endParaRPr lang="en-US"/>
          </a:p>
        </p:txBody>
      </p:sp>
    </p:spTree>
    <p:extLst>
      <p:ext uri="{BB962C8B-B14F-4D97-AF65-F5344CB8AC3E}">
        <p14:creationId xmlns:p14="http://schemas.microsoft.com/office/powerpoint/2010/main" val="144907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11</a:t>
            </a:fld>
            <a:endParaRPr lang="en-US"/>
          </a:p>
        </p:txBody>
      </p:sp>
    </p:spTree>
    <p:extLst>
      <p:ext uri="{BB962C8B-B14F-4D97-AF65-F5344CB8AC3E}">
        <p14:creationId xmlns:p14="http://schemas.microsoft.com/office/powerpoint/2010/main" val="256932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12</a:t>
            </a:fld>
            <a:endParaRPr lang="en-US"/>
          </a:p>
        </p:txBody>
      </p:sp>
    </p:spTree>
    <p:extLst>
      <p:ext uri="{BB962C8B-B14F-4D97-AF65-F5344CB8AC3E}">
        <p14:creationId xmlns:p14="http://schemas.microsoft.com/office/powerpoint/2010/main" val="391496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13</a:t>
            </a:fld>
            <a:endParaRPr lang="en-US"/>
          </a:p>
        </p:txBody>
      </p:sp>
    </p:spTree>
    <p:extLst>
      <p:ext uri="{BB962C8B-B14F-4D97-AF65-F5344CB8AC3E}">
        <p14:creationId xmlns:p14="http://schemas.microsoft.com/office/powerpoint/2010/main" val="28278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7"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1812540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4"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3"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Feb. 4,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de"/>
              <a:t>PHYS 3313-001, Spring 2019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emf"/><Relationship Id="rId18" Type="http://schemas.openxmlformats.org/officeDocument/2006/relationships/oleObject" Target="../embeddings/oleObject42.bin"/><Relationship Id="rId3" Type="http://schemas.openxmlformats.org/officeDocument/2006/relationships/notesSlide" Target="../notesSlides/notesSlide3.xml"/><Relationship Id="rId21" Type="http://schemas.openxmlformats.org/officeDocument/2006/relationships/image" Target="../media/image48.emf"/><Relationship Id="rId7" Type="http://schemas.openxmlformats.org/officeDocument/2006/relationships/image" Target="../media/image41.emf"/><Relationship Id="rId12" Type="http://schemas.openxmlformats.org/officeDocument/2006/relationships/oleObject" Target="../embeddings/oleObject39.bin"/><Relationship Id="rId17" Type="http://schemas.openxmlformats.org/officeDocument/2006/relationships/image" Target="../media/image46.emf"/><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image" Target="../media/image43.emf"/><Relationship Id="rId24" Type="http://schemas.openxmlformats.org/officeDocument/2006/relationships/oleObject" Target="../embeddings/oleObject45.bin"/><Relationship Id="rId5" Type="http://schemas.openxmlformats.org/officeDocument/2006/relationships/image" Target="../media/image40.emf"/><Relationship Id="rId15" Type="http://schemas.openxmlformats.org/officeDocument/2006/relationships/image" Target="../media/image45.emf"/><Relationship Id="rId23" Type="http://schemas.openxmlformats.org/officeDocument/2006/relationships/image" Target="../media/image49.emf"/><Relationship Id="rId10" Type="http://schemas.openxmlformats.org/officeDocument/2006/relationships/oleObject" Target="../embeddings/oleObject38.bin"/><Relationship Id="rId19" Type="http://schemas.openxmlformats.org/officeDocument/2006/relationships/image" Target="../media/image47.emf"/><Relationship Id="rId4" Type="http://schemas.openxmlformats.org/officeDocument/2006/relationships/oleObject" Target="../embeddings/oleObject35.bin"/><Relationship Id="rId9" Type="http://schemas.openxmlformats.org/officeDocument/2006/relationships/image" Target="../media/image42.emf"/><Relationship Id="rId14" Type="http://schemas.openxmlformats.org/officeDocument/2006/relationships/oleObject" Target="../embeddings/oleObject40.bin"/><Relationship Id="rId22"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4.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7.bin"/><Relationship Id="rId11" Type="http://schemas.openxmlformats.org/officeDocument/2006/relationships/image" Target="../media/image54.emf"/><Relationship Id="rId5" Type="http://schemas.openxmlformats.org/officeDocument/2006/relationships/image" Target="../media/image51.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3.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5.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1.bin"/><Relationship Id="rId5" Type="http://schemas.openxmlformats.org/officeDocument/2006/relationships/image" Target="../media/image55.emf"/><Relationship Id="rId4" Type="http://schemas.openxmlformats.org/officeDocument/2006/relationships/oleObject" Target="../embeddings/oleObject50.bin"/><Relationship Id="rId9" Type="http://schemas.openxmlformats.org/officeDocument/2006/relationships/image" Target="../media/image5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7.bin"/><Relationship Id="rId18" Type="http://schemas.openxmlformats.org/officeDocument/2006/relationships/image" Target="../media/image10.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e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9.emf"/><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5.bin"/><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15.bin"/><Relationship Id="rId18" Type="http://schemas.openxmlformats.org/officeDocument/2006/relationships/image" Target="../media/image16.emf"/><Relationship Id="rId26" Type="http://schemas.openxmlformats.org/officeDocument/2006/relationships/image" Target="../media/image20.emf"/><Relationship Id="rId3" Type="http://schemas.openxmlformats.org/officeDocument/2006/relationships/oleObject" Target="../embeddings/oleObject10.bin"/><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15.emf"/><Relationship Id="rId17" Type="http://schemas.openxmlformats.org/officeDocument/2006/relationships/oleObject" Target="../embeddings/oleObject17.bin"/><Relationship Id="rId25"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9.emf"/><Relationship Id="rId20" Type="http://schemas.openxmlformats.org/officeDocument/2006/relationships/image" Target="../media/image17.emf"/><Relationship Id="rId29"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14.bin"/><Relationship Id="rId24" Type="http://schemas.openxmlformats.org/officeDocument/2006/relationships/image" Target="../media/image19.e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21.emf"/><Relationship Id="rId10" Type="http://schemas.openxmlformats.org/officeDocument/2006/relationships/image" Target="../media/image14.emf"/><Relationship Id="rId19" Type="http://schemas.openxmlformats.org/officeDocument/2006/relationships/oleObject" Target="../embeddings/oleObject18.bin"/><Relationship Id="rId4" Type="http://schemas.openxmlformats.org/officeDocument/2006/relationships/image" Target="../media/image11.emf"/><Relationship Id="rId9" Type="http://schemas.openxmlformats.org/officeDocument/2006/relationships/oleObject" Target="../embeddings/oleObject13.bin"/><Relationship Id="rId14" Type="http://schemas.openxmlformats.org/officeDocument/2006/relationships/image" Target="../media/image8.emf"/><Relationship Id="rId22" Type="http://schemas.openxmlformats.org/officeDocument/2006/relationships/image" Target="../media/image18.emf"/><Relationship Id="rId27" Type="http://schemas.openxmlformats.org/officeDocument/2006/relationships/oleObject" Target="../embeddings/oleObject22.bin"/><Relationship Id="rId30"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25.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3.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8.emf"/><Relationship Id="rId11" Type="http://schemas.openxmlformats.org/officeDocument/2006/relationships/image" Target="../media/image31.emf"/><Relationship Id="rId5" Type="http://schemas.openxmlformats.org/officeDocument/2006/relationships/oleObject" Target="../embeddings/oleObject29.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5.emf"/><Relationship Id="rId11" Type="http://schemas.openxmlformats.org/officeDocument/2006/relationships/image" Target="../media/image39.emf"/><Relationship Id="rId5" Type="http://schemas.openxmlformats.org/officeDocument/2006/relationships/oleObject" Target="../embeddings/oleObject33.bin"/><Relationship Id="rId10" Type="http://schemas.openxmlformats.org/officeDocument/2006/relationships/image" Target="../media/image38.emf"/><Relationship Id="rId4" Type="http://schemas.openxmlformats.org/officeDocument/2006/relationships/image" Target="../media/image34.emf"/><Relationship Id="rId9"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Feb. 4, 2019</a:t>
            </a:r>
          </a:p>
        </p:txBody>
      </p:sp>
      <p:sp>
        <p:nvSpPr>
          <p:cNvPr id="7" name="Rectangle 5"/>
          <p:cNvSpPr>
            <a:spLocks noGrp="1" noChangeArrowheads="1"/>
          </p:cNvSpPr>
          <p:nvPr>
            <p:ph type="ftr" sz="quarter" idx="11"/>
          </p:nvPr>
        </p:nvSpPr>
        <p:spPr/>
        <p:txBody>
          <a:bodyPr/>
          <a:lstStyle/>
          <a:p>
            <a:pPr>
              <a:defRPr/>
            </a:pPr>
            <a:r>
              <a:rPr lang="de"/>
              <a:t>PHYS 3313-001, Spring 2019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3125837" y="1524000"/>
            <a:ext cx="258436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4,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90700" y="2438400"/>
            <a:ext cx="61341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Relativistic Velocity Addition</a:t>
            </a:r>
          </a:p>
          <a:p>
            <a:pPr marL="609600" indent="-609600">
              <a:spcBef>
                <a:spcPct val="20000"/>
              </a:spcBef>
              <a:buFontTx/>
              <a:buChar char="•"/>
            </a:pPr>
            <a:r>
              <a:rPr lang="en-US" sz="3200" dirty="0">
                <a:solidFill>
                  <a:schemeClr val="accent2"/>
                </a:solidFill>
                <a:latin typeface="Arial Narrow" pitchFamily="-84" charset="0"/>
              </a:rPr>
              <a:t>The Twin Paradox</a:t>
            </a:r>
          </a:p>
          <a:p>
            <a:pPr marL="609600" indent="-609600">
              <a:spcBef>
                <a:spcPct val="20000"/>
              </a:spcBef>
              <a:buFontTx/>
              <a:buChar char="•"/>
            </a:pPr>
            <a:r>
              <a:rPr lang="en-US" sz="3200" dirty="0">
                <a:solidFill>
                  <a:schemeClr val="accent2"/>
                </a:solidFill>
                <a:latin typeface="Arial Narrow" pitchFamily="-84" charset="0"/>
              </a:rPr>
              <a:t>Space-time Diagram</a:t>
            </a:r>
          </a:p>
          <a:p>
            <a:pPr>
              <a:spcBef>
                <a:spcPct val="20000"/>
              </a:spcBef>
            </a:pPr>
            <a:endParaRPr lang="en-US" sz="3200" dirty="0">
              <a:latin typeface="Arial Narrow" pitchFamily="-84" charset="0"/>
            </a:endParaRPr>
          </a:p>
          <a:p>
            <a:pPr marL="609600" indent="-609600">
              <a:spcBef>
                <a:spcPct val="20000"/>
              </a:spcBef>
              <a:buFontTx/>
              <a:buChar char="•"/>
            </a:pPr>
            <a:endParaRPr lang="en-US" sz="3200" dirty="0">
              <a:solidFill>
                <a:schemeClr val="accent2">
                  <a:lumMod val="75000"/>
                </a:schemeClr>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a:t>Velocity Addition Summary</a:t>
            </a:r>
          </a:p>
        </p:txBody>
      </p:sp>
      <p:sp>
        <p:nvSpPr>
          <p:cNvPr id="3" name="Content Placeholder 2"/>
          <p:cNvSpPr>
            <a:spLocks noGrp="1"/>
          </p:cNvSpPr>
          <p:nvPr>
            <p:ph idx="1"/>
          </p:nvPr>
        </p:nvSpPr>
        <p:spPr>
          <a:xfrm>
            <a:off x="228600" y="896937"/>
            <a:ext cx="8915400" cy="4525963"/>
          </a:xfrm>
        </p:spPr>
        <p:txBody>
          <a:bodyPr>
            <a:noAutofit/>
          </a:bodyPr>
          <a:lstStyle/>
          <a:p>
            <a:r>
              <a:rPr lang="en-US" sz="2800" dirty="0"/>
              <a:t>Galilean Velocity addition                        where           and </a:t>
            </a:r>
          </a:p>
          <a:p>
            <a:r>
              <a:rPr lang="en-US" sz="2800" dirty="0"/>
              <a:t>From inverse Lorentz transform                      and</a:t>
            </a:r>
          </a:p>
          <a:p>
            <a:r>
              <a:rPr lang="en-US" sz="2800" dirty="0"/>
              <a:t>So</a:t>
            </a:r>
          </a:p>
          <a:p>
            <a:pPr>
              <a:buNone/>
            </a:pPr>
            <a:endParaRPr lang="en-US" sz="2800" dirty="0"/>
          </a:p>
          <a:p>
            <a:r>
              <a:rPr lang="en-US" sz="2800" dirty="0"/>
              <a:t>Thus                     </a:t>
            </a:r>
          </a:p>
          <a:p>
            <a:endParaRPr lang="en-US" sz="2800" dirty="0"/>
          </a:p>
          <a:p>
            <a:r>
              <a:rPr lang="en-US" sz="2800" dirty="0"/>
              <a:t>What would be the measured speed of light in S frame? </a:t>
            </a:r>
          </a:p>
          <a:p>
            <a:pPr lvl="1"/>
            <a:endParaRPr lang="en-US" sz="2400" dirty="0"/>
          </a:p>
          <a:p>
            <a:pPr lvl="1"/>
            <a:r>
              <a:rPr lang="en-US" sz="2400" dirty="0"/>
              <a:t>Since              we get  </a:t>
            </a:r>
            <a:endParaRPr lang="en-US" sz="2800" dirty="0"/>
          </a:p>
          <a:p>
            <a:pPr>
              <a:buNone/>
            </a:pPr>
            <a:r>
              <a:rPr lang="en-US" sz="2800" dirty="0"/>
              <a:t>Observer in S frame measures c too!  Strange but true!</a:t>
            </a:r>
          </a:p>
          <a:p>
            <a:pPr>
              <a:buNone/>
            </a:pPr>
            <a:r>
              <a:rPr lang="en-US" sz="2800" dirty="0"/>
              <a:t>                                                            </a:t>
            </a:r>
          </a:p>
          <a:p>
            <a:pPr>
              <a:buNone/>
            </a:pPr>
            <a:r>
              <a:rPr lang="en-US" sz="2800" dirty="0"/>
              <a:t>                    </a:t>
            </a:r>
          </a:p>
          <a:p>
            <a:pPr>
              <a:buNone/>
            </a:pPr>
            <a:endParaRPr lang="en-US" sz="2800" dirty="0"/>
          </a:p>
          <a:p>
            <a:endParaRPr lang="en-US" sz="2800" dirty="0"/>
          </a:p>
        </p:txBody>
      </p:sp>
      <p:sp>
        <p:nvSpPr>
          <p:cNvPr id="5" name="Footer Placeholder 4"/>
          <p:cNvSpPr>
            <a:spLocks noGrp="1"/>
          </p:cNvSpPr>
          <p:nvPr>
            <p:ph type="ftr" sz="quarter" idx="11"/>
          </p:nvPr>
        </p:nvSpPr>
        <p:spPr/>
        <p:txBody>
          <a:bodyPr/>
          <a:lstStyle/>
          <a:p>
            <a:r>
              <a:rPr lang="de"/>
              <a:t>PHYS 3313-001, Spring 2019                      Dr. Amir Farbin</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10</a:t>
            </a:fld>
            <a:endParaRPr 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4101593634"/>
              </p:ext>
            </p:extLst>
          </p:nvPr>
        </p:nvGraphicFramePr>
        <p:xfrm>
          <a:off x="3962400" y="960437"/>
          <a:ext cx="1828800" cy="482600"/>
        </p:xfrm>
        <a:graphic>
          <a:graphicData uri="http://schemas.openxmlformats.org/presentationml/2006/ole">
            <mc:AlternateContent xmlns:mc="http://schemas.openxmlformats.org/markup-compatibility/2006">
              <mc:Choice xmlns:v="urn:schemas-microsoft-com:vml" Requires="v">
                <p:oleObj spid="_x0000_s33011" name="Equation" r:id="rId4" imgW="660400" imgH="254000" progId="Equation.DSMT4">
                  <p:embed/>
                </p:oleObj>
              </mc:Choice>
              <mc:Fallback>
                <p:oleObj name="Equation" r:id="rId4" imgW="660400" imgH="254000" progId="Equation.DSMT4">
                  <p:embed/>
                  <p:pic>
                    <p:nvPicPr>
                      <p:cNvPr id="39938" name="Object 5"/>
                      <p:cNvPicPr>
                        <a:picLocks noChangeAspect="1" noChangeArrowheads="1"/>
                      </p:cNvPicPr>
                      <p:nvPr/>
                    </p:nvPicPr>
                    <p:blipFill>
                      <a:blip r:embed="rId5"/>
                      <a:srcRect/>
                      <a:stretch>
                        <a:fillRect/>
                      </a:stretch>
                    </p:blipFill>
                    <p:spPr bwMode="auto">
                      <a:xfrm>
                        <a:off x="3962400" y="960437"/>
                        <a:ext cx="1828800" cy="48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3402020797"/>
              </p:ext>
            </p:extLst>
          </p:nvPr>
        </p:nvGraphicFramePr>
        <p:xfrm>
          <a:off x="6701179" y="833437"/>
          <a:ext cx="775946" cy="690563"/>
        </p:xfrm>
        <a:graphic>
          <a:graphicData uri="http://schemas.openxmlformats.org/presentationml/2006/ole">
            <mc:AlternateContent xmlns:mc="http://schemas.openxmlformats.org/markup-compatibility/2006">
              <mc:Choice xmlns:v="urn:schemas-microsoft-com:vml" Requires="v">
                <p:oleObj spid="_x0000_s33012" name="Equation" r:id="rId6" imgW="508000" imgH="419100" progId="Equation.DSMT4">
                  <p:embed/>
                </p:oleObj>
              </mc:Choice>
              <mc:Fallback>
                <p:oleObj name="Equation" r:id="rId6" imgW="508000" imgH="419100" progId="Equation.DSMT4">
                  <p:embed/>
                  <p:pic>
                    <p:nvPicPr>
                      <p:cNvPr id="39939" name="Object 3"/>
                      <p:cNvPicPr>
                        <a:picLocks noChangeAspect="1" noChangeArrowheads="1"/>
                      </p:cNvPicPr>
                      <p:nvPr/>
                    </p:nvPicPr>
                    <p:blipFill>
                      <a:blip r:embed="rId7"/>
                      <a:srcRect/>
                      <a:stretch>
                        <a:fillRect/>
                      </a:stretch>
                    </p:blipFill>
                    <p:spPr bwMode="auto">
                      <a:xfrm>
                        <a:off x="6701179" y="833437"/>
                        <a:ext cx="775946" cy="69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477248142"/>
              </p:ext>
            </p:extLst>
          </p:nvPr>
        </p:nvGraphicFramePr>
        <p:xfrm>
          <a:off x="8153400" y="787399"/>
          <a:ext cx="685800" cy="690563"/>
        </p:xfrm>
        <a:graphic>
          <a:graphicData uri="http://schemas.openxmlformats.org/presentationml/2006/ole">
            <mc:AlternateContent xmlns:mc="http://schemas.openxmlformats.org/markup-compatibility/2006">
              <mc:Choice xmlns:v="urn:schemas-microsoft-com:vml" Requires="v">
                <p:oleObj spid="_x0000_s33013" name="Equation" r:id="rId8" imgW="533400" imgH="431800" progId="Equation.DSMT4">
                  <p:embed/>
                </p:oleObj>
              </mc:Choice>
              <mc:Fallback>
                <p:oleObj name="Equation" r:id="rId8" imgW="533400" imgH="431800" progId="Equation.DSMT4">
                  <p:embed/>
                  <p:pic>
                    <p:nvPicPr>
                      <p:cNvPr id="39940" name="Object 4"/>
                      <p:cNvPicPr>
                        <a:picLocks noChangeAspect="1" noChangeArrowheads="1"/>
                      </p:cNvPicPr>
                      <p:nvPr/>
                    </p:nvPicPr>
                    <p:blipFill>
                      <a:blip r:embed="rId9"/>
                      <a:srcRect/>
                      <a:stretch>
                        <a:fillRect/>
                      </a:stretch>
                    </p:blipFill>
                    <p:spPr bwMode="auto">
                      <a:xfrm>
                        <a:off x="8153400" y="787399"/>
                        <a:ext cx="685800" cy="69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1373638877"/>
              </p:ext>
            </p:extLst>
          </p:nvPr>
        </p:nvGraphicFramePr>
        <p:xfrm>
          <a:off x="4792663" y="1574800"/>
          <a:ext cx="1617662" cy="320675"/>
        </p:xfrm>
        <a:graphic>
          <a:graphicData uri="http://schemas.openxmlformats.org/presentationml/2006/ole">
            <mc:AlternateContent xmlns:mc="http://schemas.openxmlformats.org/markup-compatibility/2006">
              <mc:Choice xmlns:v="urn:schemas-microsoft-com:vml" Requires="v">
                <p:oleObj spid="_x0000_s33014" name="Equation" r:id="rId10" imgW="1092200" imgH="241300" progId="Equation.DSMT4">
                  <p:embed/>
                </p:oleObj>
              </mc:Choice>
              <mc:Fallback>
                <p:oleObj name="Equation" r:id="rId10" imgW="1092200" imgH="241300" progId="Equation.DSMT4">
                  <p:embed/>
                  <p:pic>
                    <p:nvPicPr>
                      <p:cNvPr id="39941" name="Object 5"/>
                      <p:cNvPicPr>
                        <a:picLocks noChangeAspect="1" noChangeArrowheads="1"/>
                      </p:cNvPicPr>
                      <p:nvPr/>
                    </p:nvPicPr>
                    <p:blipFill>
                      <a:blip r:embed="rId11"/>
                      <a:srcRect/>
                      <a:stretch>
                        <a:fillRect/>
                      </a:stretch>
                    </p:blipFill>
                    <p:spPr bwMode="auto">
                      <a:xfrm>
                        <a:off x="4792663" y="1574800"/>
                        <a:ext cx="1617662"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4218109250"/>
              </p:ext>
            </p:extLst>
          </p:nvPr>
        </p:nvGraphicFramePr>
        <p:xfrm>
          <a:off x="7080250" y="1412875"/>
          <a:ext cx="1385888" cy="581025"/>
        </p:xfrm>
        <a:graphic>
          <a:graphicData uri="http://schemas.openxmlformats.org/presentationml/2006/ole">
            <mc:AlternateContent xmlns:mc="http://schemas.openxmlformats.org/markup-compatibility/2006">
              <mc:Choice xmlns:v="urn:schemas-microsoft-com:vml" Requires="v">
                <p:oleObj spid="_x0000_s33015" name="Equation" r:id="rId12" imgW="1181100" imgH="419100" progId="Equation.DSMT4">
                  <p:embed/>
                </p:oleObj>
              </mc:Choice>
              <mc:Fallback>
                <p:oleObj name="Equation" r:id="rId12" imgW="1181100" imgH="419100" progId="Equation.DSMT4">
                  <p:embed/>
                  <p:pic>
                    <p:nvPicPr>
                      <p:cNvPr id="39942" name="Object 6"/>
                      <p:cNvPicPr>
                        <a:picLocks noChangeAspect="1" noChangeArrowheads="1"/>
                      </p:cNvPicPr>
                      <p:nvPr/>
                    </p:nvPicPr>
                    <p:blipFill>
                      <a:blip r:embed="rId13"/>
                      <a:srcRect/>
                      <a:stretch>
                        <a:fillRect/>
                      </a:stretch>
                    </p:blipFill>
                    <p:spPr bwMode="auto">
                      <a:xfrm>
                        <a:off x="7080250" y="1412875"/>
                        <a:ext cx="1385888"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3887452192"/>
              </p:ext>
            </p:extLst>
          </p:nvPr>
        </p:nvGraphicFramePr>
        <p:xfrm>
          <a:off x="1331913" y="2057400"/>
          <a:ext cx="2860675" cy="736600"/>
        </p:xfrm>
        <a:graphic>
          <a:graphicData uri="http://schemas.openxmlformats.org/presentationml/2006/ole">
            <mc:AlternateContent xmlns:mc="http://schemas.openxmlformats.org/markup-compatibility/2006">
              <mc:Choice xmlns:v="urn:schemas-microsoft-com:vml" Requires="v">
                <p:oleObj spid="_x0000_s33016" name="Equation" r:id="rId14" imgW="1968500" imgH="635000" progId="Equation.DSMT4">
                  <p:embed/>
                </p:oleObj>
              </mc:Choice>
              <mc:Fallback>
                <p:oleObj name="Equation" r:id="rId14" imgW="1968500" imgH="635000" progId="Equation.DSMT4">
                  <p:embed/>
                  <p:pic>
                    <p:nvPicPr>
                      <p:cNvPr id="39943" name="Object 7"/>
                      <p:cNvPicPr>
                        <a:picLocks noChangeAspect="1" noChangeArrowheads="1"/>
                      </p:cNvPicPr>
                      <p:nvPr/>
                    </p:nvPicPr>
                    <p:blipFill>
                      <a:blip r:embed="rId15"/>
                      <a:srcRect/>
                      <a:stretch>
                        <a:fillRect/>
                      </a:stretch>
                    </p:blipFill>
                    <p:spPr bwMode="auto">
                      <a:xfrm>
                        <a:off x="1331913" y="2057400"/>
                        <a:ext cx="2860675" cy="73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200351932"/>
              </p:ext>
            </p:extLst>
          </p:nvPr>
        </p:nvGraphicFramePr>
        <p:xfrm>
          <a:off x="3649663" y="4613275"/>
          <a:ext cx="2160587" cy="873125"/>
        </p:xfrm>
        <a:graphic>
          <a:graphicData uri="http://schemas.openxmlformats.org/presentationml/2006/ole">
            <mc:AlternateContent xmlns:mc="http://schemas.openxmlformats.org/markup-compatibility/2006">
              <mc:Choice xmlns:v="urn:schemas-microsoft-com:vml" Requires="v">
                <p:oleObj spid="_x0000_s33017" name="Equation" r:id="rId16" imgW="1612900" imgH="647700" progId="Equation.DSMT4">
                  <p:embed/>
                </p:oleObj>
              </mc:Choice>
              <mc:Fallback>
                <p:oleObj name="Equation" r:id="rId16" imgW="1612900" imgH="647700" progId="Equation.DSMT4">
                  <p:embed/>
                  <p:pic>
                    <p:nvPicPr>
                      <p:cNvPr id="39945" name="Object 9"/>
                      <p:cNvPicPr>
                        <a:picLocks noChangeAspect="1" noChangeArrowheads="1"/>
                      </p:cNvPicPr>
                      <p:nvPr/>
                    </p:nvPicPr>
                    <p:blipFill>
                      <a:blip r:embed="rId17"/>
                      <a:srcRect/>
                      <a:stretch>
                        <a:fillRect/>
                      </a:stretch>
                    </p:blipFill>
                    <p:spPr bwMode="auto">
                      <a:xfrm>
                        <a:off x="3649663" y="4613275"/>
                        <a:ext cx="2160587" cy="87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4203849745"/>
              </p:ext>
            </p:extLst>
          </p:nvPr>
        </p:nvGraphicFramePr>
        <p:xfrm>
          <a:off x="4351338" y="1825625"/>
          <a:ext cx="1108075" cy="942975"/>
        </p:xfrm>
        <a:graphic>
          <a:graphicData uri="http://schemas.openxmlformats.org/presentationml/2006/ole">
            <mc:AlternateContent xmlns:mc="http://schemas.openxmlformats.org/markup-compatibility/2006">
              <mc:Choice xmlns:v="urn:schemas-microsoft-com:vml" Requires="v">
                <p:oleObj spid="_x0000_s33018" name="Equation" r:id="rId18" imgW="762000" imgH="812800" progId="Equation.DSMT4">
                  <p:embed/>
                </p:oleObj>
              </mc:Choice>
              <mc:Fallback>
                <p:oleObj name="Equation" r:id="rId18" imgW="762000" imgH="812800" progId="Equation.DSMT4">
                  <p:embed/>
                  <p:pic>
                    <p:nvPicPr>
                      <p:cNvPr id="39953" name="Object 17"/>
                      <p:cNvPicPr>
                        <a:picLocks noChangeAspect="1" noChangeArrowheads="1"/>
                      </p:cNvPicPr>
                      <p:nvPr/>
                    </p:nvPicPr>
                    <p:blipFill>
                      <a:blip r:embed="rId19"/>
                      <a:srcRect/>
                      <a:stretch>
                        <a:fillRect/>
                      </a:stretch>
                    </p:blipFill>
                    <p:spPr bwMode="auto">
                      <a:xfrm>
                        <a:off x="4351338" y="1825625"/>
                        <a:ext cx="110807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4" name="Object 18"/>
          <p:cNvGraphicFramePr>
            <a:graphicFrameLocks noChangeAspect="1"/>
          </p:cNvGraphicFramePr>
          <p:nvPr>
            <p:extLst>
              <p:ext uri="{D42A27DB-BD31-4B8C-83A1-F6EECF244321}">
                <p14:modId xmlns:p14="http://schemas.microsoft.com/office/powerpoint/2010/main" val="3714749169"/>
              </p:ext>
            </p:extLst>
          </p:nvPr>
        </p:nvGraphicFramePr>
        <p:xfrm>
          <a:off x="1512888" y="2946400"/>
          <a:ext cx="1317625" cy="893762"/>
        </p:xfrm>
        <a:graphic>
          <a:graphicData uri="http://schemas.openxmlformats.org/presentationml/2006/ole">
            <mc:AlternateContent xmlns:mc="http://schemas.openxmlformats.org/markup-compatibility/2006">
              <mc:Choice xmlns:v="urn:schemas-microsoft-com:vml" Requires="v">
                <p:oleObj spid="_x0000_s33019" name="Equation" r:id="rId20" imgW="762000" imgH="647700" progId="Equation.DSMT4">
                  <p:embed/>
                </p:oleObj>
              </mc:Choice>
              <mc:Fallback>
                <p:oleObj name="Equation" r:id="rId20" imgW="762000" imgH="647700" progId="Equation.DSMT4">
                  <p:embed/>
                  <p:pic>
                    <p:nvPicPr>
                      <p:cNvPr id="39954" name="Object 18"/>
                      <p:cNvPicPr>
                        <a:picLocks noChangeAspect="1" noChangeArrowheads="1"/>
                      </p:cNvPicPr>
                      <p:nvPr/>
                    </p:nvPicPr>
                    <p:blipFill>
                      <a:blip r:embed="rId21"/>
                      <a:srcRect/>
                      <a:stretch>
                        <a:fillRect/>
                      </a:stretch>
                    </p:blipFill>
                    <p:spPr bwMode="auto">
                      <a:xfrm>
                        <a:off x="1512888" y="2946400"/>
                        <a:ext cx="1317625" cy="893762"/>
                      </a:xfrm>
                      <a:prstGeom prst="rect">
                        <a:avLst/>
                      </a:prstGeom>
                      <a:noFill/>
                      <a:ln w="38100" cmpd="sng">
                        <a:solidFill>
                          <a:srgbClr val="FF0000"/>
                        </a:solidFill>
                        <a:miter lim="800000"/>
                        <a:headEnd/>
                        <a:tailEnd/>
                      </a:ln>
                      <a:effectLst/>
                      <a:extLst/>
                    </p:spPr>
                  </p:pic>
                </p:oleObj>
              </mc:Fallback>
            </mc:AlternateContent>
          </a:graphicData>
        </a:graphic>
      </p:graphicFrame>
      <p:sp>
        <p:nvSpPr>
          <p:cNvPr id="16" name="Date Placeholder 15"/>
          <p:cNvSpPr>
            <a:spLocks noGrp="1"/>
          </p:cNvSpPr>
          <p:nvPr>
            <p:ph type="dt" sz="half" idx="10"/>
          </p:nvPr>
        </p:nvSpPr>
        <p:spPr/>
        <p:txBody>
          <a:bodyPr/>
          <a:lstStyle/>
          <a:p>
            <a:pPr>
              <a:defRPr/>
            </a:pPr>
            <a:r>
              <a:rPr lang="en-US"/>
              <a:t>Mon. Feb. 4, 2019</a:t>
            </a:r>
          </a:p>
        </p:txBody>
      </p:sp>
      <p:graphicFrame>
        <p:nvGraphicFramePr>
          <p:cNvPr id="302094" name="Object 14"/>
          <p:cNvGraphicFramePr>
            <a:graphicFrameLocks noChangeAspect="1"/>
          </p:cNvGraphicFramePr>
          <p:nvPr>
            <p:extLst>
              <p:ext uri="{D42A27DB-BD31-4B8C-83A1-F6EECF244321}">
                <p14:modId xmlns:p14="http://schemas.microsoft.com/office/powerpoint/2010/main" val="4269860213"/>
              </p:ext>
            </p:extLst>
          </p:nvPr>
        </p:nvGraphicFramePr>
        <p:xfrm>
          <a:off x="5546725" y="1978025"/>
          <a:ext cx="701675" cy="752475"/>
        </p:xfrm>
        <a:graphic>
          <a:graphicData uri="http://schemas.openxmlformats.org/presentationml/2006/ole">
            <mc:AlternateContent xmlns:mc="http://schemas.openxmlformats.org/markup-compatibility/2006">
              <mc:Choice xmlns:v="urn:schemas-microsoft-com:vml" Requires="v">
                <p:oleObj spid="_x0000_s33020" name="Equation" r:id="rId22" imgW="482600" imgH="647700" progId="Equation.DSMT4">
                  <p:embed/>
                </p:oleObj>
              </mc:Choice>
              <mc:Fallback>
                <p:oleObj name="Equation" r:id="rId22" imgW="482600" imgH="647700" progId="Equation.DSMT4">
                  <p:embed/>
                  <p:pic>
                    <p:nvPicPr>
                      <p:cNvPr id="302094" name="Object 14"/>
                      <p:cNvPicPr>
                        <a:picLocks noChangeAspect="1" noChangeArrowheads="1"/>
                      </p:cNvPicPr>
                      <p:nvPr/>
                    </p:nvPicPr>
                    <p:blipFill>
                      <a:blip r:embed="rId23"/>
                      <a:srcRect/>
                      <a:stretch>
                        <a:fillRect/>
                      </a:stretch>
                    </p:blipFill>
                    <p:spPr bwMode="auto">
                      <a:xfrm>
                        <a:off x="5546725" y="1978025"/>
                        <a:ext cx="701675" cy="75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658250088"/>
              </p:ext>
            </p:extLst>
          </p:nvPr>
        </p:nvGraphicFramePr>
        <p:xfrm>
          <a:off x="1752600" y="5003800"/>
          <a:ext cx="838200" cy="320675"/>
        </p:xfrm>
        <a:graphic>
          <a:graphicData uri="http://schemas.openxmlformats.org/presentationml/2006/ole">
            <mc:AlternateContent xmlns:mc="http://schemas.openxmlformats.org/markup-compatibility/2006">
              <mc:Choice xmlns:v="urn:schemas-microsoft-com:vml" Requires="v">
                <p:oleObj spid="_x0000_s33021" name="Equation" r:id="rId24" imgW="393700" imgH="254000" progId="Equation.DSMT4">
                  <p:embed/>
                </p:oleObj>
              </mc:Choice>
              <mc:Fallback>
                <p:oleObj name="Equation" r:id="rId24" imgW="393700" imgH="254000" progId="Equation.DSMT4">
                  <p:embed/>
                  <p:pic>
                    <p:nvPicPr>
                      <p:cNvPr id="302095" name="Object 15"/>
                      <p:cNvPicPr>
                        <a:picLocks noChangeAspect="1" noChangeArrowheads="1"/>
                      </p:cNvPicPr>
                      <p:nvPr/>
                    </p:nvPicPr>
                    <p:blipFill>
                      <a:blip r:embed="rId25"/>
                      <a:srcRect/>
                      <a:stretch>
                        <a:fillRect/>
                      </a:stretch>
                    </p:blipFill>
                    <p:spPr bwMode="auto">
                      <a:xfrm>
                        <a:off x="1752600" y="5003800"/>
                        <a:ext cx="8382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370955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a:t>Velocity Addition Example</a:t>
            </a:r>
          </a:p>
        </p:txBody>
      </p:sp>
      <p:sp>
        <p:nvSpPr>
          <p:cNvPr id="3" name="Content Placeholder 2"/>
          <p:cNvSpPr>
            <a:spLocks noGrp="1"/>
          </p:cNvSpPr>
          <p:nvPr>
            <p:ph idx="1"/>
          </p:nvPr>
        </p:nvSpPr>
        <p:spPr>
          <a:xfrm>
            <a:off x="609600" y="1143000"/>
            <a:ext cx="7772400" cy="4572000"/>
          </a:xfrm>
        </p:spPr>
        <p:txBody>
          <a:bodyPr>
            <a:noAutofit/>
          </a:bodyPr>
          <a:lstStyle/>
          <a:p>
            <a:r>
              <a:rPr lang="en-US" sz="2800" dirty="0"/>
              <a:t>Tom Brady is riding his bus at 0.8c relative to the observer.  He throws a ball at 0.7c in the direction of his motion.  What speed does the observer see?</a:t>
            </a:r>
          </a:p>
          <a:p>
            <a:endParaRPr lang="en-US" sz="2800" dirty="0"/>
          </a:p>
          <a:p>
            <a:endParaRPr lang="en-US" sz="2800" dirty="0"/>
          </a:p>
          <a:p>
            <a:endParaRPr lang="en-US" sz="2800" dirty="0"/>
          </a:p>
          <a:p>
            <a:r>
              <a:rPr lang="en-US" sz="2800" dirty="0"/>
              <a:t>What if he threw it just a bit harder?  </a:t>
            </a:r>
          </a:p>
          <a:p>
            <a:r>
              <a:rPr lang="en-US" sz="2800" dirty="0"/>
              <a:t>Doesn’t help—asymptotically approach c but can’t exceed (it’s not just a postulate it’s the law)</a:t>
            </a:r>
          </a:p>
          <a:p>
            <a:pPr>
              <a:buNone/>
            </a:pPr>
            <a:r>
              <a:rPr lang="en-US" sz="2800" dirty="0"/>
              <a:t>                                                            </a:t>
            </a:r>
          </a:p>
          <a:p>
            <a:pPr>
              <a:buNone/>
            </a:pPr>
            <a:r>
              <a:rPr lang="en-US" sz="2800" dirty="0"/>
              <a:t>                    </a:t>
            </a:r>
          </a:p>
          <a:p>
            <a:pPr>
              <a:buNone/>
            </a:pPr>
            <a:endParaRPr lang="en-US" sz="2800" dirty="0"/>
          </a:p>
          <a:p>
            <a:endParaRPr lang="en-US" sz="2800" dirty="0"/>
          </a:p>
        </p:txBody>
      </p:sp>
      <p:graphicFrame>
        <p:nvGraphicFramePr>
          <p:cNvPr id="40974" name="Object 14"/>
          <p:cNvGraphicFramePr>
            <a:graphicFrameLocks noChangeAspect="1"/>
          </p:cNvGraphicFramePr>
          <p:nvPr>
            <p:extLst/>
          </p:nvPr>
        </p:nvGraphicFramePr>
        <p:xfrm>
          <a:off x="3678237" y="2895600"/>
          <a:ext cx="588963" cy="417512"/>
        </p:xfrm>
        <a:graphic>
          <a:graphicData uri="http://schemas.openxmlformats.org/presentationml/2006/ole">
            <mc:AlternateContent xmlns:mc="http://schemas.openxmlformats.org/markup-compatibility/2006">
              <mc:Choice xmlns:v="urn:schemas-microsoft-com:vml" Requires="v">
                <p:oleObj spid="_x0000_s33881" name="Equation" r:id="rId4" imgW="292100" imgH="241300" progId="Equation.DSMT4">
                  <p:embed/>
                </p:oleObj>
              </mc:Choice>
              <mc:Fallback>
                <p:oleObj name="Equation" r:id="rId4" imgW="292100" imgH="241300" progId="Equation.DSMT4">
                  <p:embed/>
                  <p:pic>
                    <p:nvPicPr>
                      <p:cNvPr id="40974" name="Object 14"/>
                      <p:cNvPicPr>
                        <a:picLocks noChangeAspect="1" noChangeArrowheads="1"/>
                      </p:cNvPicPr>
                      <p:nvPr/>
                    </p:nvPicPr>
                    <p:blipFill>
                      <a:blip r:embed="rId5"/>
                      <a:srcRect/>
                      <a:stretch>
                        <a:fillRect/>
                      </a:stretch>
                    </p:blipFill>
                    <p:spPr bwMode="auto">
                      <a:xfrm>
                        <a:off x="3678237" y="2895600"/>
                        <a:ext cx="588963" cy="41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a:t>Mon. Feb. 4, 2019</a:t>
            </a:r>
          </a:p>
        </p:txBody>
      </p:sp>
      <p:sp>
        <p:nvSpPr>
          <p:cNvPr id="7" name="Slide Number Placeholder 6"/>
          <p:cNvSpPr>
            <a:spLocks noGrp="1"/>
          </p:cNvSpPr>
          <p:nvPr>
            <p:ph type="sldNum" sz="quarter" idx="12"/>
          </p:nvPr>
        </p:nvSpPr>
        <p:spPr/>
        <p:txBody>
          <a:bodyPr/>
          <a:lstStyle/>
          <a:p>
            <a:fld id="{A70890A1-DA85-483F-ABF9-6C30248A1FC2}" type="slidenum">
              <a:rPr lang="en-US" smtClean="0"/>
              <a:pPr/>
              <a:t>11</a:t>
            </a:fld>
            <a:endParaRPr lang="en-US"/>
          </a:p>
        </p:txBody>
      </p:sp>
      <p:sp>
        <p:nvSpPr>
          <p:cNvPr id="8" name="Footer Placeholder 7"/>
          <p:cNvSpPr>
            <a:spLocks noGrp="1"/>
          </p:cNvSpPr>
          <p:nvPr>
            <p:ph type="ftr" sz="quarter" idx="11"/>
          </p:nvPr>
        </p:nvSpPr>
        <p:spPr/>
        <p:txBody>
          <a:bodyPr/>
          <a:lstStyle/>
          <a:p>
            <a:r>
              <a:rPr lang="de"/>
              <a:t>PHYS 3313-001, Spring 2019                      Dr. Amir Farbin</a:t>
            </a:r>
            <a:endParaRPr lang="en-US"/>
          </a:p>
        </p:txBody>
      </p:sp>
      <p:graphicFrame>
        <p:nvGraphicFramePr>
          <p:cNvPr id="40975" name="Object 15"/>
          <p:cNvGraphicFramePr>
            <a:graphicFrameLocks noChangeAspect="1"/>
          </p:cNvGraphicFramePr>
          <p:nvPr>
            <p:extLst/>
          </p:nvPr>
        </p:nvGraphicFramePr>
        <p:xfrm>
          <a:off x="1031875" y="2733675"/>
          <a:ext cx="1573213" cy="1066800"/>
        </p:xfrm>
        <a:graphic>
          <a:graphicData uri="http://schemas.openxmlformats.org/presentationml/2006/ole">
            <mc:AlternateContent xmlns:mc="http://schemas.openxmlformats.org/markup-compatibility/2006">
              <mc:Choice xmlns:v="urn:schemas-microsoft-com:vml" Requires="v">
                <p:oleObj spid="_x0000_s33882" name="Equation" r:id="rId6" imgW="762000" imgH="647700" progId="Equation.DSMT4">
                  <p:embed/>
                </p:oleObj>
              </mc:Choice>
              <mc:Fallback>
                <p:oleObj name="Equation" r:id="rId6" imgW="762000" imgH="647700" progId="Equation.DSMT4">
                  <p:embed/>
                  <p:pic>
                    <p:nvPicPr>
                      <p:cNvPr id="40975" name="Object 15"/>
                      <p:cNvPicPr>
                        <a:picLocks noChangeAspect="1" noChangeArrowheads="1"/>
                      </p:cNvPicPr>
                      <p:nvPr/>
                    </p:nvPicPr>
                    <p:blipFill>
                      <a:blip r:embed="rId7"/>
                      <a:srcRect/>
                      <a:stretch>
                        <a:fillRect/>
                      </a:stretch>
                    </p:blipFill>
                    <p:spPr bwMode="auto">
                      <a:xfrm>
                        <a:off x="1031875" y="2733675"/>
                        <a:ext cx="1573213" cy="1066800"/>
                      </a:xfrm>
                      <a:prstGeom prst="rect">
                        <a:avLst/>
                      </a:prstGeom>
                      <a:noFill/>
                      <a:ln w="38100" cmpd="sng">
                        <a:solidFill>
                          <a:srgbClr val="FF0000"/>
                        </a:solidFill>
                        <a:miter lim="800000"/>
                        <a:headEnd/>
                        <a:tailEnd/>
                      </a:ln>
                      <a:effectLst/>
                      <a:extLst/>
                    </p:spPr>
                  </p:pic>
                </p:oleObj>
              </mc:Fallback>
            </mc:AlternateContent>
          </a:graphicData>
        </a:graphic>
      </p:graphicFrame>
      <p:graphicFrame>
        <p:nvGraphicFramePr>
          <p:cNvPr id="9" name="Object 14"/>
          <p:cNvGraphicFramePr>
            <a:graphicFrameLocks noChangeAspect="1"/>
          </p:cNvGraphicFramePr>
          <p:nvPr>
            <p:extLst/>
          </p:nvPr>
        </p:nvGraphicFramePr>
        <p:xfrm>
          <a:off x="4267200" y="2711450"/>
          <a:ext cx="1792287" cy="1098550"/>
        </p:xfrm>
        <a:graphic>
          <a:graphicData uri="http://schemas.openxmlformats.org/presentationml/2006/ole">
            <mc:AlternateContent xmlns:mc="http://schemas.openxmlformats.org/markup-compatibility/2006">
              <mc:Choice xmlns:v="urn:schemas-microsoft-com:vml" Requires="v">
                <p:oleObj spid="_x0000_s33883" name="Equation" r:id="rId8" imgW="889000" imgH="635000" progId="Equation.DSMT4">
                  <p:embed/>
                </p:oleObj>
              </mc:Choice>
              <mc:Fallback>
                <p:oleObj name="Equation" r:id="rId8" imgW="889000" imgH="635000" progId="Equation.DSMT4">
                  <p:embed/>
                  <p:pic>
                    <p:nvPicPr>
                      <p:cNvPr id="9" name="Object 14"/>
                      <p:cNvPicPr>
                        <a:picLocks noChangeAspect="1" noChangeArrowheads="1"/>
                      </p:cNvPicPr>
                      <p:nvPr/>
                    </p:nvPicPr>
                    <p:blipFill>
                      <a:blip r:embed="rId9"/>
                      <a:srcRect/>
                      <a:stretch>
                        <a:fillRect/>
                      </a:stretch>
                    </p:blipFill>
                    <p:spPr bwMode="auto">
                      <a:xfrm>
                        <a:off x="4267200" y="2711450"/>
                        <a:ext cx="1792287"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nvPr>
        </p:nvGraphicFramePr>
        <p:xfrm>
          <a:off x="6013450" y="2971800"/>
          <a:ext cx="920750" cy="285750"/>
        </p:xfrm>
        <a:graphic>
          <a:graphicData uri="http://schemas.openxmlformats.org/presentationml/2006/ole">
            <mc:AlternateContent xmlns:mc="http://schemas.openxmlformats.org/markup-compatibility/2006">
              <mc:Choice xmlns:v="urn:schemas-microsoft-com:vml" Requires="v">
                <p:oleObj spid="_x0000_s33884" name="Equation" r:id="rId10" imgW="457200" imgH="165100" progId="Equation.DSMT4">
                  <p:embed/>
                </p:oleObj>
              </mc:Choice>
              <mc:Fallback>
                <p:oleObj name="Equation" r:id="rId10" imgW="457200" imgH="165100" progId="Equation.DSMT4">
                  <p:embed/>
                  <p:pic>
                    <p:nvPicPr>
                      <p:cNvPr id="10" name="Object 14"/>
                      <p:cNvPicPr>
                        <a:picLocks noChangeAspect="1" noChangeArrowheads="1"/>
                      </p:cNvPicPr>
                      <p:nvPr/>
                    </p:nvPicPr>
                    <p:blipFill>
                      <a:blip r:embed="rId11"/>
                      <a:srcRect/>
                      <a:stretch>
                        <a:fillRect/>
                      </a:stretch>
                    </p:blipFill>
                    <p:spPr bwMode="auto">
                      <a:xfrm>
                        <a:off x="6013450" y="2971800"/>
                        <a:ext cx="920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326634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372600" cy="914400"/>
          </a:xfrm>
        </p:spPr>
        <p:txBody>
          <a:bodyPr/>
          <a:lstStyle/>
          <a:p>
            <a:r>
              <a:rPr lang="en-US" dirty="0"/>
              <a:t>A test of Lorentz velocity addition: </a:t>
            </a:r>
            <a:r>
              <a:rPr lang="en-US" dirty="0">
                <a:latin typeface="Symbol" charset="2"/>
                <a:cs typeface="Symbol" charset="2"/>
              </a:rPr>
              <a:t>π</a:t>
            </a:r>
            <a:r>
              <a:rPr lang="en-US" baseline="30000" dirty="0"/>
              <a:t>0</a:t>
            </a:r>
            <a:r>
              <a:rPr lang="en-US" dirty="0"/>
              <a:t> decay</a:t>
            </a:r>
          </a:p>
        </p:txBody>
      </p:sp>
      <p:sp>
        <p:nvSpPr>
          <p:cNvPr id="3" name="Content Placeholder 2"/>
          <p:cNvSpPr>
            <a:spLocks noGrp="1"/>
          </p:cNvSpPr>
          <p:nvPr>
            <p:ph idx="1"/>
          </p:nvPr>
        </p:nvSpPr>
        <p:spPr>
          <a:xfrm>
            <a:off x="152400" y="914400"/>
            <a:ext cx="8686800" cy="4800600"/>
          </a:xfrm>
        </p:spPr>
        <p:txBody>
          <a:bodyPr>
            <a:noAutofit/>
          </a:bodyPr>
          <a:lstStyle/>
          <a:p>
            <a:r>
              <a:rPr lang="en-US" sz="2800" dirty="0"/>
              <a:t>How can one test experimentally the correctness of the Lorentz velocity transformation </a:t>
            </a:r>
            <a:r>
              <a:rPr lang="en-US" sz="2800" dirty="0" err="1"/>
              <a:t>vs</a:t>
            </a:r>
            <a:r>
              <a:rPr lang="en-US" sz="2800" dirty="0"/>
              <a:t> Galilean one?</a:t>
            </a:r>
          </a:p>
          <a:p>
            <a:r>
              <a:rPr lang="en-US" sz="2800" dirty="0"/>
              <a:t>In 1964, T. </a:t>
            </a:r>
            <a:r>
              <a:rPr lang="en-US" sz="2800" dirty="0" err="1"/>
              <a:t>Alvager</a:t>
            </a:r>
            <a:r>
              <a:rPr lang="en-US" sz="2800" dirty="0"/>
              <a:t> and company performed a measurements of the arrival time of two photons resulting from the decay of a </a:t>
            </a:r>
            <a:r>
              <a:rPr lang="en-US" sz="2800" dirty="0">
                <a:latin typeface="Symbol" charset="2"/>
                <a:cs typeface="Symbol" charset="2"/>
              </a:rPr>
              <a:t>π</a:t>
            </a:r>
            <a:r>
              <a:rPr lang="en-US" sz="2800" baseline="30000" dirty="0"/>
              <a:t>0</a:t>
            </a:r>
            <a:r>
              <a:rPr lang="en-US" sz="2800" dirty="0"/>
              <a:t> in two detectors separated by 30m.</a:t>
            </a:r>
          </a:p>
          <a:p>
            <a:r>
              <a:rPr lang="en-US" sz="2800" dirty="0"/>
              <a:t>Each photon has a speed of 0.99975c. What are the speed predicted by Galilean and Lorentz x-</a:t>
            </a:r>
            <a:r>
              <a:rPr lang="en-US" sz="2800" dirty="0" err="1"/>
              <a:t>mation</a:t>
            </a:r>
            <a:r>
              <a:rPr lang="en-US" sz="2800" dirty="0"/>
              <a:t>? The </a:t>
            </a:r>
            <a:r>
              <a:rPr lang="en-US" sz="2800" dirty="0">
                <a:latin typeface="Symbol" charset="2"/>
                <a:cs typeface="Symbol" charset="2"/>
              </a:rPr>
              <a:t>π</a:t>
            </a:r>
            <a:r>
              <a:rPr lang="en-US" sz="2800" baseline="30000" dirty="0"/>
              <a:t>0</a:t>
            </a:r>
            <a:r>
              <a:rPr lang="en-US" sz="2800" dirty="0"/>
              <a:t> is moving at the speed of light when it decays.</a:t>
            </a:r>
          </a:p>
          <a:p>
            <a:pPr lvl="1"/>
            <a:r>
              <a:rPr lang="en-US" sz="2400" dirty="0" err="1"/>
              <a:t>v</a:t>
            </a:r>
            <a:r>
              <a:rPr lang="en-US" sz="2400" baseline="-25000" dirty="0" err="1"/>
              <a:t>G</a:t>
            </a:r>
            <a:r>
              <a:rPr lang="en-US" sz="2400" dirty="0"/>
              <a:t>=c+0.99975c=1.99975c</a:t>
            </a:r>
          </a:p>
          <a:p>
            <a:pPr lvl="1"/>
            <a:r>
              <a:rPr lang="en-US" sz="2800" dirty="0"/>
              <a:t> </a:t>
            </a:r>
          </a:p>
          <a:p>
            <a:r>
              <a:rPr lang="en-US" sz="2800" dirty="0"/>
              <a:t>How much time does the photon take to arrive at the detector?</a:t>
            </a:r>
          </a:p>
          <a:p>
            <a:pPr>
              <a:buNone/>
            </a:pPr>
            <a:r>
              <a:rPr lang="en-US" sz="2800" dirty="0"/>
              <a:t>                   </a:t>
            </a:r>
          </a:p>
          <a:p>
            <a:endParaRPr lang="en-US" sz="2800" dirty="0"/>
          </a:p>
        </p:txBody>
      </p:sp>
      <p:graphicFrame>
        <p:nvGraphicFramePr>
          <p:cNvPr id="40974" name="Object 14"/>
          <p:cNvGraphicFramePr>
            <a:graphicFrameLocks noChangeAspect="1"/>
          </p:cNvGraphicFramePr>
          <p:nvPr>
            <p:extLst>
              <p:ext uri="{D42A27DB-BD31-4B8C-83A1-F6EECF244321}">
                <p14:modId xmlns:p14="http://schemas.microsoft.com/office/powerpoint/2010/main" val="3697592310"/>
              </p:ext>
            </p:extLst>
          </p:nvPr>
        </p:nvGraphicFramePr>
        <p:xfrm>
          <a:off x="1066800" y="5045075"/>
          <a:ext cx="614363" cy="417513"/>
        </p:xfrm>
        <a:graphic>
          <a:graphicData uri="http://schemas.openxmlformats.org/presentationml/2006/ole">
            <mc:AlternateContent xmlns:mc="http://schemas.openxmlformats.org/markup-compatibility/2006">
              <mc:Choice xmlns:v="urn:schemas-microsoft-com:vml" Requires="v">
                <p:oleObj spid="_x0000_s34883" name="Equation" r:id="rId4" imgW="304800" imgH="241300" progId="Equation.DSMT4">
                  <p:embed/>
                </p:oleObj>
              </mc:Choice>
              <mc:Fallback>
                <p:oleObj name="Equation" r:id="rId4" imgW="304800" imgH="241300" progId="Equation.DSMT4">
                  <p:embed/>
                  <p:pic>
                    <p:nvPicPr>
                      <p:cNvPr id="40974" name="Object 14"/>
                      <p:cNvPicPr>
                        <a:picLocks noChangeAspect="1" noChangeArrowheads="1"/>
                      </p:cNvPicPr>
                      <p:nvPr/>
                    </p:nvPicPr>
                    <p:blipFill>
                      <a:blip r:embed="rId5"/>
                      <a:srcRect/>
                      <a:stretch>
                        <a:fillRect/>
                      </a:stretch>
                    </p:blipFill>
                    <p:spPr bwMode="auto">
                      <a:xfrm>
                        <a:off x="1066800" y="5045075"/>
                        <a:ext cx="614363" cy="417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a:t>Mon. Feb. 4, 2019</a:t>
            </a:r>
          </a:p>
        </p:txBody>
      </p:sp>
      <p:sp>
        <p:nvSpPr>
          <p:cNvPr id="7" name="Slide Number Placeholder 6"/>
          <p:cNvSpPr>
            <a:spLocks noGrp="1"/>
          </p:cNvSpPr>
          <p:nvPr>
            <p:ph type="sldNum" sz="quarter" idx="12"/>
          </p:nvPr>
        </p:nvSpPr>
        <p:spPr/>
        <p:txBody>
          <a:bodyPr/>
          <a:lstStyle/>
          <a:p>
            <a:fld id="{A70890A1-DA85-483F-ABF9-6C30248A1FC2}" type="slidenum">
              <a:rPr lang="en-US" smtClean="0"/>
              <a:pPr/>
              <a:t>12</a:t>
            </a:fld>
            <a:endParaRPr lang="en-US"/>
          </a:p>
        </p:txBody>
      </p:sp>
      <p:sp>
        <p:nvSpPr>
          <p:cNvPr id="8" name="Footer Placeholder 7"/>
          <p:cNvSpPr>
            <a:spLocks noGrp="1"/>
          </p:cNvSpPr>
          <p:nvPr>
            <p:ph type="ftr" sz="quarter" idx="11"/>
          </p:nvPr>
        </p:nvSpPr>
        <p:spPr/>
        <p:txBody>
          <a:bodyPr/>
          <a:lstStyle/>
          <a:p>
            <a:r>
              <a:rPr lang="de"/>
              <a:t>PHYS 3313-001, Spring 2019                      Dr. Amir Farbin</a:t>
            </a:r>
            <a:endParaRPr lang="en-US"/>
          </a:p>
        </p:txBody>
      </p:sp>
      <p:graphicFrame>
        <p:nvGraphicFramePr>
          <p:cNvPr id="9" name="Object 14"/>
          <p:cNvGraphicFramePr>
            <a:graphicFrameLocks noChangeAspect="1"/>
          </p:cNvGraphicFramePr>
          <p:nvPr>
            <p:extLst>
              <p:ext uri="{D42A27DB-BD31-4B8C-83A1-F6EECF244321}">
                <p14:modId xmlns:p14="http://schemas.microsoft.com/office/powerpoint/2010/main" val="1045105572"/>
              </p:ext>
            </p:extLst>
          </p:nvPr>
        </p:nvGraphicFramePr>
        <p:xfrm>
          <a:off x="1577975" y="5029200"/>
          <a:ext cx="2003425" cy="639763"/>
        </p:xfrm>
        <a:graphic>
          <a:graphicData uri="http://schemas.openxmlformats.org/presentationml/2006/ole">
            <mc:AlternateContent xmlns:mc="http://schemas.openxmlformats.org/markup-compatibility/2006">
              <mc:Choice xmlns:v="urn:schemas-microsoft-com:vml" Requires="v">
                <p:oleObj spid="_x0000_s34884" name="Equation" r:id="rId6" imgW="1193800" imgH="444500" progId="Equation.DSMT4">
                  <p:embed/>
                </p:oleObj>
              </mc:Choice>
              <mc:Fallback>
                <p:oleObj name="Equation" r:id="rId6" imgW="1193800" imgH="444500" progId="Equation.DSMT4">
                  <p:embed/>
                  <p:pic>
                    <p:nvPicPr>
                      <p:cNvPr id="9" name="Object 14"/>
                      <p:cNvPicPr>
                        <a:picLocks noChangeAspect="1" noChangeArrowheads="1"/>
                      </p:cNvPicPr>
                      <p:nvPr/>
                    </p:nvPicPr>
                    <p:blipFill>
                      <a:blip r:embed="rId7"/>
                      <a:srcRect/>
                      <a:stretch>
                        <a:fillRect/>
                      </a:stretch>
                    </p:blipFill>
                    <p:spPr bwMode="auto">
                      <a:xfrm>
                        <a:off x="1577975" y="5029200"/>
                        <a:ext cx="2003425" cy="639763"/>
                      </a:xfrm>
                      <a:prstGeom prst="rect">
                        <a:avLst/>
                      </a:prstGeom>
                      <a:noFill/>
                      <a:ln>
                        <a:noFill/>
                      </a:ln>
                      <a:effectLs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1319513993"/>
              </p:ext>
            </p:extLst>
          </p:nvPr>
        </p:nvGraphicFramePr>
        <p:xfrm>
          <a:off x="3352800" y="5265737"/>
          <a:ext cx="460375" cy="220663"/>
        </p:xfrm>
        <a:graphic>
          <a:graphicData uri="http://schemas.openxmlformats.org/presentationml/2006/ole">
            <mc:AlternateContent xmlns:mc="http://schemas.openxmlformats.org/markup-compatibility/2006">
              <mc:Choice xmlns:v="urn:schemas-microsoft-com:vml" Requires="v">
                <p:oleObj spid="_x0000_s34885" name="Equation" r:id="rId8" imgW="228600" imgH="127000" progId="Equation.DSMT4">
                  <p:embed/>
                </p:oleObj>
              </mc:Choice>
              <mc:Fallback>
                <p:oleObj name="Equation" r:id="rId8" imgW="228600" imgH="127000" progId="Equation.DSMT4">
                  <p:embed/>
                  <p:pic>
                    <p:nvPicPr>
                      <p:cNvPr id="10" name="Object 14"/>
                      <p:cNvPicPr>
                        <a:picLocks noChangeAspect="1" noChangeArrowheads="1"/>
                      </p:cNvPicPr>
                      <p:nvPr/>
                    </p:nvPicPr>
                    <p:blipFill>
                      <a:blip r:embed="rId9"/>
                      <a:srcRect/>
                      <a:stretch>
                        <a:fillRect/>
                      </a:stretch>
                    </p:blipFill>
                    <p:spPr bwMode="auto">
                      <a:xfrm>
                        <a:off x="3352800" y="5265737"/>
                        <a:ext cx="460375" cy="220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171179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a:ea typeface="ＭＳ Ｐゴシック" pitchFamily="-84" charset="-128"/>
                <a:cs typeface="ＭＳ Ｐゴシック" pitchFamily="-84" charset="-128"/>
              </a:rPr>
              <a:t>Twin 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Set-up: </a:t>
            </a:r>
            <a:r>
              <a:rPr lang="en-US" dirty="0">
                <a:ea typeface="ＭＳ Ｐゴシック" pitchFamily="-84" charset="-128"/>
                <a:cs typeface="ＭＳ Ｐゴシック" pitchFamily="-84" charset="-128"/>
              </a:rPr>
              <a:t>Twins 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light-years (</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stay on the Earth.</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Problem: </a:t>
            </a:r>
            <a:r>
              <a:rPr lang="en-US" dirty="0">
                <a:ea typeface="ＭＳ Ｐゴシック" pitchFamily="-84" charset="-128"/>
                <a:cs typeface="ＭＳ Ｐゴシック" pitchFamily="-84" charset="-128"/>
              </a:rPr>
              <a:t>Upon Mary’</a:t>
            </a:r>
            <a:r>
              <a:rPr lang="en-US" altLang="ja-JP" dirty="0">
                <a:ea typeface="ＭＳ Ｐゴシック" pitchFamily="-84" charset="-128"/>
                <a:cs typeface="ＭＳ Ｐゴシック" pitchFamily="-84" charset="-128"/>
              </a:rPr>
              <a:t>s return, Frank reasons, that her clocks measuring her age must run slow. As such, she will return younger. However, Mary claims that it is Frank who is moving and consequently his clocks must run slow. </a:t>
            </a:r>
            <a:endParaRPr lang="en-US" b="1" dirty="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Paradox: </a:t>
            </a:r>
            <a:r>
              <a:rPr lang="en-US" dirty="0">
                <a:ea typeface="ＭＳ Ｐゴシック" pitchFamily="-84" charset="-128"/>
                <a:cs typeface="ＭＳ Ｐゴシック" pitchFamily="-84" charset="-128"/>
              </a:rPr>
              <a:t>Who is younger upon Mary’</a:t>
            </a:r>
            <a:r>
              <a:rPr lang="en-US" altLang="ja-JP" dirty="0">
                <a:ea typeface="ＭＳ Ｐゴシック" pitchFamily="-84" charset="-128"/>
                <a:cs typeface="ＭＳ Ｐゴシック" pitchFamily="-84" charset="-128"/>
              </a:rPr>
              <a:t>s 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Feb. 4,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11612030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Feb. 4,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sz="4800"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42900" y="685800"/>
            <a:ext cx="8458200" cy="5562600"/>
          </a:xfrm>
        </p:spPr>
        <p:txBody>
          <a:bodyPr/>
          <a:lstStyle/>
          <a:p>
            <a:pPr eaLnBrk="1" hangingPunct="1"/>
            <a:r>
              <a:rPr lang="en-US" sz="2800" dirty="0">
                <a:ea typeface="ＭＳ Ｐゴシック" pitchFamily="-84" charset="-128"/>
                <a:cs typeface="ＭＳ Ｐゴシック" pitchFamily="-84" charset="-128"/>
              </a:rPr>
              <a:t>Reading assignments: CH 3.3 (special topic – the discovery of Helium) and CH3.7</a:t>
            </a:r>
          </a:p>
          <a:p>
            <a:pPr eaLnBrk="1" hangingPunct="1"/>
            <a:r>
              <a:rPr lang="en-US" sz="2800" dirty="0"/>
              <a:t>Reminder: Homework #1</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Monday, Feb. 11 </a:t>
            </a:r>
          </a:p>
          <a:p>
            <a:pPr lvl="1" eaLnBrk="1" hangingPunct="1"/>
            <a:r>
              <a:rPr lang="en-US" sz="2400" dirty="0"/>
              <a:t>Work in study groups together with other students but PLEASE do write your answer in your own way!</a:t>
            </a:r>
          </a:p>
          <a:p>
            <a:pPr eaLnBrk="1" hangingPunct="1"/>
            <a:r>
              <a:rPr lang="en-US" sz="2800" dirty="0"/>
              <a:t>Quiz 1 results</a:t>
            </a:r>
          </a:p>
          <a:p>
            <a:pPr lvl="1" eaLnBrk="1" hangingPunct="1"/>
            <a:r>
              <a:rPr lang="en-US" sz="2400" dirty="0"/>
              <a:t>Class average: 29.3/80</a:t>
            </a:r>
          </a:p>
          <a:p>
            <a:pPr lvl="2" eaLnBrk="1" hangingPunct="1"/>
            <a:r>
              <a:rPr lang="en-US" sz="2000" dirty="0"/>
              <a:t>Equivalent to: 36.7/100</a:t>
            </a:r>
          </a:p>
          <a:p>
            <a:pPr lvl="1" eaLnBrk="1" hangingPunct="1"/>
            <a:r>
              <a:rPr lang="en-US" sz="2000" dirty="0"/>
              <a:t>Top score: 72/80</a:t>
            </a:r>
          </a:p>
        </p:txBody>
      </p:sp>
    </p:spTree>
    <p:extLst>
      <p:ext uri="{BB962C8B-B14F-4D97-AF65-F5344CB8AC3E}">
        <p14:creationId xmlns:p14="http://schemas.microsoft.com/office/powerpoint/2010/main" val="14750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Feb. 4,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#2</a:t>
            </a: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value of the speed of light using the formula (5 points):</a:t>
            </a: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unit of speed from the units specified in the back-side of the front cover of the text book. (5 points)</a:t>
            </a:r>
          </a:p>
          <a:p>
            <a:pPr eaLnBrk="1" hangingPunct="1"/>
            <a:r>
              <a:rPr lang="en-US" sz="2400" dirty="0">
                <a:ea typeface="ＭＳ Ｐゴシック" pitchFamily="-84" charset="-128"/>
                <a:cs typeface="ＭＳ Ｐゴシック" pitchFamily="-84" charset="-128"/>
              </a:rPr>
              <a:t>Be sure to write down the values and units taken from the back-side of the front cover of the text book. </a:t>
            </a:r>
          </a:p>
          <a:p>
            <a:pPr eaLnBrk="1" hangingPunct="1"/>
            <a:r>
              <a:rPr lang="en-US" sz="2400" dirty="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  Must be handwritten!</a:t>
            </a:r>
          </a:p>
          <a:p>
            <a:pPr eaLnBrk="1" hangingPunct="1"/>
            <a:r>
              <a:rPr lang="en-US" sz="2400" dirty="0">
                <a:ea typeface="ＭＳ Ｐゴシック" pitchFamily="-84" charset="-128"/>
                <a:cs typeface="ＭＳ Ｐゴシック" pitchFamily="-84" charset="-128"/>
              </a:rPr>
              <a:t>Due for the submission is this Wednesday, Feb. 6!</a:t>
            </a:r>
          </a:p>
        </p:txBody>
      </p:sp>
      <p:graphicFrame>
        <p:nvGraphicFramePr>
          <p:cNvPr id="7" name="Object 29"/>
          <p:cNvGraphicFramePr>
            <a:graphicFrameLocks noChangeAspect="1"/>
          </p:cNvGraphicFramePr>
          <p:nvPr>
            <p:extLst/>
          </p:nvPr>
        </p:nvGraphicFramePr>
        <p:xfrm>
          <a:off x="2514600" y="1097280"/>
          <a:ext cx="2759075" cy="1319212"/>
        </p:xfrm>
        <a:graphic>
          <a:graphicData uri="http://schemas.openxmlformats.org/presentationml/2006/ole">
            <mc:AlternateContent xmlns:mc="http://schemas.openxmlformats.org/markup-compatibility/2006">
              <mc:Choice xmlns:v="urn:schemas-microsoft-com:vml" Requires="v">
                <p:oleObj spid="_x0000_s7243" name="Equation" r:id="rId4" imgW="965200" imgH="457200" progId="Equation.DSMT4">
                  <p:embed/>
                </p:oleObj>
              </mc:Choice>
              <mc:Fallback>
                <p:oleObj name="Equation" r:id="rId4" imgW="965200" imgH="457200" progId="Equation.DSMT4">
                  <p:embed/>
                  <p:pic>
                    <p:nvPicPr>
                      <p:cNvPr id="7" name="Object 29"/>
                      <p:cNvPicPr>
                        <a:picLocks noChangeAspect="1" noChangeArrowheads="1"/>
                      </p:cNvPicPr>
                      <p:nvPr/>
                    </p:nvPicPr>
                    <p:blipFill>
                      <a:blip r:embed="rId5"/>
                      <a:srcRect/>
                      <a:stretch>
                        <a:fillRect/>
                      </a:stretch>
                    </p:blipFill>
                    <p:spPr bwMode="auto">
                      <a:xfrm>
                        <a:off x="2514600" y="1097280"/>
                        <a:ext cx="2759075" cy="13192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24641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Feb. 4,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#3</a:t>
            </a: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three reverse Lorentz velocity transformation equations, starting from Lorentz coordinate transformation equations.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Prove that the space-time invariant quantity 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-(ct)</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 is indeed invariant, i.e. 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a:ea typeface="ＭＳ Ｐゴシック" pitchFamily="-84" charset="-128"/>
                <a:cs typeface="ＭＳ Ｐゴシック" pitchFamily="-84" charset="-128"/>
              </a:rPr>
              <a:t>Just simply switching the signs and primes will NOT be sufficient!</a:t>
            </a:r>
          </a:p>
          <a:p>
            <a:pPr marL="914400" lvl="1" indent="-514350" eaLnBrk="1" hangingPunct="1"/>
            <a:r>
              <a:rPr lang="en-US" sz="2000" dirty="0">
                <a:ea typeface="ＭＳ Ｐゴシック" pitchFamily="-84" charset="-128"/>
                <a:cs typeface="ＭＳ Ｐゴシック" pitchFamily="-84" charset="-128"/>
              </a:rPr>
              <a:t>Must take the simplest form of the equations, using </a:t>
            </a:r>
            <a:r>
              <a:rPr lang="en-US" sz="2000" dirty="0" err="1">
                <a:latin typeface="Symbol" charset="2"/>
                <a:ea typeface="ＭＳ Ｐゴシック" pitchFamily="-84" charset="-128"/>
                <a:cs typeface="Symbol" charset="2"/>
              </a:rPr>
              <a:t>β</a:t>
            </a:r>
            <a:r>
              <a:rPr lang="en-US" sz="2000" dirty="0">
                <a:ea typeface="ＭＳ Ｐゴシック" pitchFamily="-84" charset="-128"/>
                <a:cs typeface="ＭＳ Ｐゴシック" pitchFamily="-84" charset="-128"/>
              </a:rPr>
              <a:t> and </a:t>
            </a:r>
            <a:r>
              <a:rPr lang="en-US" sz="2000" dirty="0" err="1">
                <a:latin typeface="Symbol" charset="2"/>
                <a:ea typeface="ＭＳ Ｐゴシック" pitchFamily="-84" charset="-128"/>
                <a:cs typeface="Symbol" charset="2"/>
              </a:rPr>
              <a:t>γ</a:t>
            </a:r>
            <a:r>
              <a:rPr lang="en-US" sz="2000" dirty="0">
                <a:ea typeface="ＭＳ Ｐゴシック" pitchFamily="-84" charset="-128"/>
                <a:cs typeface="ＭＳ Ｐゴシック" pitchFamily="-84" charset="-128"/>
              </a:rPr>
              <a:t>.</a:t>
            </a: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You MUST have your own, independent handwritten answers to the above three questions even if you worked together with others.  All those who share the answers will get 0 credit if copied.</a:t>
            </a:r>
          </a:p>
          <a:p>
            <a:pPr eaLnBrk="1" hangingPunct="1"/>
            <a:r>
              <a:rPr lang="en-US" sz="2400" dirty="0">
                <a:ea typeface="ＭＳ Ｐゴシック" pitchFamily="-84" charset="-128"/>
                <a:cs typeface="ＭＳ Ｐゴシック" pitchFamily="-84" charset="-128"/>
              </a:rPr>
              <a:t>Due for the submission is next Wednesday, Feb. 13!</a:t>
            </a:r>
          </a:p>
          <a:p>
            <a:pPr eaLnBrk="1" hangingPunct="1"/>
            <a:endParaRPr lang="en-US" sz="2400" dirty="0"/>
          </a:p>
        </p:txBody>
      </p:sp>
    </p:spTree>
    <p:extLst>
      <p:ext uri="{BB962C8B-B14F-4D97-AF65-F5344CB8AC3E}">
        <p14:creationId xmlns:p14="http://schemas.microsoft.com/office/powerpoint/2010/main" val="89178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Transformations</a:t>
            </a:r>
          </a:p>
        </p:txBody>
      </p:sp>
      <p:sp>
        <p:nvSpPr>
          <p:cNvPr id="11" name="Date Placeholder 10"/>
          <p:cNvSpPr>
            <a:spLocks noGrp="1"/>
          </p:cNvSpPr>
          <p:nvPr>
            <p:ph type="dt" sz="half" idx="10"/>
          </p:nvPr>
        </p:nvSpPr>
        <p:spPr/>
        <p:txBody>
          <a:bodyPr/>
          <a:lstStyle/>
          <a:p>
            <a:pPr>
              <a:defRPr/>
            </a:pPr>
            <a:r>
              <a:rPr lang="en-US"/>
              <a:t>Wed. Jan. 30, 2019</a:t>
            </a:r>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13" name="Footer Placeholder 12"/>
          <p:cNvSpPr>
            <a:spLocks noGrp="1"/>
          </p:cNvSpPr>
          <p:nvPr>
            <p:ph type="ftr" sz="quarter" idx="11"/>
          </p:nvPr>
        </p:nvSpPr>
        <p:spPr/>
        <p:txBody>
          <a:bodyPr/>
          <a:lstStyle/>
          <a:p>
            <a:pPr>
              <a:defRPr/>
            </a:pPr>
            <a:r>
              <a:rPr lang="de"/>
              <a:t>PHYS 3313-001, Spring 2019                      Dr. Amir Farbin</a:t>
            </a:r>
            <a:endParaRPr lang="en-US"/>
          </a:p>
        </p:txBody>
      </p:sp>
      <p:sp>
        <p:nvSpPr>
          <p:cNvPr id="14" name="Content Placeholder 2"/>
          <p:cNvSpPr>
            <a:spLocks noGrp="1"/>
          </p:cNvSpPr>
          <p:nvPr>
            <p:ph idx="1"/>
          </p:nvPr>
        </p:nvSpPr>
        <p:spPr>
          <a:xfrm>
            <a:off x="685800" y="3581400"/>
            <a:ext cx="7772400" cy="3124200"/>
          </a:xfrm>
        </p:spPr>
        <p:txBody>
          <a:bodyPr/>
          <a:lstStyle/>
          <a:p>
            <a:pPr>
              <a:spcBef>
                <a:spcPts val="0"/>
              </a:spcBef>
            </a:pPr>
            <a:r>
              <a:rPr lang="en-US" dirty="0"/>
              <a:t>Some things to note</a:t>
            </a:r>
          </a:p>
          <a:p>
            <a:pPr lvl="1">
              <a:spcBef>
                <a:spcPts val="0"/>
              </a:spcBef>
            </a:pPr>
            <a:r>
              <a:rPr lang="en-US" dirty="0"/>
              <a:t>What happens when </a:t>
            </a:r>
            <a:r>
              <a:rPr lang="en-US" dirty="0">
                <a:latin typeface="Symbol" charset="2"/>
                <a:cs typeface="Symbol" charset="2"/>
              </a:rPr>
              <a:t>β</a:t>
            </a:r>
            <a:r>
              <a:rPr lang="en-US" dirty="0"/>
              <a:t>~0 (or v~0)?</a:t>
            </a:r>
          </a:p>
          <a:p>
            <a:pPr lvl="2">
              <a:spcBef>
                <a:spcPts val="0"/>
              </a:spcBef>
            </a:pPr>
            <a:r>
              <a:rPr lang="en-US" dirty="0"/>
              <a:t>The Lorentz </a:t>
            </a:r>
            <a:r>
              <a:rPr lang="en-US" dirty="0" err="1"/>
              <a:t>x</a:t>
            </a:r>
            <a:r>
              <a:rPr lang="en-US" dirty="0"/>
              <a:t>-formation becomes Galilean </a:t>
            </a:r>
            <a:r>
              <a:rPr lang="en-US" dirty="0" err="1"/>
              <a:t>x</a:t>
            </a:r>
            <a:r>
              <a:rPr lang="en-US" dirty="0"/>
              <a:t>-formation</a:t>
            </a:r>
          </a:p>
          <a:p>
            <a:pPr lvl="1">
              <a:spcBef>
                <a:spcPts val="0"/>
              </a:spcBef>
            </a:pPr>
            <a:r>
              <a:rPr lang="en-US" dirty="0"/>
              <a:t>Space and time are not separated</a:t>
            </a:r>
          </a:p>
          <a:p>
            <a:pPr lvl="1">
              <a:spcBef>
                <a:spcPts val="0"/>
              </a:spcBef>
            </a:pPr>
            <a:r>
              <a:rPr lang="en-US" dirty="0"/>
              <a:t>For non-imaginary transformations, the frame speed cannot exceed c!</a:t>
            </a:r>
          </a:p>
        </p:txBody>
      </p:sp>
      <p:graphicFrame>
        <p:nvGraphicFramePr>
          <p:cNvPr id="15" name="Object 3"/>
          <p:cNvGraphicFramePr>
            <a:graphicFrameLocks noChangeAspect="1"/>
          </p:cNvGraphicFramePr>
          <p:nvPr>
            <p:extLst/>
          </p:nvPr>
        </p:nvGraphicFramePr>
        <p:xfrm>
          <a:off x="1219200" y="746919"/>
          <a:ext cx="1539875" cy="866775"/>
        </p:xfrm>
        <a:graphic>
          <a:graphicData uri="http://schemas.openxmlformats.org/presentationml/2006/ole">
            <mc:AlternateContent xmlns:mc="http://schemas.openxmlformats.org/markup-compatibility/2006">
              <mc:Choice xmlns:v="urn:schemas-microsoft-com:vml" Requires="v">
                <p:oleObj spid="_x0000_s57489" name="Equation" r:id="rId3" imgW="812800" imgH="457200" progId="Equation.DSMT4">
                  <p:embed/>
                </p:oleObj>
              </mc:Choice>
              <mc:Fallback>
                <p:oleObj name="Equation" r:id="rId3" imgW="812800" imgH="457200" progId="Equation.DSMT4">
                  <p:embed/>
                  <p:pic>
                    <p:nvPicPr>
                      <p:cNvPr id="15" name="Object 3"/>
                      <p:cNvPicPr>
                        <a:picLocks noChangeAspect="1" noChangeArrowheads="1"/>
                      </p:cNvPicPr>
                      <p:nvPr/>
                    </p:nvPicPr>
                    <p:blipFill>
                      <a:blip r:embed="rId4"/>
                      <a:srcRect/>
                      <a:stretch>
                        <a:fillRect/>
                      </a:stretch>
                    </p:blipFill>
                    <p:spPr bwMode="auto">
                      <a:xfrm>
                        <a:off x="1219200" y="746919"/>
                        <a:ext cx="1539875" cy="866775"/>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219200" y="1715938"/>
          <a:ext cx="838199" cy="405580"/>
        </p:xfrm>
        <a:graphic>
          <a:graphicData uri="http://schemas.openxmlformats.org/presentationml/2006/ole">
            <mc:AlternateContent xmlns:mc="http://schemas.openxmlformats.org/markup-compatibility/2006">
              <mc:Choice xmlns:v="urn:schemas-microsoft-com:vml" Requires="v">
                <p:oleObj spid="_x0000_s57490" name="Equation" r:id="rId5" imgW="393700" imgH="190500" progId="Equation.DSMT4">
                  <p:embed/>
                </p:oleObj>
              </mc:Choice>
              <mc:Fallback>
                <p:oleObj name="Equation" r:id="rId5" imgW="393700" imgH="190500" progId="Equation.DSMT4">
                  <p:embed/>
                  <p:pic>
                    <p:nvPicPr>
                      <p:cNvPr id="1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715938"/>
                        <a:ext cx="838199" cy="405580"/>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219200" y="2223762"/>
          <a:ext cx="838200" cy="363220"/>
        </p:xfrm>
        <a:graphic>
          <a:graphicData uri="http://schemas.openxmlformats.org/presentationml/2006/ole">
            <mc:AlternateContent xmlns:mc="http://schemas.openxmlformats.org/markup-compatibility/2006">
              <mc:Choice xmlns:v="urn:schemas-microsoft-com:vml" Requires="v">
                <p:oleObj spid="_x0000_s57491" name="Equation" r:id="rId7" imgW="381000" imgH="165100" progId="Equation.DSMT4">
                  <p:embed/>
                </p:oleObj>
              </mc:Choice>
              <mc:Fallback>
                <p:oleObj name="Equation" r:id="rId7" imgW="381000" imgH="165100" progId="Equation.DSMT4">
                  <p:embed/>
                  <p:pic>
                    <p:nvPicPr>
                      <p:cNvPr id="1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223762"/>
                        <a:ext cx="838200" cy="363220"/>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219200" y="2689225"/>
          <a:ext cx="1611313" cy="892175"/>
        </p:xfrm>
        <a:graphic>
          <a:graphicData uri="http://schemas.openxmlformats.org/presentationml/2006/ole">
            <mc:AlternateContent xmlns:mc="http://schemas.openxmlformats.org/markup-compatibility/2006">
              <mc:Choice xmlns:v="urn:schemas-microsoft-com:vml" Requires="v">
                <p:oleObj spid="_x0000_s57492" name="Equation" r:id="rId9" imgW="939800" imgH="520700" progId="Equation.DSMT4">
                  <p:embed/>
                </p:oleObj>
              </mc:Choice>
              <mc:Fallback>
                <p:oleObj name="Equation" r:id="rId9" imgW="939800" imgH="520700" progId="Equation.DSMT4">
                  <p:embed/>
                  <p:pic>
                    <p:nvPicPr>
                      <p:cNvPr id="18" name="Object 7"/>
                      <p:cNvPicPr>
                        <a:picLocks noChangeAspect="1" noChangeArrowheads="1"/>
                      </p:cNvPicPr>
                      <p:nvPr/>
                    </p:nvPicPr>
                    <p:blipFill>
                      <a:blip r:embed="rId10"/>
                      <a:srcRect/>
                      <a:stretch>
                        <a:fillRect/>
                      </a:stretch>
                    </p:blipFill>
                    <p:spPr bwMode="auto">
                      <a:xfrm>
                        <a:off x="1219200" y="2689225"/>
                        <a:ext cx="1611313" cy="892175"/>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746919"/>
          <a:ext cx="1466850" cy="866775"/>
        </p:xfrm>
        <a:graphic>
          <a:graphicData uri="http://schemas.openxmlformats.org/presentationml/2006/ole">
            <mc:AlternateContent xmlns:mc="http://schemas.openxmlformats.org/markup-compatibility/2006">
              <mc:Choice xmlns:v="urn:schemas-microsoft-com:vml" Requires="v">
                <p:oleObj spid="_x0000_s57493" name="Equation" r:id="rId11" imgW="774700" imgH="457200" progId="Equation.DSMT4">
                  <p:embed/>
                </p:oleObj>
              </mc:Choice>
              <mc:Fallback>
                <p:oleObj name="Equation" r:id="rId11" imgW="774700" imgH="457200" progId="Equation.DSMT4">
                  <p:embed/>
                  <p:pic>
                    <p:nvPicPr>
                      <p:cNvPr id="19" name="Object 3"/>
                      <p:cNvPicPr>
                        <a:picLocks noChangeAspect="1" noChangeArrowheads="1"/>
                      </p:cNvPicPr>
                      <p:nvPr/>
                    </p:nvPicPr>
                    <p:blipFill>
                      <a:blip r:embed="rId12"/>
                      <a:srcRect/>
                      <a:stretch>
                        <a:fillRect/>
                      </a:stretch>
                    </p:blipFill>
                    <p:spPr bwMode="auto">
                      <a:xfrm>
                        <a:off x="5334000" y="746919"/>
                        <a:ext cx="1466850" cy="8667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1698096"/>
          <a:ext cx="838200" cy="431800"/>
        </p:xfrm>
        <a:graphic>
          <a:graphicData uri="http://schemas.openxmlformats.org/presentationml/2006/ole">
            <mc:AlternateContent xmlns:mc="http://schemas.openxmlformats.org/markup-compatibility/2006">
              <mc:Choice xmlns:v="urn:schemas-microsoft-com:vml" Requires="v">
                <p:oleObj spid="_x0000_s57494" name="Equation" r:id="rId13" imgW="393700" imgH="203200" progId="Equation.DSMT4">
                  <p:embed/>
                </p:oleObj>
              </mc:Choice>
              <mc:Fallback>
                <p:oleObj name="Equation" r:id="rId13" imgW="393700" imgH="203200" progId="Equation.DSMT4">
                  <p:embed/>
                  <p:pic>
                    <p:nvPicPr>
                      <p:cNvPr id="20" name="Object 5"/>
                      <p:cNvPicPr>
                        <a:picLocks noChangeAspect="1" noChangeArrowheads="1"/>
                      </p:cNvPicPr>
                      <p:nvPr/>
                    </p:nvPicPr>
                    <p:blipFill>
                      <a:blip r:embed="rId14"/>
                      <a:srcRect/>
                      <a:stretch>
                        <a:fillRect/>
                      </a:stretch>
                    </p:blipFill>
                    <p:spPr bwMode="auto">
                      <a:xfrm>
                        <a:off x="5334000" y="1698096"/>
                        <a:ext cx="838200" cy="431800"/>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2214298"/>
          <a:ext cx="809625" cy="390525"/>
        </p:xfrm>
        <a:graphic>
          <a:graphicData uri="http://schemas.openxmlformats.org/presentationml/2006/ole">
            <mc:AlternateContent xmlns:mc="http://schemas.openxmlformats.org/markup-compatibility/2006">
              <mc:Choice xmlns:v="urn:schemas-microsoft-com:vml" Requires="v">
                <p:oleObj spid="_x0000_s57495" name="Equation" r:id="rId15" imgW="368300" imgH="177800" progId="Equation.DSMT4">
                  <p:embed/>
                </p:oleObj>
              </mc:Choice>
              <mc:Fallback>
                <p:oleObj name="Equation" r:id="rId15" imgW="368300" imgH="177800" progId="Equation.DSMT4">
                  <p:embed/>
                  <p:pic>
                    <p:nvPicPr>
                      <p:cNvPr id="21" name="Object 6"/>
                      <p:cNvPicPr>
                        <a:picLocks noChangeAspect="1" noChangeArrowheads="1"/>
                      </p:cNvPicPr>
                      <p:nvPr/>
                    </p:nvPicPr>
                    <p:blipFill>
                      <a:blip r:embed="rId16"/>
                      <a:srcRect/>
                      <a:stretch>
                        <a:fillRect/>
                      </a:stretch>
                    </p:blipFill>
                    <p:spPr bwMode="auto">
                      <a:xfrm>
                        <a:off x="5334000" y="2214298"/>
                        <a:ext cx="809625" cy="390525"/>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2689225"/>
          <a:ext cx="1676400" cy="892175"/>
        </p:xfrm>
        <a:graphic>
          <a:graphicData uri="http://schemas.openxmlformats.org/presentationml/2006/ole">
            <mc:AlternateContent xmlns:mc="http://schemas.openxmlformats.org/markup-compatibility/2006">
              <mc:Choice xmlns:v="urn:schemas-microsoft-com:vml" Requires="v">
                <p:oleObj spid="_x0000_s57496" name="Equation" r:id="rId17" imgW="977900" imgH="520700" progId="Equation.DSMT4">
                  <p:embed/>
                </p:oleObj>
              </mc:Choice>
              <mc:Fallback>
                <p:oleObj name="Equation" r:id="rId17" imgW="977900" imgH="520700" progId="Equation.DSMT4">
                  <p:embed/>
                  <p:pic>
                    <p:nvPicPr>
                      <p:cNvPr id="22" name="Object 7"/>
                      <p:cNvPicPr>
                        <a:picLocks noChangeAspect="1" noChangeArrowheads="1"/>
                      </p:cNvPicPr>
                      <p:nvPr/>
                    </p:nvPicPr>
                    <p:blipFill>
                      <a:blip r:embed="rId18"/>
                      <a:srcRect/>
                      <a:stretch>
                        <a:fillRect/>
                      </a:stretch>
                    </p:blipFill>
                    <p:spPr bwMode="auto">
                      <a:xfrm>
                        <a:off x="5334000" y="2689225"/>
                        <a:ext cx="1676400" cy="892175"/>
                      </a:xfrm>
                      <a:prstGeom prst="rect">
                        <a:avLst/>
                      </a:prstGeom>
                      <a:noFill/>
                      <a:extLst/>
                    </p:spPr>
                  </p:pic>
                </p:oleObj>
              </mc:Fallback>
            </mc:AlternateContent>
          </a:graphicData>
        </a:graphic>
      </p:graphicFrame>
    </p:spTree>
    <p:extLst>
      <p:ext uri="{BB962C8B-B14F-4D97-AF65-F5344CB8AC3E}">
        <p14:creationId xmlns:p14="http://schemas.microsoft.com/office/powerpoint/2010/main" val="36794932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Transformations</a:t>
            </a:r>
          </a:p>
        </p:txBody>
      </p:sp>
      <p:sp>
        <p:nvSpPr>
          <p:cNvPr id="11" name="Date Placeholder 10"/>
          <p:cNvSpPr>
            <a:spLocks noGrp="1"/>
          </p:cNvSpPr>
          <p:nvPr>
            <p:ph type="dt" sz="half" idx="10"/>
          </p:nvPr>
        </p:nvSpPr>
        <p:spPr/>
        <p:txBody>
          <a:bodyPr/>
          <a:lstStyle/>
          <a:p>
            <a:pPr>
              <a:defRPr/>
            </a:pPr>
            <a:r>
              <a:rPr lang="en-US"/>
              <a:t>Mon. Feb. 4, 2019</a:t>
            </a:r>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13" name="Footer Placeholder 12"/>
          <p:cNvSpPr>
            <a:spLocks noGrp="1"/>
          </p:cNvSpPr>
          <p:nvPr>
            <p:ph type="ftr" sz="quarter" idx="11"/>
          </p:nvPr>
        </p:nvSpPr>
        <p:spPr/>
        <p:txBody>
          <a:bodyPr/>
          <a:lstStyle/>
          <a:p>
            <a:pPr>
              <a:defRPr/>
            </a:pPr>
            <a:r>
              <a:rPr lang="de"/>
              <a:t>PHYS 3313-001, Spring 2019                      Dr. Amir Farbin</a:t>
            </a:r>
            <a:endParaRPr lang="en-US"/>
          </a:p>
        </p:txBody>
      </p:sp>
      <p:graphicFrame>
        <p:nvGraphicFramePr>
          <p:cNvPr id="15" name="Object 3"/>
          <p:cNvGraphicFramePr>
            <a:graphicFrameLocks noChangeAspect="1"/>
          </p:cNvGraphicFramePr>
          <p:nvPr>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29373" name="Equation" r:id="rId3" imgW="292100" imgH="165100" progId="Equation.DSMT4">
                  <p:embed/>
                </p:oleObj>
              </mc:Choice>
              <mc:Fallback>
                <p:oleObj name="Equation" r:id="rId3" imgW="292100" imgH="165100" progId="Equation.DSMT4">
                  <p:embed/>
                  <p:pic>
                    <p:nvPicPr>
                      <p:cNvPr id="15" name="Object 3"/>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29374" name="Equation" r:id="rId5" imgW="279400" imgH="190500" progId="Equation.DSMT4">
                  <p:embed/>
                </p:oleObj>
              </mc:Choice>
              <mc:Fallback>
                <p:oleObj name="Equation" r:id="rId5" imgW="279400" imgH="190500" progId="Equation.DSMT4">
                  <p:embed/>
                  <p:pic>
                    <p:nvPicPr>
                      <p:cNvPr id="16" name="Object 5"/>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29375" name="Equation" r:id="rId7" imgW="266700" imgH="165100" progId="Equation.DSMT4">
                  <p:embed/>
                </p:oleObj>
              </mc:Choice>
              <mc:Fallback>
                <p:oleObj name="Equation" r:id="rId7" imgW="266700" imgH="165100" progId="Equation.DSMT4">
                  <p:embed/>
                  <p:pic>
                    <p:nvPicPr>
                      <p:cNvPr id="17" name="Object 6"/>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29376" name="Equation" r:id="rId9" imgW="254000" imgH="152400" progId="Equation.DSMT4">
                  <p:embed/>
                </p:oleObj>
              </mc:Choice>
              <mc:Fallback>
                <p:oleObj name="Equation" r:id="rId9" imgW="254000" imgH="152400" progId="Equation.DSMT4">
                  <p:embed/>
                  <p:pic>
                    <p:nvPicPr>
                      <p:cNvPr id="18" name="Object 7"/>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29377" name="Equation" r:id="rId11" imgW="241300" imgH="127000" progId="Equation.DSMT4">
                  <p:embed/>
                </p:oleObj>
              </mc:Choice>
              <mc:Fallback>
                <p:oleObj name="Equation" r:id="rId11" imgW="241300" imgH="127000" progId="Equation.DSMT4">
                  <p:embed/>
                  <p:pic>
                    <p:nvPicPr>
                      <p:cNvPr id="19" name="Object 3"/>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29378" name="Equation" r:id="rId13" imgW="393700" imgH="203200" progId="Equation.DSMT4">
                  <p:embed/>
                </p:oleObj>
              </mc:Choice>
              <mc:Fallback>
                <p:oleObj name="Equation" r:id="rId13" imgW="393700" imgH="203200" progId="Equation.DSMT4">
                  <p:embed/>
                  <p:pic>
                    <p:nvPicPr>
                      <p:cNvPr id="20" name="Object 5"/>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29379" name="Equation" r:id="rId15" imgW="368300" imgH="177800" progId="Equation.DSMT4">
                  <p:embed/>
                </p:oleObj>
              </mc:Choice>
              <mc:Fallback>
                <p:oleObj name="Equation" r:id="rId15" imgW="368300" imgH="177800" progId="Equation.DSMT4">
                  <p:embed/>
                  <p:pic>
                    <p:nvPicPr>
                      <p:cNvPr id="21" name="Object 6"/>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29380" name="Equation" r:id="rId17" imgW="215900" imgH="139700" progId="Equation.DSMT4">
                  <p:embed/>
                </p:oleObj>
              </mc:Choice>
              <mc:Fallback>
                <p:oleObj name="Equation" r:id="rId17" imgW="215900" imgH="139700" progId="Equation.DSMT4">
                  <p:embed/>
                  <p:pic>
                    <p:nvPicPr>
                      <p:cNvPr id="22" name="Object 7"/>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29381" name="Equation" r:id="rId19" imgW="533400" imgH="457200" progId="Equation.DSMT4">
                  <p:embed/>
                </p:oleObj>
              </mc:Choice>
              <mc:Fallback>
                <p:oleObj name="Equation" r:id="rId19" imgW="533400" imgH="457200" progId="Equation.DSMT4">
                  <p:embed/>
                  <p:pic>
                    <p:nvPicPr>
                      <p:cNvPr id="23" name="Object 3"/>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29382" name="Equation" r:id="rId21" imgW="533400" imgH="457200" progId="Equation.DSMT4">
                  <p:embed/>
                </p:oleObj>
              </mc:Choice>
              <mc:Fallback>
                <p:oleObj name="Equation" r:id="rId21" imgW="533400" imgH="457200" progId="Equation.DSMT4">
                  <p:embed/>
                  <p:pic>
                    <p:nvPicPr>
                      <p:cNvPr id="24" name="Object 3"/>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29383" name="Equation" r:id="rId23" imgW="127000" imgH="165100" progId="Equation.DSMT4">
                  <p:embed/>
                </p:oleObj>
              </mc:Choice>
              <mc:Fallback>
                <p:oleObj name="Equation" r:id="rId23" imgW="127000" imgH="165100" progId="Equation.DSMT4">
                  <p:embed/>
                  <p:pic>
                    <p:nvPicPr>
                      <p:cNvPr id="25" name="Object 5"/>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29384" name="Equation" r:id="rId25" imgW="114300" imgH="139700" progId="Equation.DSMT4">
                  <p:embed/>
                </p:oleObj>
              </mc:Choice>
              <mc:Fallback>
                <p:oleObj name="Equation" r:id="rId25" imgW="114300" imgH="139700" progId="Equation.DSMT4">
                  <p:embed/>
                  <p:pic>
                    <p:nvPicPr>
                      <p:cNvPr id="26" name="Object 6"/>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29385" name="Equation" r:id="rId27" imgW="698500" imgH="520700" progId="Equation.DSMT4">
                  <p:embed/>
                </p:oleObj>
              </mc:Choice>
              <mc:Fallback>
                <p:oleObj name="Equation" r:id="rId27" imgW="698500" imgH="520700" progId="Equation.DSMT4">
                  <p:embed/>
                  <p:pic>
                    <p:nvPicPr>
                      <p:cNvPr id="27" name="Object 7"/>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29386" name="Equation" r:id="rId29" imgW="774700" imgH="520700" progId="Equation.DSMT4">
                  <p:embed/>
                </p:oleObj>
              </mc:Choice>
              <mc:Fallback>
                <p:oleObj name="Equation" r:id="rId29" imgW="774700" imgH="520700" progId="Equation.DSMT4">
                  <p:embed/>
                  <p:pic>
                    <p:nvPicPr>
                      <p:cNvPr id="28" name="Object 7"/>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31493681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152400"/>
            <a:ext cx="7772400" cy="762000"/>
          </a:xfrm>
        </p:spPr>
        <p:txBody>
          <a:bodyPr/>
          <a:lstStyle/>
          <a:p>
            <a:pPr algn="ctr" eaLnBrk="1" hangingPunct="1"/>
            <a:r>
              <a:rPr lang="en-US" sz="4800" dirty="0">
                <a:ea typeface="ＭＳ Ｐゴシック" pitchFamily="-84" charset="-128"/>
                <a:cs typeface="ＭＳ Ｐゴシック" pitchFamily="-84" charset="-128"/>
              </a:rPr>
              <a:t>Addition of Velocities</a:t>
            </a:r>
          </a:p>
        </p:txBody>
      </p:sp>
      <p:sp>
        <p:nvSpPr>
          <p:cNvPr id="80898" name="Rectangle 3"/>
          <p:cNvSpPr>
            <a:spLocks noGrp="1" noChangeArrowheads="1"/>
          </p:cNvSpPr>
          <p:nvPr>
            <p:ph type="body" idx="1"/>
          </p:nvPr>
        </p:nvSpPr>
        <p:spPr>
          <a:xfrm>
            <a:off x="228600" y="838200"/>
            <a:ext cx="8763000" cy="4953000"/>
          </a:xfrm>
        </p:spPr>
        <p:txBody>
          <a:bodyPr/>
          <a:lstStyle/>
          <a:p>
            <a:pPr marL="0" indent="0" algn="just" eaLnBrk="1" hangingPunct="1">
              <a:buFont typeface="Wingdings" pitchFamily="-84" charset="2"/>
              <a:buNone/>
            </a:pPr>
            <a:r>
              <a:rPr lang="en-US" sz="3600" dirty="0">
                <a:ea typeface="ＭＳ Ｐゴシック" pitchFamily="-84" charset="-128"/>
                <a:cs typeface="ＭＳ Ｐゴシック" pitchFamily="-84" charset="-128"/>
              </a:rPr>
              <a:t>How do we add velocities in a relativistic case?</a:t>
            </a:r>
          </a:p>
          <a:p>
            <a:pPr marL="0" indent="0" algn="just" eaLnBrk="1" hangingPunct="1">
              <a:buFont typeface="Wingdings" pitchFamily="-84" charset="2"/>
              <a:buNone/>
            </a:pPr>
            <a:r>
              <a:rPr lang="en-US" sz="3600" dirty="0">
                <a:ea typeface="ＭＳ Ｐゴシック" pitchFamily="-84" charset="-128"/>
                <a:cs typeface="ＭＳ Ｐゴシック" pitchFamily="-84" charset="-128"/>
              </a:rPr>
              <a:t>By taking differentials of the Lorentz transformation, relative velocities may be calculated:</a:t>
            </a:r>
          </a:p>
        </p:txBody>
      </p:sp>
      <p:sp>
        <p:nvSpPr>
          <p:cNvPr id="5" name="Date Placeholder 4"/>
          <p:cNvSpPr>
            <a:spLocks noGrp="1"/>
          </p:cNvSpPr>
          <p:nvPr>
            <p:ph type="dt" sz="half" idx="10"/>
          </p:nvPr>
        </p:nvSpPr>
        <p:spPr/>
        <p:txBody>
          <a:bodyPr/>
          <a:lstStyle/>
          <a:p>
            <a:pPr>
              <a:defRPr/>
            </a:pPr>
            <a:r>
              <a:rPr lang="en-US"/>
              <a:t>Mon. Feb. 4, 2019</a:t>
            </a:r>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de"/>
              <a:t>PHYS 3313-001, Spring 2019                      Dr. Amir Farbin</a:t>
            </a:r>
            <a:endParaRPr lang="en-US"/>
          </a:p>
        </p:txBody>
      </p:sp>
      <p:graphicFrame>
        <p:nvGraphicFramePr>
          <p:cNvPr id="8" name="Object 3"/>
          <p:cNvGraphicFramePr>
            <a:graphicFrameLocks noChangeAspect="1"/>
          </p:cNvGraphicFramePr>
          <p:nvPr>
            <p:extLst/>
          </p:nvPr>
        </p:nvGraphicFramePr>
        <p:xfrm>
          <a:off x="2166937" y="2667000"/>
          <a:ext cx="3243263" cy="909637"/>
        </p:xfrm>
        <a:graphic>
          <a:graphicData uri="http://schemas.openxmlformats.org/presentationml/2006/ole">
            <mc:AlternateContent xmlns:mc="http://schemas.openxmlformats.org/markup-compatibility/2006">
              <mc:Choice xmlns:v="urn:schemas-microsoft-com:vml" Requires="v">
                <p:oleObj spid="_x0000_s29897" name="Equation" r:id="rId3" imgW="1130300" imgH="266700" progId="Equation.DSMT4">
                  <p:embed/>
                </p:oleObj>
              </mc:Choice>
              <mc:Fallback>
                <p:oleObj name="Equation" r:id="rId3" imgW="1130300" imgH="266700" progId="Equation.DSMT4">
                  <p:embed/>
                  <p:pic>
                    <p:nvPicPr>
                      <p:cNvPr id="8" name="Object 3"/>
                      <p:cNvPicPr>
                        <a:picLocks noChangeAspect="1" noChangeArrowheads="1"/>
                      </p:cNvPicPr>
                      <p:nvPr/>
                    </p:nvPicPr>
                    <p:blipFill>
                      <a:blip r:embed="rId4"/>
                      <a:srcRect/>
                      <a:stretch>
                        <a:fillRect/>
                      </a:stretch>
                    </p:blipFill>
                    <p:spPr bwMode="auto">
                      <a:xfrm>
                        <a:off x="2166937" y="2667000"/>
                        <a:ext cx="3243263" cy="909637"/>
                      </a:xfrm>
                      <a:prstGeom prst="rect">
                        <a:avLst/>
                      </a:prstGeom>
                      <a:noFill/>
                      <a:ln>
                        <a:noFill/>
                      </a:ln>
                      <a:effectLst/>
                    </p:spPr>
                  </p:pic>
                </p:oleObj>
              </mc:Fallback>
            </mc:AlternateContent>
          </a:graphicData>
        </a:graphic>
      </p:graphicFrame>
      <p:graphicFrame>
        <p:nvGraphicFramePr>
          <p:cNvPr id="9" name="Object 3"/>
          <p:cNvGraphicFramePr>
            <a:graphicFrameLocks noChangeAspect="1"/>
          </p:cNvGraphicFramePr>
          <p:nvPr>
            <p:extLst/>
          </p:nvPr>
        </p:nvGraphicFramePr>
        <p:xfrm>
          <a:off x="2133600" y="3657600"/>
          <a:ext cx="1568450" cy="692150"/>
        </p:xfrm>
        <a:graphic>
          <a:graphicData uri="http://schemas.openxmlformats.org/presentationml/2006/ole">
            <mc:AlternateContent xmlns:mc="http://schemas.openxmlformats.org/markup-compatibility/2006">
              <mc:Choice xmlns:v="urn:schemas-microsoft-com:vml" Requires="v">
                <p:oleObj spid="_x0000_s29898" name="Equation" r:id="rId5" imgW="546100" imgH="203200" progId="Equation.DSMT4">
                  <p:embed/>
                </p:oleObj>
              </mc:Choice>
              <mc:Fallback>
                <p:oleObj name="Equation" r:id="rId5" imgW="546100" imgH="203200" progId="Equation.DSMT4">
                  <p:embed/>
                  <p:pic>
                    <p:nvPicPr>
                      <p:cNvPr id="9" name="Object 3"/>
                      <p:cNvPicPr>
                        <a:picLocks noChangeAspect="1" noChangeArrowheads="1"/>
                      </p:cNvPicPr>
                      <p:nvPr/>
                    </p:nvPicPr>
                    <p:blipFill>
                      <a:blip r:embed="rId6"/>
                      <a:srcRect/>
                      <a:stretch>
                        <a:fillRect/>
                      </a:stretch>
                    </p:blipFill>
                    <p:spPr bwMode="auto">
                      <a:xfrm>
                        <a:off x="2133600" y="3657600"/>
                        <a:ext cx="1568450" cy="692150"/>
                      </a:xfrm>
                      <a:prstGeom prst="rect">
                        <a:avLst/>
                      </a:prstGeom>
                      <a:noFill/>
                      <a:ln>
                        <a:noFill/>
                      </a:ln>
                      <a:effectLst/>
                    </p:spPr>
                  </p:pic>
                </p:oleObj>
              </mc:Fallback>
            </mc:AlternateContent>
          </a:graphicData>
        </a:graphic>
      </p:graphicFrame>
      <p:graphicFrame>
        <p:nvGraphicFramePr>
          <p:cNvPr id="10" name="Object 3"/>
          <p:cNvGraphicFramePr>
            <a:graphicFrameLocks noChangeAspect="1"/>
          </p:cNvGraphicFramePr>
          <p:nvPr>
            <p:extLst/>
          </p:nvPr>
        </p:nvGraphicFramePr>
        <p:xfrm>
          <a:off x="2133600" y="4419600"/>
          <a:ext cx="1530350" cy="561975"/>
        </p:xfrm>
        <a:graphic>
          <a:graphicData uri="http://schemas.openxmlformats.org/presentationml/2006/ole">
            <mc:AlternateContent xmlns:mc="http://schemas.openxmlformats.org/markup-compatibility/2006">
              <mc:Choice xmlns:v="urn:schemas-microsoft-com:vml" Requires="v">
                <p:oleObj spid="_x0000_s29899" name="Equation" r:id="rId7" imgW="533400" imgH="165100" progId="Equation.DSMT4">
                  <p:embed/>
                </p:oleObj>
              </mc:Choice>
              <mc:Fallback>
                <p:oleObj name="Equation" r:id="rId7" imgW="533400" imgH="165100" progId="Equation.DSMT4">
                  <p:embed/>
                  <p:pic>
                    <p:nvPicPr>
                      <p:cNvPr id="10" name="Object 3"/>
                      <p:cNvPicPr>
                        <a:picLocks noChangeAspect="1" noChangeArrowheads="1"/>
                      </p:cNvPicPr>
                      <p:nvPr/>
                    </p:nvPicPr>
                    <p:blipFill>
                      <a:blip r:embed="rId8"/>
                      <a:srcRect/>
                      <a:stretch>
                        <a:fillRect/>
                      </a:stretch>
                    </p:blipFill>
                    <p:spPr bwMode="auto">
                      <a:xfrm>
                        <a:off x="2133600" y="4419600"/>
                        <a:ext cx="1530350" cy="561975"/>
                      </a:xfrm>
                      <a:prstGeom prst="rect">
                        <a:avLst/>
                      </a:prstGeom>
                      <a:noFill/>
                      <a:ln>
                        <a:noFill/>
                      </a:ln>
                      <a:effectLst/>
                    </p:spPr>
                  </p:pic>
                </p:oleObj>
              </mc:Fallback>
            </mc:AlternateContent>
          </a:graphicData>
        </a:graphic>
      </p:graphicFrame>
      <p:graphicFrame>
        <p:nvGraphicFramePr>
          <p:cNvPr id="11" name="Object 3"/>
          <p:cNvGraphicFramePr>
            <a:graphicFrameLocks noChangeAspect="1"/>
          </p:cNvGraphicFramePr>
          <p:nvPr>
            <p:extLst/>
          </p:nvPr>
        </p:nvGraphicFramePr>
        <p:xfrm>
          <a:off x="2133600" y="5105400"/>
          <a:ext cx="4191000" cy="1081087"/>
        </p:xfrm>
        <a:graphic>
          <a:graphicData uri="http://schemas.openxmlformats.org/presentationml/2006/ole">
            <mc:AlternateContent xmlns:mc="http://schemas.openxmlformats.org/markup-compatibility/2006">
              <mc:Choice xmlns:v="urn:schemas-microsoft-com:vml" Requires="v">
                <p:oleObj spid="_x0000_s29900" name="Equation" r:id="rId9" imgW="1460500" imgH="317500" progId="Equation.DSMT4">
                  <p:embed/>
                </p:oleObj>
              </mc:Choice>
              <mc:Fallback>
                <p:oleObj name="Equation" r:id="rId9" imgW="1460500" imgH="317500" progId="Equation.DSMT4">
                  <p:embed/>
                  <p:pic>
                    <p:nvPicPr>
                      <p:cNvPr id="11" name="Object 3"/>
                      <p:cNvPicPr>
                        <a:picLocks noChangeAspect="1" noChangeArrowheads="1"/>
                      </p:cNvPicPr>
                      <p:nvPr/>
                    </p:nvPicPr>
                    <p:blipFill>
                      <a:blip r:embed="rId10"/>
                      <a:srcRect/>
                      <a:stretch>
                        <a:fillRect/>
                      </a:stretch>
                    </p:blipFill>
                    <p:spPr bwMode="auto">
                      <a:xfrm>
                        <a:off x="2133600" y="5105400"/>
                        <a:ext cx="4191000" cy="10810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170684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125413"/>
            <a:ext cx="8229600" cy="788987"/>
          </a:xfrm>
        </p:spPr>
        <p:txBody>
          <a:bodyPr/>
          <a:lstStyle/>
          <a:p>
            <a:pPr eaLnBrk="1" hangingPunct="1"/>
            <a:r>
              <a:rPr lang="en-US" sz="5400" dirty="0">
                <a:ea typeface="ＭＳ Ｐゴシック" pitchFamily="-84" charset="-128"/>
                <a:cs typeface="ＭＳ Ｐゴシック" pitchFamily="-84" charset="-128"/>
              </a:rPr>
              <a:t>So that…</a:t>
            </a:r>
          </a:p>
        </p:txBody>
      </p:sp>
      <p:sp>
        <p:nvSpPr>
          <p:cNvPr id="81922" name="Rectangle 3"/>
          <p:cNvSpPr>
            <a:spLocks noGrp="1" noChangeArrowheads="1"/>
          </p:cNvSpPr>
          <p:nvPr>
            <p:ph type="body" sz="half" idx="1"/>
          </p:nvPr>
        </p:nvSpPr>
        <p:spPr>
          <a:xfrm>
            <a:off x="381000" y="990600"/>
            <a:ext cx="8382000" cy="4800600"/>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defining velocities as: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x</a:t>
            </a:r>
            <a:r>
              <a:rPr lang="en-US" dirty="0">
                <a:ea typeface="ＭＳ Ｐゴシック" pitchFamily="-84" charset="-128"/>
                <a:cs typeface="ＭＳ Ｐゴシック" pitchFamily="-84" charset="-128"/>
              </a:rPr>
              <a:t> = </a:t>
            </a:r>
            <a:r>
              <a:rPr lang="en-US" i="1" dirty="0">
                <a:ea typeface="ＭＳ Ｐゴシック" pitchFamily="-84" charset="-128"/>
                <a:cs typeface="ＭＳ Ｐゴシック" pitchFamily="-84" charset="-128"/>
              </a:rPr>
              <a:t>dx</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y</a:t>
            </a:r>
            <a:r>
              <a:rPr lang="en-US" baseline="-25000" dirty="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dy</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x</a:t>
            </a:r>
            <a:r>
              <a:rPr lang="en-US" altLang="ja-JP" baseline="-25000" dirty="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t>
            </a:r>
            <a:r>
              <a:rPr lang="en-US" altLang="ja-JP" i="1" dirty="0">
                <a:ea typeface="ＭＳ Ｐゴシック" pitchFamily="-84" charset="-128"/>
                <a:cs typeface="ＭＳ Ｐゴシック" pitchFamily="-84" charset="-128"/>
              </a:rPr>
              <a:t>dx’</a:t>
            </a:r>
            <a:r>
              <a:rPr lang="en-US" altLang="ja-JP" dirty="0">
                <a:ea typeface="ＭＳ Ｐゴシック" pitchFamily="-84" charset="-128"/>
                <a:cs typeface="ＭＳ Ｐゴシック" pitchFamily="-84" charset="-128"/>
              </a:rPr>
              <a:t>/</a:t>
            </a:r>
            <a:r>
              <a:rPr lang="en-US" altLang="ja-JP" i="1" dirty="0" err="1">
                <a:ea typeface="ＭＳ Ｐゴシック" pitchFamily="-84" charset="-128"/>
                <a:cs typeface="ＭＳ Ｐゴシック" pitchFamily="-84" charset="-128"/>
              </a:rPr>
              <a:t>dt</a:t>
            </a:r>
            <a:r>
              <a:rPr lang="en-US" altLang="ja-JP" i="1"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etc. it can be shown that: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r>
              <a:rPr lang="en-US" dirty="0">
                <a:ea typeface="ＭＳ Ｐゴシック" pitchFamily="-84" charset="-128"/>
                <a:cs typeface="ＭＳ Ｐゴシック" pitchFamily="-84" charset="-128"/>
              </a:rPr>
              <a:t>With similar relations for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y</a:t>
            </a:r>
            <a:r>
              <a:rPr lang="en-US" dirty="0">
                <a:ea typeface="ＭＳ Ｐゴシック" pitchFamily="-84" charset="-128"/>
                <a:cs typeface="ＭＳ Ｐゴシック" pitchFamily="-84" charset="-128"/>
              </a:rPr>
              <a:t> and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z</a:t>
            </a:r>
            <a:r>
              <a:rPr lang="en-US" baseline="-25000" dirty="0">
                <a:ea typeface="ＭＳ Ｐゴシック" pitchFamily="-84" charset="-128"/>
                <a:cs typeface="ＭＳ Ｐゴシック" pitchFamily="-84" charset="-128"/>
              </a:rPr>
              <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Feb. 4, 2019</a:t>
            </a:r>
          </a:p>
        </p:txBody>
      </p:sp>
      <p:sp>
        <p:nvSpPr>
          <p:cNvPr id="8" name="Slide Number Placeholder 7"/>
          <p:cNvSpPr>
            <a:spLocks noGrp="1"/>
          </p:cNvSpPr>
          <p:nvPr>
            <p:ph type="sldNum" sz="quarter" idx="12"/>
          </p:nvPr>
        </p:nvSpPr>
        <p:spPr/>
        <p:txBody>
          <a:bodyPr/>
          <a:lstStyle/>
          <a:p>
            <a:fld id="{D2E2D3D9-226A-124B-9637-7AA1A3A82A15}" type="slidenum">
              <a:rPr lang="en-US" smtClean="0"/>
              <a:pPr/>
              <a:t>8</a:t>
            </a:fld>
            <a:endParaRPr lang="en-US"/>
          </a:p>
        </p:txBody>
      </p:sp>
      <p:sp>
        <p:nvSpPr>
          <p:cNvPr id="9" name="Footer Placeholder 8"/>
          <p:cNvSpPr>
            <a:spLocks noGrp="1"/>
          </p:cNvSpPr>
          <p:nvPr>
            <p:ph type="ftr" sz="quarter" idx="11"/>
          </p:nvPr>
        </p:nvSpPr>
        <p:spPr/>
        <p:txBody>
          <a:bodyPr/>
          <a:lstStyle/>
          <a:p>
            <a:pPr>
              <a:defRPr/>
            </a:pPr>
            <a:r>
              <a:rPr lang="de"/>
              <a:t>PHYS 3313-001, Spring 2019                      Dr. Amir Farbin</a:t>
            </a:r>
            <a:endParaRPr lang="en-US"/>
          </a:p>
        </p:txBody>
      </p:sp>
      <p:graphicFrame>
        <p:nvGraphicFramePr>
          <p:cNvPr id="13" name="Object 7"/>
          <p:cNvGraphicFramePr>
            <a:graphicFrameLocks noChangeAspect="1"/>
          </p:cNvGraphicFramePr>
          <p:nvPr>
            <p:extLst/>
          </p:nvPr>
        </p:nvGraphicFramePr>
        <p:xfrm>
          <a:off x="5562600" y="2286000"/>
          <a:ext cx="1868487" cy="1098550"/>
        </p:xfrm>
        <a:graphic>
          <a:graphicData uri="http://schemas.openxmlformats.org/presentationml/2006/ole">
            <mc:AlternateContent xmlns:mc="http://schemas.openxmlformats.org/markup-compatibility/2006">
              <mc:Choice xmlns:v="urn:schemas-microsoft-com:vml" Requires="v">
                <p:oleObj spid="_x0000_s30809" name="Equation" r:id="rId3" imgW="774700" imgH="508000" progId="Equation.DSMT4">
                  <p:embed/>
                </p:oleObj>
              </mc:Choice>
              <mc:Fallback>
                <p:oleObj name="Equation" r:id="rId3" imgW="774700" imgH="508000" progId="Equation.DSMT4">
                  <p:embed/>
                  <p:pic>
                    <p:nvPicPr>
                      <p:cNvPr id="13" name="Object 7"/>
                      <p:cNvPicPr>
                        <a:picLocks noChangeAspect="1" noChangeArrowheads="1"/>
                      </p:cNvPicPr>
                      <p:nvPr/>
                    </p:nvPicPr>
                    <p:blipFill>
                      <a:blip r:embed="rId4"/>
                      <a:srcRect/>
                      <a:stretch>
                        <a:fillRect/>
                      </a:stretch>
                    </p:blipFill>
                    <p:spPr bwMode="auto">
                      <a:xfrm>
                        <a:off x="5562600" y="2286000"/>
                        <a:ext cx="1868487"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nvPr>
        </p:nvGraphicFramePr>
        <p:xfrm>
          <a:off x="2971800" y="2168525"/>
          <a:ext cx="2603500" cy="1565275"/>
        </p:xfrm>
        <a:graphic>
          <a:graphicData uri="http://schemas.openxmlformats.org/presentationml/2006/ole">
            <mc:AlternateContent xmlns:mc="http://schemas.openxmlformats.org/markup-compatibility/2006">
              <mc:Choice xmlns:v="urn:schemas-microsoft-com:vml" Requires="v">
                <p:oleObj spid="_x0000_s30810" name="Equation" r:id="rId5" imgW="1079500" imgH="723900" progId="Equation.DSMT4">
                  <p:embed/>
                </p:oleObj>
              </mc:Choice>
              <mc:Fallback>
                <p:oleObj name="Equation" r:id="rId5" imgW="1079500" imgH="723900" progId="Equation.DSMT4">
                  <p:embed/>
                  <p:pic>
                    <p:nvPicPr>
                      <p:cNvPr id="14" name="Object 7"/>
                      <p:cNvPicPr>
                        <a:picLocks noChangeAspect="1" noChangeArrowheads="1"/>
                      </p:cNvPicPr>
                      <p:nvPr/>
                    </p:nvPicPr>
                    <p:blipFill>
                      <a:blip r:embed="rId6"/>
                      <a:srcRect/>
                      <a:stretch>
                        <a:fillRect/>
                      </a:stretch>
                    </p:blipFill>
                    <p:spPr bwMode="auto">
                      <a:xfrm>
                        <a:off x="2971800" y="2168525"/>
                        <a:ext cx="2603500" cy="1565275"/>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nvPr>
        </p:nvGraphicFramePr>
        <p:xfrm>
          <a:off x="2071688" y="4572000"/>
          <a:ext cx="2389187" cy="1371600"/>
        </p:xfrm>
        <a:graphic>
          <a:graphicData uri="http://schemas.openxmlformats.org/presentationml/2006/ole">
            <mc:AlternateContent xmlns:mc="http://schemas.openxmlformats.org/markup-compatibility/2006">
              <mc:Choice xmlns:v="urn:schemas-microsoft-com:vml" Requires="v">
                <p:oleObj spid="_x0000_s30811" name="Equation" r:id="rId7" imgW="1016000" imgH="558800" progId="Equation.DSMT4">
                  <p:embed/>
                </p:oleObj>
              </mc:Choice>
              <mc:Fallback>
                <p:oleObj name="Equation" r:id="rId7" imgW="1016000" imgH="558800" progId="Equation.DSMT4">
                  <p:embed/>
                  <p:pic>
                    <p:nvPicPr>
                      <p:cNvPr id="15" name="Object 7"/>
                      <p:cNvPicPr>
                        <a:picLocks noChangeAspect="1" noChangeArrowheads="1"/>
                      </p:cNvPicPr>
                      <p:nvPr/>
                    </p:nvPicPr>
                    <p:blipFill>
                      <a:blip r:embed="rId8"/>
                      <a:srcRect/>
                      <a:stretch>
                        <a:fillRect/>
                      </a:stretch>
                    </p:blipFill>
                    <p:spPr bwMode="auto">
                      <a:xfrm>
                        <a:off x="2071688" y="4572000"/>
                        <a:ext cx="2389187" cy="1371600"/>
                      </a:xfrm>
                      <a:prstGeom prst="rect">
                        <a:avLst/>
                      </a:prstGeom>
                      <a:noFill/>
                      <a:ln>
                        <a:noFill/>
                      </a:ln>
                      <a:effectLst/>
                      <a:extLst/>
                    </p:spPr>
                  </p:pic>
                </p:oleObj>
              </mc:Fallback>
            </mc:AlternateContent>
          </a:graphicData>
        </a:graphic>
      </p:graphicFrame>
      <p:graphicFrame>
        <p:nvGraphicFramePr>
          <p:cNvPr id="16" name="Object 7"/>
          <p:cNvGraphicFramePr>
            <a:graphicFrameLocks noChangeAspect="1"/>
          </p:cNvGraphicFramePr>
          <p:nvPr>
            <p:extLst/>
          </p:nvPr>
        </p:nvGraphicFramePr>
        <p:xfrm>
          <a:off x="6054725" y="4648200"/>
          <a:ext cx="2387600" cy="1308100"/>
        </p:xfrm>
        <a:graphic>
          <a:graphicData uri="http://schemas.openxmlformats.org/presentationml/2006/ole">
            <mc:AlternateContent xmlns:mc="http://schemas.openxmlformats.org/markup-compatibility/2006">
              <mc:Choice xmlns:v="urn:schemas-microsoft-com:vml" Requires="v">
                <p:oleObj spid="_x0000_s30812" name="Equation" r:id="rId9" imgW="1016000" imgH="533400" progId="Equation.DSMT4">
                  <p:embed/>
                </p:oleObj>
              </mc:Choice>
              <mc:Fallback>
                <p:oleObj name="Equation" r:id="rId9" imgW="1016000" imgH="533400" progId="Equation.DSMT4">
                  <p:embed/>
                  <p:pic>
                    <p:nvPicPr>
                      <p:cNvPr id="16" name="Object 7"/>
                      <p:cNvPicPr>
                        <a:picLocks noChangeAspect="1" noChangeArrowheads="1"/>
                      </p:cNvPicPr>
                      <p:nvPr/>
                    </p:nvPicPr>
                    <p:blipFill>
                      <a:blip r:embed="rId10"/>
                      <a:srcRect/>
                      <a:stretch>
                        <a:fillRect/>
                      </a:stretch>
                    </p:blipFill>
                    <p:spPr bwMode="auto">
                      <a:xfrm>
                        <a:off x="6054725" y="4648200"/>
                        <a:ext cx="2387600" cy="1308100"/>
                      </a:xfrm>
                      <a:prstGeom prst="rect">
                        <a:avLst/>
                      </a:prstGeom>
                      <a:noFill/>
                      <a:ln>
                        <a:noFill/>
                      </a:ln>
                      <a:effectLst/>
                      <a:extLst/>
                    </p:spPr>
                  </p:pic>
                </p:oleObj>
              </mc:Fallback>
            </mc:AlternateContent>
          </a:graphicData>
        </a:graphic>
      </p:graphicFrame>
      <p:pic>
        <p:nvPicPr>
          <p:cNvPr id="4" name="Picture 3"/>
          <p:cNvPicPr>
            <a:picLocks noChangeAspect="1"/>
          </p:cNvPicPr>
          <p:nvPr/>
        </p:nvPicPr>
        <p:blipFill>
          <a:blip r:embed="rId11"/>
          <a:stretch>
            <a:fillRect/>
          </a:stretch>
        </p:blipFill>
        <p:spPr>
          <a:xfrm>
            <a:off x="1284288" y="2239122"/>
            <a:ext cx="1687512" cy="1046257"/>
          </a:xfrm>
          <a:prstGeom prst="rect">
            <a:avLst/>
          </a:prstGeom>
        </p:spPr>
      </p:pic>
      <p:pic>
        <p:nvPicPr>
          <p:cNvPr id="5" name="Picture 4"/>
          <p:cNvPicPr>
            <a:picLocks noChangeAspect="1"/>
          </p:cNvPicPr>
          <p:nvPr/>
        </p:nvPicPr>
        <p:blipFill>
          <a:blip r:embed="rId12"/>
          <a:stretch>
            <a:fillRect/>
          </a:stretch>
        </p:blipFill>
        <p:spPr>
          <a:xfrm>
            <a:off x="530225" y="4648200"/>
            <a:ext cx="1550731" cy="981075"/>
          </a:xfrm>
          <a:prstGeom prst="rect">
            <a:avLst/>
          </a:prstGeom>
        </p:spPr>
      </p:pic>
      <p:pic>
        <p:nvPicPr>
          <p:cNvPr id="6" name="Picture 5"/>
          <p:cNvPicPr>
            <a:picLocks noChangeAspect="1"/>
          </p:cNvPicPr>
          <p:nvPr/>
        </p:nvPicPr>
        <p:blipFill>
          <a:blip r:embed="rId13"/>
          <a:stretch>
            <a:fillRect/>
          </a:stretch>
        </p:blipFill>
        <p:spPr>
          <a:xfrm>
            <a:off x="4756867" y="4806315"/>
            <a:ext cx="1297858" cy="838200"/>
          </a:xfrm>
          <a:prstGeom prst="rect">
            <a:avLst/>
          </a:prstGeom>
        </p:spPr>
      </p:pic>
    </p:spTree>
    <p:extLst>
      <p:ext uri="{BB962C8B-B14F-4D97-AF65-F5344CB8AC3E}">
        <p14:creationId xmlns:p14="http://schemas.microsoft.com/office/powerpoint/2010/main" val="30022269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0"/>
            <a:ext cx="8229600" cy="788987"/>
          </a:xfrm>
        </p:spPr>
        <p:txBody>
          <a:bodyPr/>
          <a:lstStyle/>
          <a:p>
            <a:pPr eaLnBrk="1" hangingPunct="1"/>
            <a:r>
              <a:rPr lang="en-US" dirty="0">
                <a:ea typeface="ＭＳ Ｐゴシック" pitchFamily="-84" charset="-128"/>
                <a:cs typeface="ＭＳ Ｐゴシック" pitchFamily="-84" charset="-128"/>
              </a:rPr>
              <a:t>The Lorentz Velocity Transformations</a:t>
            </a:r>
          </a:p>
        </p:txBody>
      </p:sp>
      <p:sp>
        <p:nvSpPr>
          <p:cNvPr id="82946" name="Rectangle 3"/>
          <p:cNvSpPr>
            <a:spLocks noGrp="1" noChangeArrowheads="1"/>
          </p:cNvSpPr>
          <p:nvPr>
            <p:ph type="body" sz="half" idx="1"/>
          </p:nvPr>
        </p:nvSpPr>
        <p:spPr>
          <a:xfrm>
            <a:off x="457200" y="685800"/>
            <a:ext cx="8077200" cy="4759325"/>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In addition to the previous relations, the </a:t>
            </a:r>
            <a:r>
              <a:rPr lang="en-US" b="1" dirty="0">
                <a:solidFill>
                  <a:srgbClr val="000000"/>
                </a:solidFill>
                <a:ea typeface="ＭＳ Ｐゴシック" pitchFamily="-84" charset="-128"/>
                <a:cs typeface="ＭＳ Ｐゴシック" pitchFamily="-84" charset="-128"/>
              </a:rPr>
              <a:t>Lorentz velocity</a:t>
            </a:r>
            <a:r>
              <a:rPr lang="en-US" dirty="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transformations</a:t>
            </a:r>
            <a:r>
              <a:rPr lang="en-US" dirty="0">
                <a:ea typeface="ＭＳ Ｐゴシック" pitchFamily="-84" charset="-128"/>
                <a:cs typeface="ＭＳ Ｐゴシック" pitchFamily="-84" charset="-128"/>
              </a:rPr>
              <a:t> for </a:t>
            </a:r>
            <a:r>
              <a:rPr lang="en-US" i="1" dirty="0" err="1">
                <a:ea typeface="ＭＳ Ｐゴシック" pitchFamily="-84" charset="-128"/>
                <a:cs typeface="ＭＳ Ｐゴシック" pitchFamily="-84" charset="-128"/>
              </a:rPr>
              <a:t>v</a:t>
            </a:r>
            <a:r>
              <a:rPr lang="en-US"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x</a:t>
            </a:r>
            <a:r>
              <a:rPr lang="en-US" altLang="ja-JP" dirty="0">
                <a:ea typeface="ＭＳ Ｐゴシック" pitchFamily="-84" charset="-128"/>
                <a:cs typeface="ＭＳ Ｐゴシック" pitchFamily="-84" charset="-128"/>
              </a:rPr>
              <a:t>, </a:t>
            </a:r>
            <a:r>
              <a:rPr lang="en-US" altLang="ja-JP" i="1" dirty="0" err="1">
                <a:ea typeface="ＭＳ Ｐゴシック" pitchFamily="-84" charset="-128"/>
                <a:cs typeface="ＭＳ Ｐゴシック" pitchFamily="-84" charset="-128"/>
              </a:rPr>
              <a:t>v</a:t>
            </a:r>
            <a:r>
              <a:rPr lang="en-US" altLang="ja-JP"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y</a:t>
            </a:r>
            <a:r>
              <a:rPr lang="en-US" altLang="ja-JP" baseline="-25000" dirty="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and </a:t>
            </a:r>
            <a:r>
              <a:rPr lang="en-US" altLang="ja-JP" i="1" dirty="0" err="1">
                <a:ea typeface="ＭＳ Ｐゴシック" pitchFamily="-84" charset="-128"/>
                <a:cs typeface="ＭＳ Ｐゴシック" pitchFamily="-84" charset="-128"/>
              </a:rPr>
              <a:t>v</a:t>
            </a:r>
            <a:r>
              <a:rPr lang="en-US" altLang="ja-JP"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z</a:t>
            </a:r>
            <a:r>
              <a:rPr lang="en-US" altLang="ja-JP" baseline="-25000" dirty="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can be obtained by switching primed and unprimed and changing </a:t>
            </a:r>
            <a:r>
              <a:rPr lang="en-US" altLang="ja-JP" i="1" dirty="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 to –</a:t>
            </a:r>
            <a:r>
              <a:rPr lang="en-US" altLang="ja-JP" i="1" dirty="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.(the velocity of the moving frame!!)</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Feb. 4, 2019</a:t>
            </a:r>
          </a:p>
        </p:txBody>
      </p:sp>
      <p:sp>
        <p:nvSpPr>
          <p:cNvPr id="8" name="Slide Number Placeholder 7"/>
          <p:cNvSpPr>
            <a:spLocks noGrp="1"/>
          </p:cNvSpPr>
          <p:nvPr>
            <p:ph type="sldNum" sz="quarter" idx="12"/>
          </p:nvPr>
        </p:nvSpPr>
        <p:spPr/>
        <p:txBody>
          <a:bodyPr/>
          <a:lstStyle/>
          <a:p>
            <a:fld id="{D2E2D3D9-226A-124B-9637-7AA1A3A82A15}" type="slidenum">
              <a:rPr lang="en-US" smtClean="0"/>
              <a:pPr/>
              <a:t>9</a:t>
            </a:fld>
            <a:endParaRPr lang="en-US"/>
          </a:p>
        </p:txBody>
      </p:sp>
      <p:sp>
        <p:nvSpPr>
          <p:cNvPr id="9" name="Footer Placeholder 8"/>
          <p:cNvSpPr>
            <a:spLocks noGrp="1"/>
          </p:cNvSpPr>
          <p:nvPr>
            <p:ph type="ftr" sz="quarter" idx="11"/>
          </p:nvPr>
        </p:nvSpPr>
        <p:spPr/>
        <p:txBody>
          <a:bodyPr/>
          <a:lstStyle/>
          <a:p>
            <a:pPr>
              <a:defRPr/>
            </a:pPr>
            <a:r>
              <a:rPr lang="de"/>
              <a:t>PHYS 3313-001, Spring 2019                      Dr. Amir Farbin</a:t>
            </a:r>
            <a:endParaRPr lang="en-US"/>
          </a:p>
        </p:txBody>
      </p:sp>
      <p:graphicFrame>
        <p:nvGraphicFramePr>
          <p:cNvPr id="13" name="Object 7"/>
          <p:cNvGraphicFramePr>
            <a:graphicFrameLocks noChangeAspect="1"/>
          </p:cNvGraphicFramePr>
          <p:nvPr>
            <p:extLst/>
          </p:nvPr>
        </p:nvGraphicFramePr>
        <p:xfrm>
          <a:off x="3962400" y="2667000"/>
          <a:ext cx="1868488" cy="1098550"/>
        </p:xfrm>
        <a:graphic>
          <a:graphicData uri="http://schemas.openxmlformats.org/presentationml/2006/ole">
            <mc:AlternateContent xmlns:mc="http://schemas.openxmlformats.org/markup-compatibility/2006">
              <mc:Choice xmlns:v="urn:schemas-microsoft-com:vml" Requires="v">
                <p:oleObj spid="_x0000_s31811" name="Equation" r:id="rId3" imgW="774700" imgH="508000" progId="Equation.DSMT4">
                  <p:embed/>
                </p:oleObj>
              </mc:Choice>
              <mc:Fallback>
                <p:oleObj name="Equation" r:id="rId3" imgW="774700" imgH="508000" progId="Equation.DSMT4">
                  <p:embed/>
                  <p:pic>
                    <p:nvPicPr>
                      <p:cNvPr id="13" name="Object 7"/>
                      <p:cNvPicPr>
                        <a:picLocks noChangeAspect="1" noChangeArrowheads="1"/>
                      </p:cNvPicPr>
                      <p:nvPr/>
                    </p:nvPicPr>
                    <p:blipFill>
                      <a:blip r:embed="rId4"/>
                      <a:srcRect/>
                      <a:stretch>
                        <a:fillRect/>
                      </a:stretch>
                    </p:blipFill>
                    <p:spPr bwMode="auto">
                      <a:xfrm>
                        <a:off x="3962400" y="2667000"/>
                        <a:ext cx="1868488"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nvPr>
        </p:nvGraphicFramePr>
        <p:xfrm>
          <a:off x="3976688" y="3657600"/>
          <a:ext cx="2387600" cy="1371600"/>
        </p:xfrm>
        <a:graphic>
          <a:graphicData uri="http://schemas.openxmlformats.org/presentationml/2006/ole">
            <mc:AlternateContent xmlns:mc="http://schemas.openxmlformats.org/markup-compatibility/2006">
              <mc:Choice xmlns:v="urn:schemas-microsoft-com:vml" Requires="v">
                <p:oleObj spid="_x0000_s31812" name="Equation" r:id="rId5" imgW="1016000" imgH="558800" progId="Equation.DSMT4">
                  <p:embed/>
                </p:oleObj>
              </mc:Choice>
              <mc:Fallback>
                <p:oleObj name="Equation" r:id="rId5" imgW="1016000" imgH="558800" progId="Equation.DSMT4">
                  <p:embed/>
                  <p:pic>
                    <p:nvPicPr>
                      <p:cNvPr id="14" name="Object 7"/>
                      <p:cNvPicPr>
                        <a:picLocks noChangeAspect="1" noChangeArrowheads="1"/>
                      </p:cNvPicPr>
                      <p:nvPr/>
                    </p:nvPicPr>
                    <p:blipFill>
                      <a:blip r:embed="rId6"/>
                      <a:srcRect/>
                      <a:stretch>
                        <a:fillRect/>
                      </a:stretch>
                    </p:blipFill>
                    <p:spPr bwMode="auto">
                      <a:xfrm>
                        <a:off x="3976688" y="3657600"/>
                        <a:ext cx="2387600" cy="1371600"/>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nvPr>
        </p:nvGraphicFramePr>
        <p:xfrm>
          <a:off x="3921125" y="5014913"/>
          <a:ext cx="2387600" cy="1309687"/>
        </p:xfrm>
        <a:graphic>
          <a:graphicData uri="http://schemas.openxmlformats.org/presentationml/2006/ole">
            <mc:AlternateContent xmlns:mc="http://schemas.openxmlformats.org/markup-compatibility/2006">
              <mc:Choice xmlns:v="urn:schemas-microsoft-com:vml" Requires="v">
                <p:oleObj spid="_x0000_s31813" name="Equation" r:id="rId7" imgW="1016000" imgH="533400" progId="Equation.DSMT4">
                  <p:embed/>
                </p:oleObj>
              </mc:Choice>
              <mc:Fallback>
                <p:oleObj name="Equation" r:id="rId7" imgW="1016000" imgH="533400" progId="Equation.DSMT4">
                  <p:embed/>
                  <p:pic>
                    <p:nvPicPr>
                      <p:cNvPr id="15" name="Object 7"/>
                      <p:cNvPicPr>
                        <a:picLocks noChangeAspect="1" noChangeArrowheads="1"/>
                      </p:cNvPicPr>
                      <p:nvPr/>
                    </p:nvPicPr>
                    <p:blipFill>
                      <a:blip r:embed="rId8"/>
                      <a:srcRect/>
                      <a:stretch>
                        <a:fillRect/>
                      </a:stretch>
                    </p:blipFill>
                    <p:spPr bwMode="auto">
                      <a:xfrm>
                        <a:off x="3921125" y="5014913"/>
                        <a:ext cx="2387600" cy="1309687"/>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9"/>
          <a:stretch>
            <a:fillRect/>
          </a:stretch>
        </p:blipFill>
        <p:spPr>
          <a:xfrm>
            <a:off x="3234372" y="2913062"/>
            <a:ext cx="738188" cy="492125"/>
          </a:xfrm>
          <a:prstGeom prst="rect">
            <a:avLst/>
          </a:prstGeom>
        </p:spPr>
      </p:pic>
      <p:pic>
        <p:nvPicPr>
          <p:cNvPr id="3" name="Picture 2"/>
          <p:cNvPicPr>
            <a:picLocks noChangeAspect="1"/>
          </p:cNvPicPr>
          <p:nvPr/>
        </p:nvPicPr>
        <p:blipFill>
          <a:blip r:embed="rId10"/>
          <a:stretch>
            <a:fillRect/>
          </a:stretch>
        </p:blipFill>
        <p:spPr>
          <a:xfrm>
            <a:off x="3221037" y="4068960"/>
            <a:ext cx="700088" cy="525066"/>
          </a:xfrm>
          <a:prstGeom prst="rect">
            <a:avLst/>
          </a:prstGeom>
        </p:spPr>
      </p:pic>
      <p:pic>
        <p:nvPicPr>
          <p:cNvPr id="4" name="Picture 3"/>
          <p:cNvPicPr>
            <a:picLocks noChangeAspect="1"/>
          </p:cNvPicPr>
          <p:nvPr/>
        </p:nvPicPr>
        <p:blipFill>
          <a:blip r:embed="rId11"/>
          <a:stretch>
            <a:fillRect/>
          </a:stretch>
        </p:blipFill>
        <p:spPr>
          <a:xfrm>
            <a:off x="3200400" y="5334000"/>
            <a:ext cx="685800" cy="506895"/>
          </a:xfrm>
          <a:prstGeom prst="rect">
            <a:avLst/>
          </a:prstGeom>
        </p:spPr>
      </p:pic>
    </p:spTree>
    <p:extLst>
      <p:ext uri="{BB962C8B-B14F-4D97-AF65-F5344CB8AC3E}">
        <p14:creationId xmlns:p14="http://schemas.microsoft.com/office/powerpoint/2010/main" val="356762189"/>
      </p:ext>
    </p:extLst>
  </p:cSld>
  <p:clrMapOvr>
    <a:masterClrMapping/>
  </p:clrMapOvr>
  <p:transition/>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17269</TotalTime>
  <Words>1139</Words>
  <Application>Microsoft Macintosh PowerPoint</Application>
  <PresentationFormat>On-screen Show (4:3)</PresentationFormat>
  <Paragraphs>134</Paragraphs>
  <Slides>13</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 Narrow</vt:lpstr>
      <vt:lpstr>Monotype Corsiva</vt:lpstr>
      <vt:lpstr>Symbol</vt:lpstr>
      <vt:lpstr>Times New Roman</vt:lpstr>
      <vt:lpstr>Wingdings</vt:lpstr>
      <vt:lpstr>phys1443-spring02</vt:lpstr>
      <vt:lpstr>Equation</vt:lpstr>
      <vt:lpstr>PHYS 3313 – Section 001 Lecture #6</vt:lpstr>
      <vt:lpstr>Announcements</vt:lpstr>
      <vt:lpstr>Reminder: Special Project #2</vt:lpstr>
      <vt:lpstr>Reminder: Special Project #3</vt:lpstr>
      <vt:lpstr>The complete Lorentz Transformations</vt:lpstr>
      <vt:lpstr>The Complete Lorentz Transformations</vt:lpstr>
      <vt:lpstr>Addition of Velocities</vt:lpstr>
      <vt:lpstr>So that…</vt:lpstr>
      <vt:lpstr>The Lorentz Velocity Transformations</vt:lpstr>
      <vt:lpstr>Velocity Addition Summary</vt:lpstr>
      <vt:lpstr>Velocity Addition Example</vt:lpstr>
      <vt:lpstr>A test of Lorentz velocity addition: π0 decay</vt:lpstr>
      <vt:lpstr>Twin Paradox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696</cp:revision>
  <cp:lastPrinted>2013-08-26T21:25:15Z</cp:lastPrinted>
  <dcterms:created xsi:type="dcterms:W3CDTF">2012-08-27T21:13:02Z</dcterms:created>
  <dcterms:modified xsi:type="dcterms:W3CDTF">2019-02-04T20:34:35Z</dcterms:modified>
</cp:coreProperties>
</file>