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639" r:id="rId3"/>
    <p:sldId id="576" r:id="rId4"/>
    <p:sldId id="640" r:id="rId5"/>
    <p:sldId id="607" r:id="rId6"/>
    <p:sldId id="622" r:id="rId7"/>
    <p:sldId id="623" r:id="rId8"/>
    <p:sldId id="624" r:id="rId9"/>
    <p:sldId id="625" r:id="rId10"/>
    <p:sldId id="626" r:id="rId11"/>
    <p:sldId id="627" r:id="rId12"/>
    <p:sldId id="628" r:id="rId13"/>
    <p:sldId id="629" r:id="rId1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2"/>
    <p:restoredTop sz="94660"/>
  </p:normalViewPr>
  <p:slideViewPr>
    <p:cSldViewPr>
      <p:cViewPr varScale="1">
        <p:scale>
          <a:sx n="131" d="100"/>
          <a:sy n="131" d="100"/>
        </p:scale>
        <p:origin x="2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3.emf"/><Relationship Id="rId7" Type="http://schemas.openxmlformats.org/officeDocument/2006/relationships/image" Target="../media/image9.emf"/><Relationship Id="rId12" Type="http://schemas.openxmlformats.org/officeDocument/2006/relationships/image" Target="../media/image20.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8.emf"/><Relationship Id="rId11" Type="http://schemas.openxmlformats.org/officeDocument/2006/relationships/image" Target="../media/image19.emf"/><Relationship Id="rId5" Type="http://schemas.openxmlformats.org/officeDocument/2006/relationships/image" Target="../media/image15.emf"/><Relationship Id="rId10" Type="http://schemas.openxmlformats.org/officeDocument/2006/relationships/image" Target="../media/image18.emf"/><Relationship Id="rId4" Type="http://schemas.openxmlformats.org/officeDocument/2006/relationships/image" Target="../media/image14.emf"/><Relationship Id="rId9" Type="http://schemas.openxmlformats.org/officeDocument/2006/relationships/image" Target="../media/image17.emf"/><Relationship Id="rId14"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emf"/><Relationship Id="rId10" Type="http://schemas.openxmlformats.org/officeDocument/2006/relationships/image" Target="../media/image49.emf"/><Relationship Id="rId4" Type="http://schemas.openxmlformats.org/officeDocument/2006/relationships/image" Target="../media/image43.emf"/><Relationship Id="rId9"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4" Type="http://schemas.openxmlformats.org/officeDocument/2006/relationships/image" Target="../media/image5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98124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43702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2</a:t>
            </a:fld>
            <a:endParaRPr lang="en-US"/>
          </a:p>
        </p:txBody>
      </p:sp>
    </p:spTree>
    <p:extLst>
      <p:ext uri="{BB962C8B-B14F-4D97-AF65-F5344CB8AC3E}">
        <p14:creationId xmlns:p14="http://schemas.microsoft.com/office/powerpoint/2010/main" val="382166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3</a:t>
            </a:fld>
            <a:endParaRPr lang="en-US"/>
          </a:p>
        </p:txBody>
      </p:sp>
    </p:spTree>
    <p:extLst>
      <p:ext uri="{BB962C8B-B14F-4D97-AF65-F5344CB8AC3E}">
        <p14:creationId xmlns:p14="http://schemas.microsoft.com/office/powerpoint/2010/main" val="234480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3FCA8-7013-4340-A464-7D069A846242}" type="slidenum">
              <a:rPr lang="en-US" smtClean="0"/>
              <a:pPr/>
              <a:t>10</a:t>
            </a:fld>
            <a:endParaRPr lang="en-US"/>
          </a:p>
        </p:txBody>
      </p:sp>
    </p:spTree>
    <p:extLst>
      <p:ext uri="{BB962C8B-B14F-4D97-AF65-F5344CB8AC3E}">
        <p14:creationId xmlns:p14="http://schemas.microsoft.com/office/powerpoint/2010/main" val="1449076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11</a:t>
            </a:fld>
            <a:endParaRPr lang="en-US"/>
          </a:p>
        </p:txBody>
      </p:sp>
    </p:spTree>
    <p:extLst>
      <p:ext uri="{BB962C8B-B14F-4D97-AF65-F5344CB8AC3E}">
        <p14:creationId xmlns:p14="http://schemas.microsoft.com/office/powerpoint/2010/main" val="2569321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33FCA8-7013-4340-A464-7D069A846242}" type="slidenum">
              <a:rPr lang="en-US" smtClean="0"/>
              <a:pPr/>
              <a:t>12</a:t>
            </a:fld>
            <a:endParaRPr lang="en-US"/>
          </a:p>
        </p:txBody>
      </p:sp>
    </p:spTree>
    <p:extLst>
      <p:ext uri="{BB962C8B-B14F-4D97-AF65-F5344CB8AC3E}">
        <p14:creationId xmlns:p14="http://schemas.microsoft.com/office/powerpoint/2010/main" val="391496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E34483E-5B5B-BD45-A08D-10B8C52212D4}" type="slidenum">
              <a:rPr lang="en-US" smtClean="0"/>
              <a:pPr>
                <a:defRPr/>
              </a:pPr>
              <a:t>13</a:t>
            </a:fld>
            <a:endParaRPr lang="en-US"/>
          </a:p>
        </p:txBody>
      </p:sp>
    </p:spTree>
    <p:extLst>
      <p:ext uri="{BB962C8B-B14F-4D97-AF65-F5344CB8AC3E}">
        <p14:creationId xmlns:p14="http://schemas.microsoft.com/office/powerpoint/2010/main" val="28278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t>Mon. Feb. 4, 2019</a:t>
            </a:r>
          </a:p>
        </p:txBody>
      </p:sp>
      <p:sp>
        <p:nvSpPr>
          <p:cNvPr id="6" name="Rectangle 5"/>
          <p:cNvSpPr>
            <a:spLocks noGrp="1" noChangeArrowheads="1"/>
          </p:cNvSpPr>
          <p:nvPr>
            <p:ph type="ftr" sz="quarter" idx="11"/>
          </p:nvPr>
        </p:nvSpPr>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8"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7"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8" name="Rectangle 6"/>
          <p:cNvSpPr>
            <a:spLocks noGrp="1" noChangeArrowheads="1"/>
          </p:cNvSpPr>
          <p:nvPr>
            <p:ph type="sldNum" sz="quarter" idx="12"/>
          </p:nvPr>
        </p:nvSpPr>
        <p:spPr>
          <a:ln/>
        </p:spPr>
        <p:txBody>
          <a:bodyPr/>
          <a:lstStyle>
            <a:lvl1pPr>
              <a:defRPr/>
            </a:lvl1pPr>
          </a:lstStyle>
          <a:p>
            <a:fld id="{ADB2E083-8E3A-1B42-A68A-F85B4CD88EAD}" type="slidenum">
              <a:rPr lang="en-US"/>
              <a:pPr/>
              <a:t>‹#›</a:t>
            </a:fld>
            <a:endParaRPr lang="en-US"/>
          </a:p>
        </p:txBody>
      </p:sp>
    </p:spTree>
    <p:extLst>
      <p:ext uri="{BB962C8B-B14F-4D97-AF65-F5344CB8AC3E}">
        <p14:creationId xmlns:p14="http://schemas.microsoft.com/office/powerpoint/2010/main" val="31812540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5"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8"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4"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3"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Mon. Feb. 4, 2019</a:t>
            </a:r>
          </a:p>
        </p:txBody>
      </p:sp>
      <p:sp>
        <p:nvSpPr>
          <p:cNvPr id="6" name="Rectangle 5"/>
          <p:cNvSpPr>
            <a:spLocks noGrp="1" noChangeArrowheads="1"/>
          </p:cNvSpPr>
          <p:nvPr>
            <p:ph type="ftr" sz="quarter" idx="11"/>
          </p:nvPr>
        </p:nvSpPr>
        <p:spPr>
          <a:ln/>
        </p:spPr>
        <p:txBody>
          <a:bodyPr/>
          <a:lstStyle>
            <a:lvl1pPr>
              <a:defRPr/>
            </a:lvl1pPr>
          </a:lstStyle>
          <a:p>
            <a:pPr>
              <a:defRPr/>
            </a:pPr>
            <a:r>
              <a:rPr lang="de"/>
              <a:t>PHYS 3313-001, Spring 2019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a:t>Mon. Feb. 4,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de"/>
              <a:t>PHYS 3313-001, Spring 2019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emf"/><Relationship Id="rId18" Type="http://schemas.openxmlformats.org/officeDocument/2006/relationships/oleObject" Target="../embeddings/oleObject42.bin"/><Relationship Id="rId3" Type="http://schemas.openxmlformats.org/officeDocument/2006/relationships/notesSlide" Target="../notesSlides/notesSlide3.xml"/><Relationship Id="rId21" Type="http://schemas.openxmlformats.org/officeDocument/2006/relationships/image" Target="../media/image48.emf"/><Relationship Id="rId7" Type="http://schemas.openxmlformats.org/officeDocument/2006/relationships/image" Target="../media/image41.emf"/><Relationship Id="rId12" Type="http://schemas.openxmlformats.org/officeDocument/2006/relationships/oleObject" Target="../embeddings/oleObject39.bin"/><Relationship Id="rId17" Type="http://schemas.openxmlformats.org/officeDocument/2006/relationships/image" Target="../media/image46.emf"/><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oleObject" Target="../embeddings/oleObject41.bin"/><Relationship Id="rId20" Type="http://schemas.openxmlformats.org/officeDocument/2006/relationships/oleObject" Target="../embeddings/oleObject43.bin"/><Relationship Id="rId1" Type="http://schemas.openxmlformats.org/officeDocument/2006/relationships/vmlDrawing" Target="../drawings/vmlDrawing7.vml"/><Relationship Id="rId6" Type="http://schemas.openxmlformats.org/officeDocument/2006/relationships/oleObject" Target="../embeddings/oleObject36.bin"/><Relationship Id="rId11" Type="http://schemas.openxmlformats.org/officeDocument/2006/relationships/image" Target="../media/image43.emf"/><Relationship Id="rId24" Type="http://schemas.openxmlformats.org/officeDocument/2006/relationships/oleObject" Target="../embeddings/oleObject45.bin"/><Relationship Id="rId5" Type="http://schemas.openxmlformats.org/officeDocument/2006/relationships/image" Target="../media/image40.emf"/><Relationship Id="rId15" Type="http://schemas.openxmlformats.org/officeDocument/2006/relationships/image" Target="../media/image45.emf"/><Relationship Id="rId23" Type="http://schemas.openxmlformats.org/officeDocument/2006/relationships/image" Target="../media/image49.emf"/><Relationship Id="rId10" Type="http://schemas.openxmlformats.org/officeDocument/2006/relationships/oleObject" Target="../embeddings/oleObject38.bin"/><Relationship Id="rId19" Type="http://schemas.openxmlformats.org/officeDocument/2006/relationships/image" Target="../media/image47.emf"/><Relationship Id="rId4" Type="http://schemas.openxmlformats.org/officeDocument/2006/relationships/oleObject" Target="../embeddings/oleObject35.bin"/><Relationship Id="rId9" Type="http://schemas.openxmlformats.org/officeDocument/2006/relationships/image" Target="../media/image42.emf"/><Relationship Id="rId14" Type="http://schemas.openxmlformats.org/officeDocument/2006/relationships/oleObject" Target="../embeddings/oleObject40.bin"/><Relationship Id="rId22"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4.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7.bin"/><Relationship Id="rId11" Type="http://schemas.openxmlformats.org/officeDocument/2006/relationships/image" Target="../media/image54.emf"/><Relationship Id="rId5" Type="http://schemas.openxmlformats.org/officeDocument/2006/relationships/image" Target="../media/image51.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3.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5.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1.bin"/><Relationship Id="rId5" Type="http://schemas.openxmlformats.org/officeDocument/2006/relationships/image" Target="../media/image55.emf"/><Relationship Id="rId4" Type="http://schemas.openxmlformats.org/officeDocument/2006/relationships/oleObject" Target="../embeddings/oleObject50.bin"/><Relationship Id="rId9" Type="http://schemas.openxmlformats.org/officeDocument/2006/relationships/image" Target="../media/image5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7.bin"/><Relationship Id="rId18" Type="http://schemas.openxmlformats.org/officeDocument/2006/relationships/image" Target="../media/image10.e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e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9.emf"/><Relationship Id="rId1" Type="http://schemas.openxmlformats.org/officeDocument/2006/relationships/vmlDrawing" Target="../drawings/vmlDrawing2.vml"/><Relationship Id="rId6" Type="http://schemas.openxmlformats.org/officeDocument/2006/relationships/image" Target="../media/image4.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5.bin"/><Relationship Id="rId1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15.bin"/><Relationship Id="rId18" Type="http://schemas.openxmlformats.org/officeDocument/2006/relationships/image" Target="../media/image16.emf"/><Relationship Id="rId26" Type="http://schemas.openxmlformats.org/officeDocument/2006/relationships/image" Target="../media/image20.emf"/><Relationship Id="rId3" Type="http://schemas.openxmlformats.org/officeDocument/2006/relationships/oleObject" Target="../embeddings/oleObject10.bin"/><Relationship Id="rId21" Type="http://schemas.openxmlformats.org/officeDocument/2006/relationships/oleObject" Target="../embeddings/oleObject19.bin"/><Relationship Id="rId7" Type="http://schemas.openxmlformats.org/officeDocument/2006/relationships/oleObject" Target="../embeddings/oleObject12.bin"/><Relationship Id="rId12" Type="http://schemas.openxmlformats.org/officeDocument/2006/relationships/image" Target="../media/image15.emf"/><Relationship Id="rId17" Type="http://schemas.openxmlformats.org/officeDocument/2006/relationships/oleObject" Target="../embeddings/oleObject17.bin"/><Relationship Id="rId25"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9.emf"/><Relationship Id="rId20" Type="http://schemas.openxmlformats.org/officeDocument/2006/relationships/image" Target="../media/image17.emf"/><Relationship Id="rId29"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14.bin"/><Relationship Id="rId24" Type="http://schemas.openxmlformats.org/officeDocument/2006/relationships/image" Target="../media/image19.e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28" Type="http://schemas.openxmlformats.org/officeDocument/2006/relationships/image" Target="../media/image21.emf"/><Relationship Id="rId10" Type="http://schemas.openxmlformats.org/officeDocument/2006/relationships/image" Target="../media/image14.emf"/><Relationship Id="rId19" Type="http://schemas.openxmlformats.org/officeDocument/2006/relationships/oleObject" Target="../embeddings/oleObject18.bin"/><Relationship Id="rId4" Type="http://schemas.openxmlformats.org/officeDocument/2006/relationships/image" Target="../media/image11.emf"/><Relationship Id="rId9" Type="http://schemas.openxmlformats.org/officeDocument/2006/relationships/oleObject" Target="../embeddings/oleObject13.bin"/><Relationship Id="rId14" Type="http://schemas.openxmlformats.org/officeDocument/2006/relationships/image" Target="../media/image8.emf"/><Relationship Id="rId22" Type="http://schemas.openxmlformats.org/officeDocument/2006/relationships/image" Target="../media/image18.emf"/><Relationship Id="rId27" Type="http://schemas.openxmlformats.org/officeDocument/2006/relationships/oleObject" Target="../embeddings/oleObject22.bin"/><Relationship Id="rId30"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oleObject" Target="../embeddings/oleObject25.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27.bin"/></Relationships>
</file>

<file path=ppt/slides/_rels/slide8.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3.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2.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8.emf"/><Relationship Id="rId11" Type="http://schemas.openxmlformats.org/officeDocument/2006/relationships/image" Target="../media/image31.emf"/><Relationship Id="rId5" Type="http://schemas.openxmlformats.org/officeDocument/2006/relationships/oleObject" Target="../embeddings/oleObject29.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31.bin"/></Relationships>
</file>

<file path=ppt/slides/_rels/slide9.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5.emf"/><Relationship Id="rId11" Type="http://schemas.openxmlformats.org/officeDocument/2006/relationships/image" Target="../media/image39.emf"/><Relationship Id="rId5" Type="http://schemas.openxmlformats.org/officeDocument/2006/relationships/oleObject" Target="../embeddings/oleObject33.bin"/><Relationship Id="rId10" Type="http://schemas.openxmlformats.org/officeDocument/2006/relationships/image" Target="../media/image38.emf"/><Relationship Id="rId4" Type="http://schemas.openxmlformats.org/officeDocument/2006/relationships/image" Target="../media/image34.emf"/><Relationship Id="rId9"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 Feb. 4, 2019</a:t>
            </a:r>
          </a:p>
        </p:txBody>
      </p:sp>
      <p:sp>
        <p:nvSpPr>
          <p:cNvPr id="7" name="Rectangle 5"/>
          <p:cNvSpPr>
            <a:spLocks noGrp="1" noChangeArrowheads="1"/>
          </p:cNvSpPr>
          <p:nvPr>
            <p:ph type="ftr" sz="quarter" idx="11"/>
          </p:nvPr>
        </p:nvSpPr>
        <p:spPr/>
        <p:txBody>
          <a:bodyPr/>
          <a:lstStyle/>
          <a:p>
            <a:pPr>
              <a:defRPr/>
            </a:pPr>
            <a:r>
              <a:rPr lang="de"/>
              <a:t>PHYS 3313-001, Spring 2019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3313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3125837" y="1524000"/>
            <a:ext cx="2584362"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4, 2019</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790700" y="2438400"/>
            <a:ext cx="61341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Relativistic Velocity Addition</a:t>
            </a:r>
          </a:p>
          <a:p>
            <a:pPr marL="609600" indent="-609600">
              <a:spcBef>
                <a:spcPct val="20000"/>
              </a:spcBef>
              <a:buFontTx/>
              <a:buChar char="•"/>
            </a:pPr>
            <a:r>
              <a:rPr lang="en-US" sz="3200" dirty="0">
                <a:solidFill>
                  <a:schemeClr val="accent2"/>
                </a:solidFill>
                <a:latin typeface="Arial Narrow" pitchFamily="-84" charset="0"/>
              </a:rPr>
              <a:t>The Twin Paradox</a:t>
            </a:r>
          </a:p>
          <a:p>
            <a:pPr marL="609600" indent="-609600">
              <a:spcBef>
                <a:spcPct val="20000"/>
              </a:spcBef>
              <a:buFontTx/>
              <a:buChar char="•"/>
            </a:pPr>
            <a:r>
              <a:rPr lang="en-US" sz="3200" dirty="0">
                <a:solidFill>
                  <a:schemeClr val="accent2"/>
                </a:solidFill>
                <a:latin typeface="Arial Narrow" pitchFamily="-84" charset="0"/>
              </a:rPr>
              <a:t>Space-time Diagram</a:t>
            </a:r>
          </a:p>
          <a:p>
            <a:pPr>
              <a:spcBef>
                <a:spcPct val="20000"/>
              </a:spcBef>
            </a:pPr>
            <a:endParaRPr lang="en-US" sz="3200" dirty="0">
              <a:latin typeface="Arial Narrow" pitchFamily="-84" charset="0"/>
            </a:endParaRPr>
          </a:p>
          <a:p>
            <a:pPr marL="609600" indent="-609600">
              <a:spcBef>
                <a:spcPct val="20000"/>
              </a:spcBef>
              <a:buFontTx/>
              <a:buChar char="•"/>
            </a:pPr>
            <a:endParaRPr lang="en-US" sz="3200" dirty="0">
              <a:solidFill>
                <a:schemeClr val="accent2">
                  <a:lumMod val="75000"/>
                </a:schemeClr>
              </a:solidFill>
              <a:latin typeface="Arial Narrow" pitchFamily="-84" charset="0"/>
            </a:endParaRPr>
          </a:p>
          <a:p>
            <a:pPr marL="609600" indent="-609600">
              <a:spcBef>
                <a:spcPct val="20000"/>
              </a:spcBef>
              <a:buFontTx/>
              <a:buChar char="•"/>
            </a:pPr>
            <a:endParaRPr lang="en-US" sz="3200" dirty="0">
              <a:solidFill>
                <a:schemeClr val="accent2"/>
              </a:solidFill>
              <a:latin typeface="Arial Narrow"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lstStyle/>
          <a:p>
            <a:r>
              <a:rPr lang="en-US" dirty="0"/>
              <a:t>Velocity Addition Summary</a:t>
            </a:r>
          </a:p>
        </p:txBody>
      </p:sp>
      <p:sp>
        <p:nvSpPr>
          <p:cNvPr id="3" name="Content Placeholder 2"/>
          <p:cNvSpPr>
            <a:spLocks noGrp="1"/>
          </p:cNvSpPr>
          <p:nvPr>
            <p:ph idx="1"/>
          </p:nvPr>
        </p:nvSpPr>
        <p:spPr>
          <a:xfrm>
            <a:off x="228600" y="896937"/>
            <a:ext cx="8915400" cy="4525963"/>
          </a:xfrm>
        </p:spPr>
        <p:txBody>
          <a:bodyPr>
            <a:noAutofit/>
          </a:bodyPr>
          <a:lstStyle/>
          <a:p>
            <a:r>
              <a:rPr lang="en-US" sz="2800" dirty="0"/>
              <a:t>Galilean Velocity addition                        where           and </a:t>
            </a:r>
          </a:p>
          <a:p>
            <a:r>
              <a:rPr lang="en-US" sz="2800" dirty="0"/>
              <a:t>From inverse Lorentz transform                      and</a:t>
            </a:r>
          </a:p>
          <a:p>
            <a:r>
              <a:rPr lang="en-US" sz="2800" dirty="0"/>
              <a:t>So</a:t>
            </a:r>
          </a:p>
          <a:p>
            <a:pPr>
              <a:buNone/>
            </a:pPr>
            <a:endParaRPr lang="en-US" sz="2800" dirty="0"/>
          </a:p>
          <a:p>
            <a:r>
              <a:rPr lang="en-US" sz="2800" dirty="0"/>
              <a:t>Thus                     </a:t>
            </a:r>
          </a:p>
          <a:p>
            <a:endParaRPr lang="en-US" sz="2800" dirty="0"/>
          </a:p>
          <a:p>
            <a:r>
              <a:rPr lang="en-US" sz="2800" dirty="0"/>
              <a:t>What would be the measured speed of light in S frame? </a:t>
            </a:r>
          </a:p>
          <a:p>
            <a:pPr lvl="1"/>
            <a:endParaRPr lang="en-US" sz="2400" dirty="0"/>
          </a:p>
          <a:p>
            <a:pPr lvl="1"/>
            <a:r>
              <a:rPr lang="en-US" sz="2400" dirty="0"/>
              <a:t>Since              we get  </a:t>
            </a:r>
            <a:endParaRPr lang="en-US" sz="2800" dirty="0"/>
          </a:p>
          <a:p>
            <a:pPr>
              <a:buNone/>
            </a:pPr>
            <a:r>
              <a:rPr lang="en-US" sz="2800" dirty="0"/>
              <a:t>Observer in S frame measures c too!  Strange but true!</a:t>
            </a:r>
          </a:p>
          <a:p>
            <a:pPr>
              <a:buNone/>
            </a:pPr>
            <a:r>
              <a:rPr lang="en-US" sz="2800" dirty="0"/>
              <a:t>                                                            </a:t>
            </a:r>
          </a:p>
          <a:p>
            <a:pPr>
              <a:buNone/>
            </a:pPr>
            <a:r>
              <a:rPr lang="en-US" sz="2800" dirty="0"/>
              <a:t>                    </a:t>
            </a:r>
          </a:p>
          <a:p>
            <a:pPr>
              <a:buNone/>
            </a:pPr>
            <a:endParaRPr lang="en-US" sz="2800" dirty="0"/>
          </a:p>
          <a:p>
            <a:endParaRPr lang="en-US" sz="2800" dirty="0"/>
          </a:p>
        </p:txBody>
      </p:sp>
      <p:sp>
        <p:nvSpPr>
          <p:cNvPr id="5" name="Footer Placeholder 4"/>
          <p:cNvSpPr>
            <a:spLocks noGrp="1"/>
          </p:cNvSpPr>
          <p:nvPr>
            <p:ph type="ftr" sz="quarter" idx="11"/>
          </p:nvPr>
        </p:nvSpPr>
        <p:spPr/>
        <p:txBody>
          <a:bodyPr/>
          <a:lstStyle/>
          <a:p>
            <a:r>
              <a:rPr lang="de"/>
              <a:t>PHYS 3313-001, Spring 2019                      Dr. Amir Farbin</a:t>
            </a:r>
            <a:endParaRPr lang="en-US" dirty="0"/>
          </a:p>
        </p:txBody>
      </p:sp>
      <p:sp>
        <p:nvSpPr>
          <p:cNvPr id="6" name="Slide Number Placeholder 5"/>
          <p:cNvSpPr>
            <a:spLocks noGrp="1"/>
          </p:cNvSpPr>
          <p:nvPr>
            <p:ph type="sldNum" sz="quarter" idx="12"/>
          </p:nvPr>
        </p:nvSpPr>
        <p:spPr/>
        <p:txBody>
          <a:bodyPr/>
          <a:lstStyle/>
          <a:p>
            <a:fld id="{A70890A1-DA85-483F-ABF9-6C30248A1FC2}" type="slidenum">
              <a:rPr lang="en-US" smtClean="0"/>
              <a:pPr/>
              <a:t>10</a:t>
            </a:fld>
            <a:endParaRPr lang="en-US"/>
          </a:p>
        </p:txBody>
      </p:sp>
      <p:graphicFrame>
        <p:nvGraphicFramePr>
          <p:cNvPr id="39938" name="Object 5"/>
          <p:cNvGraphicFramePr>
            <a:graphicFrameLocks noChangeAspect="1"/>
          </p:cNvGraphicFramePr>
          <p:nvPr>
            <p:extLst>
              <p:ext uri="{D42A27DB-BD31-4B8C-83A1-F6EECF244321}">
                <p14:modId xmlns:p14="http://schemas.microsoft.com/office/powerpoint/2010/main" val="4101593634"/>
              </p:ext>
            </p:extLst>
          </p:nvPr>
        </p:nvGraphicFramePr>
        <p:xfrm>
          <a:off x="3962400" y="960437"/>
          <a:ext cx="1828800" cy="482600"/>
        </p:xfrm>
        <a:graphic>
          <a:graphicData uri="http://schemas.openxmlformats.org/presentationml/2006/ole">
            <mc:AlternateContent xmlns:mc="http://schemas.openxmlformats.org/markup-compatibility/2006">
              <mc:Choice xmlns:v="urn:schemas-microsoft-com:vml" Requires="v">
                <p:oleObj spid="_x0000_s32989" name="Equation" r:id="rId4" imgW="660400" imgH="254000" progId="Equation.DSMT4">
                  <p:embed/>
                </p:oleObj>
              </mc:Choice>
              <mc:Fallback>
                <p:oleObj name="Equation" r:id="rId4" imgW="660400" imgH="254000" progId="Equation.DSMT4">
                  <p:embed/>
                  <p:pic>
                    <p:nvPicPr>
                      <p:cNvPr id="39938" name="Object 5"/>
                      <p:cNvPicPr>
                        <a:picLocks noChangeAspect="1" noChangeArrowheads="1"/>
                      </p:cNvPicPr>
                      <p:nvPr/>
                    </p:nvPicPr>
                    <p:blipFill>
                      <a:blip r:embed="rId5"/>
                      <a:srcRect/>
                      <a:stretch>
                        <a:fillRect/>
                      </a:stretch>
                    </p:blipFill>
                    <p:spPr bwMode="auto">
                      <a:xfrm>
                        <a:off x="3962400" y="960437"/>
                        <a:ext cx="1828800" cy="48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3402020797"/>
              </p:ext>
            </p:extLst>
          </p:nvPr>
        </p:nvGraphicFramePr>
        <p:xfrm>
          <a:off x="6701179" y="833437"/>
          <a:ext cx="775946" cy="690563"/>
        </p:xfrm>
        <a:graphic>
          <a:graphicData uri="http://schemas.openxmlformats.org/presentationml/2006/ole">
            <mc:AlternateContent xmlns:mc="http://schemas.openxmlformats.org/markup-compatibility/2006">
              <mc:Choice xmlns:v="urn:schemas-microsoft-com:vml" Requires="v">
                <p:oleObj spid="_x0000_s32990" name="Equation" r:id="rId6" imgW="508000" imgH="419100" progId="Equation.DSMT4">
                  <p:embed/>
                </p:oleObj>
              </mc:Choice>
              <mc:Fallback>
                <p:oleObj name="Equation" r:id="rId6" imgW="508000" imgH="419100" progId="Equation.DSMT4">
                  <p:embed/>
                  <p:pic>
                    <p:nvPicPr>
                      <p:cNvPr id="39939" name="Object 3"/>
                      <p:cNvPicPr>
                        <a:picLocks noChangeAspect="1" noChangeArrowheads="1"/>
                      </p:cNvPicPr>
                      <p:nvPr/>
                    </p:nvPicPr>
                    <p:blipFill>
                      <a:blip r:embed="rId7"/>
                      <a:srcRect/>
                      <a:stretch>
                        <a:fillRect/>
                      </a:stretch>
                    </p:blipFill>
                    <p:spPr bwMode="auto">
                      <a:xfrm>
                        <a:off x="6701179" y="833437"/>
                        <a:ext cx="775946" cy="690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477248142"/>
              </p:ext>
            </p:extLst>
          </p:nvPr>
        </p:nvGraphicFramePr>
        <p:xfrm>
          <a:off x="8153400" y="787399"/>
          <a:ext cx="685800" cy="690563"/>
        </p:xfrm>
        <a:graphic>
          <a:graphicData uri="http://schemas.openxmlformats.org/presentationml/2006/ole">
            <mc:AlternateContent xmlns:mc="http://schemas.openxmlformats.org/markup-compatibility/2006">
              <mc:Choice xmlns:v="urn:schemas-microsoft-com:vml" Requires="v">
                <p:oleObj spid="_x0000_s32991" name="Equation" r:id="rId8" imgW="533400" imgH="431800" progId="Equation.DSMT4">
                  <p:embed/>
                </p:oleObj>
              </mc:Choice>
              <mc:Fallback>
                <p:oleObj name="Equation" r:id="rId8" imgW="533400" imgH="431800" progId="Equation.DSMT4">
                  <p:embed/>
                  <p:pic>
                    <p:nvPicPr>
                      <p:cNvPr id="39940" name="Object 4"/>
                      <p:cNvPicPr>
                        <a:picLocks noChangeAspect="1" noChangeArrowheads="1"/>
                      </p:cNvPicPr>
                      <p:nvPr/>
                    </p:nvPicPr>
                    <p:blipFill>
                      <a:blip r:embed="rId9"/>
                      <a:srcRect/>
                      <a:stretch>
                        <a:fillRect/>
                      </a:stretch>
                    </p:blipFill>
                    <p:spPr bwMode="auto">
                      <a:xfrm>
                        <a:off x="8153400" y="787399"/>
                        <a:ext cx="685800" cy="690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1373638877"/>
              </p:ext>
            </p:extLst>
          </p:nvPr>
        </p:nvGraphicFramePr>
        <p:xfrm>
          <a:off x="4792663" y="1574800"/>
          <a:ext cx="1617662" cy="320675"/>
        </p:xfrm>
        <a:graphic>
          <a:graphicData uri="http://schemas.openxmlformats.org/presentationml/2006/ole">
            <mc:AlternateContent xmlns:mc="http://schemas.openxmlformats.org/markup-compatibility/2006">
              <mc:Choice xmlns:v="urn:schemas-microsoft-com:vml" Requires="v">
                <p:oleObj spid="_x0000_s32992" name="Equation" r:id="rId10" imgW="1092200" imgH="241300" progId="Equation.DSMT4">
                  <p:embed/>
                </p:oleObj>
              </mc:Choice>
              <mc:Fallback>
                <p:oleObj name="Equation" r:id="rId10" imgW="1092200" imgH="241300" progId="Equation.DSMT4">
                  <p:embed/>
                  <p:pic>
                    <p:nvPicPr>
                      <p:cNvPr id="39941" name="Object 5"/>
                      <p:cNvPicPr>
                        <a:picLocks noChangeAspect="1" noChangeArrowheads="1"/>
                      </p:cNvPicPr>
                      <p:nvPr/>
                    </p:nvPicPr>
                    <p:blipFill>
                      <a:blip r:embed="rId11"/>
                      <a:srcRect/>
                      <a:stretch>
                        <a:fillRect/>
                      </a:stretch>
                    </p:blipFill>
                    <p:spPr bwMode="auto">
                      <a:xfrm>
                        <a:off x="4792663" y="1574800"/>
                        <a:ext cx="1617662"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4218109250"/>
              </p:ext>
            </p:extLst>
          </p:nvPr>
        </p:nvGraphicFramePr>
        <p:xfrm>
          <a:off x="7080250" y="1412875"/>
          <a:ext cx="1385888" cy="581025"/>
        </p:xfrm>
        <a:graphic>
          <a:graphicData uri="http://schemas.openxmlformats.org/presentationml/2006/ole">
            <mc:AlternateContent xmlns:mc="http://schemas.openxmlformats.org/markup-compatibility/2006">
              <mc:Choice xmlns:v="urn:schemas-microsoft-com:vml" Requires="v">
                <p:oleObj spid="_x0000_s32993" name="Equation" r:id="rId12" imgW="1181100" imgH="419100" progId="Equation.DSMT4">
                  <p:embed/>
                </p:oleObj>
              </mc:Choice>
              <mc:Fallback>
                <p:oleObj name="Equation" r:id="rId12" imgW="1181100" imgH="419100" progId="Equation.DSMT4">
                  <p:embed/>
                  <p:pic>
                    <p:nvPicPr>
                      <p:cNvPr id="39942" name="Object 6"/>
                      <p:cNvPicPr>
                        <a:picLocks noChangeAspect="1" noChangeArrowheads="1"/>
                      </p:cNvPicPr>
                      <p:nvPr/>
                    </p:nvPicPr>
                    <p:blipFill>
                      <a:blip r:embed="rId13"/>
                      <a:srcRect/>
                      <a:stretch>
                        <a:fillRect/>
                      </a:stretch>
                    </p:blipFill>
                    <p:spPr bwMode="auto">
                      <a:xfrm>
                        <a:off x="7080250" y="1412875"/>
                        <a:ext cx="1385888"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3" name="Object 7"/>
          <p:cNvGraphicFramePr>
            <a:graphicFrameLocks noChangeAspect="1"/>
          </p:cNvGraphicFramePr>
          <p:nvPr>
            <p:extLst>
              <p:ext uri="{D42A27DB-BD31-4B8C-83A1-F6EECF244321}">
                <p14:modId xmlns:p14="http://schemas.microsoft.com/office/powerpoint/2010/main" val="3887452192"/>
              </p:ext>
            </p:extLst>
          </p:nvPr>
        </p:nvGraphicFramePr>
        <p:xfrm>
          <a:off x="1331913" y="2057400"/>
          <a:ext cx="2860675" cy="736600"/>
        </p:xfrm>
        <a:graphic>
          <a:graphicData uri="http://schemas.openxmlformats.org/presentationml/2006/ole">
            <mc:AlternateContent xmlns:mc="http://schemas.openxmlformats.org/markup-compatibility/2006">
              <mc:Choice xmlns:v="urn:schemas-microsoft-com:vml" Requires="v">
                <p:oleObj spid="_x0000_s32994" name="Equation" r:id="rId14" imgW="1968500" imgH="635000" progId="Equation.DSMT4">
                  <p:embed/>
                </p:oleObj>
              </mc:Choice>
              <mc:Fallback>
                <p:oleObj name="Equation" r:id="rId14" imgW="1968500" imgH="635000" progId="Equation.DSMT4">
                  <p:embed/>
                  <p:pic>
                    <p:nvPicPr>
                      <p:cNvPr id="39943" name="Object 7"/>
                      <p:cNvPicPr>
                        <a:picLocks noChangeAspect="1" noChangeArrowheads="1"/>
                      </p:cNvPicPr>
                      <p:nvPr/>
                    </p:nvPicPr>
                    <p:blipFill>
                      <a:blip r:embed="rId15"/>
                      <a:srcRect/>
                      <a:stretch>
                        <a:fillRect/>
                      </a:stretch>
                    </p:blipFill>
                    <p:spPr bwMode="auto">
                      <a:xfrm>
                        <a:off x="1331913" y="2057400"/>
                        <a:ext cx="2860675" cy="73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45" name="Object 9"/>
          <p:cNvGraphicFramePr>
            <a:graphicFrameLocks noChangeAspect="1"/>
          </p:cNvGraphicFramePr>
          <p:nvPr>
            <p:extLst>
              <p:ext uri="{D42A27DB-BD31-4B8C-83A1-F6EECF244321}">
                <p14:modId xmlns:p14="http://schemas.microsoft.com/office/powerpoint/2010/main" val="200351932"/>
              </p:ext>
            </p:extLst>
          </p:nvPr>
        </p:nvGraphicFramePr>
        <p:xfrm>
          <a:off x="3649663" y="4613275"/>
          <a:ext cx="2160587" cy="873125"/>
        </p:xfrm>
        <a:graphic>
          <a:graphicData uri="http://schemas.openxmlformats.org/presentationml/2006/ole">
            <mc:AlternateContent xmlns:mc="http://schemas.openxmlformats.org/markup-compatibility/2006">
              <mc:Choice xmlns:v="urn:schemas-microsoft-com:vml" Requires="v">
                <p:oleObj spid="_x0000_s32995" name="Equation" r:id="rId16" imgW="1612900" imgH="647700" progId="Equation.DSMT4">
                  <p:embed/>
                </p:oleObj>
              </mc:Choice>
              <mc:Fallback>
                <p:oleObj name="Equation" r:id="rId16" imgW="1612900" imgH="647700" progId="Equation.DSMT4">
                  <p:embed/>
                  <p:pic>
                    <p:nvPicPr>
                      <p:cNvPr id="39945" name="Object 9"/>
                      <p:cNvPicPr>
                        <a:picLocks noChangeAspect="1" noChangeArrowheads="1"/>
                      </p:cNvPicPr>
                      <p:nvPr/>
                    </p:nvPicPr>
                    <p:blipFill>
                      <a:blip r:embed="rId17"/>
                      <a:srcRect/>
                      <a:stretch>
                        <a:fillRect/>
                      </a:stretch>
                    </p:blipFill>
                    <p:spPr bwMode="auto">
                      <a:xfrm>
                        <a:off x="3649663" y="4613275"/>
                        <a:ext cx="2160587" cy="873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3" name="Object 17"/>
          <p:cNvGraphicFramePr>
            <a:graphicFrameLocks noChangeAspect="1"/>
          </p:cNvGraphicFramePr>
          <p:nvPr>
            <p:extLst>
              <p:ext uri="{D42A27DB-BD31-4B8C-83A1-F6EECF244321}">
                <p14:modId xmlns:p14="http://schemas.microsoft.com/office/powerpoint/2010/main" val="4203849745"/>
              </p:ext>
            </p:extLst>
          </p:nvPr>
        </p:nvGraphicFramePr>
        <p:xfrm>
          <a:off x="4351338" y="1825625"/>
          <a:ext cx="1108075" cy="942975"/>
        </p:xfrm>
        <a:graphic>
          <a:graphicData uri="http://schemas.openxmlformats.org/presentationml/2006/ole">
            <mc:AlternateContent xmlns:mc="http://schemas.openxmlformats.org/markup-compatibility/2006">
              <mc:Choice xmlns:v="urn:schemas-microsoft-com:vml" Requires="v">
                <p:oleObj spid="_x0000_s32996" name="Equation" r:id="rId18" imgW="762000" imgH="812800" progId="Equation.DSMT4">
                  <p:embed/>
                </p:oleObj>
              </mc:Choice>
              <mc:Fallback>
                <p:oleObj name="Equation" r:id="rId18" imgW="762000" imgH="812800" progId="Equation.DSMT4">
                  <p:embed/>
                  <p:pic>
                    <p:nvPicPr>
                      <p:cNvPr id="39953" name="Object 17"/>
                      <p:cNvPicPr>
                        <a:picLocks noChangeAspect="1" noChangeArrowheads="1"/>
                      </p:cNvPicPr>
                      <p:nvPr/>
                    </p:nvPicPr>
                    <p:blipFill>
                      <a:blip r:embed="rId19"/>
                      <a:srcRect/>
                      <a:stretch>
                        <a:fillRect/>
                      </a:stretch>
                    </p:blipFill>
                    <p:spPr bwMode="auto">
                      <a:xfrm>
                        <a:off x="4351338" y="1825625"/>
                        <a:ext cx="1108075"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9954" name="Object 18"/>
          <p:cNvGraphicFramePr>
            <a:graphicFrameLocks noChangeAspect="1"/>
          </p:cNvGraphicFramePr>
          <p:nvPr>
            <p:extLst>
              <p:ext uri="{D42A27DB-BD31-4B8C-83A1-F6EECF244321}">
                <p14:modId xmlns:p14="http://schemas.microsoft.com/office/powerpoint/2010/main" val="3714749169"/>
              </p:ext>
            </p:extLst>
          </p:nvPr>
        </p:nvGraphicFramePr>
        <p:xfrm>
          <a:off x="1512888" y="2946400"/>
          <a:ext cx="1317625" cy="893762"/>
        </p:xfrm>
        <a:graphic>
          <a:graphicData uri="http://schemas.openxmlformats.org/presentationml/2006/ole">
            <mc:AlternateContent xmlns:mc="http://schemas.openxmlformats.org/markup-compatibility/2006">
              <mc:Choice xmlns:v="urn:schemas-microsoft-com:vml" Requires="v">
                <p:oleObj spid="_x0000_s32997" name="Equation" r:id="rId20" imgW="762000" imgH="647700" progId="Equation.DSMT4">
                  <p:embed/>
                </p:oleObj>
              </mc:Choice>
              <mc:Fallback>
                <p:oleObj name="Equation" r:id="rId20" imgW="762000" imgH="647700" progId="Equation.DSMT4">
                  <p:embed/>
                  <p:pic>
                    <p:nvPicPr>
                      <p:cNvPr id="39954" name="Object 18"/>
                      <p:cNvPicPr>
                        <a:picLocks noChangeAspect="1" noChangeArrowheads="1"/>
                      </p:cNvPicPr>
                      <p:nvPr/>
                    </p:nvPicPr>
                    <p:blipFill>
                      <a:blip r:embed="rId21"/>
                      <a:srcRect/>
                      <a:stretch>
                        <a:fillRect/>
                      </a:stretch>
                    </p:blipFill>
                    <p:spPr bwMode="auto">
                      <a:xfrm>
                        <a:off x="1512888" y="2946400"/>
                        <a:ext cx="1317625" cy="893762"/>
                      </a:xfrm>
                      <a:prstGeom prst="rect">
                        <a:avLst/>
                      </a:prstGeom>
                      <a:noFill/>
                      <a:ln w="38100" cmpd="sng">
                        <a:solidFill>
                          <a:srgbClr val="FF0000"/>
                        </a:solidFill>
                        <a:miter lim="800000"/>
                        <a:headEnd/>
                        <a:tailEnd/>
                      </a:ln>
                      <a:effectLst/>
                      <a:extLst/>
                    </p:spPr>
                  </p:pic>
                </p:oleObj>
              </mc:Fallback>
            </mc:AlternateContent>
          </a:graphicData>
        </a:graphic>
      </p:graphicFrame>
      <p:sp>
        <p:nvSpPr>
          <p:cNvPr id="16" name="Date Placeholder 15"/>
          <p:cNvSpPr>
            <a:spLocks noGrp="1"/>
          </p:cNvSpPr>
          <p:nvPr>
            <p:ph type="dt" sz="half" idx="10"/>
          </p:nvPr>
        </p:nvSpPr>
        <p:spPr/>
        <p:txBody>
          <a:bodyPr/>
          <a:lstStyle/>
          <a:p>
            <a:pPr>
              <a:defRPr/>
            </a:pPr>
            <a:r>
              <a:rPr lang="en-US"/>
              <a:t>Mon. Feb. 4, 2019</a:t>
            </a:r>
          </a:p>
        </p:txBody>
      </p:sp>
      <p:graphicFrame>
        <p:nvGraphicFramePr>
          <p:cNvPr id="302094" name="Object 14"/>
          <p:cNvGraphicFramePr>
            <a:graphicFrameLocks noChangeAspect="1"/>
          </p:cNvGraphicFramePr>
          <p:nvPr>
            <p:extLst>
              <p:ext uri="{D42A27DB-BD31-4B8C-83A1-F6EECF244321}">
                <p14:modId xmlns:p14="http://schemas.microsoft.com/office/powerpoint/2010/main" val="4269860213"/>
              </p:ext>
            </p:extLst>
          </p:nvPr>
        </p:nvGraphicFramePr>
        <p:xfrm>
          <a:off x="5546725" y="1978025"/>
          <a:ext cx="701675" cy="752475"/>
        </p:xfrm>
        <a:graphic>
          <a:graphicData uri="http://schemas.openxmlformats.org/presentationml/2006/ole">
            <mc:AlternateContent xmlns:mc="http://schemas.openxmlformats.org/markup-compatibility/2006">
              <mc:Choice xmlns:v="urn:schemas-microsoft-com:vml" Requires="v">
                <p:oleObj spid="_x0000_s32998" name="Equation" r:id="rId22" imgW="482600" imgH="647700" progId="Equation.DSMT4">
                  <p:embed/>
                </p:oleObj>
              </mc:Choice>
              <mc:Fallback>
                <p:oleObj name="Equation" r:id="rId22" imgW="482600" imgH="647700" progId="Equation.DSMT4">
                  <p:embed/>
                  <p:pic>
                    <p:nvPicPr>
                      <p:cNvPr id="302094" name="Object 14"/>
                      <p:cNvPicPr>
                        <a:picLocks noChangeAspect="1" noChangeArrowheads="1"/>
                      </p:cNvPicPr>
                      <p:nvPr/>
                    </p:nvPicPr>
                    <p:blipFill>
                      <a:blip r:embed="rId23"/>
                      <a:srcRect/>
                      <a:stretch>
                        <a:fillRect/>
                      </a:stretch>
                    </p:blipFill>
                    <p:spPr bwMode="auto">
                      <a:xfrm>
                        <a:off x="5546725" y="1978025"/>
                        <a:ext cx="701675" cy="752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2095" name="Object 15"/>
          <p:cNvGraphicFramePr>
            <a:graphicFrameLocks noChangeAspect="1"/>
          </p:cNvGraphicFramePr>
          <p:nvPr>
            <p:extLst>
              <p:ext uri="{D42A27DB-BD31-4B8C-83A1-F6EECF244321}">
                <p14:modId xmlns:p14="http://schemas.microsoft.com/office/powerpoint/2010/main" val="658250088"/>
              </p:ext>
            </p:extLst>
          </p:nvPr>
        </p:nvGraphicFramePr>
        <p:xfrm>
          <a:off x="1752600" y="5003800"/>
          <a:ext cx="838200" cy="320675"/>
        </p:xfrm>
        <a:graphic>
          <a:graphicData uri="http://schemas.openxmlformats.org/presentationml/2006/ole">
            <mc:AlternateContent xmlns:mc="http://schemas.openxmlformats.org/markup-compatibility/2006">
              <mc:Choice xmlns:v="urn:schemas-microsoft-com:vml" Requires="v">
                <p:oleObj spid="_x0000_s32999" name="Equation" r:id="rId24" imgW="393700" imgH="254000" progId="Equation.DSMT4">
                  <p:embed/>
                </p:oleObj>
              </mc:Choice>
              <mc:Fallback>
                <p:oleObj name="Equation" r:id="rId24" imgW="393700" imgH="254000" progId="Equation.DSMT4">
                  <p:embed/>
                  <p:pic>
                    <p:nvPicPr>
                      <p:cNvPr id="302095" name="Object 15"/>
                      <p:cNvPicPr>
                        <a:picLocks noChangeAspect="1" noChangeArrowheads="1"/>
                      </p:cNvPicPr>
                      <p:nvPr/>
                    </p:nvPicPr>
                    <p:blipFill>
                      <a:blip r:embed="rId25"/>
                      <a:srcRect/>
                      <a:stretch>
                        <a:fillRect/>
                      </a:stretch>
                    </p:blipFill>
                    <p:spPr bwMode="auto">
                      <a:xfrm>
                        <a:off x="1752600" y="5003800"/>
                        <a:ext cx="838200" cy="32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37095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0-#ppt_w/2"/>
                                          </p:val>
                                        </p:tav>
                                        <p:tav tm="100000">
                                          <p:val>
                                            <p:strVal val="#ppt_x"/>
                                          </p:val>
                                        </p:tav>
                                      </p:tavLst>
                                    </p:anim>
                                    <p:anim calcmode="lin" valueType="num">
                                      <p:cBhvr additive="base">
                                        <p:cTn id="13"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9939"/>
                                        </p:tgtEl>
                                        <p:attrNameLst>
                                          <p:attrName>style.visibility</p:attrName>
                                        </p:attrNameLst>
                                      </p:cBhvr>
                                      <p:to>
                                        <p:strVal val="visible"/>
                                      </p:to>
                                    </p:set>
                                    <p:animEffect transition="in" filter="wipe(left)">
                                      <p:cBhvr>
                                        <p:cTn id="18" dur="500"/>
                                        <p:tgtEl>
                                          <p:spTgt spid="39939"/>
                                        </p:tgtEl>
                                      </p:cBhvr>
                                    </p:animEffect>
                                  </p:childTnLst>
                                </p:cTn>
                              </p:par>
                              <p:par>
                                <p:cTn id="19" presetID="22" presetClass="entr" presetSubtype="8" fill="hold" nodeType="withEffect">
                                  <p:stCondLst>
                                    <p:cond delay="0"/>
                                  </p:stCondLst>
                                  <p:childTnLst>
                                    <p:set>
                                      <p:cBhvr>
                                        <p:cTn id="20" dur="1" fill="hold">
                                          <p:stCondLst>
                                            <p:cond delay="0"/>
                                          </p:stCondLst>
                                        </p:cTn>
                                        <p:tgtEl>
                                          <p:spTgt spid="39940"/>
                                        </p:tgtEl>
                                        <p:attrNameLst>
                                          <p:attrName>style.visibility</p:attrName>
                                        </p:attrNameLst>
                                      </p:cBhvr>
                                      <p:to>
                                        <p:strVal val="visible"/>
                                      </p:to>
                                    </p:set>
                                    <p:animEffect transition="in" filter="wipe(left)">
                                      <p:cBhvr>
                                        <p:cTn id="21" dur="500"/>
                                        <p:tgtEl>
                                          <p:spTgt spid="399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941"/>
                                        </p:tgtEl>
                                        <p:attrNameLst>
                                          <p:attrName>style.visibility</p:attrName>
                                        </p:attrNameLst>
                                      </p:cBhvr>
                                      <p:to>
                                        <p:strVal val="visible"/>
                                      </p:to>
                                    </p:set>
                                    <p:animEffect transition="in" filter="wipe(left)">
                                      <p:cBhvr>
                                        <p:cTn id="31" dur="500"/>
                                        <p:tgtEl>
                                          <p:spTgt spid="39941"/>
                                        </p:tgtEl>
                                      </p:cBhvr>
                                    </p:animEffect>
                                  </p:childTnLst>
                                </p:cTn>
                              </p:par>
                              <p:par>
                                <p:cTn id="32" presetID="22" presetClass="entr" presetSubtype="8" fill="hold" nodeType="withEffect">
                                  <p:stCondLst>
                                    <p:cond delay="0"/>
                                  </p:stCondLst>
                                  <p:childTnLst>
                                    <p:set>
                                      <p:cBhvr>
                                        <p:cTn id="33" dur="1" fill="hold">
                                          <p:stCondLst>
                                            <p:cond delay="0"/>
                                          </p:stCondLst>
                                        </p:cTn>
                                        <p:tgtEl>
                                          <p:spTgt spid="39942"/>
                                        </p:tgtEl>
                                        <p:attrNameLst>
                                          <p:attrName>style.visibility</p:attrName>
                                        </p:attrNameLst>
                                      </p:cBhvr>
                                      <p:to>
                                        <p:strVal val="visible"/>
                                      </p:to>
                                    </p:set>
                                    <p:animEffect transition="in" filter="wipe(left)">
                                      <p:cBhvr>
                                        <p:cTn id="34" dur="500"/>
                                        <p:tgtEl>
                                          <p:spTgt spid="3994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9943"/>
                                        </p:tgtEl>
                                        <p:attrNameLst>
                                          <p:attrName>style.visibility</p:attrName>
                                        </p:attrNameLst>
                                      </p:cBhvr>
                                      <p:to>
                                        <p:strVal val="visible"/>
                                      </p:to>
                                    </p:set>
                                    <p:animEffect transition="in" filter="wipe(left)">
                                      <p:cBhvr>
                                        <p:cTn id="44" dur="500"/>
                                        <p:tgtEl>
                                          <p:spTgt spid="399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9953"/>
                                        </p:tgtEl>
                                        <p:attrNameLst>
                                          <p:attrName>style.visibility</p:attrName>
                                        </p:attrNameLst>
                                      </p:cBhvr>
                                      <p:to>
                                        <p:strVal val="visible"/>
                                      </p:to>
                                    </p:set>
                                    <p:animEffect transition="in" filter="wipe(left)">
                                      <p:cBhvr>
                                        <p:cTn id="49" dur="500"/>
                                        <p:tgtEl>
                                          <p:spTgt spid="3995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2094"/>
                                        </p:tgtEl>
                                        <p:attrNameLst>
                                          <p:attrName>style.visibility</p:attrName>
                                        </p:attrNameLst>
                                      </p:cBhvr>
                                      <p:to>
                                        <p:strVal val="visible"/>
                                      </p:to>
                                    </p:set>
                                    <p:animEffect transition="in" filter="wipe(left)">
                                      <p:cBhvr>
                                        <p:cTn id="54" dur="500"/>
                                        <p:tgtEl>
                                          <p:spTgt spid="30209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left)">
                                      <p:cBhvr>
                                        <p:cTn id="59" dur="500"/>
                                        <p:tgtEl>
                                          <p:spTgt spid="3">
                                            <p:txEl>
                                              <p:pRg st="4" end="4"/>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39954"/>
                                        </p:tgtEl>
                                        <p:attrNameLst>
                                          <p:attrName>style.visibility</p:attrName>
                                        </p:attrNameLst>
                                      </p:cBhvr>
                                      <p:to>
                                        <p:strVal val="visible"/>
                                      </p:to>
                                    </p:set>
                                    <p:animEffect transition="in" filter="wipe(left)">
                                      <p:cBhvr>
                                        <p:cTn id="62" dur="500"/>
                                        <p:tgtEl>
                                          <p:spTgt spid="399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wipe(left)">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Effect transition="in" filter="wipe(down)">
                                      <p:cBhvr>
                                        <p:cTn id="72" dur="500"/>
                                        <p:tgtEl>
                                          <p:spTgt spid="3">
                                            <p:txEl>
                                              <p:pRg st="8" end="8"/>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39945"/>
                                        </p:tgtEl>
                                        <p:attrNameLst>
                                          <p:attrName>style.visibility</p:attrName>
                                        </p:attrNameLst>
                                      </p:cBhvr>
                                      <p:to>
                                        <p:strVal val="visible"/>
                                      </p:to>
                                    </p:set>
                                    <p:animEffect transition="in" filter="wipe(left)">
                                      <p:cBhvr>
                                        <p:cTn id="75" dur="500"/>
                                        <p:tgtEl>
                                          <p:spTgt spid="3994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02095"/>
                                        </p:tgtEl>
                                        <p:attrNameLst>
                                          <p:attrName>style.visibility</p:attrName>
                                        </p:attrNameLst>
                                      </p:cBhvr>
                                      <p:to>
                                        <p:strVal val="visible"/>
                                      </p:to>
                                    </p:set>
                                    <p:animEffect transition="in" filter="wipe(left)">
                                      <p:cBhvr>
                                        <p:cTn id="80" dur="500"/>
                                        <p:tgtEl>
                                          <p:spTgt spid="30209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Effect transition="in" filter="wipe(down)">
                                      <p:cBhvr>
                                        <p:cTn id="8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lstStyle/>
          <a:p>
            <a:r>
              <a:rPr lang="en-US" dirty="0"/>
              <a:t>Velocity Addition Example</a:t>
            </a:r>
          </a:p>
        </p:txBody>
      </p:sp>
      <p:sp>
        <p:nvSpPr>
          <p:cNvPr id="3" name="Content Placeholder 2"/>
          <p:cNvSpPr>
            <a:spLocks noGrp="1"/>
          </p:cNvSpPr>
          <p:nvPr>
            <p:ph idx="1"/>
          </p:nvPr>
        </p:nvSpPr>
        <p:spPr>
          <a:xfrm>
            <a:off x="609600" y="1143000"/>
            <a:ext cx="7772400" cy="4572000"/>
          </a:xfrm>
        </p:spPr>
        <p:txBody>
          <a:bodyPr>
            <a:noAutofit/>
          </a:bodyPr>
          <a:lstStyle/>
          <a:p>
            <a:r>
              <a:rPr lang="en-US" sz="2800" dirty="0"/>
              <a:t>Tom Brady is riding his bus at 0.8c relative to the observer.  He throws a ball at 0.7c in the direction of his motion.  What speed does the observer see?</a:t>
            </a:r>
          </a:p>
          <a:p>
            <a:endParaRPr lang="en-US" sz="2800" dirty="0"/>
          </a:p>
          <a:p>
            <a:endParaRPr lang="en-US" sz="2800" dirty="0"/>
          </a:p>
          <a:p>
            <a:endParaRPr lang="en-US" sz="2800" dirty="0"/>
          </a:p>
          <a:p>
            <a:r>
              <a:rPr lang="en-US" sz="2800" dirty="0"/>
              <a:t>What if he threw it just a bit harder?  </a:t>
            </a:r>
          </a:p>
          <a:p>
            <a:r>
              <a:rPr lang="en-US" sz="2800" dirty="0"/>
              <a:t>Doesn’t help—asymptotically approach c but can’t exceed (it’s not just a postulate it’s the law)</a:t>
            </a:r>
          </a:p>
          <a:p>
            <a:pPr>
              <a:buNone/>
            </a:pPr>
            <a:r>
              <a:rPr lang="en-US" sz="2800" dirty="0"/>
              <a:t>                                                            </a:t>
            </a:r>
          </a:p>
          <a:p>
            <a:pPr>
              <a:buNone/>
            </a:pPr>
            <a:r>
              <a:rPr lang="en-US" sz="2800" dirty="0"/>
              <a:t>                    </a:t>
            </a:r>
          </a:p>
          <a:p>
            <a:pPr>
              <a:buNone/>
            </a:pPr>
            <a:endParaRPr lang="en-US" sz="2800" dirty="0"/>
          </a:p>
          <a:p>
            <a:endParaRPr lang="en-US" sz="2800" dirty="0"/>
          </a:p>
        </p:txBody>
      </p:sp>
      <p:graphicFrame>
        <p:nvGraphicFramePr>
          <p:cNvPr id="40974" name="Object 14"/>
          <p:cNvGraphicFramePr>
            <a:graphicFrameLocks noChangeAspect="1"/>
          </p:cNvGraphicFramePr>
          <p:nvPr>
            <p:extLst/>
          </p:nvPr>
        </p:nvGraphicFramePr>
        <p:xfrm>
          <a:off x="3678237" y="2895600"/>
          <a:ext cx="588963" cy="417512"/>
        </p:xfrm>
        <a:graphic>
          <a:graphicData uri="http://schemas.openxmlformats.org/presentationml/2006/ole">
            <mc:AlternateContent xmlns:mc="http://schemas.openxmlformats.org/markup-compatibility/2006">
              <mc:Choice xmlns:v="urn:schemas-microsoft-com:vml" Requires="v">
                <p:oleObj spid="_x0000_s33873" name="Equation" r:id="rId4" imgW="292100" imgH="241300" progId="Equation.DSMT4">
                  <p:embed/>
                </p:oleObj>
              </mc:Choice>
              <mc:Fallback>
                <p:oleObj name="Equation" r:id="rId4" imgW="292100" imgH="241300" progId="Equation.DSMT4">
                  <p:embed/>
                  <p:pic>
                    <p:nvPicPr>
                      <p:cNvPr id="40974" name="Object 14"/>
                      <p:cNvPicPr>
                        <a:picLocks noChangeAspect="1" noChangeArrowheads="1"/>
                      </p:cNvPicPr>
                      <p:nvPr/>
                    </p:nvPicPr>
                    <p:blipFill>
                      <a:blip r:embed="rId5"/>
                      <a:srcRect/>
                      <a:stretch>
                        <a:fillRect/>
                      </a:stretch>
                    </p:blipFill>
                    <p:spPr bwMode="auto">
                      <a:xfrm>
                        <a:off x="3678237" y="2895600"/>
                        <a:ext cx="588963" cy="417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a:t>Mon. Feb. 4, 2019</a:t>
            </a:r>
          </a:p>
        </p:txBody>
      </p:sp>
      <p:sp>
        <p:nvSpPr>
          <p:cNvPr id="7" name="Slide Number Placeholder 6"/>
          <p:cNvSpPr>
            <a:spLocks noGrp="1"/>
          </p:cNvSpPr>
          <p:nvPr>
            <p:ph type="sldNum" sz="quarter" idx="12"/>
          </p:nvPr>
        </p:nvSpPr>
        <p:spPr/>
        <p:txBody>
          <a:bodyPr/>
          <a:lstStyle/>
          <a:p>
            <a:fld id="{A70890A1-DA85-483F-ABF9-6C30248A1FC2}" type="slidenum">
              <a:rPr lang="en-US" smtClean="0"/>
              <a:pPr/>
              <a:t>11</a:t>
            </a:fld>
            <a:endParaRPr lang="en-US"/>
          </a:p>
        </p:txBody>
      </p:sp>
      <p:sp>
        <p:nvSpPr>
          <p:cNvPr id="8" name="Footer Placeholder 7"/>
          <p:cNvSpPr>
            <a:spLocks noGrp="1"/>
          </p:cNvSpPr>
          <p:nvPr>
            <p:ph type="ftr" sz="quarter" idx="11"/>
          </p:nvPr>
        </p:nvSpPr>
        <p:spPr/>
        <p:txBody>
          <a:bodyPr/>
          <a:lstStyle/>
          <a:p>
            <a:r>
              <a:rPr lang="de"/>
              <a:t>PHYS 3313-001, Spring 2019                      Dr. Amir Farbin</a:t>
            </a:r>
            <a:endParaRPr lang="en-US"/>
          </a:p>
        </p:txBody>
      </p:sp>
      <p:graphicFrame>
        <p:nvGraphicFramePr>
          <p:cNvPr id="40975" name="Object 15"/>
          <p:cNvGraphicFramePr>
            <a:graphicFrameLocks noChangeAspect="1"/>
          </p:cNvGraphicFramePr>
          <p:nvPr>
            <p:extLst/>
          </p:nvPr>
        </p:nvGraphicFramePr>
        <p:xfrm>
          <a:off x="1031875" y="2733675"/>
          <a:ext cx="1573213" cy="1066800"/>
        </p:xfrm>
        <a:graphic>
          <a:graphicData uri="http://schemas.openxmlformats.org/presentationml/2006/ole">
            <mc:AlternateContent xmlns:mc="http://schemas.openxmlformats.org/markup-compatibility/2006">
              <mc:Choice xmlns:v="urn:schemas-microsoft-com:vml" Requires="v">
                <p:oleObj spid="_x0000_s33874" name="Equation" r:id="rId6" imgW="762000" imgH="647700" progId="Equation.DSMT4">
                  <p:embed/>
                </p:oleObj>
              </mc:Choice>
              <mc:Fallback>
                <p:oleObj name="Equation" r:id="rId6" imgW="762000" imgH="647700" progId="Equation.DSMT4">
                  <p:embed/>
                  <p:pic>
                    <p:nvPicPr>
                      <p:cNvPr id="40975" name="Object 15"/>
                      <p:cNvPicPr>
                        <a:picLocks noChangeAspect="1" noChangeArrowheads="1"/>
                      </p:cNvPicPr>
                      <p:nvPr/>
                    </p:nvPicPr>
                    <p:blipFill>
                      <a:blip r:embed="rId7"/>
                      <a:srcRect/>
                      <a:stretch>
                        <a:fillRect/>
                      </a:stretch>
                    </p:blipFill>
                    <p:spPr bwMode="auto">
                      <a:xfrm>
                        <a:off x="1031875" y="2733675"/>
                        <a:ext cx="1573213" cy="1066800"/>
                      </a:xfrm>
                      <a:prstGeom prst="rect">
                        <a:avLst/>
                      </a:prstGeom>
                      <a:noFill/>
                      <a:ln w="38100" cmpd="sng">
                        <a:solidFill>
                          <a:srgbClr val="FF0000"/>
                        </a:solidFill>
                        <a:miter lim="800000"/>
                        <a:headEnd/>
                        <a:tailEnd/>
                      </a:ln>
                      <a:effectLst/>
                      <a:extLst/>
                    </p:spPr>
                  </p:pic>
                </p:oleObj>
              </mc:Fallback>
            </mc:AlternateContent>
          </a:graphicData>
        </a:graphic>
      </p:graphicFrame>
      <p:graphicFrame>
        <p:nvGraphicFramePr>
          <p:cNvPr id="9" name="Object 14"/>
          <p:cNvGraphicFramePr>
            <a:graphicFrameLocks noChangeAspect="1"/>
          </p:cNvGraphicFramePr>
          <p:nvPr>
            <p:extLst/>
          </p:nvPr>
        </p:nvGraphicFramePr>
        <p:xfrm>
          <a:off x="4267200" y="2711450"/>
          <a:ext cx="1792287" cy="1098550"/>
        </p:xfrm>
        <a:graphic>
          <a:graphicData uri="http://schemas.openxmlformats.org/presentationml/2006/ole">
            <mc:AlternateContent xmlns:mc="http://schemas.openxmlformats.org/markup-compatibility/2006">
              <mc:Choice xmlns:v="urn:schemas-microsoft-com:vml" Requires="v">
                <p:oleObj spid="_x0000_s33875" name="Equation" r:id="rId8" imgW="889000" imgH="635000" progId="Equation.DSMT4">
                  <p:embed/>
                </p:oleObj>
              </mc:Choice>
              <mc:Fallback>
                <p:oleObj name="Equation" r:id="rId8" imgW="889000" imgH="635000" progId="Equation.DSMT4">
                  <p:embed/>
                  <p:pic>
                    <p:nvPicPr>
                      <p:cNvPr id="9" name="Object 14"/>
                      <p:cNvPicPr>
                        <a:picLocks noChangeAspect="1" noChangeArrowheads="1"/>
                      </p:cNvPicPr>
                      <p:nvPr/>
                    </p:nvPicPr>
                    <p:blipFill>
                      <a:blip r:embed="rId9"/>
                      <a:srcRect/>
                      <a:stretch>
                        <a:fillRect/>
                      </a:stretch>
                    </p:blipFill>
                    <p:spPr bwMode="auto">
                      <a:xfrm>
                        <a:off x="4267200" y="2711450"/>
                        <a:ext cx="1792287" cy="1098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14"/>
          <p:cNvGraphicFramePr>
            <a:graphicFrameLocks noChangeAspect="1"/>
          </p:cNvGraphicFramePr>
          <p:nvPr>
            <p:extLst/>
          </p:nvPr>
        </p:nvGraphicFramePr>
        <p:xfrm>
          <a:off x="6013450" y="2971800"/>
          <a:ext cx="920750" cy="285750"/>
        </p:xfrm>
        <a:graphic>
          <a:graphicData uri="http://schemas.openxmlformats.org/presentationml/2006/ole">
            <mc:AlternateContent xmlns:mc="http://schemas.openxmlformats.org/markup-compatibility/2006">
              <mc:Choice xmlns:v="urn:schemas-microsoft-com:vml" Requires="v">
                <p:oleObj spid="_x0000_s33876" name="Equation" r:id="rId10" imgW="457200" imgH="165100" progId="Equation.DSMT4">
                  <p:embed/>
                </p:oleObj>
              </mc:Choice>
              <mc:Fallback>
                <p:oleObj name="Equation" r:id="rId10" imgW="457200" imgH="165100" progId="Equation.DSMT4">
                  <p:embed/>
                  <p:pic>
                    <p:nvPicPr>
                      <p:cNvPr id="10" name="Object 14"/>
                      <p:cNvPicPr>
                        <a:picLocks noChangeAspect="1" noChangeArrowheads="1"/>
                      </p:cNvPicPr>
                      <p:nvPr/>
                    </p:nvPicPr>
                    <p:blipFill>
                      <a:blip r:embed="rId11"/>
                      <a:srcRect/>
                      <a:stretch>
                        <a:fillRect/>
                      </a:stretch>
                    </p:blipFill>
                    <p:spPr bwMode="auto">
                      <a:xfrm>
                        <a:off x="6013450" y="2971800"/>
                        <a:ext cx="920750" cy="285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32663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75"/>
                                        </p:tgtEl>
                                        <p:attrNameLst>
                                          <p:attrName>style.visibility</p:attrName>
                                        </p:attrNameLst>
                                      </p:cBhvr>
                                      <p:to>
                                        <p:strVal val="visible"/>
                                      </p:to>
                                    </p:set>
                                    <p:animEffect transition="in" filter="wipe(left)">
                                      <p:cBhvr>
                                        <p:cTn id="12" dur="500"/>
                                        <p:tgtEl>
                                          <p:spTgt spid="409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974"/>
                                        </p:tgtEl>
                                        <p:attrNameLst>
                                          <p:attrName>style.visibility</p:attrName>
                                        </p:attrNameLst>
                                      </p:cBhvr>
                                      <p:to>
                                        <p:strVal val="visible"/>
                                      </p:to>
                                    </p:set>
                                    <p:animEffect transition="in" filter="wipe(left)">
                                      <p:cBhvr>
                                        <p:cTn id="17" dur="500"/>
                                        <p:tgtEl>
                                          <p:spTgt spid="409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372600" cy="914400"/>
          </a:xfrm>
        </p:spPr>
        <p:txBody>
          <a:bodyPr/>
          <a:lstStyle/>
          <a:p>
            <a:r>
              <a:rPr lang="en-US" dirty="0"/>
              <a:t>A test of Lorentz velocity addition: </a:t>
            </a:r>
            <a:r>
              <a:rPr lang="en-US" dirty="0">
                <a:latin typeface="Symbol" charset="2"/>
                <a:cs typeface="Symbol" charset="2"/>
              </a:rPr>
              <a:t>π</a:t>
            </a:r>
            <a:r>
              <a:rPr lang="en-US" baseline="30000" dirty="0"/>
              <a:t>0</a:t>
            </a:r>
            <a:r>
              <a:rPr lang="en-US" dirty="0"/>
              <a:t> decay</a:t>
            </a:r>
          </a:p>
        </p:txBody>
      </p:sp>
      <p:sp>
        <p:nvSpPr>
          <p:cNvPr id="3" name="Content Placeholder 2"/>
          <p:cNvSpPr>
            <a:spLocks noGrp="1"/>
          </p:cNvSpPr>
          <p:nvPr>
            <p:ph idx="1"/>
          </p:nvPr>
        </p:nvSpPr>
        <p:spPr>
          <a:xfrm>
            <a:off x="152400" y="914400"/>
            <a:ext cx="8686800" cy="4800600"/>
          </a:xfrm>
        </p:spPr>
        <p:txBody>
          <a:bodyPr>
            <a:noAutofit/>
          </a:bodyPr>
          <a:lstStyle/>
          <a:p>
            <a:r>
              <a:rPr lang="en-US" sz="2800" dirty="0"/>
              <a:t>How can one test experimentally the correctness of the Lorentz velocity transformation </a:t>
            </a:r>
            <a:r>
              <a:rPr lang="en-US" sz="2800" dirty="0" err="1"/>
              <a:t>vs</a:t>
            </a:r>
            <a:r>
              <a:rPr lang="en-US" sz="2800" dirty="0"/>
              <a:t> Galilean one?</a:t>
            </a:r>
          </a:p>
          <a:p>
            <a:r>
              <a:rPr lang="en-US" sz="2800" dirty="0"/>
              <a:t>In 1964, T. </a:t>
            </a:r>
            <a:r>
              <a:rPr lang="en-US" sz="2800" dirty="0" err="1"/>
              <a:t>Alvager</a:t>
            </a:r>
            <a:r>
              <a:rPr lang="en-US" sz="2800" dirty="0"/>
              <a:t> and company performed a measurements of the arrival time of two photons resulting from the decay of a </a:t>
            </a:r>
            <a:r>
              <a:rPr lang="en-US" sz="2800" dirty="0">
                <a:latin typeface="Symbol" charset="2"/>
                <a:cs typeface="Symbol" charset="2"/>
              </a:rPr>
              <a:t>π</a:t>
            </a:r>
            <a:r>
              <a:rPr lang="en-US" sz="2800" baseline="30000" dirty="0"/>
              <a:t>0</a:t>
            </a:r>
            <a:r>
              <a:rPr lang="en-US" sz="2800" dirty="0"/>
              <a:t> in two detectors separated by 30m.</a:t>
            </a:r>
          </a:p>
          <a:p>
            <a:r>
              <a:rPr lang="en-US" sz="2800" dirty="0"/>
              <a:t>Each photon has a speed of 0.99975c. What are the speed predicted by Galilean and Lorentz x-</a:t>
            </a:r>
            <a:r>
              <a:rPr lang="en-US" sz="2800" dirty="0" err="1"/>
              <a:t>mation</a:t>
            </a:r>
            <a:r>
              <a:rPr lang="en-US" sz="2800" dirty="0"/>
              <a:t>? The </a:t>
            </a:r>
            <a:r>
              <a:rPr lang="en-US" sz="2800" dirty="0">
                <a:latin typeface="Symbol" charset="2"/>
                <a:cs typeface="Symbol" charset="2"/>
              </a:rPr>
              <a:t>π</a:t>
            </a:r>
            <a:r>
              <a:rPr lang="en-US" sz="2800" baseline="30000" dirty="0"/>
              <a:t>0</a:t>
            </a:r>
            <a:r>
              <a:rPr lang="en-US" sz="2800" dirty="0"/>
              <a:t> is moving at the speed of light when it decays.</a:t>
            </a:r>
          </a:p>
          <a:p>
            <a:pPr lvl="1"/>
            <a:r>
              <a:rPr lang="en-US" sz="2400" dirty="0" err="1"/>
              <a:t>v</a:t>
            </a:r>
            <a:r>
              <a:rPr lang="en-US" sz="2400" baseline="-25000" dirty="0" err="1"/>
              <a:t>G</a:t>
            </a:r>
            <a:r>
              <a:rPr lang="en-US" sz="2400" dirty="0"/>
              <a:t>=c+0.99975c=1.99975c</a:t>
            </a:r>
          </a:p>
          <a:p>
            <a:pPr lvl="1"/>
            <a:r>
              <a:rPr lang="en-US" sz="2800" dirty="0"/>
              <a:t> </a:t>
            </a:r>
          </a:p>
          <a:p>
            <a:r>
              <a:rPr lang="en-US" sz="2800" dirty="0"/>
              <a:t>How much time does the photon take to arrive at the detector?</a:t>
            </a:r>
          </a:p>
          <a:p>
            <a:pPr>
              <a:buNone/>
            </a:pPr>
            <a:r>
              <a:rPr lang="en-US" sz="2800" dirty="0"/>
              <a:t>                   </a:t>
            </a:r>
          </a:p>
          <a:p>
            <a:endParaRPr lang="en-US" sz="2800" dirty="0"/>
          </a:p>
        </p:txBody>
      </p:sp>
      <p:graphicFrame>
        <p:nvGraphicFramePr>
          <p:cNvPr id="40974" name="Object 14"/>
          <p:cNvGraphicFramePr>
            <a:graphicFrameLocks noChangeAspect="1"/>
          </p:cNvGraphicFramePr>
          <p:nvPr>
            <p:extLst>
              <p:ext uri="{D42A27DB-BD31-4B8C-83A1-F6EECF244321}">
                <p14:modId xmlns:p14="http://schemas.microsoft.com/office/powerpoint/2010/main" val="3697592310"/>
              </p:ext>
            </p:extLst>
          </p:nvPr>
        </p:nvGraphicFramePr>
        <p:xfrm>
          <a:off x="1066800" y="5045075"/>
          <a:ext cx="614363" cy="417513"/>
        </p:xfrm>
        <a:graphic>
          <a:graphicData uri="http://schemas.openxmlformats.org/presentationml/2006/ole">
            <mc:AlternateContent xmlns:mc="http://schemas.openxmlformats.org/markup-compatibility/2006">
              <mc:Choice xmlns:v="urn:schemas-microsoft-com:vml" Requires="v">
                <p:oleObj spid="_x0000_s34877" name="Equation" r:id="rId4" imgW="304800" imgH="241300" progId="Equation.DSMT4">
                  <p:embed/>
                </p:oleObj>
              </mc:Choice>
              <mc:Fallback>
                <p:oleObj name="Equation" r:id="rId4" imgW="304800" imgH="241300" progId="Equation.DSMT4">
                  <p:embed/>
                  <p:pic>
                    <p:nvPicPr>
                      <p:cNvPr id="40974" name="Object 14"/>
                      <p:cNvPicPr>
                        <a:picLocks noChangeAspect="1" noChangeArrowheads="1"/>
                      </p:cNvPicPr>
                      <p:nvPr/>
                    </p:nvPicPr>
                    <p:blipFill>
                      <a:blip r:embed="rId5"/>
                      <a:srcRect/>
                      <a:stretch>
                        <a:fillRect/>
                      </a:stretch>
                    </p:blipFill>
                    <p:spPr bwMode="auto">
                      <a:xfrm>
                        <a:off x="1066800" y="5045075"/>
                        <a:ext cx="614363" cy="417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Date Placeholder 5"/>
          <p:cNvSpPr>
            <a:spLocks noGrp="1"/>
          </p:cNvSpPr>
          <p:nvPr>
            <p:ph type="dt" sz="half" idx="10"/>
          </p:nvPr>
        </p:nvSpPr>
        <p:spPr/>
        <p:txBody>
          <a:bodyPr/>
          <a:lstStyle/>
          <a:p>
            <a:r>
              <a:rPr lang="en-US"/>
              <a:t>Mon. Feb. 4, 2019</a:t>
            </a:r>
          </a:p>
        </p:txBody>
      </p:sp>
      <p:sp>
        <p:nvSpPr>
          <p:cNvPr id="7" name="Slide Number Placeholder 6"/>
          <p:cNvSpPr>
            <a:spLocks noGrp="1"/>
          </p:cNvSpPr>
          <p:nvPr>
            <p:ph type="sldNum" sz="quarter" idx="12"/>
          </p:nvPr>
        </p:nvSpPr>
        <p:spPr/>
        <p:txBody>
          <a:bodyPr/>
          <a:lstStyle/>
          <a:p>
            <a:fld id="{A70890A1-DA85-483F-ABF9-6C30248A1FC2}" type="slidenum">
              <a:rPr lang="en-US" smtClean="0"/>
              <a:pPr/>
              <a:t>12</a:t>
            </a:fld>
            <a:endParaRPr lang="en-US"/>
          </a:p>
        </p:txBody>
      </p:sp>
      <p:sp>
        <p:nvSpPr>
          <p:cNvPr id="8" name="Footer Placeholder 7"/>
          <p:cNvSpPr>
            <a:spLocks noGrp="1"/>
          </p:cNvSpPr>
          <p:nvPr>
            <p:ph type="ftr" sz="quarter" idx="11"/>
          </p:nvPr>
        </p:nvSpPr>
        <p:spPr/>
        <p:txBody>
          <a:bodyPr/>
          <a:lstStyle/>
          <a:p>
            <a:r>
              <a:rPr lang="de"/>
              <a:t>PHYS 3313-001, Spring 2019                      Dr. Amir Farbin</a:t>
            </a:r>
            <a:endParaRPr lang="en-US"/>
          </a:p>
        </p:txBody>
      </p:sp>
      <p:graphicFrame>
        <p:nvGraphicFramePr>
          <p:cNvPr id="9" name="Object 14"/>
          <p:cNvGraphicFramePr>
            <a:graphicFrameLocks noChangeAspect="1"/>
          </p:cNvGraphicFramePr>
          <p:nvPr>
            <p:extLst>
              <p:ext uri="{D42A27DB-BD31-4B8C-83A1-F6EECF244321}">
                <p14:modId xmlns:p14="http://schemas.microsoft.com/office/powerpoint/2010/main" val="1045105572"/>
              </p:ext>
            </p:extLst>
          </p:nvPr>
        </p:nvGraphicFramePr>
        <p:xfrm>
          <a:off x="1577975" y="5029200"/>
          <a:ext cx="2003425" cy="639763"/>
        </p:xfrm>
        <a:graphic>
          <a:graphicData uri="http://schemas.openxmlformats.org/presentationml/2006/ole">
            <mc:AlternateContent xmlns:mc="http://schemas.openxmlformats.org/markup-compatibility/2006">
              <mc:Choice xmlns:v="urn:schemas-microsoft-com:vml" Requires="v">
                <p:oleObj spid="_x0000_s34878" name="Equation" r:id="rId6" imgW="1193800" imgH="444500" progId="Equation.DSMT4">
                  <p:embed/>
                </p:oleObj>
              </mc:Choice>
              <mc:Fallback>
                <p:oleObj name="Equation" r:id="rId6" imgW="1193800" imgH="444500" progId="Equation.DSMT4">
                  <p:embed/>
                  <p:pic>
                    <p:nvPicPr>
                      <p:cNvPr id="9" name="Object 14"/>
                      <p:cNvPicPr>
                        <a:picLocks noChangeAspect="1" noChangeArrowheads="1"/>
                      </p:cNvPicPr>
                      <p:nvPr/>
                    </p:nvPicPr>
                    <p:blipFill>
                      <a:blip r:embed="rId7"/>
                      <a:srcRect/>
                      <a:stretch>
                        <a:fillRect/>
                      </a:stretch>
                    </p:blipFill>
                    <p:spPr bwMode="auto">
                      <a:xfrm>
                        <a:off x="1577975" y="5029200"/>
                        <a:ext cx="2003425" cy="639763"/>
                      </a:xfrm>
                      <a:prstGeom prst="rect">
                        <a:avLst/>
                      </a:prstGeom>
                      <a:noFill/>
                      <a:ln>
                        <a:noFill/>
                      </a:ln>
                      <a:effectLst/>
                      <a:ex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1319513993"/>
              </p:ext>
            </p:extLst>
          </p:nvPr>
        </p:nvGraphicFramePr>
        <p:xfrm>
          <a:off x="3352800" y="5265737"/>
          <a:ext cx="460375" cy="220663"/>
        </p:xfrm>
        <a:graphic>
          <a:graphicData uri="http://schemas.openxmlformats.org/presentationml/2006/ole">
            <mc:AlternateContent xmlns:mc="http://schemas.openxmlformats.org/markup-compatibility/2006">
              <mc:Choice xmlns:v="urn:schemas-microsoft-com:vml" Requires="v">
                <p:oleObj spid="_x0000_s34879" name="Equation" r:id="rId8" imgW="228600" imgH="127000" progId="Equation.DSMT4">
                  <p:embed/>
                </p:oleObj>
              </mc:Choice>
              <mc:Fallback>
                <p:oleObj name="Equation" r:id="rId8" imgW="228600" imgH="127000" progId="Equation.DSMT4">
                  <p:embed/>
                  <p:pic>
                    <p:nvPicPr>
                      <p:cNvPr id="10" name="Object 14"/>
                      <p:cNvPicPr>
                        <a:picLocks noChangeAspect="1" noChangeArrowheads="1"/>
                      </p:cNvPicPr>
                      <p:nvPr/>
                    </p:nvPicPr>
                    <p:blipFill>
                      <a:blip r:embed="rId9"/>
                      <a:srcRect/>
                      <a:stretch>
                        <a:fillRect/>
                      </a:stretch>
                    </p:blipFill>
                    <p:spPr bwMode="auto">
                      <a:xfrm>
                        <a:off x="3352800" y="5265737"/>
                        <a:ext cx="460375" cy="220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17117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974"/>
                                        </p:tgtEl>
                                        <p:attrNameLst>
                                          <p:attrName>style.visibility</p:attrName>
                                        </p:attrNameLst>
                                      </p:cBhvr>
                                      <p:to>
                                        <p:strVal val="visible"/>
                                      </p:to>
                                    </p:set>
                                    <p:animEffect transition="in" filter="wipe(left)">
                                      <p:cBhvr>
                                        <p:cTn id="32" dur="500"/>
                                        <p:tgtEl>
                                          <p:spTgt spid="409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a:ea typeface="ＭＳ Ｐゴシック" pitchFamily="-84" charset="-128"/>
                <a:cs typeface="ＭＳ Ｐゴシック" pitchFamily="-84" charset="-128"/>
              </a:rPr>
              <a:t>Twin 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Set-up: </a:t>
            </a:r>
            <a:r>
              <a:rPr lang="en-US" dirty="0">
                <a:ea typeface="ＭＳ Ｐゴシック" pitchFamily="-84" charset="-128"/>
                <a:cs typeface="ＭＳ Ｐゴシック" pitchFamily="-84" charset="-128"/>
              </a:rPr>
              <a:t>Twins 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light-years (</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stay on the Earth.</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Problem: </a:t>
            </a:r>
            <a:r>
              <a:rPr lang="en-US" dirty="0">
                <a:ea typeface="ＭＳ Ｐゴシック" pitchFamily="-84" charset="-128"/>
                <a:cs typeface="ＭＳ Ｐゴシック" pitchFamily="-84" charset="-128"/>
              </a:rPr>
              <a:t>Upon Mary’</a:t>
            </a:r>
            <a:r>
              <a:rPr lang="en-US" altLang="ja-JP" dirty="0">
                <a:ea typeface="ＭＳ Ｐゴシック" pitchFamily="-84" charset="-128"/>
                <a:cs typeface="ＭＳ Ｐゴシック" pitchFamily="-84" charset="-128"/>
              </a:rPr>
              <a:t>s return, Frank reasons, that her clocks measuring her age must run slow. As such, she will return younger. However, Mary claims that it is Frank who is moving and consequently his clocks must run slow. </a:t>
            </a:r>
            <a:endParaRPr lang="en-US" b="1" dirty="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Paradox: </a:t>
            </a:r>
            <a:r>
              <a:rPr lang="en-US" dirty="0">
                <a:ea typeface="ＭＳ Ｐゴシック" pitchFamily="-84" charset="-128"/>
                <a:cs typeface="ＭＳ Ｐゴシック" pitchFamily="-84" charset="-128"/>
              </a:rPr>
              <a:t>Who is younger upon Mary’</a:t>
            </a:r>
            <a:r>
              <a:rPr lang="en-US" altLang="ja-JP" dirty="0">
                <a:ea typeface="ＭＳ Ｐゴシック" pitchFamily="-84" charset="-128"/>
                <a:cs typeface="ＭＳ Ｐゴシック" pitchFamily="-84" charset="-128"/>
              </a:rPr>
              <a:t>s 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a:t>Mon. Feb. 4, 2019</a:t>
            </a:r>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de"/>
              <a:t>PHYS 3313-001, Spring 2019                      Dr. Amir Farbin</a:t>
            </a:r>
            <a:endParaRPr lang="en-US"/>
          </a:p>
        </p:txBody>
      </p:sp>
    </p:spTree>
    <p:extLst>
      <p:ext uri="{BB962C8B-B14F-4D97-AF65-F5344CB8AC3E}">
        <p14:creationId xmlns:p14="http://schemas.microsoft.com/office/powerpoint/2010/main" val="1161203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left)">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wipe(left)">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wipe(left)">
                                      <p:cBhvr>
                                        <p:cTn id="17" dur="500"/>
                                        <p:tgtEl>
                                          <p:spTgt spid="860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Feb. 4,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sz="4800"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342900" y="685800"/>
            <a:ext cx="8458200" cy="5562600"/>
          </a:xfrm>
        </p:spPr>
        <p:txBody>
          <a:bodyPr/>
          <a:lstStyle/>
          <a:p>
            <a:pPr eaLnBrk="1" hangingPunct="1"/>
            <a:r>
              <a:rPr lang="en-US" sz="2800" dirty="0">
                <a:ea typeface="ＭＳ Ｐゴシック" pitchFamily="-84" charset="-128"/>
                <a:cs typeface="ＭＳ Ｐゴシック" pitchFamily="-84" charset="-128"/>
              </a:rPr>
              <a:t>Reading assignments: CH 3.3 (special topic – the discovery of Helium) and CH3.7</a:t>
            </a:r>
          </a:p>
          <a:p>
            <a:pPr eaLnBrk="1" hangingPunct="1"/>
            <a:r>
              <a:rPr lang="en-US" sz="2800" dirty="0"/>
              <a:t>Reminder: Homework #1</a:t>
            </a:r>
          </a:p>
          <a:p>
            <a:pPr lvl="1" eaLnBrk="1" hangingPunct="1"/>
            <a:r>
              <a:rPr lang="en-US" sz="2400" dirty="0"/>
              <a:t>chapter 2 end of the chapter problems</a:t>
            </a:r>
          </a:p>
          <a:p>
            <a:pPr lvl="1" eaLnBrk="1" hangingPunct="1"/>
            <a:r>
              <a:rPr lang="en-US" sz="2400" dirty="0"/>
              <a:t>17, 21, 23, 24, 32, 59, 61, 66, 68, 81 and 96</a:t>
            </a:r>
          </a:p>
          <a:p>
            <a:pPr lvl="1" eaLnBrk="1" hangingPunct="1"/>
            <a:r>
              <a:rPr lang="en-US" sz="2400" dirty="0"/>
              <a:t>Due is by the beginning of the class</a:t>
            </a:r>
            <a:r>
              <a:rPr lang="en-US" sz="2400"/>
              <a:t>, Monday</a:t>
            </a:r>
            <a:r>
              <a:rPr lang="en-US" sz="2400" dirty="0"/>
              <a:t>, Feb. 11 </a:t>
            </a:r>
          </a:p>
          <a:p>
            <a:pPr lvl="1" eaLnBrk="1" hangingPunct="1"/>
            <a:r>
              <a:rPr lang="en-US" sz="2400" dirty="0"/>
              <a:t>Work in study groups together with other students but PLEASE do write your answer in your own way!</a:t>
            </a:r>
          </a:p>
          <a:p>
            <a:pPr eaLnBrk="1" hangingPunct="1"/>
            <a:r>
              <a:rPr lang="en-US" sz="2800" dirty="0"/>
              <a:t>Quiz 1 results</a:t>
            </a:r>
          </a:p>
          <a:p>
            <a:pPr lvl="1" eaLnBrk="1" hangingPunct="1"/>
            <a:r>
              <a:rPr lang="en-US" sz="2400" dirty="0"/>
              <a:t>Class average: 29.3/80</a:t>
            </a:r>
          </a:p>
          <a:p>
            <a:pPr lvl="2" eaLnBrk="1" hangingPunct="1"/>
            <a:r>
              <a:rPr lang="en-US" sz="2000" dirty="0"/>
              <a:t>Equivalent to: 36.7/100</a:t>
            </a:r>
          </a:p>
          <a:p>
            <a:pPr lvl="1" eaLnBrk="1" hangingPunct="1"/>
            <a:r>
              <a:rPr lang="en-US" sz="2000" dirty="0"/>
              <a:t>Top score: 72/80</a:t>
            </a:r>
          </a:p>
        </p:txBody>
      </p:sp>
    </p:spTree>
    <p:extLst>
      <p:ext uri="{BB962C8B-B14F-4D97-AF65-F5344CB8AC3E}">
        <p14:creationId xmlns:p14="http://schemas.microsoft.com/office/powerpoint/2010/main" val="14750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par>
                          <p:cTn id="13" fill="hold">
                            <p:stCondLst>
                              <p:cond delay="7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1619">
                                            <p:txEl>
                                              <p:pRg st="2" end="2"/>
                                            </p:txEl>
                                          </p:spTgt>
                                        </p:tgtEl>
                                        <p:attrNameLst>
                                          <p:attrName>style.visibility</p:attrName>
                                        </p:attrNameLst>
                                      </p:cBhvr>
                                      <p:to>
                                        <p:strVal val="visible"/>
                                      </p:to>
                                    </p:set>
                                    <p:animEffect transition="in" filter="wipe(left)">
                                      <p:cBhvr>
                                        <p:cTn id="16" dur="500"/>
                                        <p:tgtEl>
                                          <p:spTgt spid="111619">
                                            <p:txEl>
                                              <p:pRg st="2" end="2"/>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iterate type="wd">
                                    <p:tmPct val="10000"/>
                                  </p:iterate>
                                  <p:childTnLst>
                                    <p:set>
                                      <p:cBhvr>
                                        <p:cTn id="19" dur="1" fill="hold">
                                          <p:stCondLst>
                                            <p:cond delay="0"/>
                                          </p:stCondLst>
                                        </p:cTn>
                                        <p:tgtEl>
                                          <p:spTgt spid="111619">
                                            <p:txEl>
                                              <p:pRg st="3" end="3"/>
                                            </p:txEl>
                                          </p:spTgt>
                                        </p:tgtEl>
                                        <p:attrNameLst>
                                          <p:attrName>style.visibility</p:attrName>
                                        </p:attrNameLst>
                                      </p:cBhvr>
                                      <p:to>
                                        <p:strVal val="visible"/>
                                      </p:to>
                                    </p:set>
                                    <p:animEffect transition="in" filter="wipe(left)">
                                      <p:cBhvr>
                                        <p:cTn id="20" dur="500"/>
                                        <p:tgtEl>
                                          <p:spTgt spid="111619">
                                            <p:txEl>
                                              <p:pRg st="3" end="3"/>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wipe(left)">
                                      <p:cBhvr>
                                        <p:cTn id="24" dur="500"/>
                                        <p:tgtEl>
                                          <p:spTgt spid="111619">
                                            <p:txEl>
                                              <p:pRg st="4" end="4"/>
                                            </p:txEl>
                                          </p:spTgt>
                                        </p:tgtEl>
                                      </p:cBhvr>
                                    </p:animEffect>
                                  </p:childTnLst>
                                </p:cTn>
                              </p:par>
                            </p:childTnLst>
                          </p:cTn>
                        </p:par>
                        <p:par>
                          <p:cTn id="25" fill="hold">
                            <p:stCondLst>
                              <p:cond delay="415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wipe(left)">
                                      <p:cBhvr>
                                        <p:cTn id="28" dur="500"/>
                                        <p:tgtEl>
                                          <p:spTgt spid="11161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11619">
                                            <p:txEl>
                                              <p:pRg st="6" end="6"/>
                                            </p:txEl>
                                          </p:spTgt>
                                        </p:tgtEl>
                                        <p:attrNameLst>
                                          <p:attrName>style.visibility</p:attrName>
                                        </p:attrNameLst>
                                      </p:cBhvr>
                                      <p:to>
                                        <p:strVal val="visible"/>
                                      </p:to>
                                    </p:set>
                                    <p:animEffect transition="in" filter="wipe(left)">
                                      <p:cBhvr>
                                        <p:cTn id="33" dur="500"/>
                                        <p:tgtEl>
                                          <p:spTgt spid="11161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11619">
                                            <p:txEl>
                                              <p:pRg st="7" end="7"/>
                                            </p:txEl>
                                          </p:spTgt>
                                        </p:tgtEl>
                                        <p:attrNameLst>
                                          <p:attrName>style.visibility</p:attrName>
                                        </p:attrNameLst>
                                      </p:cBhvr>
                                      <p:to>
                                        <p:strVal val="visible"/>
                                      </p:to>
                                    </p:set>
                                    <p:animEffect transition="in" filter="wipe(left)">
                                      <p:cBhvr>
                                        <p:cTn id="38" dur="500"/>
                                        <p:tgtEl>
                                          <p:spTgt spid="11161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11619">
                                            <p:txEl>
                                              <p:pRg st="8" end="8"/>
                                            </p:txEl>
                                          </p:spTgt>
                                        </p:tgtEl>
                                        <p:attrNameLst>
                                          <p:attrName>style.visibility</p:attrName>
                                        </p:attrNameLst>
                                      </p:cBhvr>
                                      <p:to>
                                        <p:strVal val="visible"/>
                                      </p:to>
                                    </p:set>
                                    <p:animEffect transition="in" filter="wipe(left)">
                                      <p:cBhvr>
                                        <p:cTn id="43" dur="500"/>
                                        <p:tgtEl>
                                          <p:spTgt spid="11161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11619">
                                            <p:txEl>
                                              <p:pRg st="9" end="9"/>
                                            </p:txEl>
                                          </p:spTgt>
                                        </p:tgtEl>
                                        <p:attrNameLst>
                                          <p:attrName>style.visibility</p:attrName>
                                        </p:attrNameLst>
                                      </p:cBhvr>
                                      <p:to>
                                        <p:strVal val="visible"/>
                                      </p:to>
                                    </p:set>
                                    <p:animEffect transition="in" filter="wipe(left)">
                                      <p:cBhvr>
                                        <p:cTn id="48"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Feb. 4,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a:ea typeface="ＭＳ Ｐゴシック" pitchFamily="-84" charset="-128"/>
                <a:cs typeface="ＭＳ Ｐゴシック" pitchFamily="-84" charset="-128"/>
              </a:rPr>
              <a:t>Reminder: Special Project #2</a:t>
            </a:r>
          </a:p>
        </p:txBody>
      </p:sp>
      <p:sp>
        <p:nvSpPr>
          <p:cNvPr id="111619" name="Rectangle 3"/>
          <p:cNvSpPr>
            <a:spLocks noGrp="1" noChangeArrowheads="1"/>
          </p:cNvSpPr>
          <p:nvPr>
            <p:ph type="body" idx="1"/>
          </p:nvPr>
        </p:nvSpPr>
        <p:spPr>
          <a:xfrm>
            <a:off x="304800" y="838200"/>
            <a:ext cx="8534400" cy="5181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Compute the value of the speed of light using the formula (5 points):</a:t>
            </a: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r>
              <a:rPr lang="en-US" sz="2400" dirty="0">
                <a:ea typeface="ＭＳ Ｐゴシック" pitchFamily="-84" charset="-128"/>
                <a:cs typeface="ＭＳ Ｐゴシック" pitchFamily="-84" charset="-128"/>
              </a:rPr>
              <a:t>Derive the unit of speed from the units specified in the back-side of the front cover of the text book. (5 points)</a:t>
            </a:r>
          </a:p>
          <a:p>
            <a:pPr eaLnBrk="1" hangingPunct="1"/>
            <a:r>
              <a:rPr lang="en-US" sz="2400" dirty="0">
                <a:ea typeface="ＭＳ Ｐゴシック" pitchFamily="-84" charset="-128"/>
                <a:cs typeface="ＭＳ Ｐゴシック" pitchFamily="-84" charset="-128"/>
              </a:rPr>
              <a:t>Be sure to write down the values and units taken from the back-side of the front cover of the text book. </a:t>
            </a:r>
          </a:p>
          <a:p>
            <a:pPr eaLnBrk="1" hangingPunct="1"/>
            <a:r>
              <a:rPr lang="en-US" sz="2400" dirty="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  Must be handwritten!</a:t>
            </a:r>
          </a:p>
          <a:p>
            <a:pPr eaLnBrk="1" hangingPunct="1"/>
            <a:r>
              <a:rPr lang="en-US" sz="2400" dirty="0">
                <a:ea typeface="ＭＳ Ｐゴシック" pitchFamily="-84" charset="-128"/>
                <a:cs typeface="ＭＳ Ｐゴシック" pitchFamily="-84" charset="-128"/>
              </a:rPr>
              <a:t>Due for the submission is this Wednesday, Feb. 6!</a:t>
            </a:r>
          </a:p>
        </p:txBody>
      </p:sp>
      <p:graphicFrame>
        <p:nvGraphicFramePr>
          <p:cNvPr id="7" name="Object 29"/>
          <p:cNvGraphicFramePr>
            <a:graphicFrameLocks noChangeAspect="1"/>
          </p:cNvGraphicFramePr>
          <p:nvPr>
            <p:extLst/>
          </p:nvPr>
        </p:nvGraphicFramePr>
        <p:xfrm>
          <a:off x="2514600" y="1097280"/>
          <a:ext cx="2759075" cy="1319212"/>
        </p:xfrm>
        <a:graphic>
          <a:graphicData uri="http://schemas.openxmlformats.org/presentationml/2006/ole">
            <mc:AlternateContent xmlns:mc="http://schemas.openxmlformats.org/markup-compatibility/2006">
              <mc:Choice xmlns:v="urn:schemas-microsoft-com:vml" Requires="v">
                <p:oleObj spid="_x0000_s7241" name="Equation" r:id="rId4" imgW="965200" imgH="457200" progId="Equation.DSMT4">
                  <p:embed/>
                </p:oleObj>
              </mc:Choice>
              <mc:Fallback>
                <p:oleObj name="Equation" r:id="rId4" imgW="965200" imgH="457200" progId="Equation.DSMT4">
                  <p:embed/>
                  <p:pic>
                    <p:nvPicPr>
                      <p:cNvPr id="7" name="Object 29"/>
                      <p:cNvPicPr>
                        <a:picLocks noChangeAspect="1" noChangeArrowheads="1"/>
                      </p:cNvPicPr>
                      <p:nvPr/>
                    </p:nvPicPr>
                    <p:blipFill>
                      <a:blip r:embed="rId5"/>
                      <a:srcRect/>
                      <a:stretch>
                        <a:fillRect/>
                      </a:stretch>
                    </p:blipFill>
                    <p:spPr bwMode="auto">
                      <a:xfrm>
                        <a:off x="2514600" y="1097280"/>
                        <a:ext cx="2759075" cy="1319212"/>
                      </a:xfrm>
                      <a:prstGeom prst="rect">
                        <a:avLst/>
                      </a:prstGeom>
                      <a:noFill/>
                      <a:ln w="28575">
                        <a:noFill/>
                        <a:miter lim="800000"/>
                        <a:headEnd/>
                        <a:tailEnd/>
                      </a:ln>
                    </p:spPr>
                  </p:pic>
                </p:oleObj>
              </mc:Fallback>
            </mc:AlternateContent>
          </a:graphicData>
        </a:graphic>
      </p:graphicFrame>
    </p:spTree>
    <p:extLst>
      <p:ext uri="{BB962C8B-B14F-4D97-AF65-F5344CB8AC3E}">
        <p14:creationId xmlns:p14="http://schemas.microsoft.com/office/powerpoint/2010/main" val="246410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 Feb. 4, 2019</a:t>
            </a:r>
          </a:p>
        </p:txBody>
      </p:sp>
      <p:sp>
        <p:nvSpPr>
          <p:cNvPr id="5" name="Footer Placeholder 4"/>
          <p:cNvSpPr>
            <a:spLocks noGrp="1"/>
          </p:cNvSpPr>
          <p:nvPr>
            <p:ph type="ftr" sz="quarter" idx="11"/>
          </p:nvPr>
        </p:nvSpPr>
        <p:spPr/>
        <p:txBody>
          <a:bodyPr/>
          <a:lstStyle/>
          <a:p>
            <a:pPr>
              <a:defRPr/>
            </a:pPr>
            <a:r>
              <a:rPr lang="de"/>
              <a:t>PHYS 3313-001, Spring 2019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a:ea typeface="ＭＳ Ｐゴシック" pitchFamily="-84" charset="-128"/>
                <a:cs typeface="ＭＳ Ｐゴシック" pitchFamily="-84" charset="-128"/>
              </a:rPr>
              <a:t>Reminder: Special Project #3</a:t>
            </a:r>
          </a:p>
        </p:txBody>
      </p:sp>
      <p:sp>
        <p:nvSpPr>
          <p:cNvPr id="111619" name="Rectangle 3"/>
          <p:cNvSpPr>
            <a:spLocks noGrp="1" noChangeArrowheads="1"/>
          </p:cNvSpPr>
          <p:nvPr>
            <p:ph type="body" idx="1"/>
          </p:nvPr>
        </p:nvSpPr>
        <p:spPr>
          <a:xfrm>
            <a:off x="228600" y="685800"/>
            <a:ext cx="8686800" cy="5562600"/>
          </a:xfrm>
        </p:spPr>
        <p:txBody>
          <a:bodyPr/>
          <a:lstStyle/>
          <a:p>
            <a:pPr marL="514350" indent="-514350" eaLnBrk="1" hangingPunct="1">
              <a:buFont typeface="+mj-lt"/>
              <a:buAutoNum type="arabicPeriod"/>
            </a:pPr>
            <a:r>
              <a:rPr lang="en-US" sz="2400" dirty="0">
                <a:ea typeface="ＭＳ Ｐゴシック" pitchFamily="-84" charset="-128"/>
                <a:cs typeface="ＭＳ Ｐゴシック" pitchFamily="-84" charset="-128"/>
              </a:rPr>
              <a:t>Derive the three Lorentz velocity transformation equations, starting from Lorentz coordinate transformation equations.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Derive the three reverse Lorentz velocity transformation equations, starting from Lorentz coordinate transformation equations. (10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Prove that the space-time invariant quantity s</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=x</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-(ct)</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 is indeed invariant, i.e. s</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=s’</a:t>
            </a:r>
            <a:r>
              <a:rPr lang="en-US" sz="2400" baseline="30000" dirty="0">
                <a:ea typeface="ＭＳ Ｐゴシック" pitchFamily="-84" charset="-128"/>
                <a:cs typeface="ＭＳ Ｐゴシック" pitchFamily="-84" charset="-128"/>
              </a:rPr>
              <a:t>2</a:t>
            </a:r>
            <a:r>
              <a:rPr lang="en-US" sz="2400" dirty="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a:ea typeface="ＭＳ Ｐゴシック" pitchFamily="-84" charset="-128"/>
                <a:cs typeface="ＭＳ Ｐゴシック" pitchFamily="-84" charset="-128"/>
              </a:rPr>
              <a:t>Just simply switching the signs and primes will NOT be sufficient!</a:t>
            </a:r>
          </a:p>
          <a:p>
            <a:pPr marL="914400" lvl="1" indent="-514350" eaLnBrk="1" hangingPunct="1"/>
            <a:r>
              <a:rPr lang="en-US" sz="2000" dirty="0">
                <a:ea typeface="ＭＳ Ｐゴシック" pitchFamily="-84" charset="-128"/>
                <a:cs typeface="ＭＳ Ｐゴシック" pitchFamily="-84" charset="-128"/>
              </a:rPr>
              <a:t>Must take the simplest form of the equations, using </a:t>
            </a:r>
            <a:r>
              <a:rPr lang="en-US" sz="2000" dirty="0" err="1">
                <a:latin typeface="Symbol" charset="2"/>
                <a:ea typeface="ＭＳ Ｐゴシック" pitchFamily="-84" charset="-128"/>
                <a:cs typeface="Symbol" charset="2"/>
              </a:rPr>
              <a:t>β</a:t>
            </a:r>
            <a:r>
              <a:rPr lang="en-US" sz="2000" dirty="0">
                <a:ea typeface="ＭＳ Ｐゴシック" pitchFamily="-84" charset="-128"/>
                <a:cs typeface="ＭＳ Ｐゴシック" pitchFamily="-84" charset="-128"/>
              </a:rPr>
              <a:t> and </a:t>
            </a:r>
            <a:r>
              <a:rPr lang="en-US" sz="2000" dirty="0" err="1">
                <a:latin typeface="Symbol" charset="2"/>
                <a:ea typeface="ＭＳ Ｐゴシック" pitchFamily="-84" charset="-128"/>
                <a:cs typeface="Symbol" charset="2"/>
              </a:rPr>
              <a:t>γ</a:t>
            </a:r>
            <a:r>
              <a:rPr lang="en-US" sz="2000" dirty="0">
                <a:ea typeface="ＭＳ Ｐゴシック" pitchFamily="-84" charset="-128"/>
                <a:cs typeface="ＭＳ Ｐゴシック" pitchFamily="-84" charset="-128"/>
              </a:rPr>
              <a:t>.</a:t>
            </a:r>
            <a:endParaRPr lang="en-US" sz="2400" dirty="0">
              <a:ea typeface="ＭＳ Ｐゴシック" pitchFamily="-84" charset="-128"/>
              <a:cs typeface="ＭＳ Ｐゴシック" pitchFamily="-84" charset="-128"/>
            </a:endParaRPr>
          </a:p>
          <a:p>
            <a:pPr marL="514350" indent="-514350" eaLnBrk="1" hangingPunct="1">
              <a:buFont typeface="+mj-lt"/>
              <a:buAutoNum type="arabicPeriod"/>
            </a:pPr>
            <a:r>
              <a:rPr lang="en-US" sz="2400" dirty="0">
                <a:ea typeface="ＭＳ Ｐゴシック" pitchFamily="-84" charset="-128"/>
                <a:cs typeface="ＭＳ Ｐゴシック" pitchFamily="-84" charset="-128"/>
              </a:rPr>
              <a:t>You MUST have your own, independent handwritten answers to the above three questions even if you worked together with others.  All those who share the answers will get 0 credit if copied.</a:t>
            </a:r>
          </a:p>
          <a:p>
            <a:pPr eaLnBrk="1" hangingPunct="1"/>
            <a:r>
              <a:rPr lang="en-US" sz="2400" dirty="0">
                <a:ea typeface="ＭＳ Ｐゴシック" pitchFamily="-84" charset="-128"/>
                <a:cs typeface="ＭＳ Ｐゴシック" pitchFamily="-84" charset="-128"/>
              </a:rPr>
              <a:t>Due for the submission is next Wednesday, Feb. 13!</a:t>
            </a:r>
          </a:p>
          <a:p>
            <a:pPr eaLnBrk="1" hangingPunct="1"/>
            <a:endParaRPr lang="en-US" sz="2400" dirty="0"/>
          </a:p>
        </p:txBody>
      </p:sp>
    </p:spTree>
    <p:extLst>
      <p:ext uri="{BB962C8B-B14F-4D97-AF65-F5344CB8AC3E}">
        <p14:creationId xmlns:p14="http://schemas.microsoft.com/office/powerpoint/2010/main" val="89178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complete Lorentz Transformations</a:t>
            </a:r>
          </a:p>
        </p:txBody>
      </p:sp>
      <p:sp>
        <p:nvSpPr>
          <p:cNvPr id="11" name="Date Placeholder 10"/>
          <p:cNvSpPr>
            <a:spLocks noGrp="1"/>
          </p:cNvSpPr>
          <p:nvPr>
            <p:ph type="dt" sz="half" idx="10"/>
          </p:nvPr>
        </p:nvSpPr>
        <p:spPr/>
        <p:txBody>
          <a:bodyPr/>
          <a:lstStyle/>
          <a:p>
            <a:pPr>
              <a:defRPr/>
            </a:pPr>
            <a:r>
              <a:rPr lang="en-US"/>
              <a:t>Wed. Jan. 30, 2019</a:t>
            </a:r>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13" name="Footer Placeholder 12"/>
          <p:cNvSpPr>
            <a:spLocks noGrp="1"/>
          </p:cNvSpPr>
          <p:nvPr>
            <p:ph type="ftr" sz="quarter" idx="11"/>
          </p:nvPr>
        </p:nvSpPr>
        <p:spPr/>
        <p:txBody>
          <a:bodyPr/>
          <a:lstStyle/>
          <a:p>
            <a:pPr>
              <a:defRPr/>
            </a:pPr>
            <a:r>
              <a:rPr lang="de"/>
              <a:t>PHYS 3313-001, Spring 2019                      Dr. Amir Farbin</a:t>
            </a:r>
            <a:endParaRPr lang="en-US"/>
          </a:p>
        </p:txBody>
      </p:sp>
      <p:sp>
        <p:nvSpPr>
          <p:cNvPr id="14" name="Content Placeholder 2"/>
          <p:cNvSpPr>
            <a:spLocks noGrp="1"/>
          </p:cNvSpPr>
          <p:nvPr>
            <p:ph idx="1"/>
          </p:nvPr>
        </p:nvSpPr>
        <p:spPr>
          <a:xfrm>
            <a:off x="685800" y="3581400"/>
            <a:ext cx="7772400" cy="3124200"/>
          </a:xfrm>
        </p:spPr>
        <p:txBody>
          <a:bodyPr/>
          <a:lstStyle/>
          <a:p>
            <a:pPr>
              <a:spcBef>
                <a:spcPts val="0"/>
              </a:spcBef>
            </a:pPr>
            <a:r>
              <a:rPr lang="en-US" dirty="0"/>
              <a:t>Some things to note</a:t>
            </a:r>
          </a:p>
          <a:p>
            <a:pPr lvl="1">
              <a:spcBef>
                <a:spcPts val="0"/>
              </a:spcBef>
            </a:pPr>
            <a:r>
              <a:rPr lang="en-US" dirty="0"/>
              <a:t>What happens when </a:t>
            </a:r>
            <a:r>
              <a:rPr lang="en-US" dirty="0">
                <a:latin typeface="Symbol" charset="2"/>
                <a:cs typeface="Symbol" charset="2"/>
              </a:rPr>
              <a:t>β</a:t>
            </a:r>
            <a:r>
              <a:rPr lang="en-US" dirty="0"/>
              <a:t>~0 (or v~0)?</a:t>
            </a:r>
          </a:p>
          <a:p>
            <a:pPr lvl="2">
              <a:spcBef>
                <a:spcPts val="0"/>
              </a:spcBef>
            </a:pPr>
            <a:r>
              <a:rPr lang="en-US" dirty="0"/>
              <a:t>The Lorentz </a:t>
            </a:r>
            <a:r>
              <a:rPr lang="en-US" dirty="0" err="1"/>
              <a:t>x</a:t>
            </a:r>
            <a:r>
              <a:rPr lang="en-US" dirty="0"/>
              <a:t>-formation becomes Galilean </a:t>
            </a:r>
            <a:r>
              <a:rPr lang="en-US" dirty="0" err="1"/>
              <a:t>x</a:t>
            </a:r>
            <a:r>
              <a:rPr lang="en-US" dirty="0"/>
              <a:t>-formation</a:t>
            </a:r>
          </a:p>
          <a:p>
            <a:pPr lvl="1">
              <a:spcBef>
                <a:spcPts val="0"/>
              </a:spcBef>
            </a:pPr>
            <a:r>
              <a:rPr lang="en-US" dirty="0"/>
              <a:t>Space and time are not separated</a:t>
            </a:r>
          </a:p>
          <a:p>
            <a:pPr lvl="1">
              <a:spcBef>
                <a:spcPts val="0"/>
              </a:spcBef>
            </a:pPr>
            <a:r>
              <a:rPr lang="en-US" dirty="0"/>
              <a:t>For non-imaginary transformations, the frame speed cannot exceed c!</a:t>
            </a:r>
          </a:p>
        </p:txBody>
      </p:sp>
      <p:graphicFrame>
        <p:nvGraphicFramePr>
          <p:cNvPr id="15" name="Object 3"/>
          <p:cNvGraphicFramePr>
            <a:graphicFrameLocks noChangeAspect="1"/>
          </p:cNvGraphicFramePr>
          <p:nvPr>
            <p:extLst/>
          </p:nvPr>
        </p:nvGraphicFramePr>
        <p:xfrm>
          <a:off x="1219200" y="746919"/>
          <a:ext cx="1539875" cy="866775"/>
        </p:xfrm>
        <a:graphic>
          <a:graphicData uri="http://schemas.openxmlformats.org/presentationml/2006/ole">
            <mc:AlternateContent xmlns:mc="http://schemas.openxmlformats.org/markup-compatibility/2006">
              <mc:Choice xmlns:v="urn:schemas-microsoft-com:vml" Requires="v">
                <p:oleObj spid="_x0000_s57473" name="Equation" r:id="rId3" imgW="812800" imgH="457200" progId="Equation.DSMT4">
                  <p:embed/>
                </p:oleObj>
              </mc:Choice>
              <mc:Fallback>
                <p:oleObj name="Equation" r:id="rId3" imgW="812800" imgH="457200" progId="Equation.DSMT4">
                  <p:embed/>
                  <p:pic>
                    <p:nvPicPr>
                      <p:cNvPr id="15" name="Object 3"/>
                      <p:cNvPicPr>
                        <a:picLocks noChangeAspect="1" noChangeArrowheads="1"/>
                      </p:cNvPicPr>
                      <p:nvPr/>
                    </p:nvPicPr>
                    <p:blipFill>
                      <a:blip r:embed="rId4"/>
                      <a:srcRect/>
                      <a:stretch>
                        <a:fillRect/>
                      </a:stretch>
                    </p:blipFill>
                    <p:spPr bwMode="auto">
                      <a:xfrm>
                        <a:off x="1219200" y="746919"/>
                        <a:ext cx="1539875" cy="866775"/>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nvPr>
        </p:nvGraphicFramePr>
        <p:xfrm>
          <a:off x="1219200" y="1715938"/>
          <a:ext cx="838199" cy="405580"/>
        </p:xfrm>
        <a:graphic>
          <a:graphicData uri="http://schemas.openxmlformats.org/presentationml/2006/ole">
            <mc:AlternateContent xmlns:mc="http://schemas.openxmlformats.org/markup-compatibility/2006">
              <mc:Choice xmlns:v="urn:schemas-microsoft-com:vml" Requires="v">
                <p:oleObj spid="_x0000_s57474" name="Equation" r:id="rId5" imgW="393700" imgH="190500" progId="Equation.DSMT4">
                  <p:embed/>
                </p:oleObj>
              </mc:Choice>
              <mc:Fallback>
                <p:oleObj name="Equation" r:id="rId5" imgW="393700" imgH="190500" progId="Equation.DSMT4">
                  <p:embed/>
                  <p:pic>
                    <p:nvPicPr>
                      <p:cNvPr id="1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715938"/>
                        <a:ext cx="838199" cy="405580"/>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nvPr>
        </p:nvGraphicFramePr>
        <p:xfrm>
          <a:off x="1219200" y="2223762"/>
          <a:ext cx="838200" cy="363220"/>
        </p:xfrm>
        <a:graphic>
          <a:graphicData uri="http://schemas.openxmlformats.org/presentationml/2006/ole">
            <mc:AlternateContent xmlns:mc="http://schemas.openxmlformats.org/markup-compatibility/2006">
              <mc:Choice xmlns:v="urn:schemas-microsoft-com:vml" Requires="v">
                <p:oleObj spid="_x0000_s57475" name="Equation" r:id="rId7" imgW="381000" imgH="165100" progId="Equation.DSMT4">
                  <p:embed/>
                </p:oleObj>
              </mc:Choice>
              <mc:Fallback>
                <p:oleObj name="Equation" r:id="rId7" imgW="381000" imgH="165100" progId="Equation.DSMT4">
                  <p:embed/>
                  <p:pic>
                    <p:nvPicPr>
                      <p:cNvPr id="1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223762"/>
                        <a:ext cx="838200" cy="363220"/>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nvPr>
        </p:nvGraphicFramePr>
        <p:xfrm>
          <a:off x="1219200" y="2689225"/>
          <a:ext cx="1611313" cy="892175"/>
        </p:xfrm>
        <a:graphic>
          <a:graphicData uri="http://schemas.openxmlformats.org/presentationml/2006/ole">
            <mc:AlternateContent xmlns:mc="http://schemas.openxmlformats.org/markup-compatibility/2006">
              <mc:Choice xmlns:v="urn:schemas-microsoft-com:vml" Requires="v">
                <p:oleObj spid="_x0000_s57476" name="Equation" r:id="rId9" imgW="939800" imgH="520700" progId="Equation.DSMT4">
                  <p:embed/>
                </p:oleObj>
              </mc:Choice>
              <mc:Fallback>
                <p:oleObj name="Equation" r:id="rId9" imgW="939800" imgH="520700" progId="Equation.DSMT4">
                  <p:embed/>
                  <p:pic>
                    <p:nvPicPr>
                      <p:cNvPr id="18" name="Object 7"/>
                      <p:cNvPicPr>
                        <a:picLocks noChangeAspect="1" noChangeArrowheads="1"/>
                      </p:cNvPicPr>
                      <p:nvPr/>
                    </p:nvPicPr>
                    <p:blipFill>
                      <a:blip r:embed="rId10"/>
                      <a:srcRect/>
                      <a:stretch>
                        <a:fillRect/>
                      </a:stretch>
                    </p:blipFill>
                    <p:spPr bwMode="auto">
                      <a:xfrm>
                        <a:off x="1219200" y="2689225"/>
                        <a:ext cx="1611313" cy="892175"/>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nvPr>
        </p:nvGraphicFramePr>
        <p:xfrm>
          <a:off x="5334000" y="746919"/>
          <a:ext cx="1466850" cy="866775"/>
        </p:xfrm>
        <a:graphic>
          <a:graphicData uri="http://schemas.openxmlformats.org/presentationml/2006/ole">
            <mc:AlternateContent xmlns:mc="http://schemas.openxmlformats.org/markup-compatibility/2006">
              <mc:Choice xmlns:v="urn:schemas-microsoft-com:vml" Requires="v">
                <p:oleObj spid="_x0000_s57477" name="Equation" r:id="rId11" imgW="774700" imgH="457200" progId="Equation.DSMT4">
                  <p:embed/>
                </p:oleObj>
              </mc:Choice>
              <mc:Fallback>
                <p:oleObj name="Equation" r:id="rId11" imgW="774700" imgH="457200" progId="Equation.DSMT4">
                  <p:embed/>
                  <p:pic>
                    <p:nvPicPr>
                      <p:cNvPr id="19" name="Object 3"/>
                      <p:cNvPicPr>
                        <a:picLocks noChangeAspect="1" noChangeArrowheads="1"/>
                      </p:cNvPicPr>
                      <p:nvPr/>
                    </p:nvPicPr>
                    <p:blipFill>
                      <a:blip r:embed="rId12"/>
                      <a:srcRect/>
                      <a:stretch>
                        <a:fillRect/>
                      </a:stretch>
                    </p:blipFill>
                    <p:spPr bwMode="auto">
                      <a:xfrm>
                        <a:off x="5334000" y="746919"/>
                        <a:ext cx="1466850" cy="866775"/>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nvPr>
        </p:nvGraphicFramePr>
        <p:xfrm>
          <a:off x="5334000" y="1698096"/>
          <a:ext cx="838200" cy="431800"/>
        </p:xfrm>
        <a:graphic>
          <a:graphicData uri="http://schemas.openxmlformats.org/presentationml/2006/ole">
            <mc:AlternateContent xmlns:mc="http://schemas.openxmlformats.org/markup-compatibility/2006">
              <mc:Choice xmlns:v="urn:schemas-microsoft-com:vml" Requires="v">
                <p:oleObj spid="_x0000_s57478" name="Equation" r:id="rId13" imgW="393700" imgH="203200" progId="Equation.DSMT4">
                  <p:embed/>
                </p:oleObj>
              </mc:Choice>
              <mc:Fallback>
                <p:oleObj name="Equation" r:id="rId13" imgW="393700" imgH="203200" progId="Equation.DSMT4">
                  <p:embed/>
                  <p:pic>
                    <p:nvPicPr>
                      <p:cNvPr id="20" name="Object 5"/>
                      <p:cNvPicPr>
                        <a:picLocks noChangeAspect="1" noChangeArrowheads="1"/>
                      </p:cNvPicPr>
                      <p:nvPr/>
                    </p:nvPicPr>
                    <p:blipFill>
                      <a:blip r:embed="rId14"/>
                      <a:srcRect/>
                      <a:stretch>
                        <a:fillRect/>
                      </a:stretch>
                    </p:blipFill>
                    <p:spPr bwMode="auto">
                      <a:xfrm>
                        <a:off x="5334000" y="1698096"/>
                        <a:ext cx="838200" cy="431800"/>
                      </a:xfrm>
                      <a:prstGeom prst="rect">
                        <a:avLst/>
                      </a:prstGeom>
                      <a:noFill/>
                      <a:extLst/>
                    </p:spPr>
                  </p:pic>
                </p:oleObj>
              </mc:Fallback>
            </mc:AlternateContent>
          </a:graphicData>
        </a:graphic>
      </p:graphicFrame>
      <p:graphicFrame>
        <p:nvGraphicFramePr>
          <p:cNvPr id="21" name="Object 6"/>
          <p:cNvGraphicFramePr>
            <a:graphicFrameLocks noChangeAspect="1"/>
          </p:cNvGraphicFramePr>
          <p:nvPr>
            <p:extLst/>
          </p:nvPr>
        </p:nvGraphicFramePr>
        <p:xfrm>
          <a:off x="5334000" y="2214298"/>
          <a:ext cx="809625" cy="390525"/>
        </p:xfrm>
        <a:graphic>
          <a:graphicData uri="http://schemas.openxmlformats.org/presentationml/2006/ole">
            <mc:AlternateContent xmlns:mc="http://schemas.openxmlformats.org/markup-compatibility/2006">
              <mc:Choice xmlns:v="urn:schemas-microsoft-com:vml" Requires="v">
                <p:oleObj spid="_x0000_s57479" name="Equation" r:id="rId15" imgW="368300" imgH="177800" progId="Equation.DSMT4">
                  <p:embed/>
                </p:oleObj>
              </mc:Choice>
              <mc:Fallback>
                <p:oleObj name="Equation" r:id="rId15" imgW="368300" imgH="177800" progId="Equation.DSMT4">
                  <p:embed/>
                  <p:pic>
                    <p:nvPicPr>
                      <p:cNvPr id="21" name="Object 6"/>
                      <p:cNvPicPr>
                        <a:picLocks noChangeAspect="1" noChangeArrowheads="1"/>
                      </p:cNvPicPr>
                      <p:nvPr/>
                    </p:nvPicPr>
                    <p:blipFill>
                      <a:blip r:embed="rId16"/>
                      <a:srcRect/>
                      <a:stretch>
                        <a:fillRect/>
                      </a:stretch>
                    </p:blipFill>
                    <p:spPr bwMode="auto">
                      <a:xfrm>
                        <a:off x="5334000" y="2214298"/>
                        <a:ext cx="809625" cy="390525"/>
                      </a:xfrm>
                      <a:prstGeom prst="rect">
                        <a:avLst/>
                      </a:prstGeom>
                      <a:noFill/>
                      <a:extLst/>
                    </p:spPr>
                  </p:pic>
                </p:oleObj>
              </mc:Fallback>
            </mc:AlternateContent>
          </a:graphicData>
        </a:graphic>
      </p:graphicFrame>
      <p:graphicFrame>
        <p:nvGraphicFramePr>
          <p:cNvPr id="22" name="Object 7"/>
          <p:cNvGraphicFramePr>
            <a:graphicFrameLocks noChangeAspect="1"/>
          </p:cNvGraphicFramePr>
          <p:nvPr>
            <p:extLst/>
          </p:nvPr>
        </p:nvGraphicFramePr>
        <p:xfrm>
          <a:off x="5334000" y="2689225"/>
          <a:ext cx="1676400" cy="892175"/>
        </p:xfrm>
        <a:graphic>
          <a:graphicData uri="http://schemas.openxmlformats.org/presentationml/2006/ole">
            <mc:AlternateContent xmlns:mc="http://schemas.openxmlformats.org/markup-compatibility/2006">
              <mc:Choice xmlns:v="urn:schemas-microsoft-com:vml" Requires="v">
                <p:oleObj spid="_x0000_s57480" name="Equation" r:id="rId17" imgW="977900" imgH="520700" progId="Equation.DSMT4">
                  <p:embed/>
                </p:oleObj>
              </mc:Choice>
              <mc:Fallback>
                <p:oleObj name="Equation" r:id="rId17" imgW="977900" imgH="520700" progId="Equation.DSMT4">
                  <p:embed/>
                  <p:pic>
                    <p:nvPicPr>
                      <p:cNvPr id="22" name="Object 7"/>
                      <p:cNvPicPr>
                        <a:picLocks noChangeAspect="1" noChangeArrowheads="1"/>
                      </p:cNvPicPr>
                      <p:nvPr/>
                    </p:nvPicPr>
                    <p:blipFill>
                      <a:blip r:embed="rId18"/>
                      <a:srcRect/>
                      <a:stretch>
                        <a:fillRect/>
                      </a:stretch>
                    </p:blipFill>
                    <p:spPr bwMode="auto">
                      <a:xfrm>
                        <a:off x="5334000" y="2689225"/>
                        <a:ext cx="1676400" cy="892175"/>
                      </a:xfrm>
                      <a:prstGeom prst="rect">
                        <a:avLst/>
                      </a:prstGeom>
                      <a:noFill/>
                      <a:extLst/>
                    </p:spPr>
                  </p:pic>
                </p:oleObj>
              </mc:Fallback>
            </mc:AlternateContent>
          </a:graphicData>
        </a:graphic>
      </p:graphicFrame>
    </p:spTree>
    <p:extLst>
      <p:ext uri="{BB962C8B-B14F-4D97-AF65-F5344CB8AC3E}">
        <p14:creationId xmlns:p14="http://schemas.microsoft.com/office/powerpoint/2010/main" val="3679493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wipe(left)">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wipe(left)">
                                      <p:cBhvr>
                                        <p:cTn id="50" dur="500"/>
                                        <p:tgtEl>
                                          <p:spTgt spid="1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animEffect transition="in" filter="wipe(left)">
                                      <p:cBhvr>
                                        <p:cTn id="55" dur="500"/>
                                        <p:tgtEl>
                                          <p:spTgt spid="1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
                                            <p:txEl>
                                              <p:pRg st="3" end="3"/>
                                            </p:txEl>
                                          </p:spTgt>
                                        </p:tgtEl>
                                        <p:attrNameLst>
                                          <p:attrName>style.visibility</p:attrName>
                                        </p:attrNameLst>
                                      </p:cBhvr>
                                      <p:to>
                                        <p:strVal val="visible"/>
                                      </p:to>
                                    </p:set>
                                    <p:animEffect transition="in" filter="wipe(left)">
                                      <p:cBhvr>
                                        <p:cTn id="60" dur="500"/>
                                        <p:tgtEl>
                                          <p:spTgt spid="1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4">
                                            <p:txEl>
                                              <p:pRg st="4" end="4"/>
                                            </p:txEl>
                                          </p:spTgt>
                                        </p:tgtEl>
                                        <p:attrNameLst>
                                          <p:attrName>style.visibility</p:attrName>
                                        </p:attrNameLst>
                                      </p:cBhvr>
                                      <p:to>
                                        <p:strVal val="visible"/>
                                      </p:to>
                                    </p:set>
                                    <p:animEffect transition="in" filter="wipe(left)">
                                      <p:cBhvr>
                                        <p:cTn id="6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381000" y="0"/>
            <a:ext cx="8534400" cy="838200"/>
          </a:xfrm>
        </p:spPr>
        <p:txBody>
          <a:bodyPr/>
          <a:lstStyle/>
          <a:p>
            <a:pPr algn="ctr" eaLnBrk="1" hangingPunct="1"/>
            <a:r>
              <a:rPr lang="en-US" sz="4000" dirty="0">
                <a:ea typeface="ＭＳ Ｐゴシック" pitchFamily="-84" charset="-128"/>
                <a:cs typeface="ＭＳ Ｐゴシック" pitchFamily="-84" charset="-128"/>
              </a:rPr>
              <a:t>The Complete Lorentz Transformations</a:t>
            </a:r>
          </a:p>
        </p:txBody>
      </p:sp>
      <p:sp>
        <p:nvSpPr>
          <p:cNvPr id="11" name="Date Placeholder 10"/>
          <p:cNvSpPr>
            <a:spLocks noGrp="1"/>
          </p:cNvSpPr>
          <p:nvPr>
            <p:ph type="dt" sz="half" idx="10"/>
          </p:nvPr>
        </p:nvSpPr>
        <p:spPr/>
        <p:txBody>
          <a:bodyPr/>
          <a:lstStyle/>
          <a:p>
            <a:pPr>
              <a:defRPr/>
            </a:pPr>
            <a:r>
              <a:rPr lang="en-US"/>
              <a:t>Mon. Feb. 4, 2019</a:t>
            </a:r>
          </a:p>
        </p:txBody>
      </p:sp>
      <p:sp>
        <p:nvSpPr>
          <p:cNvPr id="12" name="Slide Number Placeholder 11"/>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13" name="Footer Placeholder 12"/>
          <p:cNvSpPr>
            <a:spLocks noGrp="1"/>
          </p:cNvSpPr>
          <p:nvPr>
            <p:ph type="ftr" sz="quarter" idx="11"/>
          </p:nvPr>
        </p:nvSpPr>
        <p:spPr/>
        <p:txBody>
          <a:bodyPr/>
          <a:lstStyle/>
          <a:p>
            <a:pPr>
              <a:defRPr/>
            </a:pPr>
            <a:r>
              <a:rPr lang="de"/>
              <a:t>PHYS 3313-001, Spring 2019                      Dr. Amir Farbin</a:t>
            </a:r>
            <a:endParaRPr lang="en-US"/>
          </a:p>
        </p:txBody>
      </p:sp>
      <p:graphicFrame>
        <p:nvGraphicFramePr>
          <p:cNvPr id="15" name="Object 3"/>
          <p:cNvGraphicFramePr>
            <a:graphicFrameLocks noChangeAspect="1"/>
          </p:cNvGraphicFramePr>
          <p:nvPr>
            <p:extLst/>
          </p:nvPr>
        </p:nvGraphicFramePr>
        <p:xfrm>
          <a:off x="1173162" y="1066800"/>
          <a:ext cx="884238" cy="500062"/>
        </p:xfrm>
        <a:graphic>
          <a:graphicData uri="http://schemas.openxmlformats.org/presentationml/2006/ole">
            <mc:AlternateContent xmlns:mc="http://schemas.openxmlformats.org/markup-compatibility/2006">
              <mc:Choice xmlns:v="urn:schemas-microsoft-com:vml" Requires="v">
                <p:oleObj spid="_x0000_s29345" name="Equation" r:id="rId3" imgW="292100" imgH="165100" progId="Equation.DSMT4">
                  <p:embed/>
                </p:oleObj>
              </mc:Choice>
              <mc:Fallback>
                <p:oleObj name="Equation" r:id="rId3" imgW="292100" imgH="165100" progId="Equation.DSMT4">
                  <p:embed/>
                  <p:pic>
                    <p:nvPicPr>
                      <p:cNvPr id="15" name="Object 3"/>
                      <p:cNvPicPr>
                        <a:picLocks noChangeAspect="1" noChangeArrowheads="1"/>
                      </p:cNvPicPr>
                      <p:nvPr/>
                    </p:nvPicPr>
                    <p:blipFill>
                      <a:blip r:embed="rId4"/>
                      <a:srcRect/>
                      <a:stretch>
                        <a:fillRect/>
                      </a:stretch>
                    </p:blipFill>
                    <p:spPr bwMode="auto">
                      <a:xfrm>
                        <a:off x="1173162" y="1066800"/>
                        <a:ext cx="884238" cy="500062"/>
                      </a:xfrm>
                      <a:prstGeom prst="rect">
                        <a:avLst/>
                      </a:prstGeom>
                      <a:noFill/>
                      <a:extLst/>
                    </p:spPr>
                  </p:pic>
                </p:oleObj>
              </mc:Fallback>
            </mc:AlternateContent>
          </a:graphicData>
        </a:graphic>
      </p:graphicFrame>
      <p:graphicFrame>
        <p:nvGraphicFramePr>
          <p:cNvPr id="16" name="Object 5"/>
          <p:cNvGraphicFramePr>
            <a:graphicFrameLocks noChangeAspect="1"/>
          </p:cNvGraphicFramePr>
          <p:nvPr>
            <p:extLst/>
          </p:nvPr>
        </p:nvGraphicFramePr>
        <p:xfrm>
          <a:off x="1143000" y="2484438"/>
          <a:ext cx="950913" cy="649287"/>
        </p:xfrm>
        <a:graphic>
          <a:graphicData uri="http://schemas.openxmlformats.org/presentationml/2006/ole">
            <mc:AlternateContent xmlns:mc="http://schemas.openxmlformats.org/markup-compatibility/2006">
              <mc:Choice xmlns:v="urn:schemas-microsoft-com:vml" Requires="v">
                <p:oleObj spid="_x0000_s29346" name="Equation" r:id="rId5" imgW="279400" imgH="190500" progId="Equation.DSMT4">
                  <p:embed/>
                </p:oleObj>
              </mc:Choice>
              <mc:Fallback>
                <p:oleObj name="Equation" r:id="rId5" imgW="279400" imgH="190500" progId="Equation.DSMT4">
                  <p:embed/>
                  <p:pic>
                    <p:nvPicPr>
                      <p:cNvPr id="16" name="Object 5"/>
                      <p:cNvPicPr>
                        <a:picLocks noChangeAspect="1" noChangeArrowheads="1"/>
                      </p:cNvPicPr>
                      <p:nvPr/>
                    </p:nvPicPr>
                    <p:blipFill>
                      <a:blip r:embed="rId6"/>
                      <a:srcRect/>
                      <a:stretch>
                        <a:fillRect/>
                      </a:stretch>
                    </p:blipFill>
                    <p:spPr bwMode="auto">
                      <a:xfrm>
                        <a:off x="1143000" y="2484438"/>
                        <a:ext cx="950913" cy="649287"/>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nvPr>
        </p:nvGraphicFramePr>
        <p:xfrm>
          <a:off x="1143000" y="3486150"/>
          <a:ext cx="936625" cy="581025"/>
        </p:xfrm>
        <a:graphic>
          <a:graphicData uri="http://schemas.openxmlformats.org/presentationml/2006/ole">
            <mc:AlternateContent xmlns:mc="http://schemas.openxmlformats.org/markup-compatibility/2006">
              <mc:Choice xmlns:v="urn:schemas-microsoft-com:vml" Requires="v">
                <p:oleObj spid="_x0000_s29347" name="Equation" r:id="rId7" imgW="266700" imgH="165100" progId="Equation.DSMT4">
                  <p:embed/>
                </p:oleObj>
              </mc:Choice>
              <mc:Fallback>
                <p:oleObj name="Equation" r:id="rId7" imgW="266700" imgH="165100" progId="Equation.DSMT4">
                  <p:embed/>
                  <p:pic>
                    <p:nvPicPr>
                      <p:cNvPr id="17" name="Object 6"/>
                      <p:cNvPicPr>
                        <a:picLocks noChangeAspect="1" noChangeArrowheads="1"/>
                      </p:cNvPicPr>
                      <p:nvPr/>
                    </p:nvPicPr>
                    <p:blipFill>
                      <a:blip r:embed="rId8"/>
                      <a:srcRect/>
                      <a:stretch>
                        <a:fillRect/>
                      </a:stretch>
                    </p:blipFill>
                    <p:spPr bwMode="auto">
                      <a:xfrm>
                        <a:off x="1143000" y="3486150"/>
                        <a:ext cx="936625" cy="581025"/>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nvPr>
        </p:nvGraphicFramePr>
        <p:xfrm>
          <a:off x="1143000" y="4876800"/>
          <a:ext cx="695325" cy="417512"/>
        </p:xfrm>
        <a:graphic>
          <a:graphicData uri="http://schemas.openxmlformats.org/presentationml/2006/ole">
            <mc:AlternateContent xmlns:mc="http://schemas.openxmlformats.org/markup-compatibility/2006">
              <mc:Choice xmlns:v="urn:schemas-microsoft-com:vml" Requires="v">
                <p:oleObj spid="_x0000_s29348" name="Equation" r:id="rId9" imgW="254000" imgH="152400" progId="Equation.DSMT4">
                  <p:embed/>
                </p:oleObj>
              </mc:Choice>
              <mc:Fallback>
                <p:oleObj name="Equation" r:id="rId9" imgW="254000" imgH="152400" progId="Equation.DSMT4">
                  <p:embed/>
                  <p:pic>
                    <p:nvPicPr>
                      <p:cNvPr id="18" name="Object 7"/>
                      <p:cNvPicPr>
                        <a:picLocks noChangeAspect="1" noChangeArrowheads="1"/>
                      </p:cNvPicPr>
                      <p:nvPr/>
                    </p:nvPicPr>
                    <p:blipFill>
                      <a:blip r:embed="rId10"/>
                      <a:srcRect/>
                      <a:stretch>
                        <a:fillRect/>
                      </a:stretch>
                    </p:blipFill>
                    <p:spPr bwMode="auto">
                      <a:xfrm>
                        <a:off x="1143000" y="4876800"/>
                        <a:ext cx="695325" cy="417512"/>
                      </a:xfrm>
                      <a:prstGeom prst="rect">
                        <a:avLst/>
                      </a:prstGeom>
                      <a:noFill/>
                      <a:extLst/>
                    </p:spPr>
                  </p:pic>
                </p:oleObj>
              </mc:Fallback>
            </mc:AlternateContent>
          </a:graphicData>
        </a:graphic>
      </p:graphicFrame>
      <p:graphicFrame>
        <p:nvGraphicFramePr>
          <p:cNvPr id="19" name="Object 3"/>
          <p:cNvGraphicFramePr>
            <a:graphicFrameLocks noChangeAspect="1"/>
          </p:cNvGraphicFramePr>
          <p:nvPr>
            <p:extLst/>
          </p:nvPr>
        </p:nvGraphicFramePr>
        <p:xfrm>
          <a:off x="5334000" y="1143000"/>
          <a:ext cx="728663" cy="384175"/>
        </p:xfrm>
        <a:graphic>
          <a:graphicData uri="http://schemas.openxmlformats.org/presentationml/2006/ole">
            <mc:AlternateContent xmlns:mc="http://schemas.openxmlformats.org/markup-compatibility/2006">
              <mc:Choice xmlns:v="urn:schemas-microsoft-com:vml" Requires="v">
                <p:oleObj spid="_x0000_s29349" name="Equation" r:id="rId11" imgW="241300" imgH="127000" progId="Equation.DSMT4">
                  <p:embed/>
                </p:oleObj>
              </mc:Choice>
              <mc:Fallback>
                <p:oleObj name="Equation" r:id="rId11" imgW="241300" imgH="127000" progId="Equation.DSMT4">
                  <p:embed/>
                  <p:pic>
                    <p:nvPicPr>
                      <p:cNvPr id="19" name="Object 3"/>
                      <p:cNvPicPr>
                        <a:picLocks noChangeAspect="1" noChangeArrowheads="1"/>
                      </p:cNvPicPr>
                      <p:nvPr/>
                    </p:nvPicPr>
                    <p:blipFill>
                      <a:blip r:embed="rId12"/>
                      <a:srcRect/>
                      <a:stretch>
                        <a:fillRect/>
                      </a:stretch>
                    </p:blipFill>
                    <p:spPr bwMode="auto">
                      <a:xfrm>
                        <a:off x="5334000" y="1143000"/>
                        <a:ext cx="728663" cy="384175"/>
                      </a:xfrm>
                      <a:prstGeom prst="rect">
                        <a:avLst/>
                      </a:prstGeom>
                      <a:noFill/>
                      <a:extLst/>
                    </p:spPr>
                  </p:pic>
                </p:oleObj>
              </mc:Fallback>
            </mc:AlternateContent>
          </a:graphicData>
        </a:graphic>
      </p:graphicFrame>
      <p:graphicFrame>
        <p:nvGraphicFramePr>
          <p:cNvPr id="20" name="Object 5"/>
          <p:cNvGraphicFramePr>
            <a:graphicFrameLocks noChangeAspect="1"/>
          </p:cNvGraphicFramePr>
          <p:nvPr>
            <p:extLst/>
          </p:nvPr>
        </p:nvGraphicFramePr>
        <p:xfrm>
          <a:off x="5334000" y="2456484"/>
          <a:ext cx="1339330" cy="689958"/>
        </p:xfrm>
        <a:graphic>
          <a:graphicData uri="http://schemas.openxmlformats.org/presentationml/2006/ole">
            <mc:AlternateContent xmlns:mc="http://schemas.openxmlformats.org/markup-compatibility/2006">
              <mc:Choice xmlns:v="urn:schemas-microsoft-com:vml" Requires="v">
                <p:oleObj spid="_x0000_s29350" name="Equation" r:id="rId13" imgW="393700" imgH="203200" progId="Equation.DSMT4">
                  <p:embed/>
                </p:oleObj>
              </mc:Choice>
              <mc:Fallback>
                <p:oleObj name="Equation" r:id="rId13" imgW="393700" imgH="203200" progId="Equation.DSMT4">
                  <p:embed/>
                  <p:pic>
                    <p:nvPicPr>
                      <p:cNvPr id="20" name="Object 5"/>
                      <p:cNvPicPr>
                        <a:picLocks noChangeAspect="1" noChangeArrowheads="1"/>
                      </p:cNvPicPr>
                      <p:nvPr/>
                    </p:nvPicPr>
                    <p:blipFill>
                      <a:blip r:embed="rId14"/>
                      <a:srcRect/>
                      <a:stretch>
                        <a:fillRect/>
                      </a:stretch>
                    </p:blipFill>
                    <p:spPr bwMode="auto">
                      <a:xfrm>
                        <a:off x="5334000" y="2456484"/>
                        <a:ext cx="1339330" cy="689958"/>
                      </a:xfrm>
                      <a:prstGeom prst="rect">
                        <a:avLst/>
                      </a:prstGeom>
                      <a:noFill/>
                      <a:extLst/>
                    </p:spPr>
                  </p:pic>
                </p:oleObj>
              </mc:Fallback>
            </mc:AlternateContent>
          </a:graphicData>
        </a:graphic>
      </p:graphicFrame>
      <p:graphicFrame>
        <p:nvGraphicFramePr>
          <p:cNvPr id="21" name="Object 6"/>
          <p:cNvGraphicFramePr>
            <a:graphicFrameLocks noChangeAspect="1"/>
          </p:cNvGraphicFramePr>
          <p:nvPr>
            <p:extLst/>
          </p:nvPr>
        </p:nvGraphicFramePr>
        <p:xfrm>
          <a:off x="5334000" y="3471018"/>
          <a:ext cx="1293671" cy="624006"/>
        </p:xfrm>
        <a:graphic>
          <a:graphicData uri="http://schemas.openxmlformats.org/presentationml/2006/ole">
            <mc:AlternateContent xmlns:mc="http://schemas.openxmlformats.org/markup-compatibility/2006">
              <mc:Choice xmlns:v="urn:schemas-microsoft-com:vml" Requires="v">
                <p:oleObj spid="_x0000_s29351" name="Equation" r:id="rId15" imgW="368300" imgH="177800" progId="Equation.DSMT4">
                  <p:embed/>
                </p:oleObj>
              </mc:Choice>
              <mc:Fallback>
                <p:oleObj name="Equation" r:id="rId15" imgW="368300" imgH="177800" progId="Equation.DSMT4">
                  <p:embed/>
                  <p:pic>
                    <p:nvPicPr>
                      <p:cNvPr id="21" name="Object 6"/>
                      <p:cNvPicPr>
                        <a:picLocks noChangeAspect="1" noChangeArrowheads="1"/>
                      </p:cNvPicPr>
                      <p:nvPr/>
                    </p:nvPicPr>
                    <p:blipFill>
                      <a:blip r:embed="rId16"/>
                      <a:srcRect/>
                      <a:stretch>
                        <a:fillRect/>
                      </a:stretch>
                    </p:blipFill>
                    <p:spPr bwMode="auto">
                      <a:xfrm>
                        <a:off x="5334000" y="3471018"/>
                        <a:ext cx="1293671" cy="624006"/>
                      </a:xfrm>
                      <a:prstGeom prst="rect">
                        <a:avLst/>
                      </a:prstGeom>
                      <a:noFill/>
                      <a:extLst/>
                    </p:spPr>
                  </p:pic>
                </p:oleObj>
              </mc:Fallback>
            </mc:AlternateContent>
          </a:graphicData>
        </a:graphic>
      </p:graphicFrame>
      <p:graphicFrame>
        <p:nvGraphicFramePr>
          <p:cNvPr id="22" name="Object 7"/>
          <p:cNvGraphicFramePr>
            <a:graphicFrameLocks noChangeAspect="1"/>
          </p:cNvGraphicFramePr>
          <p:nvPr>
            <p:extLst/>
          </p:nvPr>
        </p:nvGraphicFramePr>
        <p:xfrm>
          <a:off x="5334000" y="4951412"/>
          <a:ext cx="590550" cy="382588"/>
        </p:xfrm>
        <a:graphic>
          <a:graphicData uri="http://schemas.openxmlformats.org/presentationml/2006/ole">
            <mc:AlternateContent xmlns:mc="http://schemas.openxmlformats.org/markup-compatibility/2006">
              <mc:Choice xmlns:v="urn:schemas-microsoft-com:vml" Requires="v">
                <p:oleObj spid="_x0000_s29352" name="Equation" r:id="rId17" imgW="215900" imgH="139700" progId="Equation.DSMT4">
                  <p:embed/>
                </p:oleObj>
              </mc:Choice>
              <mc:Fallback>
                <p:oleObj name="Equation" r:id="rId17" imgW="215900" imgH="139700" progId="Equation.DSMT4">
                  <p:embed/>
                  <p:pic>
                    <p:nvPicPr>
                      <p:cNvPr id="22" name="Object 7"/>
                      <p:cNvPicPr>
                        <a:picLocks noChangeAspect="1" noChangeArrowheads="1"/>
                      </p:cNvPicPr>
                      <p:nvPr/>
                    </p:nvPicPr>
                    <p:blipFill>
                      <a:blip r:embed="rId18"/>
                      <a:srcRect/>
                      <a:stretch>
                        <a:fillRect/>
                      </a:stretch>
                    </p:blipFill>
                    <p:spPr bwMode="auto">
                      <a:xfrm>
                        <a:off x="5334000" y="4951412"/>
                        <a:ext cx="590550" cy="382588"/>
                      </a:xfrm>
                      <a:prstGeom prst="rect">
                        <a:avLst/>
                      </a:prstGeom>
                      <a:noFill/>
                      <a:extLst/>
                    </p:spPr>
                  </p:pic>
                </p:oleObj>
              </mc:Fallback>
            </mc:AlternateContent>
          </a:graphicData>
        </a:graphic>
      </p:graphicFrame>
      <p:graphicFrame>
        <p:nvGraphicFramePr>
          <p:cNvPr id="23" name="Object 3"/>
          <p:cNvGraphicFramePr>
            <a:graphicFrameLocks noChangeAspect="1"/>
          </p:cNvGraphicFramePr>
          <p:nvPr>
            <p:extLst/>
          </p:nvPr>
        </p:nvGraphicFramePr>
        <p:xfrm>
          <a:off x="1966912" y="762000"/>
          <a:ext cx="1614488" cy="1384300"/>
        </p:xfrm>
        <a:graphic>
          <a:graphicData uri="http://schemas.openxmlformats.org/presentationml/2006/ole">
            <mc:AlternateContent xmlns:mc="http://schemas.openxmlformats.org/markup-compatibility/2006">
              <mc:Choice xmlns:v="urn:schemas-microsoft-com:vml" Requires="v">
                <p:oleObj spid="_x0000_s29353" name="Equation" r:id="rId19" imgW="533400" imgH="457200" progId="Equation.DSMT4">
                  <p:embed/>
                </p:oleObj>
              </mc:Choice>
              <mc:Fallback>
                <p:oleObj name="Equation" r:id="rId19" imgW="533400" imgH="457200" progId="Equation.DSMT4">
                  <p:embed/>
                  <p:pic>
                    <p:nvPicPr>
                      <p:cNvPr id="23" name="Object 3"/>
                      <p:cNvPicPr>
                        <a:picLocks noChangeAspect="1" noChangeArrowheads="1"/>
                      </p:cNvPicPr>
                      <p:nvPr/>
                    </p:nvPicPr>
                    <p:blipFill>
                      <a:blip r:embed="rId20"/>
                      <a:srcRect/>
                      <a:stretch>
                        <a:fillRect/>
                      </a:stretch>
                    </p:blipFill>
                    <p:spPr bwMode="auto">
                      <a:xfrm>
                        <a:off x="1966912" y="762000"/>
                        <a:ext cx="1614488" cy="1384300"/>
                      </a:xfrm>
                      <a:prstGeom prst="rect">
                        <a:avLst/>
                      </a:prstGeom>
                      <a:noFill/>
                      <a:extLst/>
                    </p:spPr>
                  </p:pic>
                </p:oleObj>
              </mc:Fallback>
            </mc:AlternateContent>
          </a:graphicData>
        </a:graphic>
      </p:graphicFrame>
      <p:graphicFrame>
        <p:nvGraphicFramePr>
          <p:cNvPr id="24" name="Object 3"/>
          <p:cNvGraphicFramePr>
            <a:graphicFrameLocks noChangeAspect="1"/>
          </p:cNvGraphicFramePr>
          <p:nvPr>
            <p:extLst/>
          </p:nvPr>
        </p:nvGraphicFramePr>
        <p:xfrm>
          <a:off x="6019800" y="749300"/>
          <a:ext cx="1612900" cy="1384300"/>
        </p:xfrm>
        <a:graphic>
          <a:graphicData uri="http://schemas.openxmlformats.org/presentationml/2006/ole">
            <mc:AlternateContent xmlns:mc="http://schemas.openxmlformats.org/markup-compatibility/2006">
              <mc:Choice xmlns:v="urn:schemas-microsoft-com:vml" Requires="v">
                <p:oleObj spid="_x0000_s29354" name="Equation" r:id="rId21" imgW="533400" imgH="457200" progId="Equation.DSMT4">
                  <p:embed/>
                </p:oleObj>
              </mc:Choice>
              <mc:Fallback>
                <p:oleObj name="Equation" r:id="rId21" imgW="533400" imgH="457200" progId="Equation.DSMT4">
                  <p:embed/>
                  <p:pic>
                    <p:nvPicPr>
                      <p:cNvPr id="24" name="Object 3"/>
                      <p:cNvPicPr>
                        <a:picLocks noChangeAspect="1" noChangeArrowheads="1"/>
                      </p:cNvPicPr>
                      <p:nvPr/>
                    </p:nvPicPr>
                    <p:blipFill>
                      <a:blip r:embed="rId22"/>
                      <a:srcRect/>
                      <a:stretch>
                        <a:fillRect/>
                      </a:stretch>
                    </p:blipFill>
                    <p:spPr bwMode="auto">
                      <a:xfrm>
                        <a:off x="6019800" y="749300"/>
                        <a:ext cx="1612900" cy="1384300"/>
                      </a:xfrm>
                      <a:prstGeom prst="rect">
                        <a:avLst/>
                      </a:prstGeom>
                      <a:noFill/>
                      <a:extLst/>
                    </p:spPr>
                  </p:pic>
                </p:oleObj>
              </mc:Fallback>
            </mc:AlternateContent>
          </a:graphicData>
        </a:graphic>
      </p:graphicFrame>
      <p:graphicFrame>
        <p:nvGraphicFramePr>
          <p:cNvPr id="25" name="Object 5"/>
          <p:cNvGraphicFramePr>
            <a:graphicFrameLocks noChangeAspect="1"/>
          </p:cNvGraphicFramePr>
          <p:nvPr>
            <p:extLst/>
          </p:nvPr>
        </p:nvGraphicFramePr>
        <p:xfrm>
          <a:off x="2082800" y="2562225"/>
          <a:ext cx="431800" cy="561975"/>
        </p:xfrm>
        <a:graphic>
          <a:graphicData uri="http://schemas.openxmlformats.org/presentationml/2006/ole">
            <mc:AlternateContent xmlns:mc="http://schemas.openxmlformats.org/markup-compatibility/2006">
              <mc:Choice xmlns:v="urn:schemas-microsoft-com:vml" Requires="v">
                <p:oleObj spid="_x0000_s29355" name="Equation" r:id="rId23" imgW="127000" imgH="165100" progId="Equation.DSMT4">
                  <p:embed/>
                </p:oleObj>
              </mc:Choice>
              <mc:Fallback>
                <p:oleObj name="Equation" r:id="rId23" imgW="127000" imgH="165100" progId="Equation.DSMT4">
                  <p:embed/>
                  <p:pic>
                    <p:nvPicPr>
                      <p:cNvPr id="25" name="Object 5"/>
                      <p:cNvPicPr>
                        <a:picLocks noChangeAspect="1" noChangeArrowheads="1"/>
                      </p:cNvPicPr>
                      <p:nvPr/>
                    </p:nvPicPr>
                    <p:blipFill>
                      <a:blip r:embed="rId24"/>
                      <a:srcRect/>
                      <a:stretch>
                        <a:fillRect/>
                      </a:stretch>
                    </p:blipFill>
                    <p:spPr bwMode="auto">
                      <a:xfrm>
                        <a:off x="2082800" y="2562225"/>
                        <a:ext cx="431800" cy="561975"/>
                      </a:xfrm>
                      <a:prstGeom prst="rect">
                        <a:avLst/>
                      </a:prstGeom>
                      <a:noFill/>
                      <a:extLst/>
                    </p:spPr>
                  </p:pic>
                </p:oleObj>
              </mc:Fallback>
            </mc:AlternateContent>
          </a:graphicData>
        </a:graphic>
      </p:graphicFrame>
      <p:graphicFrame>
        <p:nvGraphicFramePr>
          <p:cNvPr id="26" name="Object 6"/>
          <p:cNvGraphicFramePr>
            <a:graphicFrameLocks noChangeAspect="1"/>
          </p:cNvGraphicFramePr>
          <p:nvPr>
            <p:extLst/>
          </p:nvPr>
        </p:nvGraphicFramePr>
        <p:xfrm>
          <a:off x="2036763" y="3581400"/>
          <a:ext cx="401637" cy="492125"/>
        </p:xfrm>
        <a:graphic>
          <a:graphicData uri="http://schemas.openxmlformats.org/presentationml/2006/ole">
            <mc:AlternateContent xmlns:mc="http://schemas.openxmlformats.org/markup-compatibility/2006">
              <mc:Choice xmlns:v="urn:schemas-microsoft-com:vml" Requires="v">
                <p:oleObj spid="_x0000_s29356" name="Equation" r:id="rId25" imgW="114300" imgH="139700" progId="Equation.DSMT4">
                  <p:embed/>
                </p:oleObj>
              </mc:Choice>
              <mc:Fallback>
                <p:oleObj name="Equation" r:id="rId25" imgW="114300" imgH="139700" progId="Equation.DSMT4">
                  <p:embed/>
                  <p:pic>
                    <p:nvPicPr>
                      <p:cNvPr id="26" name="Object 6"/>
                      <p:cNvPicPr>
                        <a:picLocks noChangeAspect="1" noChangeArrowheads="1"/>
                      </p:cNvPicPr>
                      <p:nvPr/>
                    </p:nvPicPr>
                    <p:blipFill>
                      <a:blip r:embed="rId26"/>
                      <a:srcRect/>
                      <a:stretch>
                        <a:fillRect/>
                      </a:stretch>
                    </p:blipFill>
                    <p:spPr bwMode="auto">
                      <a:xfrm>
                        <a:off x="2036763" y="3581400"/>
                        <a:ext cx="401637" cy="492125"/>
                      </a:xfrm>
                      <a:prstGeom prst="rect">
                        <a:avLst/>
                      </a:prstGeom>
                      <a:noFill/>
                      <a:extLst/>
                    </p:spPr>
                  </p:pic>
                </p:oleObj>
              </mc:Fallback>
            </mc:AlternateContent>
          </a:graphicData>
        </a:graphic>
      </p:graphicFrame>
      <p:graphicFrame>
        <p:nvGraphicFramePr>
          <p:cNvPr id="27" name="Object 7"/>
          <p:cNvGraphicFramePr>
            <a:graphicFrameLocks noChangeAspect="1"/>
          </p:cNvGraphicFramePr>
          <p:nvPr>
            <p:extLst/>
          </p:nvPr>
        </p:nvGraphicFramePr>
        <p:xfrm>
          <a:off x="1819275" y="4419600"/>
          <a:ext cx="1914525" cy="1425575"/>
        </p:xfrm>
        <a:graphic>
          <a:graphicData uri="http://schemas.openxmlformats.org/presentationml/2006/ole">
            <mc:AlternateContent xmlns:mc="http://schemas.openxmlformats.org/markup-compatibility/2006">
              <mc:Choice xmlns:v="urn:schemas-microsoft-com:vml" Requires="v">
                <p:oleObj spid="_x0000_s29357" name="Equation" r:id="rId27" imgW="698500" imgH="520700" progId="Equation.DSMT4">
                  <p:embed/>
                </p:oleObj>
              </mc:Choice>
              <mc:Fallback>
                <p:oleObj name="Equation" r:id="rId27" imgW="698500" imgH="520700" progId="Equation.DSMT4">
                  <p:embed/>
                  <p:pic>
                    <p:nvPicPr>
                      <p:cNvPr id="27" name="Object 7"/>
                      <p:cNvPicPr>
                        <a:picLocks noChangeAspect="1" noChangeArrowheads="1"/>
                      </p:cNvPicPr>
                      <p:nvPr/>
                    </p:nvPicPr>
                    <p:blipFill>
                      <a:blip r:embed="rId28"/>
                      <a:srcRect/>
                      <a:stretch>
                        <a:fillRect/>
                      </a:stretch>
                    </p:blipFill>
                    <p:spPr bwMode="auto">
                      <a:xfrm>
                        <a:off x="1819275" y="4419600"/>
                        <a:ext cx="1914525" cy="1425575"/>
                      </a:xfrm>
                      <a:prstGeom prst="rect">
                        <a:avLst/>
                      </a:prstGeom>
                      <a:noFill/>
                      <a:extLst/>
                    </p:spPr>
                  </p:pic>
                </p:oleObj>
              </mc:Fallback>
            </mc:AlternateContent>
          </a:graphicData>
        </a:graphic>
      </p:graphicFrame>
      <p:graphicFrame>
        <p:nvGraphicFramePr>
          <p:cNvPr id="28" name="Object 7"/>
          <p:cNvGraphicFramePr>
            <a:graphicFrameLocks noChangeAspect="1"/>
          </p:cNvGraphicFramePr>
          <p:nvPr>
            <p:extLst/>
          </p:nvPr>
        </p:nvGraphicFramePr>
        <p:xfrm>
          <a:off x="5880100" y="4419600"/>
          <a:ext cx="2120900" cy="1425575"/>
        </p:xfrm>
        <a:graphic>
          <a:graphicData uri="http://schemas.openxmlformats.org/presentationml/2006/ole">
            <mc:AlternateContent xmlns:mc="http://schemas.openxmlformats.org/markup-compatibility/2006">
              <mc:Choice xmlns:v="urn:schemas-microsoft-com:vml" Requires="v">
                <p:oleObj spid="_x0000_s29358" name="Equation" r:id="rId29" imgW="774700" imgH="520700" progId="Equation.DSMT4">
                  <p:embed/>
                </p:oleObj>
              </mc:Choice>
              <mc:Fallback>
                <p:oleObj name="Equation" r:id="rId29" imgW="774700" imgH="520700" progId="Equation.DSMT4">
                  <p:embed/>
                  <p:pic>
                    <p:nvPicPr>
                      <p:cNvPr id="28" name="Object 7"/>
                      <p:cNvPicPr>
                        <a:picLocks noChangeAspect="1" noChangeArrowheads="1"/>
                      </p:cNvPicPr>
                      <p:nvPr/>
                    </p:nvPicPr>
                    <p:blipFill>
                      <a:blip r:embed="rId30"/>
                      <a:srcRect/>
                      <a:stretch>
                        <a:fillRect/>
                      </a:stretch>
                    </p:blipFill>
                    <p:spPr bwMode="auto">
                      <a:xfrm>
                        <a:off x="5880100" y="4419600"/>
                        <a:ext cx="2120900" cy="1425575"/>
                      </a:xfrm>
                      <a:prstGeom prst="rect">
                        <a:avLst/>
                      </a:prstGeom>
                      <a:noFill/>
                      <a:extLst/>
                    </p:spPr>
                  </p:pic>
                </p:oleObj>
              </mc:Fallback>
            </mc:AlternateContent>
          </a:graphicData>
        </a:graphic>
      </p:graphicFrame>
    </p:spTree>
    <p:extLst>
      <p:ext uri="{BB962C8B-B14F-4D97-AF65-F5344CB8AC3E}">
        <p14:creationId xmlns:p14="http://schemas.microsoft.com/office/powerpoint/2010/main" val="3149368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152400"/>
            <a:ext cx="7772400" cy="762000"/>
          </a:xfrm>
        </p:spPr>
        <p:txBody>
          <a:bodyPr/>
          <a:lstStyle/>
          <a:p>
            <a:pPr algn="ctr" eaLnBrk="1" hangingPunct="1"/>
            <a:r>
              <a:rPr lang="en-US" sz="4800" dirty="0">
                <a:ea typeface="ＭＳ Ｐゴシック" pitchFamily="-84" charset="-128"/>
                <a:cs typeface="ＭＳ Ｐゴシック" pitchFamily="-84" charset="-128"/>
              </a:rPr>
              <a:t>Addition of Velocities</a:t>
            </a:r>
          </a:p>
        </p:txBody>
      </p:sp>
      <p:sp>
        <p:nvSpPr>
          <p:cNvPr id="80898" name="Rectangle 3"/>
          <p:cNvSpPr>
            <a:spLocks noGrp="1" noChangeArrowheads="1"/>
          </p:cNvSpPr>
          <p:nvPr>
            <p:ph type="body" idx="1"/>
          </p:nvPr>
        </p:nvSpPr>
        <p:spPr>
          <a:xfrm>
            <a:off x="228600" y="838200"/>
            <a:ext cx="8763000" cy="4953000"/>
          </a:xfrm>
        </p:spPr>
        <p:txBody>
          <a:bodyPr/>
          <a:lstStyle/>
          <a:p>
            <a:pPr marL="0" indent="0" algn="just" eaLnBrk="1" hangingPunct="1">
              <a:buFont typeface="Wingdings" pitchFamily="-84" charset="2"/>
              <a:buNone/>
            </a:pPr>
            <a:r>
              <a:rPr lang="en-US" sz="3600" dirty="0">
                <a:ea typeface="ＭＳ Ｐゴシック" pitchFamily="-84" charset="-128"/>
                <a:cs typeface="ＭＳ Ｐゴシック" pitchFamily="-84" charset="-128"/>
              </a:rPr>
              <a:t>How do we add velocities in a relativistic case?</a:t>
            </a:r>
          </a:p>
          <a:p>
            <a:pPr marL="0" indent="0" algn="just" eaLnBrk="1" hangingPunct="1">
              <a:buFont typeface="Wingdings" pitchFamily="-84" charset="2"/>
              <a:buNone/>
            </a:pPr>
            <a:r>
              <a:rPr lang="en-US" sz="3600" dirty="0">
                <a:ea typeface="ＭＳ Ｐゴシック" pitchFamily="-84" charset="-128"/>
                <a:cs typeface="ＭＳ Ｐゴシック" pitchFamily="-84" charset="-128"/>
              </a:rPr>
              <a:t>By taking differentials of the Lorentz transformation, relative velocities may be calculated:</a:t>
            </a:r>
          </a:p>
        </p:txBody>
      </p:sp>
      <p:sp>
        <p:nvSpPr>
          <p:cNvPr id="5" name="Date Placeholder 4"/>
          <p:cNvSpPr>
            <a:spLocks noGrp="1"/>
          </p:cNvSpPr>
          <p:nvPr>
            <p:ph type="dt" sz="half" idx="10"/>
          </p:nvPr>
        </p:nvSpPr>
        <p:spPr/>
        <p:txBody>
          <a:bodyPr/>
          <a:lstStyle/>
          <a:p>
            <a:pPr>
              <a:defRPr/>
            </a:pPr>
            <a:r>
              <a:rPr lang="en-US"/>
              <a:t>Mon. Feb. 4, 2019</a:t>
            </a:r>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7" name="Footer Placeholder 6"/>
          <p:cNvSpPr>
            <a:spLocks noGrp="1"/>
          </p:cNvSpPr>
          <p:nvPr>
            <p:ph type="ftr" sz="quarter" idx="11"/>
          </p:nvPr>
        </p:nvSpPr>
        <p:spPr/>
        <p:txBody>
          <a:bodyPr/>
          <a:lstStyle/>
          <a:p>
            <a:pPr>
              <a:defRPr/>
            </a:pPr>
            <a:r>
              <a:rPr lang="de"/>
              <a:t>PHYS 3313-001, Spring 2019                      Dr. Amir Farbin</a:t>
            </a:r>
            <a:endParaRPr lang="en-US"/>
          </a:p>
        </p:txBody>
      </p:sp>
      <p:graphicFrame>
        <p:nvGraphicFramePr>
          <p:cNvPr id="8" name="Object 3"/>
          <p:cNvGraphicFramePr>
            <a:graphicFrameLocks noChangeAspect="1"/>
          </p:cNvGraphicFramePr>
          <p:nvPr>
            <p:extLst/>
          </p:nvPr>
        </p:nvGraphicFramePr>
        <p:xfrm>
          <a:off x="2166937" y="2667000"/>
          <a:ext cx="3243263" cy="909637"/>
        </p:xfrm>
        <a:graphic>
          <a:graphicData uri="http://schemas.openxmlformats.org/presentationml/2006/ole">
            <mc:AlternateContent xmlns:mc="http://schemas.openxmlformats.org/markup-compatibility/2006">
              <mc:Choice xmlns:v="urn:schemas-microsoft-com:vml" Requires="v">
                <p:oleObj spid="_x0000_s29889" name="Equation" r:id="rId3" imgW="1130300" imgH="266700" progId="Equation.DSMT4">
                  <p:embed/>
                </p:oleObj>
              </mc:Choice>
              <mc:Fallback>
                <p:oleObj name="Equation" r:id="rId3" imgW="1130300" imgH="266700" progId="Equation.DSMT4">
                  <p:embed/>
                  <p:pic>
                    <p:nvPicPr>
                      <p:cNvPr id="8" name="Object 3"/>
                      <p:cNvPicPr>
                        <a:picLocks noChangeAspect="1" noChangeArrowheads="1"/>
                      </p:cNvPicPr>
                      <p:nvPr/>
                    </p:nvPicPr>
                    <p:blipFill>
                      <a:blip r:embed="rId4"/>
                      <a:srcRect/>
                      <a:stretch>
                        <a:fillRect/>
                      </a:stretch>
                    </p:blipFill>
                    <p:spPr bwMode="auto">
                      <a:xfrm>
                        <a:off x="2166937" y="2667000"/>
                        <a:ext cx="3243263" cy="909637"/>
                      </a:xfrm>
                      <a:prstGeom prst="rect">
                        <a:avLst/>
                      </a:prstGeom>
                      <a:noFill/>
                      <a:ln>
                        <a:noFill/>
                      </a:ln>
                      <a:effectLst/>
                    </p:spPr>
                  </p:pic>
                </p:oleObj>
              </mc:Fallback>
            </mc:AlternateContent>
          </a:graphicData>
        </a:graphic>
      </p:graphicFrame>
      <p:graphicFrame>
        <p:nvGraphicFramePr>
          <p:cNvPr id="9" name="Object 3"/>
          <p:cNvGraphicFramePr>
            <a:graphicFrameLocks noChangeAspect="1"/>
          </p:cNvGraphicFramePr>
          <p:nvPr>
            <p:extLst/>
          </p:nvPr>
        </p:nvGraphicFramePr>
        <p:xfrm>
          <a:off x="2133600" y="3657600"/>
          <a:ext cx="1568450" cy="692150"/>
        </p:xfrm>
        <a:graphic>
          <a:graphicData uri="http://schemas.openxmlformats.org/presentationml/2006/ole">
            <mc:AlternateContent xmlns:mc="http://schemas.openxmlformats.org/markup-compatibility/2006">
              <mc:Choice xmlns:v="urn:schemas-microsoft-com:vml" Requires="v">
                <p:oleObj spid="_x0000_s29890" name="Equation" r:id="rId5" imgW="546100" imgH="203200" progId="Equation.DSMT4">
                  <p:embed/>
                </p:oleObj>
              </mc:Choice>
              <mc:Fallback>
                <p:oleObj name="Equation" r:id="rId5" imgW="546100" imgH="203200" progId="Equation.DSMT4">
                  <p:embed/>
                  <p:pic>
                    <p:nvPicPr>
                      <p:cNvPr id="9" name="Object 3"/>
                      <p:cNvPicPr>
                        <a:picLocks noChangeAspect="1" noChangeArrowheads="1"/>
                      </p:cNvPicPr>
                      <p:nvPr/>
                    </p:nvPicPr>
                    <p:blipFill>
                      <a:blip r:embed="rId6"/>
                      <a:srcRect/>
                      <a:stretch>
                        <a:fillRect/>
                      </a:stretch>
                    </p:blipFill>
                    <p:spPr bwMode="auto">
                      <a:xfrm>
                        <a:off x="2133600" y="3657600"/>
                        <a:ext cx="1568450" cy="692150"/>
                      </a:xfrm>
                      <a:prstGeom prst="rect">
                        <a:avLst/>
                      </a:prstGeom>
                      <a:noFill/>
                      <a:ln>
                        <a:noFill/>
                      </a:ln>
                      <a:effectLst/>
                    </p:spPr>
                  </p:pic>
                </p:oleObj>
              </mc:Fallback>
            </mc:AlternateContent>
          </a:graphicData>
        </a:graphic>
      </p:graphicFrame>
      <p:graphicFrame>
        <p:nvGraphicFramePr>
          <p:cNvPr id="10" name="Object 3"/>
          <p:cNvGraphicFramePr>
            <a:graphicFrameLocks noChangeAspect="1"/>
          </p:cNvGraphicFramePr>
          <p:nvPr>
            <p:extLst/>
          </p:nvPr>
        </p:nvGraphicFramePr>
        <p:xfrm>
          <a:off x="2133600" y="4419600"/>
          <a:ext cx="1530350" cy="561975"/>
        </p:xfrm>
        <a:graphic>
          <a:graphicData uri="http://schemas.openxmlformats.org/presentationml/2006/ole">
            <mc:AlternateContent xmlns:mc="http://schemas.openxmlformats.org/markup-compatibility/2006">
              <mc:Choice xmlns:v="urn:schemas-microsoft-com:vml" Requires="v">
                <p:oleObj spid="_x0000_s29891" name="Equation" r:id="rId7" imgW="533400" imgH="165100" progId="Equation.DSMT4">
                  <p:embed/>
                </p:oleObj>
              </mc:Choice>
              <mc:Fallback>
                <p:oleObj name="Equation" r:id="rId7" imgW="533400" imgH="165100" progId="Equation.DSMT4">
                  <p:embed/>
                  <p:pic>
                    <p:nvPicPr>
                      <p:cNvPr id="10" name="Object 3"/>
                      <p:cNvPicPr>
                        <a:picLocks noChangeAspect="1" noChangeArrowheads="1"/>
                      </p:cNvPicPr>
                      <p:nvPr/>
                    </p:nvPicPr>
                    <p:blipFill>
                      <a:blip r:embed="rId8"/>
                      <a:srcRect/>
                      <a:stretch>
                        <a:fillRect/>
                      </a:stretch>
                    </p:blipFill>
                    <p:spPr bwMode="auto">
                      <a:xfrm>
                        <a:off x="2133600" y="4419600"/>
                        <a:ext cx="1530350" cy="561975"/>
                      </a:xfrm>
                      <a:prstGeom prst="rect">
                        <a:avLst/>
                      </a:prstGeom>
                      <a:noFill/>
                      <a:ln>
                        <a:noFill/>
                      </a:ln>
                      <a:effectLst/>
                    </p:spPr>
                  </p:pic>
                </p:oleObj>
              </mc:Fallback>
            </mc:AlternateContent>
          </a:graphicData>
        </a:graphic>
      </p:graphicFrame>
      <p:graphicFrame>
        <p:nvGraphicFramePr>
          <p:cNvPr id="11" name="Object 3"/>
          <p:cNvGraphicFramePr>
            <a:graphicFrameLocks noChangeAspect="1"/>
          </p:cNvGraphicFramePr>
          <p:nvPr>
            <p:extLst/>
          </p:nvPr>
        </p:nvGraphicFramePr>
        <p:xfrm>
          <a:off x="2133600" y="5105400"/>
          <a:ext cx="4191000" cy="1081087"/>
        </p:xfrm>
        <a:graphic>
          <a:graphicData uri="http://schemas.openxmlformats.org/presentationml/2006/ole">
            <mc:AlternateContent xmlns:mc="http://schemas.openxmlformats.org/markup-compatibility/2006">
              <mc:Choice xmlns:v="urn:schemas-microsoft-com:vml" Requires="v">
                <p:oleObj spid="_x0000_s29892" name="Equation" r:id="rId9" imgW="1460500" imgH="317500" progId="Equation.DSMT4">
                  <p:embed/>
                </p:oleObj>
              </mc:Choice>
              <mc:Fallback>
                <p:oleObj name="Equation" r:id="rId9" imgW="1460500" imgH="317500" progId="Equation.DSMT4">
                  <p:embed/>
                  <p:pic>
                    <p:nvPicPr>
                      <p:cNvPr id="11" name="Object 3"/>
                      <p:cNvPicPr>
                        <a:picLocks noChangeAspect="1" noChangeArrowheads="1"/>
                      </p:cNvPicPr>
                      <p:nvPr/>
                    </p:nvPicPr>
                    <p:blipFill>
                      <a:blip r:embed="rId10"/>
                      <a:srcRect/>
                      <a:stretch>
                        <a:fillRect/>
                      </a:stretch>
                    </p:blipFill>
                    <p:spPr bwMode="auto">
                      <a:xfrm>
                        <a:off x="2133600" y="5105400"/>
                        <a:ext cx="4191000" cy="10810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17068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wipe(left)">
                                      <p:cBhvr>
                                        <p:cTn id="7" dur="500"/>
                                        <p:tgtEl>
                                          <p:spTgt spid="80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0898">
                                            <p:txEl>
                                              <p:pRg st="1" end="1"/>
                                            </p:txEl>
                                          </p:spTgt>
                                        </p:tgtEl>
                                        <p:attrNameLst>
                                          <p:attrName>style.visibility</p:attrName>
                                        </p:attrNameLst>
                                      </p:cBhvr>
                                      <p:to>
                                        <p:strVal val="visible"/>
                                      </p:to>
                                    </p:set>
                                    <p:animEffect transition="in" filter="wipe(left)">
                                      <p:cBhvr>
                                        <p:cTn id="12" dur="500"/>
                                        <p:tgtEl>
                                          <p:spTgt spid="80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457200" y="125413"/>
            <a:ext cx="8229600" cy="788987"/>
          </a:xfrm>
        </p:spPr>
        <p:txBody>
          <a:bodyPr/>
          <a:lstStyle/>
          <a:p>
            <a:pPr eaLnBrk="1" hangingPunct="1"/>
            <a:r>
              <a:rPr lang="en-US" sz="5400" dirty="0">
                <a:ea typeface="ＭＳ Ｐゴシック" pitchFamily="-84" charset="-128"/>
                <a:cs typeface="ＭＳ Ｐゴシック" pitchFamily="-84" charset="-128"/>
              </a:rPr>
              <a:t>So that…</a:t>
            </a:r>
          </a:p>
        </p:txBody>
      </p:sp>
      <p:sp>
        <p:nvSpPr>
          <p:cNvPr id="81922" name="Rectangle 3"/>
          <p:cNvSpPr>
            <a:spLocks noGrp="1" noChangeArrowheads="1"/>
          </p:cNvSpPr>
          <p:nvPr>
            <p:ph type="body" sz="half" idx="1"/>
          </p:nvPr>
        </p:nvSpPr>
        <p:spPr>
          <a:xfrm>
            <a:off x="381000" y="990600"/>
            <a:ext cx="8382000" cy="4800600"/>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defining velocities as: </a:t>
            </a:r>
            <a:r>
              <a:rPr lang="en-US" i="1" dirty="0" err="1">
                <a:ea typeface="ＭＳ Ｐゴシック" pitchFamily="-84" charset="-128"/>
                <a:cs typeface="ＭＳ Ｐゴシック" pitchFamily="-84" charset="-128"/>
              </a:rPr>
              <a:t>v</a:t>
            </a:r>
            <a:r>
              <a:rPr lang="en-US" i="1" baseline="-25000" dirty="0" err="1">
                <a:ea typeface="ＭＳ Ｐゴシック" pitchFamily="-84" charset="-128"/>
                <a:cs typeface="ＭＳ Ｐゴシック" pitchFamily="-84" charset="-128"/>
              </a:rPr>
              <a:t>x</a:t>
            </a:r>
            <a:r>
              <a:rPr lang="en-US" dirty="0">
                <a:ea typeface="ＭＳ Ｐゴシック" pitchFamily="-84" charset="-128"/>
                <a:cs typeface="ＭＳ Ｐゴシック" pitchFamily="-84" charset="-128"/>
              </a:rPr>
              <a:t> = </a:t>
            </a:r>
            <a:r>
              <a:rPr lang="en-US" i="1" dirty="0">
                <a:ea typeface="ＭＳ Ｐゴシック" pitchFamily="-84" charset="-128"/>
                <a:cs typeface="ＭＳ Ｐゴシック" pitchFamily="-84" charset="-128"/>
              </a:rPr>
              <a:t>dx</a:t>
            </a:r>
            <a:r>
              <a:rPr lang="en-US" dirty="0">
                <a:ea typeface="ＭＳ Ｐゴシック" pitchFamily="-84" charset="-128"/>
                <a:cs typeface="ＭＳ Ｐゴシック" pitchFamily="-84" charset="-128"/>
              </a:rPr>
              <a:t>/</a:t>
            </a:r>
            <a:r>
              <a:rPr lang="en-US" i="1" dirty="0" err="1">
                <a:ea typeface="ＭＳ Ｐゴシック" pitchFamily="-84" charset="-128"/>
                <a:cs typeface="ＭＳ Ｐゴシック" pitchFamily="-84" charset="-128"/>
              </a:rPr>
              <a:t>dt</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v</a:t>
            </a:r>
            <a:r>
              <a:rPr lang="en-US" i="1" baseline="-25000" dirty="0" err="1">
                <a:ea typeface="ＭＳ Ｐゴシック" pitchFamily="-84" charset="-128"/>
                <a:cs typeface="ＭＳ Ｐゴシック" pitchFamily="-84" charset="-128"/>
              </a:rPr>
              <a:t>y</a:t>
            </a:r>
            <a:r>
              <a:rPr lang="en-US" baseline="-25000" dirty="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dy</a:t>
            </a:r>
            <a:r>
              <a:rPr lang="en-US" dirty="0">
                <a:ea typeface="ＭＳ Ｐゴシック" pitchFamily="-84" charset="-128"/>
                <a:cs typeface="ＭＳ Ｐゴシック" pitchFamily="-84" charset="-128"/>
              </a:rPr>
              <a:t>/</a:t>
            </a:r>
            <a:r>
              <a:rPr lang="en-US" i="1" dirty="0" err="1">
                <a:ea typeface="ＭＳ Ｐゴシック" pitchFamily="-84" charset="-128"/>
                <a:cs typeface="ＭＳ Ｐゴシック" pitchFamily="-84" charset="-128"/>
              </a:rPr>
              <a:t>dt</a:t>
            </a:r>
            <a:r>
              <a:rPr lang="en-US" dirty="0">
                <a:ea typeface="ＭＳ Ｐゴシック" pitchFamily="-84" charset="-128"/>
                <a:cs typeface="ＭＳ Ｐゴシック" pitchFamily="-84" charset="-128"/>
              </a:rPr>
              <a:t>, </a:t>
            </a:r>
            <a:r>
              <a:rPr lang="en-US" i="1" dirty="0" err="1">
                <a:ea typeface="ＭＳ Ｐゴシック" pitchFamily="-84" charset="-128"/>
                <a:cs typeface="ＭＳ Ｐゴシック" pitchFamily="-84" charset="-128"/>
              </a:rPr>
              <a:t>v</a:t>
            </a:r>
            <a:r>
              <a:rPr lang="en-US" dirty="0" err="1">
                <a:ea typeface="ＭＳ Ｐゴシック" pitchFamily="-84" charset="-128"/>
                <a:cs typeface="ＭＳ Ｐゴシック" pitchFamily="-84" charset="-128"/>
              </a:rPr>
              <a:t>’</a:t>
            </a:r>
            <a:r>
              <a:rPr lang="en-US" altLang="ja-JP" i="1" baseline="-25000" dirty="0" err="1">
                <a:ea typeface="ＭＳ Ｐゴシック" pitchFamily="-84" charset="-128"/>
                <a:cs typeface="ＭＳ Ｐゴシック" pitchFamily="-84" charset="-128"/>
              </a:rPr>
              <a:t>x</a:t>
            </a:r>
            <a:r>
              <a:rPr lang="en-US" altLang="ja-JP" baseline="-25000" dirty="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t>
            </a:r>
            <a:r>
              <a:rPr lang="en-US" altLang="ja-JP" i="1" dirty="0">
                <a:ea typeface="ＭＳ Ｐゴシック" pitchFamily="-84" charset="-128"/>
                <a:cs typeface="ＭＳ Ｐゴシック" pitchFamily="-84" charset="-128"/>
              </a:rPr>
              <a:t>dx’</a:t>
            </a:r>
            <a:r>
              <a:rPr lang="en-US" altLang="ja-JP" dirty="0">
                <a:ea typeface="ＭＳ Ｐゴシック" pitchFamily="-84" charset="-128"/>
                <a:cs typeface="ＭＳ Ｐゴシック" pitchFamily="-84" charset="-128"/>
              </a:rPr>
              <a:t>/</a:t>
            </a:r>
            <a:r>
              <a:rPr lang="en-US" altLang="ja-JP" i="1" dirty="0" err="1">
                <a:ea typeface="ＭＳ Ｐゴシック" pitchFamily="-84" charset="-128"/>
                <a:cs typeface="ＭＳ Ｐゴシック" pitchFamily="-84" charset="-128"/>
              </a:rPr>
              <a:t>dt</a:t>
            </a:r>
            <a:r>
              <a:rPr lang="en-US" altLang="ja-JP" i="1"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etc. it can be shown that:</a:t>
            </a: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r>
              <a:rPr lang="en-US" dirty="0">
                <a:ea typeface="ＭＳ Ｐゴシック" pitchFamily="-84" charset="-128"/>
                <a:cs typeface="ＭＳ Ｐゴシック" pitchFamily="-84" charset="-128"/>
              </a:rPr>
              <a:t>With similar relations for </a:t>
            </a:r>
            <a:r>
              <a:rPr lang="en-US" i="1" dirty="0" err="1">
                <a:ea typeface="ＭＳ Ｐゴシック" pitchFamily="-84" charset="-128"/>
                <a:cs typeface="ＭＳ Ｐゴシック" pitchFamily="-84" charset="-128"/>
              </a:rPr>
              <a:t>v</a:t>
            </a:r>
            <a:r>
              <a:rPr lang="en-US" i="1" baseline="-25000" dirty="0" err="1">
                <a:ea typeface="ＭＳ Ｐゴシック" pitchFamily="-84" charset="-128"/>
                <a:cs typeface="ＭＳ Ｐゴシック" pitchFamily="-84" charset="-128"/>
              </a:rPr>
              <a:t>y</a:t>
            </a:r>
            <a:r>
              <a:rPr lang="en-US" dirty="0">
                <a:ea typeface="ＭＳ Ｐゴシック" pitchFamily="-84" charset="-128"/>
                <a:cs typeface="ＭＳ Ｐゴシック" pitchFamily="-84" charset="-128"/>
              </a:rPr>
              <a:t> and </a:t>
            </a:r>
            <a:r>
              <a:rPr lang="en-US" i="1" dirty="0" err="1">
                <a:ea typeface="ＭＳ Ｐゴシック" pitchFamily="-84" charset="-128"/>
                <a:cs typeface="ＭＳ Ｐゴシック" pitchFamily="-84" charset="-128"/>
              </a:rPr>
              <a:t>v</a:t>
            </a:r>
            <a:r>
              <a:rPr lang="en-US" i="1" baseline="-25000" dirty="0" err="1">
                <a:ea typeface="ＭＳ Ｐゴシック" pitchFamily="-84" charset="-128"/>
                <a:cs typeface="ＭＳ Ｐゴシック" pitchFamily="-84" charset="-128"/>
              </a:rPr>
              <a:t>z</a:t>
            </a:r>
            <a:r>
              <a:rPr lang="en-US" baseline="-25000" dirty="0">
                <a:ea typeface="ＭＳ Ｐゴシック" pitchFamily="-84" charset="-128"/>
                <a:cs typeface="ＭＳ Ｐゴシック" pitchFamily="-84" charset="-128"/>
              </a:rPr>
              <a:t>:</a:t>
            </a: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a:p>
            <a:pPr marL="0" indent="0" eaLnBrk="1" hangingPunct="1">
              <a:buFont typeface="Wingdings" pitchFamily="-84" charset="2"/>
              <a:buNone/>
            </a:pP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Feb. 4, 2019</a:t>
            </a:r>
          </a:p>
        </p:txBody>
      </p:sp>
      <p:sp>
        <p:nvSpPr>
          <p:cNvPr id="8" name="Slide Number Placeholder 7"/>
          <p:cNvSpPr>
            <a:spLocks noGrp="1"/>
          </p:cNvSpPr>
          <p:nvPr>
            <p:ph type="sldNum" sz="quarter" idx="12"/>
          </p:nvPr>
        </p:nvSpPr>
        <p:spPr/>
        <p:txBody>
          <a:bodyPr/>
          <a:lstStyle/>
          <a:p>
            <a:fld id="{D2E2D3D9-226A-124B-9637-7AA1A3A82A15}" type="slidenum">
              <a:rPr lang="en-US" smtClean="0"/>
              <a:pPr/>
              <a:t>8</a:t>
            </a:fld>
            <a:endParaRPr lang="en-US"/>
          </a:p>
        </p:txBody>
      </p:sp>
      <p:sp>
        <p:nvSpPr>
          <p:cNvPr id="9" name="Footer Placeholder 8"/>
          <p:cNvSpPr>
            <a:spLocks noGrp="1"/>
          </p:cNvSpPr>
          <p:nvPr>
            <p:ph type="ftr" sz="quarter" idx="11"/>
          </p:nvPr>
        </p:nvSpPr>
        <p:spPr/>
        <p:txBody>
          <a:bodyPr/>
          <a:lstStyle/>
          <a:p>
            <a:pPr>
              <a:defRPr/>
            </a:pPr>
            <a:r>
              <a:rPr lang="de"/>
              <a:t>PHYS 3313-001, Spring 2019                      Dr. Amir Farbin</a:t>
            </a:r>
            <a:endParaRPr lang="en-US"/>
          </a:p>
        </p:txBody>
      </p:sp>
      <p:graphicFrame>
        <p:nvGraphicFramePr>
          <p:cNvPr id="13" name="Object 7"/>
          <p:cNvGraphicFramePr>
            <a:graphicFrameLocks noChangeAspect="1"/>
          </p:cNvGraphicFramePr>
          <p:nvPr>
            <p:extLst/>
          </p:nvPr>
        </p:nvGraphicFramePr>
        <p:xfrm>
          <a:off x="5562600" y="2286000"/>
          <a:ext cx="1868487" cy="1098550"/>
        </p:xfrm>
        <a:graphic>
          <a:graphicData uri="http://schemas.openxmlformats.org/presentationml/2006/ole">
            <mc:AlternateContent xmlns:mc="http://schemas.openxmlformats.org/markup-compatibility/2006">
              <mc:Choice xmlns:v="urn:schemas-microsoft-com:vml" Requires="v">
                <p:oleObj spid="_x0000_s30801" name="Equation" r:id="rId3" imgW="774700" imgH="508000" progId="Equation.DSMT4">
                  <p:embed/>
                </p:oleObj>
              </mc:Choice>
              <mc:Fallback>
                <p:oleObj name="Equation" r:id="rId3" imgW="774700" imgH="508000" progId="Equation.DSMT4">
                  <p:embed/>
                  <p:pic>
                    <p:nvPicPr>
                      <p:cNvPr id="13" name="Object 7"/>
                      <p:cNvPicPr>
                        <a:picLocks noChangeAspect="1" noChangeArrowheads="1"/>
                      </p:cNvPicPr>
                      <p:nvPr/>
                    </p:nvPicPr>
                    <p:blipFill>
                      <a:blip r:embed="rId4"/>
                      <a:srcRect/>
                      <a:stretch>
                        <a:fillRect/>
                      </a:stretch>
                    </p:blipFill>
                    <p:spPr bwMode="auto">
                      <a:xfrm>
                        <a:off x="5562600" y="2286000"/>
                        <a:ext cx="1868487" cy="1098550"/>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nvPr>
        </p:nvGraphicFramePr>
        <p:xfrm>
          <a:off x="2971800" y="2168525"/>
          <a:ext cx="2603500" cy="1565275"/>
        </p:xfrm>
        <a:graphic>
          <a:graphicData uri="http://schemas.openxmlformats.org/presentationml/2006/ole">
            <mc:AlternateContent xmlns:mc="http://schemas.openxmlformats.org/markup-compatibility/2006">
              <mc:Choice xmlns:v="urn:schemas-microsoft-com:vml" Requires="v">
                <p:oleObj spid="_x0000_s30802" name="Equation" r:id="rId5" imgW="1079500" imgH="723900" progId="Equation.DSMT4">
                  <p:embed/>
                </p:oleObj>
              </mc:Choice>
              <mc:Fallback>
                <p:oleObj name="Equation" r:id="rId5" imgW="1079500" imgH="723900" progId="Equation.DSMT4">
                  <p:embed/>
                  <p:pic>
                    <p:nvPicPr>
                      <p:cNvPr id="14" name="Object 7"/>
                      <p:cNvPicPr>
                        <a:picLocks noChangeAspect="1" noChangeArrowheads="1"/>
                      </p:cNvPicPr>
                      <p:nvPr/>
                    </p:nvPicPr>
                    <p:blipFill>
                      <a:blip r:embed="rId6"/>
                      <a:srcRect/>
                      <a:stretch>
                        <a:fillRect/>
                      </a:stretch>
                    </p:blipFill>
                    <p:spPr bwMode="auto">
                      <a:xfrm>
                        <a:off x="2971800" y="2168525"/>
                        <a:ext cx="2603500" cy="1565275"/>
                      </a:xfrm>
                      <a:prstGeom prst="rect">
                        <a:avLst/>
                      </a:prstGeom>
                      <a:noFill/>
                      <a:ln>
                        <a:noFill/>
                      </a:ln>
                      <a:effectLst/>
                      <a:extLst/>
                    </p:spPr>
                  </p:pic>
                </p:oleObj>
              </mc:Fallback>
            </mc:AlternateContent>
          </a:graphicData>
        </a:graphic>
      </p:graphicFrame>
      <p:graphicFrame>
        <p:nvGraphicFramePr>
          <p:cNvPr id="15" name="Object 7"/>
          <p:cNvGraphicFramePr>
            <a:graphicFrameLocks noChangeAspect="1"/>
          </p:cNvGraphicFramePr>
          <p:nvPr>
            <p:extLst/>
          </p:nvPr>
        </p:nvGraphicFramePr>
        <p:xfrm>
          <a:off x="2071688" y="4572000"/>
          <a:ext cx="2389187" cy="1371600"/>
        </p:xfrm>
        <a:graphic>
          <a:graphicData uri="http://schemas.openxmlformats.org/presentationml/2006/ole">
            <mc:AlternateContent xmlns:mc="http://schemas.openxmlformats.org/markup-compatibility/2006">
              <mc:Choice xmlns:v="urn:schemas-microsoft-com:vml" Requires="v">
                <p:oleObj spid="_x0000_s30803" name="Equation" r:id="rId7" imgW="1016000" imgH="558800" progId="Equation.DSMT4">
                  <p:embed/>
                </p:oleObj>
              </mc:Choice>
              <mc:Fallback>
                <p:oleObj name="Equation" r:id="rId7" imgW="1016000" imgH="558800" progId="Equation.DSMT4">
                  <p:embed/>
                  <p:pic>
                    <p:nvPicPr>
                      <p:cNvPr id="15" name="Object 7"/>
                      <p:cNvPicPr>
                        <a:picLocks noChangeAspect="1" noChangeArrowheads="1"/>
                      </p:cNvPicPr>
                      <p:nvPr/>
                    </p:nvPicPr>
                    <p:blipFill>
                      <a:blip r:embed="rId8"/>
                      <a:srcRect/>
                      <a:stretch>
                        <a:fillRect/>
                      </a:stretch>
                    </p:blipFill>
                    <p:spPr bwMode="auto">
                      <a:xfrm>
                        <a:off x="2071688" y="4572000"/>
                        <a:ext cx="2389187" cy="1371600"/>
                      </a:xfrm>
                      <a:prstGeom prst="rect">
                        <a:avLst/>
                      </a:prstGeom>
                      <a:noFill/>
                      <a:ln>
                        <a:noFill/>
                      </a:ln>
                      <a:effectLst/>
                      <a:extLst/>
                    </p:spPr>
                  </p:pic>
                </p:oleObj>
              </mc:Fallback>
            </mc:AlternateContent>
          </a:graphicData>
        </a:graphic>
      </p:graphicFrame>
      <p:graphicFrame>
        <p:nvGraphicFramePr>
          <p:cNvPr id="16" name="Object 7"/>
          <p:cNvGraphicFramePr>
            <a:graphicFrameLocks noChangeAspect="1"/>
          </p:cNvGraphicFramePr>
          <p:nvPr>
            <p:extLst/>
          </p:nvPr>
        </p:nvGraphicFramePr>
        <p:xfrm>
          <a:off x="6054725" y="4648200"/>
          <a:ext cx="2387600" cy="1308100"/>
        </p:xfrm>
        <a:graphic>
          <a:graphicData uri="http://schemas.openxmlformats.org/presentationml/2006/ole">
            <mc:AlternateContent xmlns:mc="http://schemas.openxmlformats.org/markup-compatibility/2006">
              <mc:Choice xmlns:v="urn:schemas-microsoft-com:vml" Requires="v">
                <p:oleObj spid="_x0000_s30804" name="Equation" r:id="rId9" imgW="1016000" imgH="533400" progId="Equation.DSMT4">
                  <p:embed/>
                </p:oleObj>
              </mc:Choice>
              <mc:Fallback>
                <p:oleObj name="Equation" r:id="rId9" imgW="1016000" imgH="533400" progId="Equation.DSMT4">
                  <p:embed/>
                  <p:pic>
                    <p:nvPicPr>
                      <p:cNvPr id="16" name="Object 7"/>
                      <p:cNvPicPr>
                        <a:picLocks noChangeAspect="1" noChangeArrowheads="1"/>
                      </p:cNvPicPr>
                      <p:nvPr/>
                    </p:nvPicPr>
                    <p:blipFill>
                      <a:blip r:embed="rId10"/>
                      <a:srcRect/>
                      <a:stretch>
                        <a:fillRect/>
                      </a:stretch>
                    </p:blipFill>
                    <p:spPr bwMode="auto">
                      <a:xfrm>
                        <a:off x="6054725" y="4648200"/>
                        <a:ext cx="2387600" cy="1308100"/>
                      </a:xfrm>
                      <a:prstGeom prst="rect">
                        <a:avLst/>
                      </a:prstGeom>
                      <a:noFill/>
                      <a:ln>
                        <a:noFill/>
                      </a:ln>
                      <a:effectLst/>
                      <a:extLst/>
                    </p:spPr>
                  </p:pic>
                </p:oleObj>
              </mc:Fallback>
            </mc:AlternateContent>
          </a:graphicData>
        </a:graphic>
      </p:graphicFrame>
      <p:pic>
        <p:nvPicPr>
          <p:cNvPr id="4" name="Picture 3"/>
          <p:cNvPicPr>
            <a:picLocks noChangeAspect="1"/>
          </p:cNvPicPr>
          <p:nvPr/>
        </p:nvPicPr>
        <p:blipFill>
          <a:blip r:embed="rId11"/>
          <a:stretch>
            <a:fillRect/>
          </a:stretch>
        </p:blipFill>
        <p:spPr>
          <a:xfrm>
            <a:off x="1284288" y="2239122"/>
            <a:ext cx="1687512" cy="1046257"/>
          </a:xfrm>
          <a:prstGeom prst="rect">
            <a:avLst/>
          </a:prstGeom>
        </p:spPr>
      </p:pic>
      <p:pic>
        <p:nvPicPr>
          <p:cNvPr id="5" name="Picture 4"/>
          <p:cNvPicPr>
            <a:picLocks noChangeAspect="1"/>
          </p:cNvPicPr>
          <p:nvPr/>
        </p:nvPicPr>
        <p:blipFill>
          <a:blip r:embed="rId12"/>
          <a:stretch>
            <a:fillRect/>
          </a:stretch>
        </p:blipFill>
        <p:spPr>
          <a:xfrm>
            <a:off x="530225" y="4648200"/>
            <a:ext cx="1550731" cy="981075"/>
          </a:xfrm>
          <a:prstGeom prst="rect">
            <a:avLst/>
          </a:prstGeom>
        </p:spPr>
      </p:pic>
      <p:pic>
        <p:nvPicPr>
          <p:cNvPr id="6" name="Picture 5"/>
          <p:cNvPicPr>
            <a:picLocks noChangeAspect="1"/>
          </p:cNvPicPr>
          <p:nvPr/>
        </p:nvPicPr>
        <p:blipFill>
          <a:blip r:embed="rId13"/>
          <a:stretch>
            <a:fillRect/>
          </a:stretch>
        </p:blipFill>
        <p:spPr>
          <a:xfrm>
            <a:off x="4756867" y="4806315"/>
            <a:ext cx="1297858" cy="838200"/>
          </a:xfrm>
          <a:prstGeom prst="rect">
            <a:avLst/>
          </a:prstGeom>
        </p:spPr>
      </p:pic>
    </p:spTree>
    <p:extLst>
      <p:ext uri="{BB962C8B-B14F-4D97-AF65-F5344CB8AC3E}">
        <p14:creationId xmlns:p14="http://schemas.microsoft.com/office/powerpoint/2010/main" val="3002226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wipe(left)">
                                      <p:cBhvr>
                                        <p:cTn id="7" dur="500"/>
                                        <p:tgtEl>
                                          <p:spTgt spid="819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1922">
                                            <p:txEl>
                                              <p:pRg st="4" end="4"/>
                                            </p:txEl>
                                          </p:spTgt>
                                        </p:tgtEl>
                                        <p:attrNameLst>
                                          <p:attrName>style.visibility</p:attrName>
                                        </p:attrNameLst>
                                      </p:cBhvr>
                                      <p:to>
                                        <p:strVal val="visible"/>
                                      </p:to>
                                    </p:set>
                                    <p:animEffect transition="in" filter="wipe(left)">
                                      <p:cBhvr>
                                        <p:cTn id="27" dur="500"/>
                                        <p:tgtEl>
                                          <p:spTgt spid="819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0"/>
            <a:ext cx="8229600" cy="788987"/>
          </a:xfrm>
        </p:spPr>
        <p:txBody>
          <a:bodyPr/>
          <a:lstStyle/>
          <a:p>
            <a:pPr eaLnBrk="1" hangingPunct="1"/>
            <a:r>
              <a:rPr lang="en-US" dirty="0">
                <a:ea typeface="ＭＳ Ｐゴシック" pitchFamily="-84" charset="-128"/>
                <a:cs typeface="ＭＳ Ｐゴシック" pitchFamily="-84" charset="-128"/>
              </a:rPr>
              <a:t>The Lorentz Velocity Transformations</a:t>
            </a:r>
          </a:p>
        </p:txBody>
      </p:sp>
      <p:sp>
        <p:nvSpPr>
          <p:cNvPr id="82946" name="Rectangle 3"/>
          <p:cNvSpPr>
            <a:spLocks noGrp="1" noChangeArrowheads="1"/>
          </p:cNvSpPr>
          <p:nvPr>
            <p:ph type="body" sz="half" idx="1"/>
          </p:nvPr>
        </p:nvSpPr>
        <p:spPr>
          <a:xfrm>
            <a:off x="457200" y="685800"/>
            <a:ext cx="8077200" cy="4759325"/>
          </a:xfrm>
        </p:spPr>
        <p:txBody>
          <a:bodyPr/>
          <a:lstStyle/>
          <a:p>
            <a:pPr marL="0" indent="0" eaLnBrk="1" hangingPunct="1">
              <a:buFont typeface="Wingdings" pitchFamily="-84" charset="2"/>
              <a:buNone/>
            </a:pPr>
            <a:r>
              <a:rPr lang="en-US" dirty="0">
                <a:ea typeface="ＭＳ Ｐゴシック" pitchFamily="-84" charset="-128"/>
                <a:cs typeface="ＭＳ Ｐゴシック" pitchFamily="-84" charset="-128"/>
              </a:rPr>
              <a:t>In addition to the previous relations, the </a:t>
            </a:r>
            <a:r>
              <a:rPr lang="en-US" b="1" dirty="0">
                <a:solidFill>
                  <a:srgbClr val="000000"/>
                </a:solidFill>
                <a:ea typeface="ＭＳ Ｐゴシック" pitchFamily="-84" charset="-128"/>
                <a:cs typeface="ＭＳ Ｐゴシック" pitchFamily="-84" charset="-128"/>
              </a:rPr>
              <a:t>Lorentz velocity</a:t>
            </a:r>
            <a:r>
              <a:rPr lang="en-US" dirty="0">
                <a:ea typeface="ＭＳ Ｐゴシック" pitchFamily="-84" charset="-128"/>
                <a:cs typeface="ＭＳ Ｐゴシック" pitchFamily="-84" charset="-128"/>
              </a:rPr>
              <a:t> </a:t>
            </a:r>
            <a:r>
              <a:rPr lang="en-US" b="1" dirty="0">
                <a:ea typeface="ＭＳ Ｐゴシック" pitchFamily="-84" charset="-128"/>
                <a:cs typeface="ＭＳ Ｐゴシック" pitchFamily="-84" charset="-128"/>
              </a:rPr>
              <a:t>transformations</a:t>
            </a:r>
            <a:r>
              <a:rPr lang="en-US" dirty="0">
                <a:ea typeface="ＭＳ Ｐゴシック" pitchFamily="-84" charset="-128"/>
                <a:cs typeface="ＭＳ Ｐゴシック" pitchFamily="-84" charset="-128"/>
              </a:rPr>
              <a:t> for </a:t>
            </a:r>
            <a:r>
              <a:rPr lang="en-US" i="1" dirty="0" err="1">
                <a:ea typeface="ＭＳ Ｐゴシック" pitchFamily="-84" charset="-128"/>
                <a:cs typeface="ＭＳ Ｐゴシック" pitchFamily="-84" charset="-128"/>
              </a:rPr>
              <a:t>v</a:t>
            </a:r>
            <a:r>
              <a:rPr lang="en-US" dirty="0" err="1">
                <a:ea typeface="ＭＳ Ｐゴシック" pitchFamily="-84" charset="-128"/>
                <a:cs typeface="ＭＳ Ｐゴシック" pitchFamily="-84" charset="-128"/>
              </a:rPr>
              <a:t>’</a:t>
            </a:r>
            <a:r>
              <a:rPr lang="en-US" altLang="ja-JP" i="1" baseline="-25000" dirty="0" err="1">
                <a:ea typeface="ＭＳ Ｐゴシック" pitchFamily="-84" charset="-128"/>
                <a:cs typeface="ＭＳ Ｐゴシック" pitchFamily="-84" charset="-128"/>
              </a:rPr>
              <a:t>x</a:t>
            </a:r>
            <a:r>
              <a:rPr lang="en-US" altLang="ja-JP" dirty="0">
                <a:ea typeface="ＭＳ Ｐゴシック" pitchFamily="-84" charset="-128"/>
                <a:cs typeface="ＭＳ Ｐゴシック" pitchFamily="-84" charset="-128"/>
              </a:rPr>
              <a:t>, </a:t>
            </a:r>
            <a:r>
              <a:rPr lang="en-US" altLang="ja-JP" i="1" dirty="0" err="1">
                <a:ea typeface="ＭＳ Ｐゴシック" pitchFamily="-84" charset="-128"/>
                <a:cs typeface="ＭＳ Ｐゴシック" pitchFamily="-84" charset="-128"/>
              </a:rPr>
              <a:t>v</a:t>
            </a:r>
            <a:r>
              <a:rPr lang="en-US" altLang="ja-JP" dirty="0" err="1">
                <a:ea typeface="ＭＳ Ｐゴシック" pitchFamily="-84" charset="-128"/>
                <a:cs typeface="ＭＳ Ｐゴシック" pitchFamily="-84" charset="-128"/>
              </a:rPr>
              <a:t>’</a:t>
            </a:r>
            <a:r>
              <a:rPr lang="en-US" altLang="ja-JP" i="1" baseline="-25000" dirty="0" err="1">
                <a:ea typeface="ＭＳ Ｐゴシック" pitchFamily="-84" charset="-128"/>
                <a:cs typeface="ＭＳ Ｐゴシック" pitchFamily="-84" charset="-128"/>
              </a:rPr>
              <a:t>y</a:t>
            </a:r>
            <a:r>
              <a:rPr lang="en-US" altLang="ja-JP" baseline="-25000" dirty="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 and </a:t>
            </a:r>
            <a:r>
              <a:rPr lang="en-US" altLang="ja-JP" i="1" dirty="0" err="1">
                <a:ea typeface="ＭＳ Ｐゴシック" pitchFamily="-84" charset="-128"/>
                <a:cs typeface="ＭＳ Ｐゴシック" pitchFamily="-84" charset="-128"/>
              </a:rPr>
              <a:t>v</a:t>
            </a:r>
            <a:r>
              <a:rPr lang="en-US" altLang="ja-JP" dirty="0" err="1">
                <a:ea typeface="ＭＳ Ｐゴシック" pitchFamily="-84" charset="-128"/>
                <a:cs typeface="ＭＳ Ｐゴシック" pitchFamily="-84" charset="-128"/>
              </a:rPr>
              <a:t>’</a:t>
            </a:r>
            <a:r>
              <a:rPr lang="en-US" altLang="ja-JP" i="1" baseline="-25000" dirty="0" err="1">
                <a:ea typeface="ＭＳ Ｐゴシック" pitchFamily="-84" charset="-128"/>
                <a:cs typeface="ＭＳ Ｐゴシック" pitchFamily="-84" charset="-128"/>
              </a:rPr>
              <a:t>z</a:t>
            </a:r>
            <a:r>
              <a:rPr lang="en-US" altLang="ja-JP" baseline="-25000" dirty="0">
                <a:ea typeface="ＭＳ Ｐゴシック" pitchFamily="-84" charset="-128"/>
                <a:cs typeface="ＭＳ Ｐゴシック" pitchFamily="-84" charset="-128"/>
              </a:rPr>
              <a:t> </a:t>
            </a:r>
            <a:r>
              <a:rPr lang="en-US" altLang="ja-JP" dirty="0">
                <a:ea typeface="ＭＳ Ｐゴシック" pitchFamily="-84" charset="-128"/>
                <a:cs typeface="ＭＳ Ｐゴシック" pitchFamily="-84" charset="-128"/>
              </a:rPr>
              <a:t>can be obtained by switching primed and unprimed and changing </a:t>
            </a:r>
            <a:r>
              <a:rPr lang="en-US" altLang="ja-JP" i="1" dirty="0">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 to –</a:t>
            </a:r>
            <a:r>
              <a:rPr lang="en-US" altLang="ja-JP" i="1" dirty="0">
                <a:ea typeface="ＭＳ Ｐゴシック" pitchFamily="-84" charset="-128"/>
                <a:cs typeface="ＭＳ Ｐゴシック" pitchFamily="-84" charset="-128"/>
              </a:rPr>
              <a:t>v</a:t>
            </a:r>
            <a:r>
              <a:rPr lang="en-US" altLang="ja-JP" dirty="0">
                <a:ea typeface="ＭＳ Ｐゴシック" pitchFamily="-84" charset="-128"/>
                <a:cs typeface="ＭＳ Ｐゴシック" pitchFamily="-84" charset="-128"/>
              </a:rPr>
              <a:t>.(the velocity of the moving frame!!)</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a:t>Mon. Feb. 4, 2019</a:t>
            </a:r>
          </a:p>
        </p:txBody>
      </p:sp>
      <p:sp>
        <p:nvSpPr>
          <p:cNvPr id="8" name="Slide Number Placeholder 7"/>
          <p:cNvSpPr>
            <a:spLocks noGrp="1"/>
          </p:cNvSpPr>
          <p:nvPr>
            <p:ph type="sldNum" sz="quarter" idx="12"/>
          </p:nvPr>
        </p:nvSpPr>
        <p:spPr/>
        <p:txBody>
          <a:bodyPr/>
          <a:lstStyle/>
          <a:p>
            <a:fld id="{D2E2D3D9-226A-124B-9637-7AA1A3A82A15}" type="slidenum">
              <a:rPr lang="en-US" smtClean="0"/>
              <a:pPr/>
              <a:t>9</a:t>
            </a:fld>
            <a:endParaRPr lang="en-US"/>
          </a:p>
        </p:txBody>
      </p:sp>
      <p:sp>
        <p:nvSpPr>
          <p:cNvPr id="9" name="Footer Placeholder 8"/>
          <p:cNvSpPr>
            <a:spLocks noGrp="1"/>
          </p:cNvSpPr>
          <p:nvPr>
            <p:ph type="ftr" sz="quarter" idx="11"/>
          </p:nvPr>
        </p:nvSpPr>
        <p:spPr/>
        <p:txBody>
          <a:bodyPr/>
          <a:lstStyle/>
          <a:p>
            <a:pPr>
              <a:defRPr/>
            </a:pPr>
            <a:r>
              <a:rPr lang="de"/>
              <a:t>PHYS 3313-001, Spring 2019                      Dr. Amir Farbin</a:t>
            </a:r>
            <a:endParaRPr lang="en-US"/>
          </a:p>
        </p:txBody>
      </p:sp>
      <p:graphicFrame>
        <p:nvGraphicFramePr>
          <p:cNvPr id="13" name="Object 7"/>
          <p:cNvGraphicFramePr>
            <a:graphicFrameLocks noChangeAspect="1"/>
          </p:cNvGraphicFramePr>
          <p:nvPr>
            <p:extLst/>
          </p:nvPr>
        </p:nvGraphicFramePr>
        <p:xfrm>
          <a:off x="3962400" y="2667000"/>
          <a:ext cx="1868488" cy="1098550"/>
        </p:xfrm>
        <a:graphic>
          <a:graphicData uri="http://schemas.openxmlformats.org/presentationml/2006/ole">
            <mc:AlternateContent xmlns:mc="http://schemas.openxmlformats.org/markup-compatibility/2006">
              <mc:Choice xmlns:v="urn:schemas-microsoft-com:vml" Requires="v">
                <p:oleObj spid="_x0000_s31805" name="Equation" r:id="rId3" imgW="774700" imgH="508000" progId="Equation.DSMT4">
                  <p:embed/>
                </p:oleObj>
              </mc:Choice>
              <mc:Fallback>
                <p:oleObj name="Equation" r:id="rId3" imgW="774700" imgH="508000" progId="Equation.DSMT4">
                  <p:embed/>
                  <p:pic>
                    <p:nvPicPr>
                      <p:cNvPr id="13" name="Object 7"/>
                      <p:cNvPicPr>
                        <a:picLocks noChangeAspect="1" noChangeArrowheads="1"/>
                      </p:cNvPicPr>
                      <p:nvPr/>
                    </p:nvPicPr>
                    <p:blipFill>
                      <a:blip r:embed="rId4"/>
                      <a:srcRect/>
                      <a:stretch>
                        <a:fillRect/>
                      </a:stretch>
                    </p:blipFill>
                    <p:spPr bwMode="auto">
                      <a:xfrm>
                        <a:off x="3962400" y="2667000"/>
                        <a:ext cx="1868488" cy="1098550"/>
                      </a:xfrm>
                      <a:prstGeom prst="rect">
                        <a:avLst/>
                      </a:prstGeom>
                      <a:noFill/>
                      <a:ln>
                        <a:noFill/>
                      </a:ln>
                      <a:effectLst/>
                      <a:extLst/>
                    </p:spPr>
                  </p:pic>
                </p:oleObj>
              </mc:Fallback>
            </mc:AlternateContent>
          </a:graphicData>
        </a:graphic>
      </p:graphicFrame>
      <p:graphicFrame>
        <p:nvGraphicFramePr>
          <p:cNvPr id="14" name="Object 7"/>
          <p:cNvGraphicFramePr>
            <a:graphicFrameLocks noChangeAspect="1"/>
          </p:cNvGraphicFramePr>
          <p:nvPr>
            <p:extLst/>
          </p:nvPr>
        </p:nvGraphicFramePr>
        <p:xfrm>
          <a:off x="3976688" y="3657600"/>
          <a:ext cx="2387600" cy="1371600"/>
        </p:xfrm>
        <a:graphic>
          <a:graphicData uri="http://schemas.openxmlformats.org/presentationml/2006/ole">
            <mc:AlternateContent xmlns:mc="http://schemas.openxmlformats.org/markup-compatibility/2006">
              <mc:Choice xmlns:v="urn:schemas-microsoft-com:vml" Requires="v">
                <p:oleObj spid="_x0000_s31806" name="Equation" r:id="rId5" imgW="1016000" imgH="558800" progId="Equation.DSMT4">
                  <p:embed/>
                </p:oleObj>
              </mc:Choice>
              <mc:Fallback>
                <p:oleObj name="Equation" r:id="rId5" imgW="1016000" imgH="558800" progId="Equation.DSMT4">
                  <p:embed/>
                  <p:pic>
                    <p:nvPicPr>
                      <p:cNvPr id="14" name="Object 7"/>
                      <p:cNvPicPr>
                        <a:picLocks noChangeAspect="1" noChangeArrowheads="1"/>
                      </p:cNvPicPr>
                      <p:nvPr/>
                    </p:nvPicPr>
                    <p:blipFill>
                      <a:blip r:embed="rId6"/>
                      <a:srcRect/>
                      <a:stretch>
                        <a:fillRect/>
                      </a:stretch>
                    </p:blipFill>
                    <p:spPr bwMode="auto">
                      <a:xfrm>
                        <a:off x="3976688" y="3657600"/>
                        <a:ext cx="2387600" cy="1371600"/>
                      </a:xfrm>
                      <a:prstGeom prst="rect">
                        <a:avLst/>
                      </a:prstGeom>
                      <a:noFill/>
                      <a:ln>
                        <a:noFill/>
                      </a:ln>
                      <a:effectLst/>
                      <a:extLst/>
                    </p:spPr>
                  </p:pic>
                </p:oleObj>
              </mc:Fallback>
            </mc:AlternateContent>
          </a:graphicData>
        </a:graphic>
      </p:graphicFrame>
      <p:graphicFrame>
        <p:nvGraphicFramePr>
          <p:cNvPr id="15" name="Object 7"/>
          <p:cNvGraphicFramePr>
            <a:graphicFrameLocks noChangeAspect="1"/>
          </p:cNvGraphicFramePr>
          <p:nvPr>
            <p:extLst/>
          </p:nvPr>
        </p:nvGraphicFramePr>
        <p:xfrm>
          <a:off x="3921125" y="5014913"/>
          <a:ext cx="2387600" cy="1309687"/>
        </p:xfrm>
        <a:graphic>
          <a:graphicData uri="http://schemas.openxmlformats.org/presentationml/2006/ole">
            <mc:AlternateContent xmlns:mc="http://schemas.openxmlformats.org/markup-compatibility/2006">
              <mc:Choice xmlns:v="urn:schemas-microsoft-com:vml" Requires="v">
                <p:oleObj spid="_x0000_s31807" name="Equation" r:id="rId7" imgW="1016000" imgH="533400" progId="Equation.DSMT4">
                  <p:embed/>
                </p:oleObj>
              </mc:Choice>
              <mc:Fallback>
                <p:oleObj name="Equation" r:id="rId7" imgW="1016000" imgH="533400" progId="Equation.DSMT4">
                  <p:embed/>
                  <p:pic>
                    <p:nvPicPr>
                      <p:cNvPr id="15" name="Object 7"/>
                      <p:cNvPicPr>
                        <a:picLocks noChangeAspect="1" noChangeArrowheads="1"/>
                      </p:cNvPicPr>
                      <p:nvPr/>
                    </p:nvPicPr>
                    <p:blipFill>
                      <a:blip r:embed="rId8"/>
                      <a:srcRect/>
                      <a:stretch>
                        <a:fillRect/>
                      </a:stretch>
                    </p:blipFill>
                    <p:spPr bwMode="auto">
                      <a:xfrm>
                        <a:off x="3921125" y="5014913"/>
                        <a:ext cx="2387600" cy="1309687"/>
                      </a:xfrm>
                      <a:prstGeom prst="rect">
                        <a:avLst/>
                      </a:prstGeom>
                      <a:noFill/>
                      <a:ln>
                        <a:noFill/>
                      </a:ln>
                      <a:effectLst/>
                      <a:extLst/>
                    </p:spPr>
                  </p:pic>
                </p:oleObj>
              </mc:Fallback>
            </mc:AlternateContent>
          </a:graphicData>
        </a:graphic>
      </p:graphicFrame>
      <p:pic>
        <p:nvPicPr>
          <p:cNvPr id="2" name="Picture 1"/>
          <p:cNvPicPr>
            <a:picLocks noChangeAspect="1"/>
          </p:cNvPicPr>
          <p:nvPr/>
        </p:nvPicPr>
        <p:blipFill>
          <a:blip r:embed="rId9"/>
          <a:stretch>
            <a:fillRect/>
          </a:stretch>
        </p:blipFill>
        <p:spPr>
          <a:xfrm>
            <a:off x="3234372" y="2913062"/>
            <a:ext cx="738188" cy="492125"/>
          </a:xfrm>
          <a:prstGeom prst="rect">
            <a:avLst/>
          </a:prstGeom>
        </p:spPr>
      </p:pic>
      <p:pic>
        <p:nvPicPr>
          <p:cNvPr id="3" name="Picture 2"/>
          <p:cNvPicPr>
            <a:picLocks noChangeAspect="1"/>
          </p:cNvPicPr>
          <p:nvPr/>
        </p:nvPicPr>
        <p:blipFill>
          <a:blip r:embed="rId10"/>
          <a:stretch>
            <a:fillRect/>
          </a:stretch>
        </p:blipFill>
        <p:spPr>
          <a:xfrm>
            <a:off x="3221037" y="4068960"/>
            <a:ext cx="700088" cy="525066"/>
          </a:xfrm>
          <a:prstGeom prst="rect">
            <a:avLst/>
          </a:prstGeom>
        </p:spPr>
      </p:pic>
      <p:pic>
        <p:nvPicPr>
          <p:cNvPr id="4" name="Picture 3"/>
          <p:cNvPicPr>
            <a:picLocks noChangeAspect="1"/>
          </p:cNvPicPr>
          <p:nvPr/>
        </p:nvPicPr>
        <p:blipFill>
          <a:blip r:embed="rId11"/>
          <a:stretch>
            <a:fillRect/>
          </a:stretch>
        </p:blipFill>
        <p:spPr>
          <a:xfrm>
            <a:off x="3200400" y="5334000"/>
            <a:ext cx="685800" cy="506895"/>
          </a:xfrm>
          <a:prstGeom prst="rect">
            <a:avLst/>
          </a:prstGeom>
        </p:spPr>
      </p:pic>
    </p:spTree>
    <p:extLst>
      <p:ext uri="{BB962C8B-B14F-4D97-AF65-F5344CB8AC3E}">
        <p14:creationId xmlns:p14="http://schemas.microsoft.com/office/powerpoint/2010/main" val="356762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wipe(left)">
                                      <p:cBhvr>
                                        <p:cTn id="7" dur="500"/>
                                        <p:tgtEl>
                                          <p:spTgt spid="82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17268</TotalTime>
  <Words>1139</Words>
  <Application>Microsoft Macintosh PowerPoint</Application>
  <PresentationFormat>On-screen Show (4:3)</PresentationFormat>
  <Paragraphs>134</Paragraphs>
  <Slides>13</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 Narrow</vt:lpstr>
      <vt:lpstr>Monotype Corsiva</vt:lpstr>
      <vt:lpstr>Symbol</vt:lpstr>
      <vt:lpstr>Times New Roman</vt:lpstr>
      <vt:lpstr>Wingdings</vt:lpstr>
      <vt:lpstr>phys1443-spring02</vt:lpstr>
      <vt:lpstr>Equation</vt:lpstr>
      <vt:lpstr>PHYS 3313 – Section 001 Lecture #6</vt:lpstr>
      <vt:lpstr>Announcements</vt:lpstr>
      <vt:lpstr>Reminder: Special Project #2</vt:lpstr>
      <vt:lpstr>Reminder: Special Project #3</vt:lpstr>
      <vt:lpstr>The complete Lorentz Transformations</vt:lpstr>
      <vt:lpstr>The Complete Lorentz Transformations</vt:lpstr>
      <vt:lpstr>Addition of Velocities</vt:lpstr>
      <vt:lpstr>So that…</vt:lpstr>
      <vt:lpstr>The Lorentz Velocity Transformations</vt:lpstr>
      <vt:lpstr>Velocity Addition Summary</vt:lpstr>
      <vt:lpstr>Velocity Addition Example</vt:lpstr>
      <vt:lpstr>A test of Lorentz velocity addition: π0 decay</vt:lpstr>
      <vt:lpstr>Twin Paradox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695</cp:revision>
  <cp:lastPrinted>2013-08-26T21:25:15Z</cp:lastPrinted>
  <dcterms:created xsi:type="dcterms:W3CDTF">2012-08-27T21:13:02Z</dcterms:created>
  <dcterms:modified xsi:type="dcterms:W3CDTF">2019-02-04T20:33:34Z</dcterms:modified>
</cp:coreProperties>
</file>