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639" r:id="rId3"/>
    <p:sldId id="640" r:id="rId4"/>
    <p:sldId id="629" r:id="rId5"/>
    <p:sldId id="630" r:id="rId6"/>
    <p:sldId id="631" r:id="rId7"/>
    <p:sldId id="632" r:id="rId8"/>
    <p:sldId id="633" r:id="rId9"/>
    <p:sldId id="634" r:id="rId10"/>
    <p:sldId id="635" r:id="rId11"/>
    <p:sldId id="636" r:id="rId12"/>
    <p:sldId id="637" r:id="rId13"/>
    <p:sldId id="641" r:id="rId14"/>
    <p:sldId id="662" r:id="rId15"/>
    <p:sldId id="663" r:id="rId1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4"/>
    <p:restoredTop sz="94660"/>
  </p:normalViewPr>
  <p:slideViewPr>
    <p:cSldViewPr>
      <p:cViewPr varScale="1">
        <p:scale>
          <a:sx n="75" d="100"/>
          <a:sy n="75" d="100"/>
        </p:scale>
        <p:origin x="176" y="5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emf"/><Relationship Id="rId3" Type="http://schemas.openxmlformats.org/officeDocument/2006/relationships/image" Target="../media/image16.emf"/><Relationship Id="rId7" Type="http://schemas.openxmlformats.org/officeDocument/2006/relationships/image" Target="../media/image20.emf"/><Relationship Id="rId12" Type="http://schemas.openxmlformats.org/officeDocument/2006/relationships/image" Target="../media/image25.emf"/><Relationship Id="rId2" Type="http://schemas.openxmlformats.org/officeDocument/2006/relationships/image" Target="../media/image15.emf"/><Relationship Id="rId1" Type="http://schemas.openxmlformats.org/officeDocument/2006/relationships/image" Target="../media/image14.emf"/><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emf"/><Relationship Id="rId14"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98124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5043702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2</a:t>
            </a:fld>
            <a:endParaRPr lang="en-US"/>
          </a:p>
        </p:txBody>
      </p:sp>
    </p:spTree>
    <p:extLst>
      <p:ext uri="{BB962C8B-B14F-4D97-AF65-F5344CB8AC3E}">
        <p14:creationId xmlns:p14="http://schemas.microsoft.com/office/powerpoint/2010/main" val="3821667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4</a:t>
            </a:fld>
            <a:endParaRPr lang="en-US"/>
          </a:p>
        </p:txBody>
      </p:sp>
    </p:spTree>
    <p:extLst>
      <p:ext uri="{BB962C8B-B14F-4D97-AF65-F5344CB8AC3E}">
        <p14:creationId xmlns:p14="http://schemas.microsoft.com/office/powerpoint/2010/main" val="282781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the paragraph for Figure 2.21</a:t>
            </a:r>
          </a:p>
        </p:txBody>
      </p:sp>
      <p:sp>
        <p:nvSpPr>
          <p:cNvPr id="90115" name="Slide Number Placeholder 3"/>
          <p:cNvSpPr>
            <a:spLocks noGrp="1"/>
          </p:cNvSpPr>
          <p:nvPr>
            <p:ph type="sldNum" sz="quarter" idx="5"/>
          </p:nvPr>
        </p:nvSpPr>
        <p:spPr bwMode="auto">
          <a:noFill/>
          <a:ln>
            <a:miter lim="800000"/>
            <a:headEnd/>
            <a:tailEnd/>
          </a:ln>
        </p:spPr>
        <p:txBody>
          <a:bodyPr/>
          <a:lstStyle/>
          <a:p>
            <a:fld id="{5A6C2B66-A1BE-A948-A043-9720A026FD88}" type="slidenum">
              <a:rPr lang="en-US"/>
              <a:pPr/>
              <a:t>8</a:t>
            </a:fld>
            <a:endParaRPr lang="en-US"/>
          </a:p>
        </p:txBody>
      </p:sp>
    </p:spTree>
    <p:extLst>
      <p:ext uri="{BB962C8B-B14F-4D97-AF65-F5344CB8AC3E}">
        <p14:creationId xmlns:p14="http://schemas.microsoft.com/office/powerpoint/2010/main" val="3181148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the paragraph from Fig. 2.22</a:t>
            </a:r>
          </a:p>
        </p:txBody>
      </p:sp>
      <p:sp>
        <p:nvSpPr>
          <p:cNvPr id="92163" name="Slide Number Placeholder 3"/>
          <p:cNvSpPr>
            <a:spLocks noGrp="1"/>
          </p:cNvSpPr>
          <p:nvPr>
            <p:ph type="sldNum" sz="quarter" idx="5"/>
          </p:nvPr>
        </p:nvSpPr>
        <p:spPr bwMode="auto">
          <a:noFill/>
          <a:ln>
            <a:miter lim="800000"/>
            <a:headEnd/>
            <a:tailEnd/>
          </a:ln>
        </p:spPr>
        <p:txBody>
          <a:bodyPr/>
          <a:lstStyle/>
          <a:p>
            <a:fld id="{3FECEE69-3979-D640-AFEA-10C7846AF67E}" type="slidenum">
              <a:rPr lang="en-US"/>
              <a:pPr/>
              <a:t>9</a:t>
            </a:fld>
            <a:endParaRPr lang="en-US"/>
          </a:p>
        </p:txBody>
      </p:sp>
    </p:spTree>
    <p:extLst>
      <p:ext uri="{BB962C8B-B14F-4D97-AF65-F5344CB8AC3E}">
        <p14:creationId xmlns:p14="http://schemas.microsoft.com/office/powerpoint/2010/main" val="3187993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2.23 </a:t>
            </a:r>
          </a:p>
        </p:txBody>
      </p:sp>
      <p:sp>
        <p:nvSpPr>
          <p:cNvPr id="94211" name="Slide Number Placeholder 3"/>
          <p:cNvSpPr>
            <a:spLocks noGrp="1"/>
          </p:cNvSpPr>
          <p:nvPr>
            <p:ph type="sldNum" sz="quarter" idx="5"/>
          </p:nvPr>
        </p:nvSpPr>
        <p:spPr bwMode="auto">
          <a:noFill/>
          <a:ln>
            <a:miter lim="800000"/>
            <a:headEnd/>
            <a:tailEnd/>
          </a:ln>
        </p:spPr>
        <p:txBody>
          <a:bodyPr/>
          <a:lstStyle/>
          <a:p>
            <a:fld id="{FFF7312F-4BCD-FB44-964E-E08E01E7E9E5}" type="slidenum">
              <a:rPr lang="en-US"/>
              <a:pPr/>
              <a:t>10</a:t>
            </a:fld>
            <a:endParaRPr lang="en-US"/>
          </a:p>
        </p:txBody>
      </p:sp>
    </p:spTree>
    <p:extLst>
      <p:ext uri="{BB962C8B-B14F-4D97-AF65-F5344CB8AC3E}">
        <p14:creationId xmlns:p14="http://schemas.microsoft.com/office/powerpoint/2010/main" val="1557648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2.24</a:t>
            </a:r>
          </a:p>
        </p:txBody>
      </p:sp>
      <p:sp>
        <p:nvSpPr>
          <p:cNvPr id="96259" name="Slide Number Placeholder 3"/>
          <p:cNvSpPr>
            <a:spLocks noGrp="1"/>
          </p:cNvSpPr>
          <p:nvPr>
            <p:ph type="sldNum" sz="quarter" idx="5"/>
          </p:nvPr>
        </p:nvSpPr>
        <p:spPr bwMode="auto">
          <a:noFill/>
          <a:ln>
            <a:miter lim="800000"/>
            <a:headEnd/>
            <a:tailEnd/>
          </a:ln>
        </p:spPr>
        <p:txBody>
          <a:bodyPr/>
          <a:lstStyle/>
          <a:p>
            <a:fld id="{A0127626-DC7E-D548-ADC5-436F951A424A}" type="slidenum">
              <a:rPr lang="en-US"/>
              <a:pPr/>
              <a:t>11</a:t>
            </a:fld>
            <a:endParaRPr lang="en-US"/>
          </a:p>
        </p:txBody>
      </p:sp>
    </p:spTree>
    <p:extLst>
      <p:ext uri="{BB962C8B-B14F-4D97-AF65-F5344CB8AC3E}">
        <p14:creationId xmlns:p14="http://schemas.microsoft.com/office/powerpoint/2010/main" val="3161604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2.25</a:t>
            </a:r>
          </a:p>
        </p:txBody>
      </p:sp>
      <p:sp>
        <p:nvSpPr>
          <p:cNvPr id="98307" name="Slide Number Placeholder 3"/>
          <p:cNvSpPr>
            <a:spLocks noGrp="1"/>
          </p:cNvSpPr>
          <p:nvPr>
            <p:ph type="sldNum" sz="quarter" idx="5"/>
          </p:nvPr>
        </p:nvSpPr>
        <p:spPr bwMode="auto">
          <a:noFill/>
          <a:ln>
            <a:miter lim="800000"/>
            <a:headEnd/>
            <a:tailEnd/>
          </a:ln>
        </p:spPr>
        <p:txBody>
          <a:bodyPr/>
          <a:lstStyle/>
          <a:p>
            <a:fld id="{12D6868D-0A61-4142-9B12-12915BA4565B}" type="slidenum">
              <a:rPr lang="en-US"/>
              <a:pPr/>
              <a:t>12</a:t>
            </a:fld>
            <a:endParaRPr lang="en-US"/>
          </a:p>
        </p:txBody>
      </p:sp>
    </p:spTree>
    <p:extLst>
      <p:ext uri="{BB962C8B-B14F-4D97-AF65-F5344CB8AC3E}">
        <p14:creationId xmlns:p14="http://schemas.microsoft.com/office/powerpoint/2010/main" val="3715718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a:t>Wed. Feb. 6, 2019</a:t>
            </a:r>
          </a:p>
        </p:txBody>
      </p:sp>
      <p:sp>
        <p:nvSpPr>
          <p:cNvPr id="6" name="Rectangle 5"/>
          <p:cNvSpPr>
            <a:spLocks noGrp="1" noChangeArrowheads="1"/>
          </p:cNvSpPr>
          <p:nvPr>
            <p:ph type="ftr" sz="quarter" idx="11"/>
          </p:nvPr>
        </p:nvSpPr>
        <p:spPr/>
        <p:txBody>
          <a:bodyPr/>
          <a:lstStyle>
            <a:lvl1pPr>
              <a:defRPr/>
            </a:lvl1pPr>
          </a:lstStyle>
          <a:p>
            <a:pPr>
              <a:defRPr/>
            </a:pPr>
            <a:r>
              <a:rPr lang="en-US"/>
              <a:t>PHYS 3313-001, Spring 2019                      Dr. Jaehoon Yu</a:t>
            </a:r>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Wed. Feb. 6, 2019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Wed. Feb. 6, 2019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Wed. Feb. 6, 2019</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Wed. Feb. 6, 2019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Wed. Feb. 6, 2019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Wed. Feb. 6, 2019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Wed. Feb. 6, 2019</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Wed. Feb. 6, 2019</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Wed. Feb. 6, 2019</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Wed. Feb. 6, 2019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Wed. Feb. 6, 2019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PHYS 3313-001, Spring 2019                      Dr. Jaehoon Yu</a:t>
            </a:r>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a:t>Wed. Feb. 6,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en-US"/>
              <a:t>PHYS 3313-001, Spring 2019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oleObject" Target="../embeddings/oleObject9.bin"/><Relationship Id="rId18" Type="http://schemas.openxmlformats.org/officeDocument/2006/relationships/image" Target="../media/image21.emf"/><Relationship Id="rId26" Type="http://schemas.openxmlformats.org/officeDocument/2006/relationships/image" Target="../media/image25.emf"/><Relationship Id="rId3" Type="http://schemas.openxmlformats.org/officeDocument/2006/relationships/oleObject" Target="../embeddings/oleObject4.bin"/><Relationship Id="rId21" Type="http://schemas.openxmlformats.org/officeDocument/2006/relationships/oleObject" Target="../embeddings/oleObject13.bin"/><Relationship Id="rId7" Type="http://schemas.openxmlformats.org/officeDocument/2006/relationships/oleObject" Target="../embeddings/oleObject6.bin"/><Relationship Id="rId12" Type="http://schemas.openxmlformats.org/officeDocument/2006/relationships/image" Target="../media/image18.emf"/><Relationship Id="rId17" Type="http://schemas.openxmlformats.org/officeDocument/2006/relationships/oleObject" Target="../embeddings/oleObject11.bin"/><Relationship Id="rId25" Type="http://schemas.openxmlformats.org/officeDocument/2006/relationships/oleObject" Target="../embeddings/oleObject15.bin"/><Relationship Id="rId2" Type="http://schemas.openxmlformats.org/officeDocument/2006/relationships/slideLayout" Target="../slideLayouts/slideLayout2.xml"/><Relationship Id="rId16" Type="http://schemas.openxmlformats.org/officeDocument/2006/relationships/image" Target="../media/image20.emf"/><Relationship Id="rId20" Type="http://schemas.openxmlformats.org/officeDocument/2006/relationships/image" Target="../media/image22.emf"/><Relationship Id="rId29" Type="http://schemas.openxmlformats.org/officeDocument/2006/relationships/oleObject" Target="../embeddings/oleObject17.bin"/><Relationship Id="rId1" Type="http://schemas.openxmlformats.org/officeDocument/2006/relationships/vmlDrawing" Target="../drawings/vmlDrawing2.vml"/><Relationship Id="rId6" Type="http://schemas.openxmlformats.org/officeDocument/2006/relationships/image" Target="../media/image15.emf"/><Relationship Id="rId11" Type="http://schemas.openxmlformats.org/officeDocument/2006/relationships/oleObject" Target="../embeddings/oleObject8.bin"/><Relationship Id="rId24" Type="http://schemas.openxmlformats.org/officeDocument/2006/relationships/image" Target="../media/image24.emf"/><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oleObject" Target="../embeddings/oleObject14.bin"/><Relationship Id="rId28" Type="http://schemas.openxmlformats.org/officeDocument/2006/relationships/image" Target="../media/image26.emf"/><Relationship Id="rId10" Type="http://schemas.openxmlformats.org/officeDocument/2006/relationships/image" Target="../media/image17.emf"/><Relationship Id="rId19" Type="http://schemas.openxmlformats.org/officeDocument/2006/relationships/oleObject" Target="../embeddings/oleObject12.bin"/><Relationship Id="rId4" Type="http://schemas.openxmlformats.org/officeDocument/2006/relationships/image" Target="../media/image14.emf"/><Relationship Id="rId9" Type="http://schemas.openxmlformats.org/officeDocument/2006/relationships/oleObject" Target="../embeddings/oleObject7.bin"/><Relationship Id="rId14" Type="http://schemas.openxmlformats.org/officeDocument/2006/relationships/image" Target="../media/image19.emf"/><Relationship Id="rId22" Type="http://schemas.openxmlformats.org/officeDocument/2006/relationships/image" Target="../media/image23.emf"/><Relationship Id="rId27" Type="http://schemas.openxmlformats.org/officeDocument/2006/relationships/oleObject" Target="../embeddings/oleObject16.bin"/><Relationship Id="rId30"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Wed. Feb. 6, 2019</a:t>
            </a:r>
          </a:p>
        </p:txBody>
      </p:sp>
      <p:sp>
        <p:nvSpPr>
          <p:cNvPr id="7" name="Rectangle 5"/>
          <p:cNvSpPr>
            <a:spLocks noGrp="1" noChangeArrowheads="1"/>
          </p:cNvSpPr>
          <p:nvPr>
            <p:ph type="ftr" sz="quarter" idx="11"/>
          </p:nvPr>
        </p:nvSpPr>
        <p:spPr/>
        <p:txBody>
          <a:bodyPr/>
          <a:lstStyle/>
          <a:p>
            <a:pPr>
              <a:defRPr/>
            </a:pPr>
            <a:r>
              <a:rPr lang="en-US"/>
              <a:t>PHYS 3313-001, Spring 2019                      Dr. Jaehoon Yu</a:t>
            </a:r>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3313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#7</a:t>
            </a:r>
          </a:p>
        </p:txBody>
      </p:sp>
      <p:sp>
        <p:nvSpPr>
          <p:cNvPr id="18438" name="Text Box 4"/>
          <p:cNvSpPr txBox="1">
            <a:spLocks noChangeArrowheads="1"/>
          </p:cNvSpPr>
          <p:nvPr/>
        </p:nvSpPr>
        <p:spPr bwMode="auto">
          <a:xfrm>
            <a:off x="2960728" y="1524000"/>
            <a:ext cx="2914580"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Feb. 6, 2019</a:t>
            </a:r>
          </a:p>
          <a:p>
            <a:pPr algn="ctr"/>
            <a:r>
              <a:rPr lang="en-US" dirty="0">
                <a:solidFill>
                  <a:schemeClr val="accent2"/>
                </a:solidFill>
                <a:latin typeface="Monotype Corsiva" pitchFamily="-84" charset="0"/>
              </a:rPr>
              <a:t>Dr. Jaehoon Yu</a:t>
            </a:r>
            <a:endParaRPr lang="en-US" b="1" dirty="0">
              <a:solidFill>
                <a:srgbClr val="FF0066"/>
              </a:solidFill>
              <a:latin typeface="Monotype Corsiva" pitchFamily="-84" charset="0"/>
            </a:endParaRPr>
          </a:p>
        </p:txBody>
      </p:sp>
      <p:sp>
        <p:nvSpPr>
          <p:cNvPr id="2058" name="Rectangle 10"/>
          <p:cNvSpPr>
            <a:spLocks noChangeArrowheads="1"/>
          </p:cNvSpPr>
          <p:nvPr/>
        </p:nvSpPr>
        <p:spPr bwMode="auto">
          <a:xfrm>
            <a:off x="1790700" y="2286000"/>
            <a:ext cx="6134100" cy="38862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The Twin Paradox</a:t>
            </a:r>
          </a:p>
          <a:p>
            <a:pPr marL="609600" indent="-609600">
              <a:spcBef>
                <a:spcPct val="20000"/>
              </a:spcBef>
              <a:buFontTx/>
              <a:buChar char="•"/>
            </a:pPr>
            <a:r>
              <a:rPr lang="en-US" sz="3200" dirty="0">
                <a:solidFill>
                  <a:schemeClr val="accent2"/>
                </a:solidFill>
                <a:latin typeface="Arial Narrow" pitchFamily="-84" charset="0"/>
              </a:rPr>
              <a:t>Space-time Diagram</a:t>
            </a:r>
          </a:p>
          <a:p>
            <a:pPr marL="609600" indent="-609600">
              <a:spcBef>
                <a:spcPct val="20000"/>
              </a:spcBef>
              <a:buFontTx/>
              <a:buChar char="•"/>
            </a:pPr>
            <a:r>
              <a:rPr lang="en-US" sz="3200" dirty="0">
                <a:solidFill>
                  <a:schemeClr val="accent2"/>
                </a:solidFill>
                <a:latin typeface="Arial Narrow" pitchFamily="-84" charset="0"/>
              </a:rPr>
              <a:t>Invariant Quantities</a:t>
            </a:r>
          </a:p>
          <a:p>
            <a:pPr marL="609600" indent="-609600">
              <a:spcBef>
                <a:spcPct val="20000"/>
              </a:spcBef>
              <a:buFontTx/>
              <a:buChar char="•"/>
            </a:pPr>
            <a:r>
              <a:rPr lang="en-US" sz="3200" dirty="0">
                <a:solidFill>
                  <a:schemeClr val="accent2"/>
                </a:solidFill>
                <a:latin typeface="Arial Narrow" pitchFamily="-84" charset="0"/>
              </a:rPr>
              <a:t>The Relativistic Doppler Effect</a:t>
            </a:r>
          </a:p>
          <a:p>
            <a:pPr marL="609600" indent="-609600">
              <a:spcBef>
                <a:spcPct val="20000"/>
              </a:spcBef>
              <a:buFontTx/>
              <a:buChar char="•"/>
            </a:pPr>
            <a:r>
              <a:rPr lang="en-US" sz="3200" dirty="0">
                <a:solidFill>
                  <a:schemeClr val="accent2"/>
                </a:solidFill>
                <a:latin typeface="Arial Narrow" pitchFamily="-84" charset="0"/>
              </a:rPr>
              <a:t>Relativistic Momentum and Energy</a:t>
            </a:r>
          </a:p>
          <a:p>
            <a:pPr marL="609600" indent="-609600">
              <a:spcBef>
                <a:spcPct val="20000"/>
              </a:spcBef>
              <a:buFontTx/>
              <a:buChar char="•"/>
            </a:pPr>
            <a:endParaRPr lang="en-US" sz="3200" dirty="0">
              <a:latin typeface="Arial Narrow" pitchFamily="-84" charset="0"/>
            </a:endParaRPr>
          </a:p>
          <a:p>
            <a:pPr>
              <a:spcBef>
                <a:spcPct val="20000"/>
              </a:spcBef>
            </a:pPr>
            <a:endParaRPr lang="en-US" sz="3200" dirty="0">
              <a:latin typeface="Arial Narrow" pitchFamily="-84" charset="0"/>
            </a:endParaRPr>
          </a:p>
          <a:p>
            <a:pPr marL="609600" indent="-609600">
              <a:spcBef>
                <a:spcPct val="20000"/>
              </a:spcBef>
              <a:buFontTx/>
              <a:buChar char="•"/>
            </a:pPr>
            <a:endParaRPr lang="en-US" sz="3200" dirty="0">
              <a:solidFill>
                <a:schemeClr val="accent2">
                  <a:lumMod val="75000"/>
                </a:schemeClr>
              </a:solidFill>
              <a:latin typeface="Arial Narrow" pitchFamily="-84" charset="0"/>
            </a:endParaRPr>
          </a:p>
          <a:p>
            <a:pPr marL="609600" indent="-609600">
              <a:spcBef>
                <a:spcPct val="20000"/>
              </a:spcBef>
              <a:buFontTx/>
              <a:buChar char="•"/>
            </a:pPr>
            <a:endParaRPr lang="en-US" sz="3200" dirty="0">
              <a:solidFill>
                <a:schemeClr val="accent2"/>
              </a:solidFill>
              <a:latin typeface="Arial Narrow" pitchFamily="-8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1"/>
          <p:cNvPicPr>
            <a:picLocks/>
          </p:cNvPicPr>
          <p:nvPr/>
        </p:nvPicPr>
        <p:blipFill>
          <a:blip r:embed="rId3"/>
          <a:srcRect/>
          <a:stretch>
            <a:fillRect/>
          </a:stretch>
        </p:blipFill>
        <p:spPr bwMode="auto">
          <a:xfrm>
            <a:off x="838200" y="914400"/>
            <a:ext cx="7543800" cy="5308600"/>
          </a:xfrm>
          <a:prstGeom prst="rect">
            <a:avLst/>
          </a:prstGeom>
          <a:noFill/>
          <a:ln w="9525">
            <a:noFill/>
            <a:miter lim="800000"/>
            <a:headEnd/>
            <a:tailEnd/>
          </a:ln>
        </p:spPr>
      </p:pic>
      <p:sp>
        <p:nvSpPr>
          <p:cNvPr id="93185" name="Rectangle 2"/>
          <p:cNvSpPr>
            <a:spLocks noGrp="1" noChangeArrowheads="1"/>
          </p:cNvSpPr>
          <p:nvPr>
            <p:ph type="title"/>
          </p:nvPr>
        </p:nvSpPr>
        <p:spPr>
          <a:xfrm>
            <a:off x="1066800" y="0"/>
            <a:ext cx="7086600" cy="1447800"/>
          </a:xfrm>
        </p:spPr>
        <p:txBody>
          <a:bodyPr/>
          <a:lstStyle/>
          <a:p>
            <a:pPr eaLnBrk="1" hangingPunct="1"/>
            <a:r>
              <a:rPr lang="en-US" sz="4000" dirty="0">
                <a:ea typeface="ＭＳ Ｐゴシック" pitchFamily="-84" charset="-128"/>
                <a:cs typeface="ＭＳ Ｐゴシック" pitchFamily="-84" charset="-128"/>
              </a:rPr>
              <a:t>How about the time measured by two  stationary clocks? </a:t>
            </a:r>
          </a:p>
        </p:txBody>
      </p:sp>
      <p:sp>
        <p:nvSpPr>
          <p:cNvPr id="4" name="Date Placeholder 3"/>
          <p:cNvSpPr>
            <a:spLocks noGrp="1"/>
          </p:cNvSpPr>
          <p:nvPr>
            <p:ph type="dt" sz="half" idx="10"/>
          </p:nvPr>
        </p:nvSpPr>
        <p:spPr/>
        <p:txBody>
          <a:bodyPr/>
          <a:lstStyle/>
          <a:p>
            <a:pPr>
              <a:defRPr/>
            </a:pPr>
            <a:r>
              <a:rPr lang="en-US"/>
              <a:t>Wed. Feb. 6,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10</a:t>
            </a:fld>
            <a:endParaRPr lang="en-US"/>
          </a:p>
        </p:txBody>
      </p:sp>
      <p:sp>
        <p:nvSpPr>
          <p:cNvPr id="6" name="Footer Placeholder 5"/>
          <p:cNvSpPr>
            <a:spLocks noGrp="1"/>
          </p:cNvSpPr>
          <p:nvPr>
            <p:ph type="ftr" sz="quarter" idx="11"/>
          </p:nvPr>
        </p:nvSpPr>
        <p:spPr/>
        <p:txBody>
          <a:bodyPr/>
          <a:lstStyle/>
          <a:p>
            <a:pPr>
              <a:defRPr/>
            </a:pPr>
            <a:r>
              <a:rPr lang="en-US"/>
              <a:t>PHYS 3313-001, Spring 2019                      Dr. Jaehoon Yu</a:t>
            </a:r>
          </a:p>
        </p:txBody>
      </p:sp>
    </p:spTree>
    <p:extLst>
      <p:ext uri="{BB962C8B-B14F-4D97-AF65-F5344CB8AC3E}">
        <p14:creationId xmlns:p14="http://schemas.microsoft.com/office/powerpoint/2010/main" val="287711131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1"/>
          <p:cNvPicPr>
            <a:picLocks/>
          </p:cNvPicPr>
          <p:nvPr/>
        </p:nvPicPr>
        <p:blipFill>
          <a:blip r:embed="rId3"/>
          <a:srcRect/>
          <a:stretch>
            <a:fillRect/>
          </a:stretch>
        </p:blipFill>
        <p:spPr bwMode="auto">
          <a:xfrm>
            <a:off x="914400" y="1143000"/>
            <a:ext cx="7239000" cy="4876800"/>
          </a:xfrm>
          <a:prstGeom prst="rect">
            <a:avLst/>
          </a:prstGeom>
          <a:noFill/>
          <a:ln w="9525">
            <a:noFill/>
            <a:miter lim="800000"/>
            <a:headEnd/>
            <a:tailEnd/>
          </a:ln>
        </p:spPr>
      </p:pic>
      <p:sp>
        <p:nvSpPr>
          <p:cNvPr id="95233" name="Rectangle 2"/>
          <p:cNvSpPr>
            <a:spLocks noGrp="1" noChangeArrowheads="1"/>
          </p:cNvSpPr>
          <p:nvPr>
            <p:ph type="title"/>
          </p:nvPr>
        </p:nvSpPr>
        <p:spPr>
          <a:xfrm>
            <a:off x="685800" y="76200"/>
            <a:ext cx="7772400" cy="1143000"/>
          </a:xfrm>
        </p:spPr>
        <p:txBody>
          <a:bodyPr/>
          <a:lstStyle/>
          <a:p>
            <a:pPr eaLnBrk="1" hangingPunct="1"/>
            <a:r>
              <a:rPr lang="en-US" dirty="0">
                <a:ea typeface="ＭＳ Ｐゴシック" pitchFamily="-84" charset="-128"/>
                <a:cs typeface="ＭＳ Ｐゴシック" pitchFamily="-84" charset="-128"/>
              </a:rPr>
              <a:t>How about the time measured by  two moving clocks?</a:t>
            </a:r>
          </a:p>
        </p:txBody>
      </p:sp>
      <p:sp>
        <p:nvSpPr>
          <p:cNvPr id="4" name="Date Placeholder 3"/>
          <p:cNvSpPr>
            <a:spLocks noGrp="1"/>
          </p:cNvSpPr>
          <p:nvPr>
            <p:ph type="dt" sz="half" idx="10"/>
          </p:nvPr>
        </p:nvSpPr>
        <p:spPr/>
        <p:txBody>
          <a:bodyPr/>
          <a:lstStyle/>
          <a:p>
            <a:pPr>
              <a:defRPr/>
            </a:pPr>
            <a:r>
              <a:rPr lang="en-US"/>
              <a:t>Wed. Feb. 6,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11</a:t>
            </a:fld>
            <a:endParaRPr lang="en-US"/>
          </a:p>
        </p:txBody>
      </p:sp>
      <p:sp>
        <p:nvSpPr>
          <p:cNvPr id="6" name="Footer Placeholder 5"/>
          <p:cNvSpPr>
            <a:spLocks noGrp="1"/>
          </p:cNvSpPr>
          <p:nvPr>
            <p:ph type="ftr" sz="quarter" idx="11"/>
          </p:nvPr>
        </p:nvSpPr>
        <p:spPr/>
        <p:txBody>
          <a:bodyPr/>
          <a:lstStyle/>
          <a:p>
            <a:pPr>
              <a:defRPr/>
            </a:pPr>
            <a:r>
              <a:rPr lang="en-US"/>
              <a:t>PHYS 3313-001, Spring 2019                      Dr. Jaehoon Yu</a:t>
            </a:r>
          </a:p>
        </p:txBody>
      </p:sp>
    </p:spTree>
    <p:extLst>
      <p:ext uri="{BB962C8B-B14F-4D97-AF65-F5344CB8AC3E}">
        <p14:creationId xmlns:p14="http://schemas.microsoft.com/office/powerpoint/2010/main" val="172572780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09600" y="0"/>
            <a:ext cx="7772400" cy="1143000"/>
          </a:xfrm>
        </p:spPr>
        <p:txBody>
          <a:bodyPr/>
          <a:lstStyle/>
          <a:p>
            <a:pPr eaLnBrk="1" hangingPunct="1"/>
            <a:r>
              <a:rPr lang="en-US" sz="4800" dirty="0">
                <a:ea typeface="ＭＳ Ｐゴシック" pitchFamily="-84" charset="-128"/>
                <a:cs typeface="ＭＳ Ｐゴシック" pitchFamily="-84" charset="-128"/>
              </a:rPr>
              <a:t>The Light Cone</a:t>
            </a:r>
          </a:p>
        </p:txBody>
      </p:sp>
      <p:pic>
        <p:nvPicPr>
          <p:cNvPr id="97282" name="Picture 1"/>
          <p:cNvPicPr>
            <a:picLocks/>
          </p:cNvPicPr>
          <p:nvPr/>
        </p:nvPicPr>
        <p:blipFill>
          <a:blip r:embed="rId3"/>
          <a:srcRect/>
          <a:stretch>
            <a:fillRect/>
          </a:stretch>
        </p:blipFill>
        <p:spPr bwMode="auto">
          <a:xfrm>
            <a:off x="254000" y="1193800"/>
            <a:ext cx="8636000" cy="44704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a:t>Wed. Feb. 6,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12</a:t>
            </a:fld>
            <a:endParaRPr lang="en-US"/>
          </a:p>
        </p:txBody>
      </p:sp>
      <p:sp>
        <p:nvSpPr>
          <p:cNvPr id="6" name="Footer Placeholder 5"/>
          <p:cNvSpPr>
            <a:spLocks noGrp="1"/>
          </p:cNvSpPr>
          <p:nvPr>
            <p:ph type="ftr" sz="quarter" idx="11"/>
          </p:nvPr>
        </p:nvSpPr>
        <p:spPr/>
        <p:txBody>
          <a:bodyPr/>
          <a:lstStyle/>
          <a:p>
            <a:pPr>
              <a:defRPr/>
            </a:pPr>
            <a:r>
              <a:rPr lang="en-US"/>
              <a:t>PHYS 3313-001, Spring 2019                      Dr. Jaehoon Yu</a:t>
            </a:r>
          </a:p>
        </p:txBody>
      </p:sp>
    </p:spTree>
    <p:extLst>
      <p:ext uri="{BB962C8B-B14F-4D97-AF65-F5344CB8AC3E}">
        <p14:creationId xmlns:p14="http://schemas.microsoft.com/office/powerpoint/2010/main" val="330057705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457200" y="-76200"/>
            <a:ext cx="8226425" cy="762000"/>
          </a:xfrm>
        </p:spPr>
        <p:txBody>
          <a:bodyPr/>
          <a:lstStyle/>
          <a:p>
            <a:pPr algn="ctr" eaLnBrk="1" hangingPunct="1"/>
            <a:r>
              <a:rPr lang="en-US" sz="5400" dirty="0">
                <a:ea typeface="ＭＳ Ｐゴシック" pitchFamily="-84" charset="-128"/>
                <a:cs typeface="ＭＳ Ｐゴシック" pitchFamily="-84" charset="-128"/>
              </a:rPr>
              <a:t>Space-time Invariance</a:t>
            </a:r>
          </a:p>
        </p:txBody>
      </p:sp>
      <p:sp>
        <p:nvSpPr>
          <p:cNvPr id="101378" name="Rectangle 3"/>
          <p:cNvSpPr>
            <a:spLocks noGrp="1" noChangeArrowheads="1"/>
          </p:cNvSpPr>
          <p:nvPr>
            <p:ph type="body" idx="1"/>
          </p:nvPr>
        </p:nvSpPr>
        <p:spPr>
          <a:xfrm>
            <a:off x="227013" y="609600"/>
            <a:ext cx="8688387" cy="5105400"/>
          </a:xfrm>
        </p:spPr>
        <p:txBody>
          <a:bodyPr/>
          <a:lstStyle/>
          <a:p>
            <a:pPr marL="400050" indent="-400050" eaLnBrk="1" hangingPunct="1">
              <a:buFont typeface="Wingdings" pitchFamily="-84" charset="2"/>
              <a:buNone/>
            </a:pPr>
            <a:r>
              <a:rPr lang="en-US" sz="2800" dirty="0">
                <a:solidFill>
                  <a:srgbClr val="000090"/>
                </a:solidFill>
                <a:ea typeface="ＭＳ Ｐゴシック" pitchFamily="-84" charset="-128"/>
                <a:cs typeface="ＭＳ Ｐゴシック" pitchFamily="-84" charset="-128"/>
              </a:rPr>
              <a:t>There are three possibilities for the invariant quantity </a:t>
            </a:r>
            <a:r>
              <a:rPr lang="el-GR" sz="2800" dirty="0">
                <a:solidFill>
                  <a:srgbClr val="000090"/>
                </a:solidFill>
                <a:latin typeface="Lucida Grande" pitchFamily="-84" charset="0"/>
              </a:rPr>
              <a:t>Δ</a:t>
            </a:r>
            <a:r>
              <a:rPr lang="en-US" sz="2800" i="1" dirty="0">
                <a:solidFill>
                  <a:srgbClr val="000090"/>
                </a:solidFill>
                <a:ea typeface="ＭＳ Ｐゴシック" pitchFamily="-84" charset="-128"/>
                <a:cs typeface="ＭＳ Ｐゴシック" pitchFamily="-84" charset="-128"/>
              </a:rPr>
              <a:t>s</a:t>
            </a:r>
            <a:r>
              <a:rPr lang="en-US" sz="2800" baseline="30000" dirty="0">
                <a:solidFill>
                  <a:srgbClr val="000090"/>
                </a:solidFill>
                <a:ea typeface="ＭＳ Ｐゴシック" pitchFamily="-84" charset="-128"/>
                <a:cs typeface="ＭＳ Ｐゴシック" pitchFamily="-84" charset="-128"/>
              </a:rPr>
              <a:t>2 </a:t>
            </a:r>
            <a:r>
              <a:rPr lang="en-US" sz="2800" dirty="0">
                <a:solidFill>
                  <a:srgbClr val="000090"/>
                </a:solidFill>
                <a:ea typeface="ＭＳ Ｐゴシック" pitchFamily="-84" charset="-128"/>
                <a:cs typeface="ＭＳ Ｐゴシック" pitchFamily="-84" charset="-128"/>
              </a:rPr>
              <a:t> (Space-Time Interval):</a:t>
            </a:r>
          </a:p>
          <a:p>
            <a:pPr marL="400050" indent="-400050" eaLnBrk="1" hangingPunct="1">
              <a:buFont typeface="Wingdings" pitchFamily="-84" charset="2"/>
              <a:buNone/>
            </a:pPr>
            <a:endParaRPr lang="en-US" sz="2800" dirty="0">
              <a:solidFill>
                <a:srgbClr val="000090"/>
              </a:solidFill>
              <a:ea typeface="ＭＳ Ｐゴシック" pitchFamily="-84" charset="-128"/>
              <a:cs typeface="ＭＳ Ｐゴシック" pitchFamily="-84" charset="-128"/>
            </a:endParaRPr>
          </a:p>
          <a:p>
            <a:pPr marL="400050" indent="-400050" eaLnBrk="1" hangingPunct="1">
              <a:buFont typeface="Wingdings" pitchFamily="-84" charset="2"/>
              <a:buNone/>
            </a:pPr>
            <a:r>
              <a:rPr lang="en-US" sz="2800" dirty="0">
                <a:solidFill>
                  <a:srgbClr val="000090"/>
                </a:solidFill>
                <a:ea typeface="ＭＳ Ｐゴシック" pitchFamily="-84" charset="-128"/>
                <a:cs typeface="ＭＳ Ｐゴシック" pitchFamily="-84" charset="-128"/>
              </a:rPr>
              <a:t>			</a:t>
            </a:r>
            <a:endParaRPr lang="en-US" sz="2800" dirty="0">
              <a:solidFill>
                <a:srgbClr val="800000"/>
              </a:solidFill>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a:t>Wed. Feb. 6,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13</a:t>
            </a:fld>
            <a:endParaRPr lang="en-US" dirty="0"/>
          </a:p>
        </p:txBody>
      </p:sp>
      <p:sp>
        <p:nvSpPr>
          <p:cNvPr id="6" name="Footer Placeholder 5"/>
          <p:cNvSpPr>
            <a:spLocks noGrp="1"/>
          </p:cNvSpPr>
          <p:nvPr>
            <p:ph type="ftr" sz="quarter" idx="11"/>
          </p:nvPr>
        </p:nvSpPr>
        <p:spPr/>
        <p:txBody>
          <a:bodyPr/>
          <a:lstStyle/>
          <a:p>
            <a:pPr>
              <a:defRPr/>
            </a:pPr>
            <a:r>
              <a:rPr lang="en-US"/>
              <a:t>PHYS 3313-001, Spring 2019                      Dr. Jaehoon Yu</a:t>
            </a:r>
          </a:p>
        </p:txBody>
      </p:sp>
      <p:pic>
        <p:nvPicPr>
          <p:cNvPr id="8" name="Picture 7"/>
          <p:cNvPicPr>
            <a:picLocks noChangeAspect="1"/>
          </p:cNvPicPr>
          <p:nvPr/>
        </p:nvPicPr>
        <p:blipFill>
          <a:blip r:embed="rId2"/>
          <a:stretch>
            <a:fillRect/>
          </a:stretch>
        </p:blipFill>
        <p:spPr>
          <a:xfrm>
            <a:off x="304800" y="1447800"/>
            <a:ext cx="2209800" cy="618744"/>
          </a:xfrm>
          <a:prstGeom prst="rect">
            <a:avLst/>
          </a:prstGeom>
        </p:spPr>
      </p:pic>
      <p:pic>
        <p:nvPicPr>
          <p:cNvPr id="9" name="Picture 8"/>
          <p:cNvPicPr>
            <a:picLocks noChangeAspect="1"/>
          </p:cNvPicPr>
          <p:nvPr/>
        </p:nvPicPr>
        <p:blipFill>
          <a:blip r:embed="rId3"/>
          <a:stretch>
            <a:fillRect/>
          </a:stretch>
        </p:blipFill>
        <p:spPr>
          <a:xfrm>
            <a:off x="2768101" y="1475426"/>
            <a:ext cx="2337299" cy="613541"/>
          </a:xfrm>
          <a:prstGeom prst="rect">
            <a:avLst/>
          </a:prstGeom>
        </p:spPr>
      </p:pic>
      <p:pic>
        <p:nvPicPr>
          <p:cNvPr id="12" name="Picture 11"/>
          <p:cNvPicPr>
            <a:picLocks noChangeAspect="1"/>
          </p:cNvPicPr>
          <p:nvPr/>
        </p:nvPicPr>
        <p:blipFill>
          <a:blip r:embed="rId4"/>
          <a:stretch>
            <a:fillRect/>
          </a:stretch>
        </p:blipFill>
        <p:spPr>
          <a:xfrm>
            <a:off x="5525249" y="1439296"/>
            <a:ext cx="1408951" cy="541904"/>
          </a:xfrm>
          <a:prstGeom prst="rect">
            <a:avLst/>
          </a:prstGeom>
        </p:spPr>
      </p:pic>
      <p:pic>
        <p:nvPicPr>
          <p:cNvPr id="14" name="Picture 13"/>
          <p:cNvPicPr>
            <a:picLocks noChangeAspect="1"/>
          </p:cNvPicPr>
          <p:nvPr/>
        </p:nvPicPr>
        <p:blipFill>
          <a:blip r:embed="rId5"/>
          <a:stretch>
            <a:fillRect/>
          </a:stretch>
        </p:blipFill>
        <p:spPr>
          <a:xfrm>
            <a:off x="2044575" y="2036216"/>
            <a:ext cx="3835650" cy="596657"/>
          </a:xfrm>
          <a:prstGeom prst="rect">
            <a:avLst/>
          </a:prstGeom>
        </p:spPr>
      </p:pic>
    </p:spTree>
    <p:extLst>
      <p:ext uri="{BB962C8B-B14F-4D97-AF65-F5344CB8AC3E}">
        <p14:creationId xmlns:p14="http://schemas.microsoft.com/office/powerpoint/2010/main" val="42250343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381000" y="0"/>
            <a:ext cx="8534400" cy="838200"/>
          </a:xfrm>
        </p:spPr>
        <p:txBody>
          <a:bodyPr/>
          <a:lstStyle/>
          <a:p>
            <a:pPr algn="ctr" eaLnBrk="1" hangingPunct="1"/>
            <a:r>
              <a:rPr lang="en-US" sz="4000" dirty="0">
                <a:ea typeface="ＭＳ Ｐゴシック" pitchFamily="-84" charset="-128"/>
                <a:cs typeface="ＭＳ Ｐゴシック" pitchFamily="-84" charset="-128"/>
              </a:rPr>
              <a:t>The Complete Lorentz Transformations</a:t>
            </a:r>
          </a:p>
        </p:txBody>
      </p:sp>
      <p:sp>
        <p:nvSpPr>
          <p:cNvPr id="11" name="Date Placeholder 10"/>
          <p:cNvSpPr>
            <a:spLocks noGrp="1"/>
          </p:cNvSpPr>
          <p:nvPr>
            <p:ph type="dt" sz="half" idx="10"/>
          </p:nvPr>
        </p:nvSpPr>
        <p:spPr/>
        <p:txBody>
          <a:bodyPr/>
          <a:lstStyle/>
          <a:p>
            <a:pPr>
              <a:defRPr/>
            </a:pPr>
            <a:r>
              <a:rPr lang="en-US"/>
              <a:t>Wed. Feb. 6, 2019</a:t>
            </a:r>
          </a:p>
        </p:txBody>
      </p:sp>
      <p:sp>
        <p:nvSpPr>
          <p:cNvPr id="12" name="Slide Number Placeholder 11"/>
          <p:cNvSpPr>
            <a:spLocks noGrp="1"/>
          </p:cNvSpPr>
          <p:nvPr>
            <p:ph type="sldNum" sz="quarter" idx="12"/>
          </p:nvPr>
        </p:nvSpPr>
        <p:spPr/>
        <p:txBody>
          <a:bodyPr/>
          <a:lstStyle/>
          <a:p>
            <a:pPr>
              <a:defRPr/>
            </a:pPr>
            <a:fld id="{623D45CD-16A2-224C-B70A-0D1B04896262}" type="slidenum">
              <a:rPr lang="en-US" smtClean="0"/>
              <a:pPr>
                <a:defRPr/>
              </a:pPr>
              <a:t>14</a:t>
            </a:fld>
            <a:endParaRPr lang="en-US"/>
          </a:p>
        </p:txBody>
      </p:sp>
      <p:sp>
        <p:nvSpPr>
          <p:cNvPr id="13" name="Footer Placeholder 12"/>
          <p:cNvSpPr>
            <a:spLocks noGrp="1"/>
          </p:cNvSpPr>
          <p:nvPr>
            <p:ph type="ftr" sz="quarter" idx="11"/>
          </p:nvPr>
        </p:nvSpPr>
        <p:spPr/>
        <p:txBody>
          <a:bodyPr/>
          <a:lstStyle/>
          <a:p>
            <a:pPr>
              <a:defRPr/>
            </a:pPr>
            <a:r>
              <a:rPr lang="en-US"/>
              <a:t>PHYS 3313-001, Spring 2019                      Dr. Jaehoon Yu</a:t>
            </a:r>
          </a:p>
        </p:txBody>
      </p:sp>
      <p:graphicFrame>
        <p:nvGraphicFramePr>
          <p:cNvPr id="15" name="Object 3"/>
          <p:cNvGraphicFramePr>
            <a:graphicFrameLocks noChangeAspect="1"/>
          </p:cNvGraphicFramePr>
          <p:nvPr>
            <p:extLst/>
          </p:nvPr>
        </p:nvGraphicFramePr>
        <p:xfrm>
          <a:off x="1173162" y="1066800"/>
          <a:ext cx="884238" cy="500062"/>
        </p:xfrm>
        <a:graphic>
          <a:graphicData uri="http://schemas.openxmlformats.org/presentationml/2006/ole">
            <mc:AlternateContent xmlns:mc="http://schemas.openxmlformats.org/markup-compatibility/2006">
              <mc:Choice xmlns:v="urn:schemas-microsoft-com:vml" Requires="v">
                <p:oleObj spid="_x0000_s37159" name="Equation" r:id="rId3" imgW="292100" imgH="165100" progId="Equation.DSMT4">
                  <p:embed/>
                </p:oleObj>
              </mc:Choice>
              <mc:Fallback>
                <p:oleObj name="Equation" r:id="rId3" imgW="292100" imgH="165100" progId="Equation.DSMT4">
                  <p:embed/>
                  <p:pic>
                    <p:nvPicPr>
                      <p:cNvPr id="15" name="Object 3"/>
                      <p:cNvPicPr>
                        <a:picLocks noChangeAspect="1" noChangeArrowheads="1"/>
                      </p:cNvPicPr>
                      <p:nvPr/>
                    </p:nvPicPr>
                    <p:blipFill>
                      <a:blip r:embed="rId4"/>
                      <a:srcRect/>
                      <a:stretch>
                        <a:fillRect/>
                      </a:stretch>
                    </p:blipFill>
                    <p:spPr bwMode="auto">
                      <a:xfrm>
                        <a:off x="1173162" y="1066800"/>
                        <a:ext cx="884238" cy="500062"/>
                      </a:xfrm>
                      <a:prstGeom prst="rect">
                        <a:avLst/>
                      </a:prstGeom>
                      <a:noFill/>
                      <a:extLst/>
                    </p:spPr>
                  </p:pic>
                </p:oleObj>
              </mc:Fallback>
            </mc:AlternateContent>
          </a:graphicData>
        </a:graphic>
      </p:graphicFrame>
      <p:graphicFrame>
        <p:nvGraphicFramePr>
          <p:cNvPr id="16" name="Object 5"/>
          <p:cNvGraphicFramePr>
            <a:graphicFrameLocks noChangeAspect="1"/>
          </p:cNvGraphicFramePr>
          <p:nvPr>
            <p:extLst/>
          </p:nvPr>
        </p:nvGraphicFramePr>
        <p:xfrm>
          <a:off x="1143000" y="2484438"/>
          <a:ext cx="950913" cy="649287"/>
        </p:xfrm>
        <a:graphic>
          <a:graphicData uri="http://schemas.openxmlformats.org/presentationml/2006/ole">
            <mc:AlternateContent xmlns:mc="http://schemas.openxmlformats.org/markup-compatibility/2006">
              <mc:Choice xmlns:v="urn:schemas-microsoft-com:vml" Requires="v">
                <p:oleObj spid="_x0000_s37160" name="Equation" r:id="rId5" imgW="279400" imgH="190500" progId="Equation.DSMT4">
                  <p:embed/>
                </p:oleObj>
              </mc:Choice>
              <mc:Fallback>
                <p:oleObj name="Equation" r:id="rId5" imgW="279400" imgH="190500" progId="Equation.DSMT4">
                  <p:embed/>
                  <p:pic>
                    <p:nvPicPr>
                      <p:cNvPr id="16" name="Object 5"/>
                      <p:cNvPicPr>
                        <a:picLocks noChangeAspect="1" noChangeArrowheads="1"/>
                      </p:cNvPicPr>
                      <p:nvPr/>
                    </p:nvPicPr>
                    <p:blipFill>
                      <a:blip r:embed="rId6"/>
                      <a:srcRect/>
                      <a:stretch>
                        <a:fillRect/>
                      </a:stretch>
                    </p:blipFill>
                    <p:spPr bwMode="auto">
                      <a:xfrm>
                        <a:off x="1143000" y="2484438"/>
                        <a:ext cx="950913" cy="649287"/>
                      </a:xfrm>
                      <a:prstGeom prst="rect">
                        <a:avLst/>
                      </a:prstGeom>
                      <a:noFill/>
                      <a:extLst/>
                    </p:spPr>
                  </p:pic>
                </p:oleObj>
              </mc:Fallback>
            </mc:AlternateContent>
          </a:graphicData>
        </a:graphic>
      </p:graphicFrame>
      <p:graphicFrame>
        <p:nvGraphicFramePr>
          <p:cNvPr id="17" name="Object 6"/>
          <p:cNvGraphicFramePr>
            <a:graphicFrameLocks noChangeAspect="1"/>
          </p:cNvGraphicFramePr>
          <p:nvPr>
            <p:extLst/>
          </p:nvPr>
        </p:nvGraphicFramePr>
        <p:xfrm>
          <a:off x="1143000" y="3486150"/>
          <a:ext cx="936625" cy="581025"/>
        </p:xfrm>
        <a:graphic>
          <a:graphicData uri="http://schemas.openxmlformats.org/presentationml/2006/ole">
            <mc:AlternateContent xmlns:mc="http://schemas.openxmlformats.org/markup-compatibility/2006">
              <mc:Choice xmlns:v="urn:schemas-microsoft-com:vml" Requires="v">
                <p:oleObj spid="_x0000_s37161" name="Equation" r:id="rId7" imgW="266700" imgH="165100" progId="Equation.DSMT4">
                  <p:embed/>
                </p:oleObj>
              </mc:Choice>
              <mc:Fallback>
                <p:oleObj name="Equation" r:id="rId7" imgW="266700" imgH="165100" progId="Equation.DSMT4">
                  <p:embed/>
                  <p:pic>
                    <p:nvPicPr>
                      <p:cNvPr id="17" name="Object 6"/>
                      <p:cNvPicPr>
                        <a:picLocks noChangeAspect="1" noChangeArrowheads="1"/>
                      </p:cNvPicPr>
                      <p:nvPr/>
                    </p:nvPicPr>
                    <p:blipFill>
                      <a:blip r:embed="rId8"/>
                      <a:srcRect/>
                      <a:stretch>
                        <a:fillRect/>
                      </a:stretch>
                    </p:blipFill>
                    <p:spPr bwMode="auto">
                      <a:xfrm>
                        <a:off x="1143000" y="3486150"/>
                        <a:ext cx="936625" cy="581025"/>
                      </a:xfrm>
                      <a:prstGeom prst="rect">
                        <a:avLst/>
                      </a:prstGeom>
                      <a:noFill/>
                      <a:extLst/>
                    </p:spPr>
                  </p:pic>
                </p:oleObj>
              </mc:Fallback>
            </mc:AlternateContent>
          </a:graphicData>
        </a:graphic>
      </p:graphicFrame>
      <p:graphicFrame>
        <p:nvGraphicFramePr>
          <p:cNvPr id="18" name="Object 7"/>
          <p:cNvGraphicFramePr>
            <a:graphicFrameLocks noChangeAspect="1"/>
          </p:cNvGraphicFramePr>
          <p:nvPr>
            <p:extLst/>
          </p:nvPr>
        </p:nvGraphicFramePr>
        <p:xfrm>
          <a:off x="1143000" y="4876800"/>
          <a:ext cx="695325" cy="417512"/>
        </p:xfrm>
        <a:graphic>
          <a:graphicData uri="http://schemas.openxmlformats.org/presentationml/2006/ole">
            <mc:AlternateContent xmlns:mc="http://schemas.openxmlformats.org/markup-compatibility/2006">
              <mc:Choice xmlns:v="urn:schemas-microsoft-com:vml" Requires="v">
                <p:oleObj spid="_x0000_s37162" name="Equation" r:id="rId9" imgW="254000" imgH="152400" progId="Equation.DSMT4">
                  <p:embed/>
                </p:oleObj>
              </mc:Choice>
              <mc:Fallback>
                <p:oleObj name="Equation" r:id="rId9" imgW="254000" imgH="152400" progId="Equation.DSMT4">
                  <p:embed/>
                  <p:pic>
                    <p:nvPicPr>
                      <p:cNvPr id="18" name="Object 7"/>
                      <p:cNvPicPr>
                        <a:picLocks noChangeAspect="1" noChangeArrowheads="1"/>
                      </p:cNvPicPr>
                      <p:nvPr/>
                    </p:nvPicPr>
                    <p:blipFill>
                      <a:blip r:embed="rId10"/>
                      <a:srcRect/>
                      <a:stretch>
                        <a:fillRect/>
                      </a:stretch>
                    </p:blipFill>
                    <p:spPr bwMode="auto">
                      <a:xfrm>
                        <a:off x="1143000" y="4876800"/>
                        <a:ext cx="695325" cy="417512"/>
                      </a:xfrm>
                      <a:prstGeom prst="rect">
                        <a:avLst/>
                      </a:prstGeom>
                      <a:noFill/>
                      <a:extLst/>
                    </p:spPr>
                  </p:pic>
                </p:oleObj>
              </mc:Fallback>
            </mc:AlternateContent>
          </a:graphicData>
        </a:graphic>
      </p:graphicFrame>
      <p:graphicFrame>
        <p:nvGraphicFramePr>
          <p:cNvPr id="19" name="Object 3"/>
          <p:cNvGraphicFramePr>
            <a:graphicFrameLocks noChangeAspect="1"/>
          </p:cNvGraphicFramePr>
          <p:nvPr>
            <p:extLst/>
          </p:nvPr>
        </p:nvGraphicFramePr>
        <p:xfrm>
          <a:off x="5334000" y="1143000"/>
          <a:ext cx="728663" cy="384175"/>
        </p:xfrm>
        <a:graphic>
          <a:graphicData uri="http://schemas.openxmlformats.org/presentationml/2006/ole">
            <mc:AlternateContent xmlns:mc="http://schemas.openxmlformats.org/markup-compatibility/2006">
              <mc:Choice xmlns:v="urn:schemas-microsoft-com:vml" Requires="v">
                <p:oleObj spid="_x0000_s37163" name="Equation" r:id="rId11" imgW="241300" imgH="127000" progId="Equation.DSMT4">
                  <p:embed/>
                </p:oleObj>
              </mc:Choice>
              <mc:Fallback>
                <p:oleObj name="Equation" r:id="rId11" imgW="241300" imgH="127000" progId="Equation.DSMT4">
                  <p:embed/>
                  <p:pic>
                    <p:nvPicPr>
                      <p:cNvPr id="19" name="Object 3"/>
                      <p:cNvPicPr>
                        <a:picLocks noChangeAspect="1" noChangeArrowheads="1"/>
                      </p:cNvPicPr>
                      <p:nvPr/>
                    </p:nvPicPr>
                    <p:blipFill>
                      <a:blip r:embed="rId12"/>
                      <a:srcRect/>
                      <a:stretch>
                        <a:fillRect/>
                      </a:stretch>
                    </p:blipFill>
                    <p:spPr bwMode="auto">
                      <a:xfrm>
                        <a:off x="5334000" y="1143000"/>
                        <a:ext cx="728663" cy="384175"/>
                      </a:xfrm>
                      <a:prstGeom prst="rect">
                        <a:avLst/>
                      </a:prstGeom>
                      <a:noFill/>
                      <a:extLst/>
                    </p:spPr>
                  </p:pic>
                </p:oleObj>
              </mc:Fallback>
            </mc:AlternateContent>
          </a:graphicData>
        </a:graphic>
      </p:graphicFrame>
      <p:graphicFrame>
        <p:nvGraphicFramePr>
          <p:cNvPr id="20" name="Object 5"/>
          <p:cNvGraphicFramePr>
            <a:graphicFrameLocks noChangeAspect="1"/>
          </p:cNvGraphicFramePr>
          <p:nvPr>
            <p:extLst/>
          </p:nvPr>
        </p:nvGraphicFramePr>
        <p:xfrm>
          <a:off x="5334000" y="2456484"/>
          <a:ext cx="1339330" cy="689958"/>
        </p:xfrm>
        <a:graphic>
          <a:graphicData uri="http://schemas.openxmlformats.org/presentationml/2006/ole">
            <mc:AlternateContent xmlns:mc="http://schemas.openxmlformats.org/markup-compatibility/2006">
              <mc:Choice xmlns:v="urn:schemas-microsoft-com:vml" Requires="v">
                <p:oleObj spid="_x0000_s37164" name="Equation" r:id="rId13" imgW="393700" imgH="203200" progId="Equation.DSMT4">
                  <p:embed/>
                </p:oleObj>
              </mc:Choice>
              <mc:Fallback>
                <p:oleObj name="Equation" r:id="rId13" imgW="393700" imgH="203200" progId="Equation.DSMT4">
                  <p:embed/>
                  <p:pic>
                    <p:nvPicPr>
                      <p:cNvPr id="20" name="Object 5"/>
                      <p:cNvPicPr>
                        <a:picLocks noChangeAspect="1" noChangeArrowheads="1"/>
                      </p:cNvPicPr>
                      <p:nvPr/>
                    </p:nvPicPr>
                    <p:blipFill>
                      <a:blip r:embed="rId14"/>
                      <a:srcRect/>
                      <a:stretch>
                        <a:fillRect/>
                      </a:stretch>
                    </p:blipFill>
                    <p:spPr bwMode="auto">
                      <a:xfrm>
                        <a:off x="5334000" y="2456484"/>
                        <a:ext cx="1339330" cy="689958"/>
                      </a:xfrm>
                      <a:prstGeom prst="rect">
                        <a:avLst/>
                      </a:prstGeom>
                      <a:noFill/>
                      <a:extLst/>
                    </p:spPr>
                  </p:pic>
                </p:oleObj>
              </mc:Fallback>
            </mc:AlternateContent>
          </a:graphicData>
        </a:graphic>
      </p:graphicFrame>
      <p:graphicFrame>
        <p:nvGraphicFramePr>
          <p:cNvPr id="21" name="Object 6"/>
          <p:cNvGraphicFramePr>
            <a:graphicFrameLocks noChangeAspect="1"/>
          </p:cNvGraphicFramePr>
          <p:nvPr>
            <p:extLst/>
          </p:nvPr>
        </p:nvGraphicFramePr>
        <p:xfrm>
          <a:off x="5334000" y="3471018"/>
          <a:ext cx="1293671" cy="624006"/>
        </p:xfrm>
        <a:graphic>
          <a:graphicData uri="http://schemas.openxmlformats.org/presentationml/2006/ole">
            <mc:AlternateContent xmlns:mc="http://schemas.openxmlformats.org/markup-compatibility/2006">
              <mc:Choice xmlns:v="urn:schemas-microsoft-com:vml" Requires="v">
                <p:oleObj spid="_x0000_s37165" name="Equation" r:id="rId15" imgW="368300" imgH="177800" progId="Equation.DSMT4">
                  <p:embed/>
                </p:oleObj>
              </mc:Choice>
              <mc:Fallback>
                <p:oleObj name="Equation" r:id="rId15" imgW="368300" imgH="177800" progId="Equation.DSMT4">
                  <p:embed/>
                  <p:pic>
                    <p:nvPicPr>
                      <p:cNvPr id="21" name="Object 6"/>
                      <p:cNvPicPr>
                        <a:picLocks noChangeAspect="1" noChangeArrowheads="1"/>
                      </p:cNvPicPr>
                      <p:nvPr/>
                    </p:nvPicPr>
                    <p:blipFill>
                      <a:blip r:embed="rId16"/>
                      <a:srcRect/>
                      <a:stretch>
                        <a:fillRect/>
                      </a:stretch>
                    </p:blipFill>
                    <p:spPr bwMode="auto">
                      <a:xfrm>
                        <a:off x="5334000" y="3471018"/>
                        <a:ext cx="1293671" cy="624006"/>
                      </a:xfrm>
                      <a:prstGeom prst="rect">
                        <a:avLst/>
                      </a:prstGeom>
                      <a:noFill/>
                      <a:extLst/>
                    </p:spPr>
                  </p:pic>
                </p:oleObj>
              </mc:Fallback>
            </mc:AlternateContent>
          </a:graphicData>
        </a:graphic>
      </p:graphicFrame>
      <p:graphicFrame>
        <p:nvGraphicFramePr>
          <p:cNvPr id="22" name="Object 7"/>
          <p:cNvGraphicFramePr>
            <a:graphicFrameLocks noChangeAspect="1"/>
          </p:cNvGraphicFramePr>
          <p:nvPr>
            <p:extLst/>
          </p:nvPr>
        </p:nvGraphicFramePr>
        <p:xfrm>
          <a:off x="5334000" y="4951412"/>
          <a:ext cx="590550" cy="382588"/>
        </p:xfrm>
        <a:graphic>
          <a:graphicData uri="http://schemas.openxmlformats.org/presentationml/2006/ole">
            <mc:AlternateContent xmlns:mc="http://schemas.openxmlformats.org/markup-compatibility/2006">
              <mc:Choice xmlns:v="urn:schemas-microsoft-com:vml" Requires="v">
                <p:oleObj spid="_x0000_s37166" name="Equation" r:id="rId17" imgW="215900" imgH="139700" progId="Equation.DSMT4">
                  <p:embed/>
                </p:oleObj>
              </mc:Choice>
              <mc:Fallback>
                <p:oleObj name="Equation" r:id="rId17" imgW="215900" imgH="139700" progId="Equation.DSMT4">
                  <p:embed/>
                  <p:pic>
                    <p:nvPicPr>
                      <p:cNvPr id="22" name="Object 7"/>
                      <p:cNvPicPr>
                        <a:picLocks noChangeAspect="1" noChangeArrowheads="1"/>
                      </p:cNvPicPr>
                      <p:nvPr/>
                    </p:nvPicPr>
                    <p:blipFill>
                      <a:blip r:embed="rId18"/>
                      <a:srcRect/>
                      <a:stretch>
                        <a:fillRect/>
                      </a:stretch>
                    </p:blipFill>
                    <p:spPr bwMode="auto">
                      <a:xfrm>
                        <a:off x="5334000" y="4951412"/>
                        <a:ext cx="590550" cy="382588"/>
                      </a:xfrm>
                      <a:prstGeom prst="rect">
                        <a:avLst/>
                      </a:prstGeom>
                      <a:noFill/>
                      <a:extLst/>
                    </p:spPr>
                  </p:pic>
                </p:oleObj>
              </mc:Fallback>
            </mc:AlternateContent>
          </a:graphicData>
        </a:graphic>
      </p:graphicFrame>
      <p:graphicFrame>
        <p:nvGraphicFramePr>
          <p:cNvPr id="23" name="Object 3"/>
          <p:cNvGraphicFramePr>
            <a:graphicFrameLocks noChangeAspect="1"/>
          </p:cNvGraphicFramePr>
          <p:nvPr>
            <p:extLst/>
          </p:nvPr>
        </p:nvGraphicFramePr>
        <p:xfrm>
          <a:off x="1966912" y="762000"/>
          <a:ext cx="1614488" cy="1384300"/>
        </p:xfrm>
        <a:graphic>
          <a:graphicData uri="http://schemas.openxmlformats.org/presentationml/2006/ole">
            <mc:AlternateContent xmlns:mc="http://schemas.openxmlformats.org/markup-compatibility/2006">
              <mc:Choice xmlns:v="urn:schemas-microsoft-com:vml" Requires="v">
                <p:oleObj spid="_x0000_s37167" name="Equation" r:id="rId19" imgW="533400" imgH="457200" progId="Equation.DSMT4">
                  <p:embed/>
                </p:oleObj>
              </mc:Choice>
              <mc:Fallback>
                <p:oleObj name="Equation" r:id="rId19" imgW="533400" imgH="457200" progId="Equation.DSMT4">
                  <p:embed/>
                  <p:pic>
                    <p:nvPicPr>
                      <p:cNvPr id="23" name="Object 3"/>
                      <p:cNvPicPr>
                        <a:picLocks noChangeAspect="1" noChangeArrowheads="1"/>
                      </p:cNvPicPr>
                      <p:nvPr/>
                    </p:nvPicPr>
                    <p:blipFill>
                      <a:blip r:embed="rId20"/>
                      <a:srcRect/>
                      <a:stretch>
                        <a:fillRect/>
                      </a:stretch>
                    </p:blipFill>
                    <p:spPr bwMode="auto">
                      <a:xfrm>
                        <a:off x="1966912" y="762000"/>
                        <a:ext cx="1614488" cy="1384300"/>
                      </a:xfrm>
                      <a:prstGeom prst="rect">
                        <a:avLst/>
                      </a:prstGeom>
                      <a:noFill/>
                      <a:extLst/>
                    </p:spPr>
                  </p:pic>
                </p:oleObj>
              </mc:Fallback>
            </mc:AlternateContent>
          </a:graphicData>
        </a:graphic>
      </p:graphicFrame>
      <p:graphicFrame>
        <p:nvGraphicFramePr>
          <p:cNvPr id="24" name="Object 3"/>
          <p:cNvGraphicFramePr>
            <a:graphicFrameLocks noChangeAspect="1"/>
          </p:cNvGraphicFramePr>
          <p:nvPr>
            <p:extLst/>
          </p:nvPr>
        </p:nvGraphicFramePr>
        <p:xfrm>
          <a:off x="6019800" y="749300"/>
          <a:ext cx="1612900" cy="1384300"/>
        </p:xfrm>
        <a:graphic>
          <a:graphicData uri="http://schemas.openxmlformats.org/presentationml/2006/ole">
            <mc:AlternateContent xmlns:mc="http://schemas.openxmlformats.org/markup-compatibility/2006">
              <mc:Choice xmlns:v="urn:schemas-microsoft-com:vml" Requires="v">
                <p:oleObj spid="_x0000_s37168" name="Equation" r:id="rId21" imgW="533400" imgH="457200" progId="Equation.DSMT4">
                  <p:embed/>
                </p:oleObj>
              </mc:Choice>
              <mc:Fallback>
                <p:oleObj name="Equation" r:id="rId21" imgW="533400" imgH="457200" progId="Equation.DSMT4">
                  <p:embed/>
                  <p:pic>
                    <p:nvPicPr>
                      <p:cNvPr id="24" name="Object 3"/>
                      <p:cNvPicPr>
                        <a:picLocks noChangeAspect="1" noChangeArrowheads="1"/>
                      </p:cNvPicPr>
                      <p:nvPr/>
                    </p:nvPicPr>
                    <p:blipFill>
                      <a:blip r:embed="rId22"/>
                      <a:srcRect/>
                      <a:stretch>
                        <a:fillRect/>
                      </a:stretch>
                    </p:blipFill>
                    <p:spPr bwMode="auto">
                      <a:xfrm>
                        <a:off x="6019800" y="749300"/>
                        <a:ext cx="1612900" cy="1384300"/>
                      </a:xfrm>
                      <a:prstGeom prst="rect">
                        <a:avLst/>
                      </a:prstGeom>
                      <a:noFill/>
                      <a:extLst/>
                    </p:spPr>
                  </p:pic>
                </p:oleObj>
              </mc:Fallback>
            </mc:AlternateContent>
          </a:graphicData>
        </a:graphic>
      </p:graphicFrame>
      <p:graphicFrame>
        <p:nvGraphicFramePr>
          <p:cNvPr id="25" name="Object 5"/>
          <p:cNvGraphicFramePr>
            <a:graphicFrameLocks noChangeAspect="1"/>
          </p:cNvGraphicFramePr>
          <p:nvPr>
            <p:extLst/>
          </p:nvPr>
        </p:nvGraphicFramePr>
        <p:xfrm>
          <a:off x="2082800" y="2562225"/>
          <a:ext cx="431800" cy="561975"/>
        </p:xfrm>
        <a:graphic>
          <a:graphicData uri="http://schemas.openxmlformats.org/presentationml/2006/ole">
            <mc:AlternateContent xmlns:mc="http://schemas.openxmlformats.org/markup-compatibility/2006">
              <mc:Choice xmlns:v="urn:schemas-microsoft-com:vml" Requires="v">
                <p:oleObj spid="_x0000_s37169" name="Equation" r:id="rId23" imgW="127000" imgH="165100" progId="Equation.DSMT4">
                  <p:embed/>
                </p:oleObj>
              </mc:Choice>
              <mc:Fallback>
                <p:oleObj name="Equation" r:id="rId23" imgW="127000" imgH="165100" progId="Equation.DSMT4">
                  <p:embed/>
                  <p:pic>
                    <p:nvPicPr>
                      <p:cNvPr id="25" name="Object 5"/>
                      <p:cNvPicPr>
                        <a:picLocks noChangeAspect="1" noChangeArrowheads="1"/>
                      </p:cNvPicPr>
                      <p:nvPr/>
                    </p:nvPicPr>
                    <p:blipFill>
                      <a:blip r:embed="rId24"/>
                      <a:srcRect/>
                      <a:stretch>
                        <a:fillRect/>
                      </a:stretch>
                    </p:blipFill>
                    <p:spPr bwMode="auto">
                      <a:xfrm>
                        <a:off x="2082800" y="2562225"/>
                        <a:ext cx="431800" cy="561975"/>
                      </a:xfrm>
                      <a:prstGeom prst="rect">
                        <a:avLst/>
                      </a:prstGeom>
                      <a:noFill/>
                      <a:extLst/>
                    </p:spPr>
                  </p:pic>
                </p:oleObj>
              </mc:Fallback>
            </mc:AlternateContent>
          </a:graphicData>
        </a:graphic>
      </p:graphicFrame>
      <p:graphicFrame>
        <p:nvGraphicFramePr>
          <p:cNvPr id="26" name="Object 6"/>
          <p:cNvGraphicFramePr>
            <a:graphicFrameLocks noChangeAspect="1"/>
          </p:cNvGraphicFramePr>
          <p:nvPr>
            <p:extLst/>
          </p:nvPr>
        </p:nvGraphicFramePr>
        <p:xfrm>
          <a:off x="2036763" y="3581400"/>
          <a:ext cx="401637" cy="492125"/>
        </p:xfrm>
        <a:graphic>
          <a:graphicData uri="http://schemas.openxmlformats.org/presentationml/2006/ole">
            <mc:AlternateContent xmlns:mc="http://schemas.openxmlformats.org/markup-compatibility/2006">
              <mc:Choice xmlns:v="urn:schemas-microsoft-com:vml" Requires="v">
                <p:oleObj spid="_x0000_s37170" name="Equation" r:id="rId25" imgW="114300" imgH="139700" progId="Equation.DSMT4">
                  <p:embed/>
                </p:oleObj>
              </mc:Choice>
              <mc:Fallback>
                <p:oleObj name="Equation" r:id="rId25" imgW="114300" imgH="139700" progId="Equation.DSMT4">
                  <p:embed/>
                  <p:pic>
                    <p:nvPicPr>
                      <p:cNvPr id="26" name="Object 6"/>
                      <p:cNvPicPr>
                        <a:picLocks noChangeAspect="1" noChangeArrowheads="1"/>
                      </p:cNvPicPr>
                      <p:nvPr/>
                    </p:nvPicPr>
                    <p:blipFill>
                      <a:blip r:embed="rId26"/>
                      <a:srcRect/>
                      <a:stretch>
                        <a:fillRect/>
                      </a:stretch>
                    </p:blipFill>
                    <p:spPr bwMode="auto">
                      <a:xfrm>
                        <a:off x="2036763" y="3581400"/>
                        <a:ext cx="401637" cy="492125"/>
                      </a:xfrm>
                      <a:prstGeom prst="rect">
                        <a:avLst/>
                      </a:prstGeom>
                      <a:noFill/>
                      <a:extLst/>
                    </p:spPr>
                  </p:pic>
                </p:oleObj>
              </mc:Fallback>
            </mc:AlternateContent>
          </a:graphicData>
        </a:graphic>
      </p:graphicFrame>
      <p:graphicFrame>
        <p:nvGraphicFramePr>
          <p:cNvPr id="27" name="Object 7"/>
          <p:cNvGraphicFramePr>
            <a:graphicFrameLocks noChangeAspect="1"/>
          </p:cNvGraphicFramePr>
          <p:nvPr>
            <p:extLst/>
          </p:nvPr>
        </p:nvGraphicFramePr>
        <p:xfrm>
          <a:off x="1819275" y="4419600"/>
          <a:ext cx="1914525" cy="1425575"/>
        </p:xfrm>
        <a:graphic>
          <a:graphicData uri="http://schemas.openxmlformats.org/presentationml/2006/ole">
            <mc:AlternateContent xmlns:mc="http://schemas.openxmlformats.org/markup-compatibility/2006">
              <mc:Choice xmlns:v="urn:schemas-microsoft-com:vml" Requires="v">
                <p:oleObj spid="_x0000_s37171" name="Equation" r:id="rId27" imgW="698500" imgH="520700" progId="Equation.DSMT4">
                  <p:embed/>
                </p:oleObj>
              </mc:Choice>
              <mc:Fallback>
                <p:oleObj name="Equation" r:id="rId27" imgW="698500" imgH="520700" progId="Equation.DSMT4">
                  <p:embed/>
                  <p:pic>
                    <p:nvPicPr>
                      <p:cNvPr id="27" name="Object 7"/>
                      <p:cNvPicPr>
                        <a:picLocks noChangeAspect="1" noChangeArrowheads="1"/>
                      </p:cNvPicPr>
                      <p:nvPr/>
                    </p:nvPicPr>
                    <p:blipFill>
                      <a:blip r:embed="rId28"/>
                      <a:srcRect/>
                      <a:stretch>
                        <a:fillRect/>
                      </a:stretch>
                    </p:blipFill>
                    <p:spPr bwMode="auto">
                      <a:xfrm>
                        <a:off x="1819275" y="4419600"/>
                        <a:ext cx="1914525" cy="1425575"/>
                      </a:xfrm>
                      <a:prstGeom prst="rect">
                        <a:avLst/>
                      </a:prstGeom>
                      <a:noFill/>
                      <a:extLst/>
                    </p:spPr>
                  </p:pic>
                </p:oleObj>
              </mc:Fallback>
            </mc:AlternateContent>
          </a:graphicData>
        </a:graphic>
      </p:graphicFrame>
      <p:graphicFrame>
        <p:nvGraphicFramePr>
          <p:cNvPr id="28" name="Object 7"/>
          <p:cNvGraphicFramePr>
            <a:graphicFrameLocks noChangeAspect="1"/>
          </p:cNvGraphicFramePr>
          <p:nvPr>
            <p:extLst/>
          </p:nvPr>
        </p:nvGraphicFramePr>
        <p:xfrm>
          <a:off x="5880100" y="4419600"/>
          <a:ext cx="2120900" cy="1425575"/>
        </p:xfrm>
        <a:graphic>
          <a:graphicData uri="http://schemas.openxmlformats.org/presentationml/2006/ole">
            <mc:AlternateContent xmlns:mc="http://schemas.openxmlformats.org/markup-compatibility/2006">
              <mc:Choice xmlns:v="urn:schemas-microsoft-com:vml" Requires="v">
                <p:oleObj spid="_x0000_s37172" name="Equation" r:id="rId29" imgW="774700" imgH="520700" progId="Equation.DSMT4">
                  <p:embed/>
                </p:oleObj>
              </mc:Choice>
              <mc:Fallback>
                <p:oleObj name="Equation" r:id="rId29" imgW="774700" imgH="520700" progId="Equation.DSMT4">
                  <p:embed/>
                  <p:pic>
                    <p:nvPicPr>
                      <p:cNvPr id="28" name="Object 7"/>
                      <p:cNvPicPr>
                        <a:picLocks noChangeAspect="1" noChangeArrowheads="1"/>
                      </p:cNvPicPr>
                      <p:nvPr/>
                    </p:nvPicPr>
                    <p:blipFill>
                      <a:blip r:embed="rId30"/>
                      <a:srcRect/>
                      <a:stretch>
                        <a:fillRect/>
                      </a:stretch>
                    </p:blipFill>
                    <p:spPr bwMode="auto">
                      <a:xfrm>
                        <a:off x="5880100" y="4419600"/>
                        <a:ext cx="2120900" cy="1425575"/>
                      </a:xfrm>
                      <a:prstGeom prst="rect">
                        <a:avLst/>
                      </a:prstGeom>
                      <a:noFill/>
                      <a:extLst/>
                    </p:spPr>
                  </p:pic>
                </p:oleObj>
              </mc:Fallback>
            </mc:AlternateContent>
          </a:graphicData>
        </a:graphic>
      </p:graphicFrame>
    </p:spTree>
    <p:extLst>
      <p:ext uri="{BB962C8B-B14F-4D97-AF65-F5344CB8AC3E}">
        <p14:creationId xmlns:p14="http://schemas.microsoft.com/office/powerpoint/2010/main" val="66314619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2-09 at 12.29.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1252206"/>
            <a:ext cx="2057400" cy="2024394"/>
          </a:xfrm>
          <a:prstGeom prst="rect">
            <a:avLst/>
          </a:prstGeom>
        </p:spPr>
      </p:pic>
      <p:sp>
        <p:nvSpPr>
          <p:cNvPr id="101377" name="Rectangle 2"/>
          <p:cNvSpPr>
            <a:spLocks noGrp="1" noChangeArrowheads="1"/>
          </p:cNvSpPr>
          <p:nvPr>
            <p:ph type="title"/>
          </p:nvPr>
        </p:nvSpPr>
        <p:spPr>
          <a:xfrm>
            <a:off x="457200" y="0"/>
            <a:ext cx="8226425" cy="762000"/>
          </a:xfrm>
        </p:spPr>
        <p:txBody>
          <a:bodyPr/>
          <a:lstStyle/>
          <a:p>
            <a:pPr algn="ctr" eaLnBrk="1" hangingPunct="1"/>
            <a:r>
              <a:rPr lang="en-US" sz="5400" dirty="0">
                <a:ea typeface="ＭＳ Ｐゴシック" pitchFamily="-84" charset="-128"/>
                <a:cs typeface="ＭＳ Ｐゴシック" pitchFamily="-84" charset="-128"/>
              </a:rPr>
              <a:t>Space-time Invariance</a:t>
            </a:r>
          </a:p>
        </p:txBody>
      </p:sp>
      <p:sp>
        <p:nvSpPr>
          <p:cNvPr id="101378" name="Rectangle 3"/>
          <p:cNvSpPr>
            <a:spLocks noGrp="1" noChangeArrowheads="1"/>
          </p:cNvSpPr>
          <p:nvPr>
            <p:ph type="body" idx="1"/>
          </p:nvPr>
        </p:nvSpPr>
        <p:spPr>
          <a:xfrm>
            <a:off x="227013" y="609600"/>
            <a:ext cx="8688387" cy="5105400"/>
          </a:xfrm>
        </p:spPr>
        <p:txBody>
          <a:bodyPr/>
          <a:lstStyle/>
          <a:p>
            <a:pPr marL="400050" indent="-400050" eaLnBrk="1" hangingPunct="1">
              <a:buFont typeface="Wingdings" pitchFamily="-84" charset="2"/>
              <a:buNone/>
            </a:pPr>
            <a:r>
              <a:rPr lang="en-US" sz="2800" dirty="0">
                <a:solidFill>
                  <a:srgbClr val="000090"/>
                </a:solidFill>
                <a:ea typeface="ＭＳ Ｐゴシック" pitchFamily="-84" charset="-128"/>
                <a:cs typeface="ＭＳ Ｐゴシック" pitchFamily="-84" charset="-128"/>
              </a:rPr>
              <a:t>There are three possibilities for the invariant quantity </a:t>
            </a:r>
            <a:r>
              <a:rPr lang="en-US" sz="2800" i="1" dirty="0">
                <a:solidFill>
                  <a:srgbClr val="000090"/>
                </a:solidFill>
                <a:ea typeface="ＭＳ Ｐゴシック" pitchFamily="-84" charset="-128"/>
                <a:cs typeface="ＭＳ Ｐゴシック" pitchFamily="-84" charset="-128"/>
              </a:rPr>
              <a:t>s</a:t>
            </a:r>
            <a:r>
              <a:rPr lang="en-US" sz="2800" baseline="30000" dirty="0">
                <a:solidFill>
                  <a:srgbClr val="000090"/>
                </a:solidFill>
                <a:ea typeface="ＭＳ Ｐゴシック" pitchFamily="-84" charset="-128"/>
                <a:cs typeface="ＭＳ Ｐゴシック" pitchFamily="-84" charset="-128"/>
              </a:rPr>
              <a:t>2 </a:t>
            </a:r>
            <a:r>
              <a:rPr lang="en-US" sz="2800" dirty="0">
                <a:solidFill>
                  <a:srgbClr val="000090"/>
                </a:solidFill>
                <a:ea typeface="ＭＳ Ｐゴシック" pitchFamily="-84" charset="-128"/>
                <a:cs typeface="ＭＳ Ｐゴシック" pitchFamily="-84" charset="-128"/>
              </a:rPr>
              <a:t> (Space-Time Interval):</a:t>
            </a:r>
          </a:p>
          <a:p>
            <a:pPr marL="400050" indent="-400050" eaLnBrk="1" hangingPunct="1">
              <a:buFont typeface="Wingdings" pitchFamily="-84" charset="2"/>
              <a:buNone/>
            </a:pPr>
            <a:endParaRPr lang="en-US" sz="2800" dirty="0">
              <a:solidFill>
                <a:srgbClr val="000090"/>
              </a:solidFill>
              <a:ea typeface="ＭＳ Ｐゴシック" pitchFamily="-84" charset="-128"/>
              <a:cs typeface="ＭＳ Ｐゴシック" pitchFamily="-84" charset="-128"/>
            </a:endParaRPr>
          </a:p>
          <a:p>
            <a:pPr marL="400050" indent="-400050" eaLnBrk="1" hangingPunct="1">
              <a:buFont typeface="Wingdings" pitchFamily="-84" charset="2"/>
              <a:buNone/>
            </a:pPr>
            <a:r>
              <a:rPr lang="en-US" sz="2800" dirty="0">
                <a:solidFill>
                  <a:srgbClr val="000090"/>
                </a:solidFill>
                <a:ea typeface="ＭＳ Ｐゴシック" pitchFamily="-84" charset="-128"/>
                <a:cs typeface="ＭＳ Ｐゴシック" pitchFamily="-84" charset="-128"/>
              </a:rPr>
              <a:t>			</a:t>
            </a:r>
            <a:endParaRPr lang="en-US" sz="2800" dirty="0">
              <a:solidFill>
                <a:srgbClr val="800000"/>
              </a:solidFill>
              <a:ea typeface="ＭＳ Ｐゴシック" pitchFamily="-84" charset="-128"/>
              <a:cs typeface="ＭＳ Ｐゴシック" pitchFamily="-84" charset="-128"/>
            </a:endParaRPr>
          </a:p>
          <a:p>
            <a:pPr marL="400050" indent="-400050" eaLnBrk="1" hangingPunct="1">
              <a:buClr>
                <a:schemeClr val="tx1"/>
              </a:buClr>
              <a:buSzPct val="90000"/>
              <a:buFont typeface="Wingdings" pitchFamily="-84" charset="2"/>
              <a:buAutoNum type="arabicParenR"/>
            </a:pPr>
            <a:r>
              <a:rPr lang="en-US" sz="2800" dirty="0">
                <a:solidFill>
                  <a:srgbClr val="000090"/>
                </a:solidFill>
                <a:ea typeface="ＭＳ Ｐゴシック" pitchFamily="-84" charset="-128"/>
                <a:cs typeface="ＭＳ Ｐゴシック" pitchFamily="-84" charset="-128"/>
              </a:rPr>
              <a:t>s</a:t>
            </a:r>
            <a:r>
              <a:rPr lang="en-US" sz="2800" baseline="30000" dirty="0">
                <a:solidFill>
                  <a:srgbClr val="000090"/>
                </a:solidFill>
                <a:ea typeface="ＭＳ Ｐゴシック" pitchFamily="-84" charset="-128"/>
                <a:cs typeface="ＭＳ Ｐゴシック" pitchFamily="-84" charset="-128"/>
              </a:rPr>
              <a:t>2</a:t>
            </a:r>
            <a:r>
              <a:rPr lang="en-US" sz="2800" dirty="0">
                <a:solidFill>
                  <a:srgbClr val="000090"/>
                </a:solidFill>
                <a:ea typeface="ＭＳ Ｐゴシック" pitchFamily="-84" charset="-128"/>
                <a:cs typeface="ＭＳ Ｐゴシック" pitchFamily="-84" charset="-128"/>
              </a:rPr>
              <a:t> =  0: </a:t>
            </a:r>
            <a:r>
              <a:rPr lang="en-US" sz="2800" i="1" dirty="0">
                <a:solidFill>
                  <a:srgbClr val="000090"/>
                </a:solidFill>
                <a:ea typeface="ＭＳ Ｐゴシック" pitchFamily="-84" charset="-128"/>
                <a:cs typeface="ＭＳ Ｐゴシック" pitchFamily="-84" charset="-128"/>
              </a:rPr>
              <a:t>x</a:t>
            </a:r>
            <a:r>
              <a:rPr lang="en-US" sz="2800" baseline="30000" dirty="0">
                <a:solidFill>
                  <a:srgbClr val="000090"/>
                </a:solidFill>
                <a:ea typeface="ＭＳ Ｐゴシック" pitchFamily="-84" charset="-128"/>
                <a:cs typeface="ＭＳ Ｐゴシック" pitchFamily="-84" charset="-128"/>
              </a:rPr>
              <a:t>2</a:t>
            </a:r>
            <a:r>
              <a:rPr lang="en-US" sz="2800" dirty="0">
                <a:solidFill>
                  <a:srgbClr val="000090"/>
                </a:solidFill>
                <a:ea typeface="ＭＳ Ｐゴシック" pitchFamily="-84" charset="-128"/>
                <a:cs typeface="ＭＳ Ｐゴシック" pitchFamily="-84" charset="-128"/>
              </a:rPr>
              <a:t> = </a:t>
            </a:r>
            <a:r>
              <a:rPr lang="en-US" sz="2800" i="1" dirty="0">
                <a:solidFill>
                  <a:srgbClr val="000090"/>
                </a:solidFill>
                <a:ea typeface="ＭＳ Ｐゴシック" pitchFamily="-84" charset="-128"/>
                <a:cs typeface="ＭＳ Ｐゴシック" pitchFamily="-84" charset="-128"/>
              </a:rPr>
              <a:t>c</a:t>
            </a:r>
            <a:r>
              <a:rPr lang="en-US" sz="2800" i="1" baseline="30000" dirty="0">
                <a:solidFill>
                  <a:srgbClr val="000090"/>
                </a:solidFill>
                <a:ea typeface="ＭＳ Ｐゴシック" pitchFamily="-84" charset="-128"/>
                <a:cs typeface="ＭＳ Ｐゴシック" pitchFamily="-84" charset="-128"/>
              </a:rPr>
              <a:t>2 </a:t>
            </a:r>
            <a:r>
              <a:rPr lang="en-US" sz="2800" i="1" dirty="0">
                <a:solidFill>
                  <a:srgbClr val="000090"/>
                </a:solidFill>
                <a:ea typeface="ＭＳ Ｐゴシック" pitchFamily="-84" charset="-128"/>
                <a:cs typeface="ＭＳ Ｐゴシック" pitchFamily="-84" charset="-128"/>
              </a:rPr>
              <a:t>t</a:t>
            </a:r>
            <a:r>
              <a:rPr lang="en-US" sz="2800" i="1" baseline="30000" dirty="0">
                <a:solidFill>
                  <a:srgbClr val="000090"/>
                </a:solidFill>
                <a:ea typeface="ＭＳ Ｐゴシック" pitchFamily="-84" charset="-128"/>
                <a:cs typeface="ＭＳ Ｐゴシック" pitchFamily="-84" charset="-128"/>
              </a:rPr>
              <a:t>2</a:t>
            </a:r>
            <a:r>
              <a:rPr lang="en-US" sz="2800" b="1" dirty="0">
                <a:solidFill>
                  <a:srgbClr val="000090"/>
                </a:solidFill>
                <a:ea typeface="ＭＳ Ｐゴシック" pitchFamily="-84" charset="-128"/>
                <a:cs typeface="ＭＳ Ｐゴシック" pitchFamily="-84" charset="-128"/>
              </a:rPr>
              <a:t>: light-like</a:t>
            </a:r>
            <a:r>
              <a:rPr lang="en-US" sz="2800" i="1" dirty="0">
                <a:solidFill>
                  <a:srgbClr val="000090"/>
                </a:solidFill>
                <a:ea typeface="ＭＳ Ｐゴシック" pitchFamily="-84" charset="-128"/>
                <a:cs typeface="ＭＳ Ｐゴシック" pitchFamily="-84" charset="-128"/>
              </a:rPr>
              <a:t> </a:t>
            </a:r>
            <a:r>
              <a:rPr lang="en-US" sz="2800" dirty="0">
                <a:solidFill>
                  <a:srgbClr val="000090"/>
                </a:solidFill>
                <a:ea typeface="ＭＳ Ｐゴシック" pitchFamily="-84" charset="-128"/>
                <a:cs typeface="ＭＳ Ｐゴシック" pitchFamily="-84" charset="-128"/>
              </a:rPr>
              <a:t>separation</a:t>
            </a:r>
          </a:p>
          <a:p>
            <a:pPr marL="800100" lvl="1" indent="-400050" eaLnBrk="1" hangingPunct="1">
              <a:buClr>
                <a:schemeClr val="tx1"/>
              </a:buClr>
              <a:buSzPct val="90000"/>
            </a:pPr>
            <a:r>
              <a:rPr lang="en-US" sz="2400" dirty="0">
                <a:ea typeface="ＭＳ Ｐゴシック" pitchFamily="-84" charset="-128"/>
                <a:cs typeface="ＭＳ Ｐゴシック" pitchFamily="-84" charset="-128"/>
              </a:rPr>
              <a:t>Two events can be connected only by a light signal.</a:t>
            </a:r>
          </a:p>
          <a:p>
            <a:pPr marL="400050" indent="-400050" eaLnBrk="1" hangingPunct="1">
              <a:buClr>
                <a:schemeClr val="tx1"/>
              </a:buClr>
              <a:buSzPct val="90000"/>
              <a:buFont typeface="Wingdings" pitchFamily="-84" charset="2"/>
              <a:buAutoNum type="arabicParenR"/>
            </a:pPr>
            <a:r>
              <a:rPr lang="en-US" sz="2800" dirty="0">
                <a:solidFill>
                  <a:srgbClr val="000090"/>
                </a:solidFill>
                <a:ea typeface="ＭＳ Ｐゴシック" pitchFamily="-84" charset="-128"/>
                <a:cs typeface="ＭＳ Ｐゴシック" pitchFamily="-84" charset="-128"/>
              </a:rPr>
              <a:t>s</a:t>
            </a:r>
            <a:r>
              <a:rPr lang="en-US" sz="2800" i="1" baseline="30000" dirty="0">
                <a:solidFill>
                  <a:srgbClr val="000090"/>
                </a:solidFill>
                <a:ea typeface="ＭＳ Ｐゴシック" pitchFamily="-84" charset="-128"/>
                <a:cs typeface="ＭＳ Ｐゴシック" pitchFamily="-84" charset="-128"/>
              </a:rPr>
              <a:t>2</a:t>
            </a:r>
            <a:r>
              <a:rPr lang="en-US" sz="2800" dirty="0">
                <a:solidFill>
                  <a:srgbClr val="000090"/>
                </a:solidFill>
                <a:ea typeface="ＭＳ Ｐゴシック" pitchFamily="-84" charset="-128"/>
                <a:cs typeface="ＭＳ Ｐゴシック" pitchFamily="-84" charset="-128"/>
              </a:rPr>
              <a:t> &gt; 0: </a:t>
            </a:r>
            <a:r>
              <a:rPr lang="en-US" sz="2800" i="1" dirty="0">
                <a:solidFill>
                  <a:srgbClr val="000090"/>
                </a:solidFill>
                <a:ea typeface="ＭＳ Ｐゴシック" pitchFamily="-84" charset="-128"/>
                <a:cs typeface="ＭＳ Ｐゴシック" pitchFamily="-84" charset="-128"/>
              </a:rPr>
              <a:t>x</a:t>
            </a:r>
            <a:r>
              <a:rPr lang="en-US" sz="2800" baseline="30000" dirty="0">
                <a:solidFill>
                  <a:srgbClr val="000090"/>
                </a:solidFill>
                <a:ea typeface="ＭＳ Ｐゴシック" pitchFamily="-84" charset="-128"/>
                <a:cs typeface="ＭＳ Ｐゴシック" pitchFamily="-84" charset="-128"/>
              </a:rPr>
              <a:t>2 </a:t>
            </a:r>
            <a:r>
              <a:rPr lang="en-US" sz="2800" dirty="0">
                <a:solidFill>
                  <a:srgbClr val="000090"/>
                </a:solidFill>
                <a:ea typeface="ＭＳ Ｐゴシック" pitchFamily="-84" charset="-128"/>
                <a:cs typeface="ＭＳ Ｐゴシック" pitchFamily="-84" charset="-128"/>
              </a:rPr>
              <a:t>&gt; </a:t>
            </a:r>
            <a:r>
              <a:rPr lang="en-US" sz="2800" i="1" dirty="0">
                <a:solidFill>
                  <a:srgbClr val="000090"/>
                </a:solidFill>
                <a:ea typeface="ＭＳ Ｐゴシック" pitchFamily="-84" charset="-128"/>
                <a:cs typeface="ＭＳ Ｐゴシック" pitchFamily="-84" charset="-128"/>
              </a:rPr>
              <a:t>c</a:t>
            </a:r>
            <a:r>
              <a:rPr lang="en-US" sz="2800" baseline="30000" dirty="0">
                <a:solidFill>
                  <a:srgbClr val="000090"/>
                </a:solidFill>
                <a:ea typeface="ＭＳ Ｐゴシック" pitchFamily="-84" charset="-128"/>
                <a:cs typeface="ＭＳ Ｐゴシック" pitchFamily="-84" charset="-128"/>
              </a:rPr>
              <a:t>2 </a:t>
            </a:r>
            <a:r>
              <a:rPr lang="en-US" sz="2800" i="1" dirty="0">
                <a:solidFill>
                  <a:srgbClr val="000090"/>
                </a:solidFill>
                <a:ea typeface="ＭＳ Ｐゴシック" pitchFamily="-84" charset="-128"/>
                <a:cs typeface="ＭＳ Ｐゴシック" pitchFamily="-84" charset="-128"/>
              </a:rPr>
              <a:t>t</a:t>
            </a:r>
            <a:r>
              <a:rPr lang="en-US" sz="2800" baseline="30000" dirty="0">
                <a:solidFill>
                  <a:srgbClr val="000090"/>
                </a:solidFill>
                <a:ea typeface="ＭＳ Ｐゴシック" pitchFamily="-84" charset="-128"/>
                <a:cs typeface="ＭＳ Ｐゴシック" pitchFamily="-84" charset="-128"/>
              </a:rPr>
              <a:t>2</a:t>
            </a:r>
            <a:r>
              <a:rPr lang="en-US" sz="2800" dirty="0">
                <a:solidFill>
                  <a:srgbClr val="000090"/>
                </a:solidFill>
                <a:ea typeface="ＭＳ Ｐゴシック" pitchFamily="-84" charset="-128"/>
                <a:cs typeface="ＭＳ Ｐゴシック" pitchFamily="-84" charset="-128"/>
              </a:rPr>
              <a:t>: </a:t>
            </a:r>
            <a:r>
              <a:rPr lang="en-US" sz="2800" b="1" dirty="0">
                <a:solidFill>
                  <a:srgbClr val="000090"/>
                </a:solidFill>
                <a:ea typeface="ＭＳ Ｐゴシック" pitchFamily="-84" charset="-128"/>
                <a:cs typeface="ＭＳ Ｐゴシック" pitchFamily="-84" charset="-128"/>
              </a:rPr>
              <a:t>space-like</a:t>
            </a:r>
            <a:r>
              <a:rPr lang="en-US" sz="2800" dirty="0">
                <a:solidFill>
                  <a:srgbClr val="000090"/>
                </a:solidFill>
                <a:ea typeface="ＭＳ Ｐゴシック" pitchFamily="-84" charset="-128"/>
                <a:cs typeface="ＭＳ Ｐゴシック" pitchFamily="-84" charset="-128"/>
              </a:rPr>
              <a:t> separation </a:t>
            </a:r>
          </a:p>
          <a:p>
            <a:pPr marL="800100" lvl="1" indent="-400050" eaLnBrk="1" hangingPunct="1">
              <a:buClr>
                <a:schemeClr val="tx1"/>
              </a:buClr>
              <a:buSzPct val="90000"/>
            </a:pPr>
            <a:r>
              <a:rPr lang="en-US" sz="2400" dirty="0">
                <a:ea typeface="ＭＳ Ｐゴシック" pitchFamily="-84" charset="-128"/>
                <a:cs typeface="ＭＳ Ｐゴシック" pitchFamily="-84" charset="-128"/>
              </a:rPr>
              <a:t>No signal can travel fast enough to connect the two events. The events are not causally connected!!</a:t>
            </a:r>
          </a:p>
          <a:p>
            <a:pPr marL="400050" indent="-400050" eaLnBrk="1" hangingPunct="1">
              <a:buClr>
                <a:schemeClr val="tx1"/>
              </a:buClr>
              <a:buSzPct val="90000"/>
              <a:buFont typeface="Wingdings" pitchFamily="-84" charset="2"/>
              <a:buAutoNum type="arabicParenR"/>
            </a:pPr>
            <a:r>
              <a:rPr lang="en-US" sz="2800" dirty="0">
                <a:solidFill>
                  <a:srgbClr val="000090"/>
                </a:solidFill>
                <a:ea typeface="ＭＳ Ｐゴシック" pitchFamily="-84" charset="-128"/>
                <a:cs typeface="ＭＳ Ｐゴシック" pitchFamily="-84" charset="-128"/>
              </a:rPr>
              <a:t>s</a:t>
            </a:r>
            <a:r>
              <a:rPr lang="en-US" sz="2800" i="1" baseline="30000" dirty="0">
                <a:solidFill>
                  <a:srgbClr val="000090"/>
                </a:solidFill>
                <a:ea typeface="ＭＳ Ｐゴシック" pitchFamily="-84" charset="-128"/>
                <a:cs typeface="ＭＳ Ｐゴシック" pitchFamily="-84" charset="-128"/>
              </a:rPr>
              <a:t>2</a:t>
            </a:r>
            <a:r>
              <a:rPr lang="en-US" sz="2800" i="1" dirty="0">
                <a:solidFill>
                  <a:srgbClr val="000090"/>
                </a:solidFill>
                <a:ea typeface="ＭＳ Ｐゴシック" pitchFamily="-84" charset="-128"/>
                <a:cs typeface="ＭＳ Ｐゴシック" pitchFamily="-84" charset="-128"/>
              </a:rPr>
              <a:t> &lt; 0</a:t>
            </a:r>
            <a:r>
              <a:rPr lang="en-US" sz="2800" dirty="0">
                <a:solidFill>
                  <a:srgbClr val="000090"/>
                </a:solidFill>
                <a:ea typeface="ＭＳ Ｐゴシック" pitchFamily="-84" charset="-128"/>
                <a:cs typeface="ＭＳ Ｐゴシック" pitchFamily="-84" charset="-128"/>
              </a:rPr>
              <a:t>: </a:t>
            </a:r>
            <a:r>
              <a:rPr lang="en-US" sz="2800" i="1" dirty="0">
                <a:solidFill>
                  <a:srgbClr val="000090"/>
                </a:solidFill>
                <a:ea typeface="ＭＳ Ｐゴシック" pitchFamily="-84" charset="-128"/>
                <a:cs typeface="ＭＳ Ｐゴシック" pitchFamily="-84" charset="-128"/>
              </a:rPr>
              <a:t>x</a:t>
            </a:r>
            <a:r>
              <a:rPr lang="en-US" sz="2800" baseline="30000" dirty="0">
                <a:solidFill>
                  <a:srgbClr val="000090"/>
                </a:solidFill>
                <a:ea typeface="ＭＳ Ｐゴシック" pitchFamily="-84" charset="-128"/>
                <a:cs typeface="ＭＳ Ｐゴシック" pitchFamily="-84" charset="-128"/>
              </a:rPr>
              <a:t>2 </a:t>
            </a:r>
            <a:r>
              <a:rPr lang="en-US" sz="2800" dirty="0">
                <a:solidFill>
                  <a:srgbClr val="000090"/>
                </a:solidFill>
                <a:ea typeface="ＭＳ Ｐゴシック" pitchFamily="-84" charset="-128"/>
                <a:cs typeface="ＭＳ Ｐゴシック" pitchFamily="-84" charset="-128"/>
              </a:rPr>
              <a:t>&lt; </a:t>
            </a:r>
            <a:r>
              <a:rPr lang="en-US" sz="2800" i="1" dirty="0">
                <a:solidFill>
                  <a:srgbClr val="000090"/>
                </a:solidFill>
                <a:ea typeface="ＭＳ Ｐゴシック" pitchFamily="-84" charset="-128"/>
                <a:cs typeface="ＭＳ Ｐゴシック" pitchFamily="-84" charset="-128"/>
              </a:rPr>
              <a:t>c</a:t>
            </a:r>
            <a:r>
              <a:rPr lang="en-US" sz="2800" i="1" baseline="30000" dirty="0">
                <a:solidFill>
                  <a:srgbClr val="000090"/>
                </a:solidFill>
                <a:ea typeface="ＭＳ Ｐゴシック" pitchFamily="-84" charset="-128"/>
                <a:cs typeface="ＭＳ Ｐゴシック" pitchFamily="-84" charset="-128"/>
              </a:rPr>
              <a:t>2 </a:t>
            </a:r>
            <a:r>
              <a:rPr lang="en-US" sz="2800" i="1" dirty="0">
                <a:solidFill>
                  <a:srgbClr val="000090"/>
                </a:solidFill>
                <a:ea typeface="ＭＳ Ｐゴシック" pitchFamily="-84" charset="-128"/>
                <a:cs typeface="ＭＳ Ｐゴシック" pitchFamily="-84" charset="-128"/>
              </a:rPr>
              <a:t>t</a:t>
            </a:r>
            <a:r>
              <a:rPr lang="en-US" sz="2800" i="1" baseline="30000" dirty="0">
                <a:solidFill>
                  <a:srgbClr val="000090"/>
                </a:solidFill>
                <a:ea typeface="ＭＳ Ｐゴシック" pitchFamily="-84" charset="-128"/>
                <a:cs typeface="ＭＳ Ｐゴシック" pitchFamily="-84" charset="-128"/>
              </a:rPr>
              <a:t>2</a:t>
            </a:r>
            <a:r>
              <a:rPr lang="en-US" sz="2800" dirty="0">
                <a:solidFill>
                  <a:srgbClr val="000090"/>
                </a:solidFill>
                <a:ea typeface="ＭＳ Ｐゴシック" pitchFamily="-84" charset="-128"/>
                <a:cs typeface="ＭＳ Ｐゴシック" pitchFamily="-84" charset="-128"/>
              </a:rPr>
              <a:t>: </a:t>
            </a:r>
            <a:r>
              <a:rPr lang="en-US" sz="2800" b="1" dirty="0">
                <a:solidFill>
                  <a:srgbClr val="000090"/>
                </a:solidFill>
                <a:ea typeface="ＭＳ Ｐゴシック" pitchFamily="-84" charset="-128"/>
                <a:cs typeface="ＭＳ Ｐゴシック" pitchFamily="-84" charset="-128"/>
              </a:rPr>
              <a:t>time-like </a:t>
            </a:r>
            <a:r>
              <a:rPr lang="en-US" sz="2800" dirty="0">
                <a:solidFill>
                  <a:srgbClr val="000090"/>
                </a:solidFill>
                <a:ea typeface="ＭＳ Ｐゴシック" pitchFamily="-84" charset="-128"/>
                <a:cs typeface="ＭＳ Ｐゴシック" pitchFamily="-84" charset="-128"/>
              </a:rPr>
              <a:t>separation</a:t>
            </a:r>
            <a:r>
              <a:rPr lang="en-US" sz="2800" b="1" dirty="0">
                <a:solidFill>
                  <a:srgbClr val="000090"/>
                </a:solidFill>
                <a:ea typeface="ＭＳ Ｐゴシック" pitchFamily="-84" charset="-128"/>
                <a:cs typeface="ＭＳ Ｐゴシック" pitchFamily="-84" charset="-128"/>
              </a:rPr>
              <a:t> </a:t>
            </a:r>
            <a:endParaRPr lang="en-US" sz="2800" dirty="0">
              <a:solidFill>
                <a:srgbClr val="000090"/>
              </a:solidFill>
              <a:ea typeface="ＭＳ Ｐゴシック" pitchFamily="-84" charset="-128"/>
              <a:cs typeface="ＭＳ Ｐゴシック" pitchFamily="-84" charset="-128"/>
            </a:endParaRPr>
          </a:p>
          <a:p>
            <a:pPr marL="800100" lvl="1" indent="-400050" eaLnBrk="1" hangingPunct="1">
              <a:buClr>
                <a:schemeClr val="tx1"/>
              </a:buClr>
              <a:buSzPct val="90000"/>
            </a:pPr>
            <a:r>
              <a:rPr lang="en-US" sz="2400" dirty="0">
                <a:ea typeface="ＭＳ Ｐゴシック" pitchFamily="-84" charset="-128"/>
                <a:cs typeface="ＭＳ Ｐゴシック" pitchFamily="-84" charset="-128"/>
              </a:rPr>
              <a:t>Two events can be causally connected. </a:t>
            </a:r>
          </a:p>
          <a:p>
            <a:pPr marL="800100" lvl="1" indent="-400050" eaLnBrk="1" hangingPunct="1">
              <a:buClr>
                <a:schemeClr val="tx1"/>
              </a:buClr>
              <a:buSzPct val="90000"/>
            </a:pPr>
            <a:r>
              <a:rPr lang="en-US" sz="2400" dirty="0">
                <a:ea typeface="ＭＳ Ｐゴシック" pitchFamily="-84" charset="-128"/>
                <a:cs typeface="ＭＳ Ｐゴシック" pitchFamily="-84" charset="-128"/>
              </a:rPr>
              <a:t>These two events cannot occur simultaneously!</a:t>
            </a:r>
          </a:p>
        </p:txBody>
      </p:sp>
      <p:sp>
        <p:nvSpPr>
          <p:cNvPr id="4" name="Date Placeholder 3"/>
          <p:cNvSpPr>
            <a:spLocks noGrp="1"/>
          </p:cNvSpPr>
          <p:nvPr>
            <p:ph type="dt" sz="half" idx="10"/>
          </p:nvPr>
        </p:nvSpPr>
        <p:spPr/>
        <p:txBody>
          <a:bodyPr/>
          <a:lstStyle/>
          <a:p>
            <a:pPr>
              <a:defRPr/>
            </a:pPr>
            <a:r>
              <a:rPr lang="en-US"/>
              <a:t>Wed. Feb. 6,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15</a:t>
            </a:fld>
            <a:endParaRPr lang="en-US" dirty="0"/>
          </a:p>
        </p:txBody>
      </p:sp>
      <p:sp>
        <p:nvSpPr>
          <p:cNvPr id="6" name="Footer Placeholder 5"/>
          <p:cNvSpPr>
            <a:spLocks noGrp="1"/>
          </p:cNvSpPr>
          <p:nvPr>
            <p:ph type="ftr" sz="quarter" idx="11"/>
          </p:nvPr>
        </p:nvSpPr>
        <p:spPr/>
        <p:txBody>
          <a:bodyPr/>
          <a:lstStyle/>
          <a:p>
            <a:pPr>
              <a:defRPr/>
            </a:pPr>
            <a:r>
              <a:rPr lang="en-US"/>
              <a:t>PHYS 3313-001, Spring 2019                      Dr. Jaehoon Yu</a:t>
            </a:r>
          </a:p>
        </p:txBody>
      </p:sp>
      <p:sp>
        <p:nvSpPr>
          <p:cNvPr id="3" name="TextBox 2"/>
          <p:cNvSpPr txBox="1"/>
          <p:nvPr/>
        </p:nvSpPr>
        <p:spPr>
          <a:xfrm>
            <a:off x="8534400" y="1252207"/>
            <a:ext cx="335380" cy="461665"/>
          </a:xfrm>
          <a:prstGeom prst="rect">
            <a:avLst/>
          </a:prstGeom>
          <a:noFill/>
          <a:ln w="38100" cmpd="sng">
            <a:solidFill>
              <a:srgbClr val="0F6FC6"/>
            </a:solidFill>
          </a:ln>
        </p:spPr>
        <p:txBody>
          <a:bodyPr wrap="square" rtlCol="0">
            <a:spAutoFit/>
          </a:bodyPr>
          <a:lstStyle/>
          <a:p>
            <a:r>
              <a:rPr lang="en-US" dirty="0">
                <a:solidFill>
                  <a:srgbClr val="FF0000"/>
                </a:solidFill>
              </a:rPr>
              <a:t>1</a:t>
            </a:r>
          </a:p>
        </p:txBody>
      </p:sp>
      <p:sp>
        <p:nvSpPr>
          <p:cNvPr id="10" name="TextBox 9"/>
          <p:cNvSpPr txBox="1"/>
          <p:nvPr/>
        </p:nvSpPr>
        <p:spPr>
          <a:xfrm>
            <a:off x="8458200" y="2129135"/>
            <a:ext cx="304801" cy="461665"/>
          </a:xfrm>
          <a:prstGeom prst="rect">
            <a:avLst/>
          </a:prstGeom>
          <a:noFill/>
          <a:ln w="38100" cmpd="sng">
            <a:solidFill>
              <a:srgbClr val="0F6FC6"/>
            </a:solidFill>
          </a:ln>
        </p:spPr>
        <p:txBody>
          <a:bodyPr wrap="square" rtlCol="0">
            <a:spAutoFit/>
          </a:bodyPr>
          <a:lstStyle/>
          <a:p>
            <a:r>
              <a:rPr lang="en-US" dirty="0">
                <a:solidFill>
                  <a:srgbClr val="FF0000"/>
                </a:solidFill>
              </a:rPr>
              <a:t>2</a:t>
            </a:r>
          </a:p>
        </p:txBody>
      </p:sp>
      <p:sp>
        <p:nvSpPr>
          <p:cNvPr id="11" name="TextBox 10"/>
          <p:cNvSpPr txBox="1"/>
          <p:nvPr/>
        </p:nvSpPr>
        <p:spPr>
          <a:xfrm>
            <a:off x="7696200" y="1447800"/>
            <a:ext cx="304801" cy="457200"/>
          </a:xfrm>
          <a:prstGeom prst="rect">
            <a:avLst/>
          </a:prstGeom>
          <a:noFill/>
          <a:ln w="38100" cmpd="sng">
            <a:solidFill>
              <a:srgbClr val="0F6FC6"/>
            </a:solidFill>
          </a:ln>
        </p:spPr>
        <p:txBody>
          <a:bodyPr wrap="square" rtlCol="0">
            <a:spAutoFit/>
          </a:bodyPr>
          <a:lstStyle/>
          <a:p>
            <a:r>
              <a:rPr lang="en-US" dirty="0">
                <a:solidFill>
                  <a:srgbClr val="FF0000"/>
                </a:solidFill>
              </a:rPr>
              <a:t>3</a:t>
            </a:r>
          </a:p>
        </p:txBody>
      </p:sp>
      <p:pic>
        <p:nvPicPr>
          <p:cNvPr id="8" name="Picture 7"/>
          <p:cNvPicPr>
            <a:picLocks noChangeAspect="1"/>
          </p:cNvPicPr>
          <p:nvPr/>
        </p:nvPicPr>
        <p:blipFill>
          <a:blip r:embed="rId3"/>
          <a:stretch>
            <a:fillRect/>
          </a:stretch>
        </p:blipFill>
        <p:spPr>
          <a:xfrm>
            <a:off x="304800" y="1447800"/>
            <a:ext cx="2209800" cy="618744"/>
          </a:xfrm>
          <a:prstGeom prst="rect">
            <a:avLst/>
          </a:prstGeom>
        </p:spPr>
      </p:pic>
      <p:pic>
        <p:nvPicPr>
          <p:cNvPr id="9" name="Picture 8"/>
          <p:cNvPicPr>
            <a:picLocks noChangeAspect="1"/>
          </p:cNvPicPr>
          <p:nvPr/>
        </p:nvPicPr>
        <p:blipFill>
          <a:blip r:embed="rId4"/>
          <a:stretch>
            <a:fillRect/>
          </a:stretch>
        </p:blipFill>
        <p:spPr>
          <a:xfrm>
            <a:off x="2768101" y="1475426"/>
            <a:ext cx="2337299" cy="613541"/>
          </a:xfrm>
          <a:prstGeom prst="rect">
            <a:avLst/>
          </a:prstGeom>
        </p:spPr>
      </p:pic>
      <p:pic>
        <p:nvPicPr>
          <p:cNvPr id="12" name="Picture 11"/>
          <p:cNvPicPr>
            <a:picLocks noChangeAspect="1"/>
          </p:cNvPicPr>
          <p:nvPr/>
        </p:nvPicPr>
        <p:blipFill>
          <a:blip r:embed="rId5"/>
          <a:stretch>
            <a:fillRect/>
          </a:stretch>
        </p:blipFill>
        <p:spPr>
          <a:xfrm>
            <a:off x="5525249" y="1439296"/>
            <a:ext cx="1408951" cy="541904"/>
          </a:xfrm>
          <a:prstGeom prst="rect">
            <a:avLst/>
          </a:prstGeom>
        </p:spPr>
      </p:pic>
      <p:pic>
        <p:nvPicPr>
          <p:cNvPr id="14" name="Picture 13"/>
          <p:cNvPicPr>
            <a:picLocks noChangeAspect="1"/>
          </p:cNvPicPr>
          <p:nvPr/>
        </p:nvPicPr>
        <p:blipFill>
          <a:blip r:embed="rId6"/>
          <a:stretch>
            <a:fillRect/>
          </a:stretch>
        </p:blipFill>
        <p:spPr>
          <a:xfrm>
            <a:off x="2044575" y="2036216"/>
            <a:ext cx="3835650" cy="596657"/>
          </a:xfrm>
          <a:prstGeom prst="rect">
            <a:avLst/>
          </a:prstGeom>
        </p:spPr>
      </p:pic>
    </p:spTree>
    <p:extLst>
      <p:ext uri="{BB962C8B-B14F-4D97-AF65-F5344CB8AC3E}">
        <p14:creationId xmlns:p14="http://schemas.microsoft.com/office/powerpoint/2010/main" val="141850063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Wed. Feb. 6, 2019</a:t>
            </a:r>
          </a:p>
        </p:txBody>
      </p:sp>
      <p:sp>
        <p:nvSpPr>
          <p:cNvPr id="5" name="Footer Placeholder 4"/>
          <p:cNvSpPr>
            <a:spLocks noGrp="1"/>
          </p:cNvSpPr>
          <p:nvPr>
            <p:ph type="ftr" sz="quarter" idx="11"/>
          </p:nvPr>
        </p:nvSpPr>
        <p:spPr/>
        <p:txBody>
          <a:bodyPr/>
          <a:lstStyle/>
          <a:p>
            <a:pPr>
              <a:defRPr/>
            </a:pPr>
            <a:r>
              <a:rPr lang="en-US"/>
              <a:t>PHYS 3313-001, Spring 2019                      Dr. Jaehoon Yu</a:t>
            </a:r>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685800"/>
          </a:xfrm>
        </p:spPr>
        <p:txBody>
          <a:bodyPr/>
          <a:lstStyle/>
          <a:p>
            <a:pPr eaLnBrk="1" hangingPunct="1"/>
            <a:r>
              <a:rPr lang="en-US" sz="4800" b="1"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342900" y="685800"/>
            <a:ext cx="8458200" cy="5562600"/>
          </a:xfrm>
        </p:spPr>
        <p:txBody>
          <a:bodyPr/>
          <a:lstStyle/>
          <a:p>
            <a:pPr eaLnBrk="1" hangingPunct="1"/>
            <a:r>
              <a:rPr lang="en-US" sz="2800" dirty="0">
                <a:ea typeface="ＭＳ Ｐゴシック" pitchFamily="-84" charset="-128"/>
                <a:cs typeface="ＭＳ Ｐゴシック" pitchFamily="-84" charset="-128"/>
              </a:rPr>
              <a:t>Reading assignments: CH 3.3 (special topic – the discovery of Helium) and CH3.7</a:t>
            </a:r>
          </a:p>
          <a:p>
            <a:pPr eaLnBrk="1" hangingPunct="1"/>
            <a:r>
              <a:rPr lang="en-US" sz="2800" dirty="0"/>
              <a:t>Reminder: Homework #1</a:t>
            </a:r>
          </a:p>
          <a:p>
            <a:pPr lvl="1" eaLnBrk="1" hangingPunct="1"/>
            <a:r>
              <a:rPr lang="en-US" sz="2400" dirty="0"/>
              <a:t>chapter 2 end of the chapter problems</a:t>
            </a:r>
          </a:p>
          <a:p>
            <a:pPr lvl="1" eaLnBrk="1" hangingPunct="1"/>
            <a:r>
              <a:rPr lang="en-US" sz="2400" dirty="0"/>
              <a:t>17, 21, 23, 24, 32, 59, 61, 66, 68, 81 and 96</a:t>
            </a:r>
          </a:p>
          <a:p>
            <a:pPr lvl="1" eaLnBrk="1" hangingPunct="1"/>
            <a:r>
              <a:rPr lang="en-US" sz="2400" dirty="0"/>
              <a:t>Due is by the beginning of the class, Monday, Feb. 11 </a:t>
            </a:r>
          </a:p>
          <a:p>
            <a:pPr lvl="1" eaLnBrk="1" hangingPunct="1"/>
            <a:r>
              <a:rPr lang="en-US" sz="2400" dirty="0"/>
              <a:t>Work in study groups together with other students but PLEASE do write your answer in your own way!</a:t>
            </a:r>
          </a:p>
        </p:txBody>
      </p:sp>
    </p:spTree>
    <p:extLst>
      <p:ext uri="{BB962C8B-B14F-4D97-AF65-F5344CB8AC3E}">
        <p14:creationId xmlns:p14="http://schemas.microsoft.com/office/powerpoint/2010/main" val="1475033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Wed. Feb. 6, 2019</a:t>
            </a:r>
          </a:p>
        </p:txBody>
      </p:sp>
      <p:sp>
        <p:nvSpPr>
          <p:cNvPr id="5" name="Footer Placeholder 4"/>
          <p:cNvSpPr>
            <a:spLocks noGrp="1"/>
          </p:cNvSpPr>
          <p:nvPr>
            <p:ph type="ftr" sz="quarter" idx="11"/>
          </p:nvPr>
        </p:nvSpPr>
        <p:spPr/>
        <p:txBody>
          <a:bodyPr/>
          <a:lstStyle/>
          <a:p>
            <a:pPr>
              <a:defRPr/>
            </a:pPr>
            <a:r>
              <a:rPr lang="en-US"/>
              <a:t>PHYS 3313-001, Spring 2019                      Dr. Jaehoon Yu</a:t>
            </a:r>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3</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838200"/>
          </a:xfrm>
        </p:spPr>
        <p:txBody>
          <a:bodyPr/>
          <a:lstStyle/>
          <a:p>
            <a:pPr eaLnBrk="1" hangingPunct="1"/>
            <a:r>
              <a:rPr lang="en-US" dirty="0">
                <a:ea typeface="ＭＳ Ｐゴシック" pitchFamily="-84" charset="-128"/>
                <a:cs typeface="ＭＳ Ｐゴシック" pitchFamily="-84" charset="-128"/>
              </a:rPr>
              <a:t>Reminder: Special Project #3</a:t>
            </a:r>
          </a:p>
        </p:txBody>
      </p:sp>
      <p:sp>
        <p:nvSpPr>
          <p:cNvPr id="111619" name="Rectangle 3"/>
          <p:cNvSpPr>
            <a:spLocks noGrp="1" noChangeArrowheads="1"/>
          </p:cNvSpPr>
          <p:nvPr>
            <p:ph type="body" idx="1"/>
          </p:nvPr>
        </p:nvSpPr>
        <p:spPr>
          <a:xfrm>
            <a:off x="228600" y="685800"/>
            <a:ext cx="8686800" cy="5562600"/>
          </a:xfrm>
        </p:spPr>
        <p:txBody>
          <a:bodyPr/>
          <a:lstStyle/>
          <a:p>
            <a:pPr marL="514350" indent="-514350" eaLnBrk="1" hangingPunct="1">
              <a:buFont typeface="+mj-lt"/>
              <a:buAutoNum type="arabicPeriod"/>
            </a:pPr>
            <a:r>
              <a:rPr lang="en-US" sz="2400" dirty="0">
                <a:ea typeface="ＭＳ Ｐゴシック" pitchFamily="-84" charset="-128"/>
                <a:cs typeface="ＭＳ Ｐゴシック" pitchFamily="-84" charset="-128"/>
              </a:rPr>
              <a:t>Derive the three Lorentz velocity transformation equations, starting from Lorentz coordinate transformation equations. (10 points)</a:t>
            </a:r>
          </a:p>
          <a:p>
            <a:pPr marL="514350" indent="-514350" eaLnBrk="1" hangingPunct="1">
              <a:buFont typeface="+mj-lt"/>
              <a:buAutoNum type="arabicPeriod"/>
            </a:pPr>
            <a:r>
              <a:rPr lang="en-US" sz="2400" dirty="0">
                <a:ea typeface="ＭＳ Ｐゴシック" pitchFamily="-84" charset="-128"/>
                <a:cs typeface="ＭＳ Ｐゴシック" pitchFamily="-84" charset="-128"/>
              </a:rPr>
              <a:t>Derive the three reverse Lorentz velocity transformation equations, starting from Lorentz coordinate transformation equations. (10 points)</a:t>
            </a:r>
          </a:p>
          <a:p>
            <a:pPr marL="514350" indent="-514350" eaLnBrk="1" hangingPunct="1">
              <a:buFont typeface="+mj-lt"/>
              <a:buAutoNum type="arabicPeriod"/>
            </a:pPr>
            <a:r>
              <a:rPr lang="en-US" sz="2400" dirty="0">
                <a:ea typeface="ＭＳ Ｐゴシック" pitchFamily="-84" charset="-128"/>
                <a:cs typeface="ＭＳ Ｐゴシック" pitchFamily="-84" charset="-128"/>
              </a:rPr>
              <a:t>Prove that the space-time invariant quantity s</a:t>
            </a:r>
            <a:r>
              <a:rPr lang="en-US" sz="2400" baseline="30000" dirty="0">
                <a:ea typeface="ＭＳ Ｐゴシック" pitchFamily="-84" charset="-128"/>
                <a:cs typeface="ＭＳ Ｐゴシック" pitchFamily="-84" charset="-128"/>
              </a:rPr>
              <a:t>2</a:t>
            </a:r>
            <a:r>
              <a:rPr lang="en-US" sz="2400" dirty="0">
                <a:ea typeface="ＭＳ Ｐゴシック" pitchFamily="-84" charset="-128"/>
                <a:cs typeface="ＭＳ Ｐゴシック" pitchFamily="-84" charset="-128"/>
              </a:rPr>
              <a:t>=x</a:t>
            </a:r>
            <a:r>
              <a:rPr lang="en-US" sz="2400" baseline="30000" dirty="0">
                <a:ea typeface="ＭＳ Ｐゴシック" pitchFamily="-84" charset="-128"/>
                <a:cs typeface="ＭＳ Ｐゴシック" pitchFamily="-84" charset="-128"/>
              </a:rPr>
              <a:t>2</a:t>
            </a:r>
            <a:r>
              <a:rPr lang="en-US" sz="2400" dirty="0">
                <a:ea typeface="ＭＳ Ｐゴシック" pitchFamily="-84" charset="-128"/>
                <a:cs typeface="ＭＳ Ｐゴシック" pitchFamily="-84" charset="-128"/>
              </a:rPr>
              <a:t>-(ct)</a:t>
            </a:r>
            <a:r>
              <a:rPr lang="en-US" sz="2400" baseline="30000" dirty="0">
                <a:ea typeface="ＭＳ Ｐゴシック" pitchFamily="-84" charset="-128"/>
                <a:cs typeface="ＭＳ Ｐゴシック" pitchFamily="-84" charset="-128"/>
              </a:rPr>
              <a:t>2</a:t>
            </a:r>
            <a:r>
              <a:rPr lang="en-US" sz="2400" dirty="0">
                <a:ea typeface="ＭＳ Ｐゴシック" pitchFamily="-84" charset="-128"/>
                <a:cs typeface="ＭＳ Ｐゴシック" pitchFamily="-84" charset="-128"/>
              </a:rPr>
              <a:t> is indeed invariant, i.e. s</a:t>
            </a:r>
            <a:r>
              <a:rPr lang="en-US" sz="2400" baseline="30000" dirty="0">
                <a:ea typeface="ＭＳ Ｐゴシック" pitchFamily="-84" charset="-128"/>
                <a:cs typeface="ＭＳ Ｐゴシック" pitchFamily="-84" charset="-128"/>
              </a:rPr>
              <a:t>2</a:t>
            </a:r>
            <a:r>
              <a:rPr lang="en-US" sz="2400" dirty="0">
                <a:ea typeface="ＭＳ Ｐゴシック" pitchFamily="-84" charset="-128"/>
                <a:cs typeface="ＭＳ Ｐゴシック" pitchFamily="-84" charset="-128"/>
              </a:rPr>
              <a:t>=s’</a:t>
            </a:r>
            <a:r>
              <a:rPr lang="en-US" sz="2400" baseline="30000" dirty="0">
                <a:ea typeface="ＭＳ Ｐゴシック" pitchFamily="-84" charset="-128"/>
                <a:cs typeface="ＭＳ Ｐゴシック" pitchFamily="-84" charset="-128"/>
              </a:rPr>
              <a:t>2</a:t>
            </a:r>
            <a:r>
              <a:rPr lang="en-US" sz="2400" dirty="0">
                <a:ea typeface="ＭＳ Ｐゴシック" pitchFamily="-84" charset="-128"/>
                <a:cs typeface="ＭＳ Ｐゴシック" pitchFamily="-84" charset="-128"/>
              </a:rPr>
              <a:t>, in Lorentz Transformation. (5 points)</a:t>
            </a:r>
          </a:p>
          <a:p>
            <a:pPr marL="514350" indent="-514350" eaLnBrk="1" hangingPunct="1">
              <a:buFont typeface="+mj-lt"/>
              <a:buAutoNum type="arabicPeriod"/>
            </a:pPr>
            <a:r>
              <a:rPr lang="en-US" sz="2400" dirty="0">
                <a:ea typeface="ＭＳ Ｐゴシック" pitchFamily="-84" charset="-128"/>
                <a:cs typeface="ＭＳ Ｐゴシック" pitchFamily="-84" charset="-128"/>
              </a:rPr>
              <a:t>You must derive each one separately starting from the Lorentz spatial coordinate transformation equations to obtain any credit. </a:t>
            </a:r>
          </a:p>
          <a:p>
            <a:pPr marL="914400" lvl="1" indent="-514350" eaLnBrk="1" hangingPunct="1"/>
            <a:r>
              <a:rPr lang="en-US" sz="2000" dirty="0">
                <a:ea typeface="ＭＳ Ｐゴシック" pitchFamily="-84" charset="-128"/>
                <a:cs typeface="ＭＳ Ｐゴシック" pitchFamily="-84" charset="-128"/>
              </a:rPr>
              <a:t>Just simply switching the signs and primes will NOT be sufficient!</a:t>
            </a:r>
          </a:p>
          <a:p>
            <a:pPr marL="914400" lvl="1" indent="-514350" eaLnBrk="1" hangingPunct="1"/>
            <a:r>
              <a:rPr lang="en-US" sz="2000" dirty="0">
                <a:ea typeface="ＭＳ Ｐゴシック" pitchFamily="-84" charset="-128"/>
                <a:cs typeface="ＭＳ Ｐゴシック" pitchFamily="-84" charset="-128"/>
              </a:rPr>
              <a:t>Must take the simplest form of the equations, using </a:t>
            </a:r>
            <a:r>
              <a:rPr lang="en-US" sz="2000" dirty="0" err="1">
                <a:latin typeface="Symbol" charset="2"/>
                <a:ea typeface="ＭＳ Ｐゴシック" pitchFamily="-84" charset="-128"/>
                <a:cs typeface="Symbol" charset="2"/>
              </a:rPr>
              <a:t>β</a:t>
            </a:r>
            <a:r>
              <a:rPr lang="en-US" sz="2000" dirty="0">
                <a:ea typeface="ＭＳ Ｐゴシック" pitchFamily="-84" charset="-128"/>
                <a:cs typeface="ＭＳ Ｐゴシック" pitchFamily="-84" charset="-128"/>
              </a:rPr>
              <a:t> and </a:t>
            </a:r>
            <a:r>
              <a:rPr lang="en-US" sz="2000" dirty="0" err="1">
                <a:latin typeface="Symbol" charset="2"/>
                <a:ea typeface="ＭＳ Ｐゴシック" pitchFamily="-84" charset="-128"/>
                <a:cs typeface="Symbol" charset="2"/>
              </a:rPr>
              <a:t>γ</a:t>
            </a:r>
            <a:r>
              <a:rPr lang="en-US" sz="2000" dirty="0">
                <a:ea typeface="ＭＳ Ｐゴシック" pitchFamily="-84" charset="-128"/>
                <a:cs typeface="ＭＳ Ｐゴシック" pitchFamily="-84" charset="-128"/>
              </a:rPr>
              <a:t>.</a:t>
            </a:r>
            <a:endParaRPr lang="en-US" sz="2400" dirty="0">
              <a:ea typeface="ＭＳ Ｐゴシック" pitchFamily="-84" charset="-128"/>
              <a:cs typeface="ＭＳ Ｐゴシック" pitchFamily="-84" charset="-128"/>
            </a:endParaRPr>
          </a:p>
          <a:p>
            <a:pPr marL="514350" indent="-514350" eaLnBrk="1" hangingPunct="1">
              <a:buFont typeface="+mj-lt"/>
              <a:buAutoNum type="arabicPeriod"/>
            </a:pPr>
            <a:r>
              <a:rPr lang="en-US" sz="2400" dirty="0">
                <a:ea typeface="ＭＳ Ｐゴシック" pitchFamily="-84" charset="-128"/>
                <a:cs typeface="ＭＳ Ｐゴシック" pitchFamily="-84" charset="-128"/>
              </a:rPr>
              <a:t>You MUST have your own, independent handwritten answers to the above three questions even if you worked together with others.  All those who share the answers will get 0 credit if copied.</a:t>
            </a:r>
          </a:p>
          <a:p>
            <a:pPr eaLnBrk="1" hangingPunct="1"/>
            <a:r>
              <a:rPr lang="en-US" sz="2400" dirty="0">
                <a:ea typeface="ＭＳ Ｐゴシック" pitchFamily="-84" charset="-128"/>
                <a:cs typeface="ＭＳ Ｐゴシック" pitchFamily="-84" charset="-128"/>
              </a:rPr>
              <a:t>Due for the submission is Wednesday, Feb. 13!</a:t>
            </a:r>
          </a:p>
          <a:p>
            <a:pPr eaLnBrk="1" hangingPunct="1"/>
            <a:endParaRPr lang="en-US" sz="2400" dirty="0"/>
          </a:p>
        </p:txBody>
      </p:sp>
    </p:spTree>
    <p:extLst>
      <p:ext uri="{BB962C8B-B14F-4D97-AF65-F5344CB8AC3E}">
        <p14:creationId xmlns:p14="http://schemas.microsoft.com/office/powerpoint/2010/main" val="891780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457200" y="153988"/>
            <a:ext cx="8229600" cy="379412"/>
          </a:xfrm>
        </p:spPr>
        <p:txBody>
          <a:bodyPr/>
          <a:lstStyle/>
          <a:p>
            <a:pPr algn="ctr" eaLnBrk="1" hangingPunct="1"/>
            <a:r>
              <a:rPr lang="en-US" sz="4800" dirty="0">
                <a:ea typeface="ＭＳ Ｐゴシック" pitchFamily="-84" charset="-128"/>
                <a:cs typeface="ＭＳ Ｐゴシック" pitchFamily="-84" charset="-128"/>
              </a:rPr>
              <a:t>Twin Paradox</a:t>
            </a:r>
          </a:p>
        </p:txBody>
      </p:sp>
      <p:sp>
        <p:nvSpPr>
          <p:cNvPr id="86018" name="Rectangle 3"/>
          <p:cNvSpPr>
            <a:spLocks noGrp="1" noChangeArrowheads="1"/>
          </p:cNvSpPr>
          <p:nvPr>
            <p:ph type="body" idx="1"/>
          </p:nvPr>
        </p:nvSpPr>
        <p:spPr>
          <a:xfrm>
            <a:off x="457200" y="685800"/>
            <a:ext cx="8458200" cy="5638800"/>
          </a:xfrm>
        </p:spPr>
        <p:txBody>
          <a:bodyPr/>
          <a:lstStyle/>
          <a:p>
            <a:pPr marL="0" indent="0" eaLnBrk="1" hangingPunct="1">
              <a:buFont typeface="Wingdings" pitchFamily="-84" charset="2"/>
              <a:buNone/>
            </a:pPr>
            <a:r>
              <a:rPr lang="en-US" b="1" dirty="0">
                <a:solidFill>
                  <a:srgbClr val="000000"/>
                </a:solidFill>
                <a:ea typeface="ＭＳ Ｐゴシック" pitchFamily="-84" charset="-128"/>
                <a:cs typeface="ＭＳ Ｐゴシック" pitchFamily="-84" charset="-128"/>
              </a:rPr>
              <a:t>The Set-up: </a:t>
            </a:r>
            <a:r>
              <a:rPr lang="en-US" dirty="0">
                <a:ea typeface="ＭＳ Ｐゴシック" pitchFamily="-84" charset="-128"/>
                <a:cs typeface="ＭＳ Ｐゴシック" pitchFamily="-84" charset="-128"/>
              </a:rPr>
              <a:t>Twins Mary and Frank at age 30 decide on two career paths: Mary </a:t>
            </a:r>
            <a:r>
              <a:rPr lang="en-US" dirty="0">
                <a:solidFill>
                  <a:srgbClr val="FF0000"/>
                </a:solidFill>
                <a:ea typeface="ＭＳ Ｐゴシック" pitchFamily="-84" charset="-128"/>
                <a:cs typeface="ＭＳ Ｐゴシック" pitchFamily="-84" charset="-128"/>
              </a:rPr>
              <a:t>(the </a:t>
            </a:r>
            <a:r>
              <a:rPr lang="en-US" b="1" dirty="0">
                <a:solidFill>
                  <a:srgbClr val="FF0000"/>
                </a:solidFill>
                <a:ea typeface="ＭＳ Ｐゴシック" pitchFamily="-84" charset="-128"/>
                <a:cs typeface="ＭＳ Ｐゴシック" pitchFamily="-84" charset="-128"/>
              </a:rPr>
              <a:t>M</a:t>
            </a:r>
            <a:r>
              <a:rPr lang="en-US" dirty="0">
                <a:solidFill>
                  <a:srgbClr val="FF0000"/>
                </a:solidFill>
                <a:ea typeface="ＭＳ Ｐゴシック" pitchFamily="-84" charset="-128"/>
                <a:cs typeface="ＭＳ Ｐゴシック" pitchFamily="-84" charset="-128"/>
              </a:rPr>
              <a:t>oving twin)</a:t>
            </a:r>
            <a:r>
              <a:rPr lang="en-US" dirty="0">
                <a:ea typeface="ＭＳ Ｐゴシック" pitchFamily="-84" charset="-128"/>
                <a:cs typeface="ＭＳ Ｐゴシック" pitchFamily="-84" charset="-128"/>
              </a:rPr>
              <a:t> decides to become an astronaut and to leave on a trip 8 light-years (</a:t>
            </a:r>
            <a:r>
              <a:rPr lang="en-US" dirty="0" err="1">
                <a:ea typeface="ＭＳ Ｐゴシック" pitchFamily="-84" charset="-128"/>
                <a:cs typeface="ＭＳ Ｐゴシック" pitchFamily="-84" charset="-128"/>
              </a:rPr>
              <a:t>ly</a:t>
            </a:r>
            <a:r>
              <a:rPr lang="en-US" dirty="0">
                <a:ea typeface="ＭＳ Ｐゴシック" pitchFamily="-84" charset="-128"/>
                <a:cs typeface="ＭＳ Ｐゴシック" pitchFamily="-84" charset="-128"/>
              </a:rPr>
              <a:t>) from the Earth at a great speed and to return; Frank </a:t>
            </a:r>
            <a:r>
              <a:rPr lang="en-US" dirty="0">
                <a:solidFill>
                  <a:srgbClr val="FF0000"/>
                </a:solidFill>
                <a:ea typeface="ＭＳ Ｐゴシック" pitchFamily="-84" charset="-128"/>
                <a:cs typeface="ＭＳ Ｐゴシック" pitchFamily="-84" charset="-128"/>
              </a:rPr>
              <a:t>(the </a:t>
            </a:r>
            <a:r>
              <a:rPr lang="en-US" b="1" dirty="0">
                <a:solidFill>
                  <a:srgbClr val="FF0000"/>
                </a:solidFill>
                <a:ea typeface="ＭＳ Ｐゴシック" pitchFamily="-84" charset="-128"/>
                <a:cs typeface="ＭＳ Ｐゴシック" pitchFamily="-84" charset="-128"/>
              </a:rPr>
              <a:t>F</a:t>
            </a:r>
            <a:r>
              <a:rPr lang="en-US" dirty="0">
                <a:solidFill>
                  <a:srgbClr val="FF0000"/>
                </a:solidFill>
                <a:ea typeface="ＭＳ Ｐゴシック" pitchFamily="-84" charset="-128"/>
                <a:cs typeface="ＭＳ Ｐゴシック" pitchFamily="-84" charset="-128"/>
              </a:rPr>
              <a:t>ixed twin)</a:t>
            </a:r>
            <a:r>
              <a:rPr lang="en-US" dirty="0">
                <a:ea typeface="ＭＳ Ｐゴシック" pitchFamily="-84" charset="-128"/>
                <a:cs typeface="ＭＳ Ｐゴシック" pitchFamily="-84" charset="-128"/>
              </a:rPr>
              <a:t> decides to stay on the Earth.</a:t>
            </a:r>
          </a:p>
          <a:p>
            <a:pPr marL="0" indent="0" eaLnBrk="1" hangingPunct="1">
              <a:buFont typeface="Wingdings" pitchFamily="-84" charset="2"/>
              <a:buNone/>
            </a:pPr>
            <a:r>
              <a:rPr lang="en-US" b="1" dirty="0">
                <a:solidFill>
                  <a:srgbClr val="000000"/>
                </a:solidFill>
                <a:ea typeface="ＭＳ Ｐゴシック" pitchFamily="-84" charset="-128"/>
                <a:cs typeface="ＭＳ Ｐゴシック" pitchFamily="-84" charset="-128"/>
              </a:rPr>
              <a:t>The Problem: </a:t>
            </a:r>
            <a:r>
              <a:rPr lang="en-US" dirty="0">
                <a:ea typeface="ＭＳ Ｐゴシック" pitchFamily="-84" charset="-128"/>
                <a:cs typeface="ＭＳ Ｐゴシック" pitchFamily="-84" charset="-128"/>
              </a:rPr>
              <a:t>Upon Mary’</a:t>
            </a:r>
            <a:r>
              <a:rPr lang="en-US" altLang="ja-JP" dirty="0">
                <a:ea typeface="ＭＳ Ｐゴシック" pitchFamily="-84" charset="-128"/>
                <a:cs typeface="ＭＳ Ｐゴシック" pitchFamily="-84" charset="-128"/>
              </a:rPr>
              <a:t>s return, Frank reasons, that her clocks measuring her age must run slow. As such, she will return younger. However, Mary claims that it is Frank who is moving and consequently his clocks must run slow. </a:t>
            </a:r>
            <a:endParaRPr lang="en-US" b="1" dirty="0">
              <a:solidFill>
                <a:srgbClr val="000000"/>
              </a:solidFill>
              <a:ea typeface="ＭＳ Ｐゴシック" pitchFamily="-84" charset="-128"/>
              <a:cs typeface="ＭＳ Ｐゴシック" pitchFamily="-84" charset="-128"/>
            </a:endParaRPr>
          </a:p>
          <a:p>
            <a:pPr marL="0" indent="0" eaLnBrk="1" hangingPunct="1">
              <a:buFont typeface="Wingdings" pitchFamily="-84" charset="2"/>
              <a:buNone/>
            </a:pPr>
            <a:r>
              <a:rPr lang="en-US" b="1" dirty="0">
                <a:solidFill>
                  <a:srgbClr val="000000"/>
                </a:solidFill>
                <a:ea typeface="ＭＳ Ｐゴシック" pitchFamily="-84" charset="-128"/>
                <a:cs typeface="ＭＳ Ｐゴシック" pitchFamily="-84" charset="-128"/>
              </a:rPr>
              <a:t>The Paradox: </a:t>
            </a:r>
            <a:r>
              <a:rPr lang="en-US" dirty="0">
                <a:ea typeface="ＭＳ Ｐゴシック" pitchFamily="-84" charset="-128"/>
                <a:cs typeface="ＭＳ Ｐゴシック" pitchFamily="-84" charset="-128"/>
              </a:rPr>
              <a:t>Who is younger upon Mary’</a:t>
            </a:r>
            <a:r>
              <a:rPr lang="en-US" altLang="ja-JP" dirty="0">
                <a:ea typeface="ＭＳ Ｐゴシック" pitchFamily="-84" charset="-128"/>
                <a:cs typeface="ＭＳ Ｐゴシック" pitchFamily="-84" charset="-128"/>
              </a:rPr>
              <a:t>s return?</a:t>
            </a: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a:t>Wed. Feb. 6,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4</a:t>
            </a:fld>
            <a:endParaRPr lang="en-US"/>
          </a:p>
        </p:txBody>
      </p:sp>
      <p:sp>
        <p:nvSpPr>
          <p:cNvPr id="6" name="Footer Placeholder 5"/>
          <p:cNvSpPr>
            <a:spLocks noGrp="1"/>
          </p:cNvSpPr>
          <p:nvPr>
            <p:ph type="ftr" sz="quarter" idx="11"/>
          </p:nvPr>
        </p:nvSpPr>
        <p:spPr/>
        <p:txBody>
          <a:bodyPr/>
          <a:lstStyle/>
          <a:p>
            <a:pPr>
              <a:defRPr/>
            </a:pPr>
            <a:r>
              <a:rPr lang="en-US"/>
              <a:t>PHYS 3313-001, Spring 2019                      Dr. Jaehoon Yu</a:t>
            </a:r>
          </a:p>
        </p:txBody>
      </p:sp>
    </p:spTree>
    <p:extLst>
      <p:ext uri="{BB962C8B-B14F-4D97-AF65-F5344CB8AC3E}">
        <p14:creationId xmlns:p14="http://schemas.microsoft.com/office/powerpoint/2010/main" val="116120304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762000"/>
          </a:xfrm>
        </p:spPr>
        <p:txBody>
          <a:bodyPr/>
          <a:lstStyle/>
          <a:p>
            <a:r>
              <a:rPr lang="en-US" dirty="0"/>
              <a:t>Twin Paradox cont’d</a:t>
            </a:r>
          </a:p>
        </p:txBody>
      </p:sp>
      <p:sp>
        <p:nvSpPr>
          <p:cNvPr id="3" name="Content Placeholder 2"/>
          <p:cNvSpPr>
            <a:spLocks noGrp="1"/>
          </p:cNvSpPr>
          <p:nvPr>
            <p:ph idx="1"/>
          </p:nvPr>
        </p:nvSpPr>
        <p:spPr>
          <a:xfrm>
            <a:off x="685800" y="914400"/>
            <a:ext cx="8458200" cy="5181600"/>
          </a:xfrm>
        </p:spPr>
        <p:txBody>
          <a:bodyPr/>
          <a:lstStyle/>
          <a:p>
            <a:r>
              <a:rPr lang="en-US" sz="3600" dirty="0"/>
              <a:t>Let’s say, Mary is traveling at the speed of 0.8c</a:t>
            </a:r>
          </a:p>
          <a:p>
            <a:r>
              <a:rPr lang="en-US" sz="3600" dirty="0"/>
              <a:t>Frank will measure Mary’s total travel time as</a:t>
            </a:r>
          </a:p>
          <a:p>
            <a:pPr lvl="1"/>
            <a:r>
              <a:rPr lang="en-US" sz="3200" dirty="0"/>
              <a:t>T=8ly/0.8c=10yrs</a:t>
            </a:r>
          </a:p>
          <a:p>
            <a:r>
              <a:rPr lang="en-US" sz="3600" dirty="0"/>
              <a:t>Mary’s clock will run slower due to relativity:</a:t>
            </a:r>
          </a:p>
          <a:p>
            <a:pPr lvl="1"/>
            <a:r>
              <a:rPr lang="en-US" sz="3200" dirty="0"/>
              <a:t> </a:t>
            </a:r>
          </a:p>
          <a:p>
            <a:r>
              <a:rPr lang="en-US" sz="3600" dirty="0"/>
              <a:t>Thus, Frank claims that Mary will be 42 years old while he is 50 years old</a:t>
            </a:r>
          </a:p>
          <a:p>
            <a:r>
              <a:rPr lang="en-US" sz="3600" dirty="0"/>
              <a:t>Who is correct?</a:t>
            </a:r>
          </a:p>
        </p:txBody>
      </p:sp>
      <p:sp>
        <p:nvSpPr>
          <p:cNvPr id="4" name="Date Placeholder 3"/>
          <p:cNvSpPr>
            <a:spLocks noGrp="1"/>
          </p:cNvSpPr>
          <p:nvPr>
            <p:ph type="dt" sz="half" idx="10"/>
          </p:nvPr>
        </p:nvSpPr>
        <p:spPr/>
        <p:txBody>
          <a:bodyPr/>
          <a:lstStyle/>
          <a:p>
            <a:pPr>
              <a:defRPr/>
            </a:pPr>
            <a:r>
              <a:rPr lang="en-US"/>
              <a:t>Wed. Feb. 6, 2019</a:t>
            </a:r>
          </a:p>
        </p:txBody>
      </p:sp>
      <p:sp>
        <p:nvSpPr>
          <p:cNvPr id="5" name="Footer Placeholder 4"/>
          <p:cNvSpPr>
            <a:spLocks noGrp="1"/>
          </p:cNvSpPr>
          <p:nvPr>
            <p:ph type="ftr" sz="quarter" idx="11"/>
          </p:nvPr>
        </p:nvSpPr>
        <p:spPr/>
        <p:txBody>
          <a:bodyPr/>
          <a:lstStyle/>
          <a:p>
            <a:pPr>
              <a:defRPr/>
            </a:pPr>
            <a:r>
              <a:rPr lang="en-US"/>
              <a:t>PHYS 3313-001, Spring 2019                      Dr. Jaehoon Yu</a:t>
            </a:r>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5</a:t>
            </a:fld>
            <a:endParaRPr lang="en-US"/>
          </a:p>
        </p:txBody>
      </p:sp>
      <p:graphicFrame>
        <p:nvGraphicFramePr>
          <p:cNvPr id="7" name="Object 6"/>
          <p:cNvGraphicFramePr>
            <a:graphicFrameLocks noChangeAspect="1"/>
          </p:cNvGraphicFramePr>
          <p:nvPr>
            <p:extLst/>
          </p:nvPr>
        </p:nvGraphicFramePr>
        <p:xfrm>
          <a:off x="1676400" y="3543300"/>
          <a:ext cx="774700" cy="495300"/>
        </p:xfrm>
        <a:graphic>
          <a:graphicData uri="http://schemas.openxmlformats.org/presentationml/2006/ole">
            <mc:AlternateContent xmlns:mc="http://schemas.openxmlformats.org/markup-compatibility/2006">
              <mc:Choice xmlns:v="urn:schemas-microsoft-com:vml" Requires="v">
                <p:oleObj spid="_x0000_s35904" name="Equation" r:id="rId3" imgW="304800" imgH="165100" progId="Equation.DSMT4">
                  <p:embed/>
                </p:oleObj>
              </mc:Choice>
              <mc:Fallback>
                <p:oleObj name="Equation" r:id="rId3" imgW="304800" imgH="165100" progId="Equation.DSMT4">
                  <p:embed/>
                  <p:pic>
                    <p:nvPicPr>
                      <p:cNvPr id="7" name="Object 6"/>
                      <p:cNvPicPr>
                        <a:picLocks noChangeAspect="1" noChangeArrowheads="1"/>
                      </p:cNvPicPr>
                      <p:nvPr/>
                    </p:nvPicPr>
                    <p:blipFill>
                      <a:blip r:embed="rId4"/>
                      <a:srcRect/>
                      <a:stretch>
                        <a:fillRect/>
                      </a:stretch>
                    </p:blipFill>
                    <p:spPr bwMode="auto">
                      <a:xfrm>
                        <a:off x="1676400" y="3543300"/>
                        <a:ext cx="774700" cy="495300"/>
                      </a:xfrm>
                      <a:prstGeom prst="rect">
                        <a:avLst/>
                      </a:prstGeom>
                      <a:noFill/>
                      <a:ln>
                        <a:noFill/>
                      </a:ln>
                      <a:effectLst/>
                      <a:extLst/>
                    </p:spPr>
                  </p:pic>
                </p:oleObj>
              </mc:Fallback>
            </mc:AlternateContent>
          </a:graphicData>
        </a:graphic>
      </p:graphicFrame>
      <p:graphicFrame>
        <p:nvGraphicFramePr>
          <p:cNvPr id="8" name="Object 7"/>
          <p:cNvGraphicFramePr>
            <a:graphicFrameLocks noChangeAspect="1"/>
          </p:cNvGraphicFramePr>
          <p:nvPr>
            <p:extLst/>
          </p:nvPr>
        </p:nvGraphicFramePr>
        <p:xfrm>
          <a:off x="2449513" y="3619500"/>
          <a:ext cx="903287" cy="571500"/>
        </p:xfrm>
        <a:graphic>
          <a:graphicData uri="http://schemas.openxmlformats.org/presentationml/2006/ole">
            <mc:AlternateContent xmlns:mc="http://schemas.openxmlformats.org/markup-compatibility/2006">
              <mc:Choice xmlns:v="urn:schemas-microsoft-com:vml" Requires="v">
                <p:oleObj spid="_x0000_s35905" name="Equation" r:id="rId5" imgW="355600" imgH="190500" progId="Equation.DSMT4">
                  <p:embed/>
                </p:oleObj>
              </mc:Choice>
              <mc:Fallback>
                <p:oleObj name="Equation" r:id="rId5" imgW="355600" imgH="190500" progId="Equation.DSMT4">
                  <p:embed/>
                  <p:pic>
                    <p:nvPicPr>
                      <p:cNvPr id="8" name="Object 7"/>
                      <p:cNvPicPr>
                        <a:picLocks noChangeAspect="1" noChangeArrowheads="1"/>
                      </p:cNvPicPr>
                      <p:nvPr/>
                    </p:nvPicPr>
                    <p:blipFill>
                      <a:blip r:embed="rId6"/>
                      <a:srcRect/>
                      <a:stretch>
                        <a:fillRect/>
                      </a:stretch>
                    </p:blipFill>
                    <p:spPr bwMode="auto">
                      <a:xfrm>
                        <a:off x="2449513" y="3619500"/>
                        <a:ext cx="903287" cy="571500"/>
                      </a:xfrm>
                      <a:prstGeom prst="rect">
                        <a:avLst/>
                      </a:prstGeom>
                      <a:noFill/>
                      <a:ln>
                        <a:noFill/>
                      </a:ln>
                      <a:effectLst/>
                      <a:extLst/>
                    </p:spPr>
                  </p:pic>
                </p:oleObj>
              </mc:Fallback>
            </mc:AlternateContent>
          </a:graphicData>
        </a:graphic>
      </p:graphicFrame>
      <p:graphicFrame>
        <p:nvGraphicFramePr>
          <p:cNvPr id="9" name="Object 8"/>
          <p:cNvGraphicFramePr>
            <a:graphicFrameLocks noChangeAspect="1"/>
          </p:cNvGraphicFramePr>
          <p:nvPr>
            <p:extLst/>
          </p:nvPr>
        </p:nvGraphicFramePr>
        <p:xfrm>
          <a:off x="3243263" y="3352800"/>
          <a:ext cx="3157537" cy="838200"/>
        </p:xfrm>
        <a:graphic>
          <a:graphicData uri="http://schemas.openxmlformats.org/presentationml/2006/ole">
            <mc:AlternateContent xmlns:mc="http://schemas.openxmlformats.org/markup-compatibility/2006">
              <mc:Choice xmlns:v="urn:schemas-microsoft-com:vml" Requires="v">
                <p:oleObj spid="_x0000_s35906" name="Equation" r:id="rId7" imgW="1244600" imgH="279400" progId="Equation.DSMT4">
                  <p:embed/>
                </p:oleObj>
              </mc:Choice>
              <mc:Fallback>
                <p:oleObj name="Equation" r:id="rId7" imgW="1244600" imgH="279400" progId="Equation.DSMT4">
                  <p:embed/>
                  <p:pic>
                    <p:nvPicPr>
                      <p:cNvPr id="9" name="Object 8"/>
                      <p:cNvPicPr>
                        <a:picLocks noChangeAspect="1" noChangeArrowheads="1"/>
                      </p:cNvPicPr>
                      <p:nvPr/>
                    </p:nvPicPr>
                    <p:blipFill>
                      <a:blip r:embed="rId8"/>
                      <a:srcRect/>
                      <a:stretch>
                        <a:fillRect/>
                      </a:stretch>
                    </p:blipFill>
                    <p:spPr bwMode="auto">
                      <a:xfrm>
                        <a:off x="3243263" y="3352800"/>
                        <a:ext cx="3157537" cy="8382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208731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457200" y="-76200"/>
            <a:ext cx="8226425" cy="712787"/>
          </a:xfrm>
        </p:spPr>
        <p:txBody>
          <a:bodyPr/>
          <a:lstStyle/>
          <a:p>
            <a:pPr algn="ctr" eaLnBrk="1" hangingPunct="1"/>
            <a:r>
              <a:rPr lang="en-US" sz="4800" dirty="0">
                <a:ea typeface="ＭＳ Ｐゴシック" pitchFamily="-84" charset="-128"/>
                <a:cs typeface="ＭＳ Ｐゴシック" pitchFamily="-84" charset="-128"/>
              </a:rPr>
              <a:t>The Resolution</a:t>
            </a:r>
          </a:p>
        </p:txBody>
      </p:sp>
      <p:sp>
        <p:nvSpPr>
          <p:cNvPr id="87042" name="Rectangle 3"/>
          <p:cNvSpPr>
            <a:spLocks noGrp="1" noChangeArrowheads="1"/>
          </p:cNvSpPr>
          <p:nvPr>
            <p:ph type="body" idx="1"/>
          </p:nvPr>
        </p:nvSpPr>
        <p:spPr>
          <a:xfrm>
            <a:off x="304800" y="533400"/>
            <a:ext cx="8226425" cy="5181600"/>
          </a:xfrm>
        </p:spPr>
        <p:txBody>
          <a:bodyPr/>
          <a:lstStyle/>
          <a:p>
            <a:pPr marL="609600" indent="-609600" eaLnBrk="1" hangingPunct="1">
              <a:lnSpc>
                <a:spcPct val="80000"/>
              </a:lnSpc>
              <a:buClr>
                <a:schemeClr val="tx1"/>
              </a:buClr>
              <a:buSzPct val="90000"/>
              <a:buFont typeface="Wingdings" pitchFamily="-84" charset="2"/>
              <a:buAutoNum type="arabicParenR"/>
            </a:pPr>
            <a:r>
              <a:rPr lang="en-US" dirty="0">
                <a:ea typeface="ＭＳ Ｐゴシック" pitchFamily="-84" charset="-128"/>
                <a:cs typeface="ＭＳ Ｐゴシック" pitchFamily="-84" charset="-128"/>
              </a:rPr>
              <a:t>Frank’</a:t>
            </a:r>
            <a:r>
              <a:rPr lang="en-US" altLang="ja-JP" dirty="0">
                <a:ea typeface="ＭＳ Ｐゴシック" pitchFamily="-84" charset="-128"/>
                <a:cs typeface="ＭＳ Ｐゴシック" pitchFamily="-84" charset="-128"/>
              </a:rPr>
              <a:t>s clock is in an </a:t>
            </a:r>
            <a:r>
              <a:rPr lang="en-US" altLang="ja-JP" b="1" dirty="0">
                <a:solidFill>
                  <a:srgbClr val="000000"/>
                </a:solidFill>
                <a:ea typeface="ＭＳ Ｐゴシック" pitchFamily="-84" charset="-128"/>
                <a:cs typeface="ＭＳ Ｐゴシック" pitchFamily="-84" charset="-128"/>
              </a:rPr>
              <a:t>inertial system</a:t>
            </a:r>
            <a:r>
              <a:rPr lang="en-US" altLang="ja-JP" dirty="0">
                <a:ea typeface="ＭＳ Ｐゴシック" pitchFamily="-84" charset="-128"/>
                <a:cs typeface="ＭＳ Ｐゴシック" pitchFamily="-84" charset="-128"/>
              </a:rPr>
              <a:t> during the entire trip; however, Mary’s clock is not. As long as Mary is traveling at constant speed away from Frank, both of them can argue that the other twin is aging slower.</a:t>
            </a:r>
            <a:endParaRPr lang="en-US" dirty="0">
              <a:ea typeface="ＭＳ Ｐゴシック" pitchFamily="-84" charset="-128"/>
              <a:cs typeface="ＭＳ Ｐゴシック" pitchFamily="-84" charset="-128"/>
            </a:endParaRPr>
          </a:p>
          <a:p>
            <a:pPr marL="609600" indent="-609600" eaLnBrk="1" hangingPunct="1">
              <a:lnSpc>
                <a:spcPct val="80000"/>
              </a:lnSpc>
              <a:buClr>
                <a:schemeClr val="tx1"/>
              </a:buClr>
              <a:buSzPct val="90000"/>
              <a:buFont typeface="Wingdings" pitchFamily="-84" charset="2"/>
              <a:buAutoNum type="arabicParenR"/>
            </a:pPr>
            <a:r>
              <a:rPr lang="en-US" dirty="0">
                <a:ea typeface="ＭＳ Ｐゴシック" pitchFamily="-84" charset="-128"/>
                <a:cs typeface="ＭＳ Ｐゴシック" pitchFamily="-84" charset="-128"/>
              </a:rPr>
              <a:t>When Mary slows down to turn around, she leaves her original inertial system and eventually returns in a completely different inertial system.</a:t>
            </a:r>
          </a:p>
          <a:p>
            <a:pPr marL="609600" indent="-609600" eaLnBrk="1" hangingPunct="1">
              <a:lnSpc>
                <a:spcPct val="80000"/>
              </a:lnSpc>
              <a:buClr>
                <a:schemeClr val="tx1"/>
              </a:buClr>
              <a:buSzPct val="90000"/>
              <a:buFont typeface="Wingdings" pitchFamily="-84" charset="2"/>
              <a:buAutoNum type="arabicParenR"/>
            </a:pPr>
            <a:r>
              <a:rPr lang="en-US" dirty="0">
                <a:ea typeface="ＭＳ Ｐゴシック" pitchFamily="-84" charset="-128"/>
                <a:cs typeface="ＭＳ Ｐゴシック" pitchFamily="-84" charset="-128"/>
              </a:rPr>
              <a:t>Mary’</a:t>
            </a:r>
            <a:r>
              <a:rPr lang="en-US" altLang="ja-JP" dirty="0">
                <a:ea typeface="ＭＳ Ｐゴシック" pitchFamily="-84" charset="-128"/>
                <a:cs typeface="ＭＳ Ｐゴシック" pitchFamily="-84" charset="-128"/>
              </a:rPr>
              <a:t>s claim is no longer valid, because she does not remain in the same inertial system. There is also no doubt as to who is in the inertial system. Frank feels no acceleration during Mary’s entire trip, but Mary does.</a:t>
            </a:r>
          </a:p>
          <a:p>
            <a:pPr marL="609600" indent="-609600" eaLnBrk="1" hangingPunct="1">
              <a:lnSpc>
                <a:spcPct val="80000"/>
              </a:lnSpc>
              <a:buClr>
                <a:schemeClr val="tx1"/>
              </a:buClr>
              <a:buSzPct val="90000"/>
              <a:buFont typeface="Wingdings" pitchFamily="-84" charset="2"/>
              <a:buAutoNum type="arabicParenR"/>
            </a:pPr>
            <a:r>
              <a:rPr lang="en-US" altLang="ja-JP" dirty="0">
                <a:ea typeface="ＭＳ Ｐゴシック" pitchFamily="-84" charset="-128"/>
                <a:cs typeface="ＭＳ Ｐゴシック" pitchFamily="-84" charset="-128"/>
              </a:rPr>
              <a:t>So Frank is correct!  Mary is younger!</a:t>
            </a:r>
          </a:p>
          <a:p>
            <a:pPr marL="609600" indent="-609600" eaLnBrk="1" hangingPunct="1">
              <a:lnSpc>
                <a:spcPct val="80000"/>
              </a:lnSpc>
              <a:buFont typeface="Wingdings" pitchFamily="-84" charset="2"/>
              <a:buNone/>
            </a:pP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a:t>Wed. Feb. 6,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6</a:t>
            </a:fld>
            <a:endParaRPr lang="en-US"/>
          </a:p>
        </p:txBody>
      </p:sp>
      <p:sp>
        <p:nvSpPr>
          <p:cNvPr id="6" name="Footer Placeholder 5"/>
          <p:cNvSpPr>
            <a:spLocks noGrp="1"/>
          </p:cNvSpPr>
          <p:nvPr>
            <p:ph type="ftr" sz="quarter" idx="11"/>
          </p:nvPr>
        </p:nvSpPr>
        <p:spPr/>
        <p:txBody>
          <a:bodyPr/>
          <a:lstStyle/>
          <a:p>
            <a:pPr>
              <a:defRPr/>
            </a:pPr>
            <a:r>
              <a:rPr lang="en-US"/>
              <a:t>PHYS 3313-001, Spring 2019                      Dr. Jaehoon Yu</a:t>
            </a:r>
          </a:p>
        </p:txBody>
      </p:sp>
    </p:spTree>
    <p:extLst>
      <p:ext uri="{BB962C8B-B14F-4D97-AF65-F5344CB8AC3E}">
        <p14:creationId xmlns:p14="http://schemas.microsoft.com/office/powerpoint/2010/main" val="165230458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457200" y="277813"/>
            <a:ext cx="8229600" cy="608012"/>
          </a:xfrm>
        </p:spPr>
        <p:txBody>
          <a:bodyPr/>
          <a:lstStyle/>
          <a:p>
            <a:pPr algn="ctr" eaLnBrk="1" hangingPunct="1"/>
            <a:r>
              <a:rPr lang="en-US" sz="4800" dirty="0">
                <a:ea typeface="ＭＳ Ｐゴシック" pitchFamily="-84" charset="-128"/>
                <a:cs typeface="ＭＳ Ｐゴシック" pitchFamily="-84" charset="-128"/>
              </a:rPr>
              <a:t>Space-time</a:t>
            </a:r>
          </a:p>
        </p:txBody>
      </p:sp>
      <p:sp>
        <p:nvSpPr>
          <p:cNvPr id="88066" name="Rectangle 3"/>
          <p:cNvSpPr>
            <a:spLocks noGrp="1" noChangeArrowheads="1"/>
          </p:cNvSpPr>
          <p:nvPr>
            <p:ph type="body" idx="1"/>
          </p:nvPr>
        </p:nvSpPr>
        <p:spPr>
          <a:xfrm>
            <a:off x="304800" y="1219200"/>
            <a:ext cx="8534400" cy="4497388"/>
          </a:xfrm>
        </p:spPr>
        <p:txBody>
          <a:bodyPr/>
          <a:lstStyle/>
          <a:p>
            <a:pPr eaLnBrk="1" hangingPunct="1">
              <a:lnSpc>
                <a:spcPct val="90000"/>
              </a:lnSpc>
            </a:pPr>
            <a:r>
              <a:rPr lang="en-US" dirty="0">
                <a:ea typeface="ＭＳ Ｐゴシック" pitchFamily="-84" charset="-128"/>
                <a:cs typeface="ＭＳ Ｐゴシック" pitchFamily="-84" charset="-128"/>
              </a:rPr>
              <a:t>When describing events in relativity, it is convenient to represent events on a </a:t>
            </a:r>
            <a:r>
              <a:rPr lang="en-US" b="1" dirty="0">
                <a:solidFill>
                  <a:srgbClr val="000000"/>
                </a:solidFill>
                <a:ea typeface="ＭＳ Ｐゴシック" pitchFamily="-84" charset="-128"/>
                <a:cs typeface="ＭＳ Ｐゴシック" pitchFamily="-84" charset="-128"/>
              </a:rPr>
              <a:t>space-time </a:t>
            </a:r>
            <a:r>
              <a:rPr lang="en-US" dirty="0">
                <a:solidFill>
                  <a:srgbClr val="000000"/>
                </a:solidFill>
                <a:ea typeface="ＭＳ Ｐゴシック" pitchFamily="-84" charset="-128"/>
                <a:cs typeface="ＭＳ Ｐゴシック" pitchFamily="-84" charset="-128"/>
              </a:rPr>
              <a:t>diagram</a:t>
            </a:r>
            <a:r>
              <a:rPr lang="en-US" dirty="0">
                <a:ea typeface="ＭＳ Ｐゴシック" pitchFamily="-84" charset="-128"/>
                <a:cs typeface="ＭＳ Ｐゴシック" pitchFamily="-84" charset="-128"/>
              </a:rPr>
              <a:t>. </a:t>
            </a:r>
          </a:p>
          <a:p>
            <a:pPr eaLnBrk="1" hangingPunct="1">
              <a:lnSpc>
                <a:spcPct val="90000"/>
              </a:lnSpc>
            </a:pPr>
            <a:r>
              <a:rPr lang="en-US" dirty="0">
                <a:ea typeface="ＭＳ Ｐゴシック" pitchFamily="-84" charset="-128"/>
                <a:cs typeface="ＭＳ Ｐゴシック" pitchFamily="-84" charset="-128"/>
              </a:rPr>
              <a:t>In this diagram one spatial coordinate </a:t>
            </a:r>
            <a:r>
              <a:rPr lang="en-US" i="1" dirty="0">
                <a:ea typeface="ＭＳ Ｐゴシック" pitchFamily="-84" charset="-128"/>
                <a:cs typeface="ＭＳ Ｐゴシック" pitchFamily="-84" charset="-128"/>
              </a:rPr>
              <a:t>x </a:t>
            </a:r>
            <a:r>
              <a:rPr lang="en-US" dirty="0">
                <a:ea typeface="ＭＳ Ｐゴシック" pitchFamily="-84" charset="-128"/>
                <a:cs typeface="ＭＳ Ｐゴシック" pitchFamily="-84" charset="-128"/>
              </a:rPr>
              <a:t>specifies the position, and instead of time </a:t>
            </a:r>
            <a:r>
              <a:rPr lang="en-US" i="1" dirty="0">
                <a:ea typeface="ＭＳ Ｐゴシック" pitchFamily="-84" charset="-128"/>
                <a:cs typeface="ＭＳ Ｐゴシック" pitchFamily="-84" charset="-128"/>
              </a:rPr>
              <a:t>t</a:t>
            </a:r>
            <a:r>
              <a:rPr lang="en-US" dirty="0">
                <a:ea typeface="ＭＳ Ｐゴシック" pitchFamily="-84" charset="-128"/>
                <a:cs typeface="ＭＳ Ｐゴシック" pitchFamily="-84" charset="-128"/>
              </a:rPr>
              <a:t>, </a:t>
            </a:r>
            <a:r>
              <a:rPr lang="en-US" i="1" dirty="0">
                <a:ea typeface="ＭＳ Ｐゴシック" pitchFamily="-84" charset="-128"/>
                <a:cs typeface="ＭＳ Ｐゴシック" pitchFamily="-84" charset="-128"/>
              </a:rPr>
              <a:t>ct</a:t>
            </a:r>
            <a:r>
              <a:rPr lang="en-US" dirty="0">
                <a:ea typeface="ＭＳ Ｐゴシック" pitchFamily="-84" charset="-128"/>
                <a:cs typeface="ＭＳ Ｐゴシック" pitchFamily="-84" charset="-128"/>
              </a:rPr>
              <a:t> is used as the other coordinate so that both coordinates have the same dimensions of length.</a:t>
            </a:r>
          </a:p>
          <a:p>
            <a:pPr eaLnBrk="1" hangingPunct="1">
              <a:lnSpc>
                <a:spcPct val="90000"/>
              </a:lnSpc>
            </a:pPr>
            <a:r>
              <a:rPr lang="en-US" dirty="0">
                <a:ea typeface="ＭＳ Ｐゴシック" pitchFamily="-84" charset="-128"/>
                <a:cs typeface="ＭＳ Ｐゴシック" pitchFamily="-84" charset="-128"/>
              </a:rPr>
              <a:t>Space-time diagrams were first used by H. </a:t>
            </a:r>
            <a:r>
              <a:rPr lang="en-US" dirty="0" err="1">
                <a:ea typeface="ＭＳ Ｐゴシック" pitchFamily="-84" charset="-128"/>
                <a:cs typeface="ＭＳ Ｐゴシック" pitchFamily="-84" charset="-128"/>
              </a:rPr>
              <a:t>Minkowski</a:t>
            </a:r>
            <a:r>
              <a:rPr lang="en-US" dirty="0">
                <a:ea typeface="ＭＳ Ｐゴシック" pitchFamily="-84" charset="-128"/>
                <a:cs typeface="ＭＳ Ｐゴシック" pitchFamily="-84" charset="-128"/>
              </a:rPr>
              <a:t> in 1908 and are often called </a:t>
            </a:r>
            <a:r>
              <a:rPr lang="en-US" b="1" dirty="0" err="1">
                <a:ea typeface="ＭＳ Ｐゴシック" pitchFamily="-84" charset="-128"/>
                <a:cs typeface="ＭＳ Ｐゴシック" pitchFamily="-84" charset="-128"/>
              </a:rPr>
              <a:t>Minkowski</a:t>
            </a:r>
            <a:r>
              <a:rPr lang="en-US" b="1" dirty="0">
                <a:ea typeface="ＭＳ Ｐゴシック" pitchFamily="-84" charset="-128"/>
                <a:cs typeface="ＭＳ Ｐゴシック" pitchFamily="-84" charset="-128"/>
              </a:rPr>
              <a:t> diagrams</a:t>
            </a:r>
            <a:r>
              <a:rPr lang="en-US" dirty="0">
                <a:ea typeface="ＭＳ Ｐゴシック" pitchFamily="-84" charset="-128"/>
                <a:cs typeface="ＭＳ Ｐゴシック" pitchFamily="-84" charset="-128"/>
              </a:rPr>
              <a:t>. Paths on </a:t>
            </a:r>
            <a:r>
              <a:rPr lang="en-US" dirty="0" err="1">
                <a:ea typeface="ＭＳ Ｐゴシック" pitchFamily="-84" charset="-128"/>
                <a:cs typeface="ＭＳ Ｐゴシック" pitchFamily="-84" charset="-128"/>
              </a:rPr>
              <a:t>Minkowski</a:t>
            </a:r>
            <a:r>
              <a:rPr lang="en-US" dirty="0">
                <a:ea typeface="ＭＳ Ｐゴシック" pitchFamily="-84" charset="-128"/>
                <a:cs typeface="ＭＳ Ｐゴシック" pitchFamily="-84" charset="-128"/>
              </a:rPr>
              <a:t> space-time diagram are called </a:t>
            </a:r>
            <a:r>
              <a:rPr lang="en-US" b="1" dirty="0" err="1">
                <a:solidFill>
                  <a:srgbClr val="000000"/>
                </a:solidFill>
                <a:ea typeface="ＭＳ Ｐゴシック" pitchFamily="-84" charset="-128"/>
                <a:cs typeface="ＭＳ Ｐゴシック" pitchFamily="-84" charset="-128"/>
              </a:rPr>
              <a:t>worldlines</a:t>
            </a:r>
            <a:r>
              <a:rPr lang="en-US" dirty="0">
                <a:ea typeface="ＭＳ Ｐゴシック" pitchFamily="-84" charset="-128"/>
                <a:cs typeface="ＭＳ Ｐゴシック" pitchFamily="-84" charset="-128"/>
              </a:rPr>
              <a:t>.</a:t>
            </a:r>
          </a:p>
          <a:p>
            <a:pPr eaLnBrk="1" hangingPunct="1">
              <a:lnSpc>
                <a:spcPct val="90000"/>
              </a:lnSpc>
              <a:buFont typeface="Wingdings" pitchFamily="-84" charset="2"/>
              <a:buNone/>
            </a:pP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a:t>Wed. Feb. 6,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7</a:t>
            </a:fld>
            <a:endParaRPr lang="en-US"/>
          </a:p>
        </p:txBody>
      </p:sp>
      <p:sp>
        <p:nvSpPr>
          <p:cNvPr id="6" name="Footer Placeholder 5"/>
          <p:cNvSpPr>
            <a:spLocks noGrp="1"/>
          </p:cNvSpPr>
          <p:nvPr>
            <p:ph type="ftr" sz="quarter" idx="11"/>
          </p:nvPr>
        </p:nvSpPr>
        <p:spPr/>
        <p:txBody>
          <a:bodyPr/>
          <a:lstStyle/>
          <a:p>
            <a:pPr>
              <a:defRPr/>
            </a:pPr>
            <a:r>
              <a:rPr lang="en-US"/>
              <a:t>PHYS 3313-001, Spring 2019                      Dr. Jaehoon Yu</a:t>
            </a:r>
          </a:p>
        </p:txBody>
      </p:sp>
    </p:spTree>
    <p:extLst>
      <p:ext uri="{BB962C8B-B14F-4D97-AF65-F5344CB8AC3E}">
        <p14:creationId xmlns:p14="http://schemas.microsoft.com/office/powerpoint/2010/main" val="337551115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457200" y="76200"/>
            <a:ext cx="8229600" cy="636588"/>
          </a:xfrm>
        </p:spPr>
        <p:txBody>
          <a:bodyPr/>
          <a:lstStyle/>
          <a:p>
            <a:pPr algn="ctr" eaLnBrk="1" hangingPunct="1"/>
            <a:r>
              <a:rPr lang="en-US" sz="4000" dirty="0">
                <a:ea typeface="ＭＳ Ｐゴシック" pitchFamily="-84" charset="-128"/>
                <a:cs typeface="ＭＳ Ｐゴシック" pitchFamily="-84" charset="-128"/>
              </a:rPr>
              <a:t>The Space-time Diagram</a:t>
            </a:r>
          </a:p>
        </p:txBody>
      </p:sp>
      <p:pic>
        <p:nvPicPr>
          <p:cNvPr id="89090" name="Picture 1"/>
          <p:cNvPicPr>
            <a:picLocks/>
          </p:cNvPicPr>
          <p:nvPr/>
        </p:nvPicPr>
        <p:blipFill>
          <a:blip r:embed="rId3"/>
          <a:srcRect/>
          <a:stretch>
            <a:fillRect/>
          </a:stretch>
        </p:blipFill>
        <p:spPr bwMode="auto">
          <a:xfrm>
            <a:off x="1066800" y="914400"/>
            <a:ext cx="7010400" cy="50292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a:t>Wed. Feb. 6,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8</a:t>
            </a:fld>
            <a:endParaRPr lang="en-US"/>
          </a:p>
        </p:txBody>
      </p:sp>
      <p:sp>
        <p:nvSpPr>
          <p:cNvPr id="6" name="Footer Placeholder 5"/>
          <p:cNvSpPr>
            <a:spLocks noGrp="1"/>
          </p:cNvSpPr>
          <p:nvPr>
            <p:ph type="ftr" sz="quarter" idx="11"/>
          </p:nvPr>
        </p:nvSpPr>
        <p:spPr/>
        <p:txBody>
          <a:bodyPr/>
          <a:lstStyle/>
          <a:p>
            <a:pPr>
              <a:defRPr/>
            </a:pPr>
            <a:r>
              <a:rPr lang="en-US"/>
              <a:t>PHYS 3313-001, Spring 2019                      Dr. Jaehoon Yu</a:t>
            </a:r>
          </a:p>
        </p:txBody>
      </p:sp>
    </p:spTree>
    <p:extLst>
      <p:ext uri="{BB962C8B-B14F-4D97-AF65-F5344CB8AC3E}">
        <p14:creationId xmlns:p14="http://schemas.microsoft.com/office/powerpoint/2010/main" val="154722075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457200" y="0"/>
            <a:ext cx="8229600" cy="792162"/>
          </a:xfrm>
        </p:spPr>
        <p:txBody>
          <a:bodyPr/>
          <a:lstStyle/>
          <a:p>
            <a:pPr eaLnBrk="1" hangingPunct="1"/>
            <a:r>
              <a:rPr lang="en-US" sz="4000" dirty="0">
                <a:ea typeface="ＭＳ Ｐゴシック" pitchFamily="-84" charset="-128"/>
                <a:cs typeface="ＭＳ Ｐゴシック" pitchFamily="-84" charset="-128"/>
              </a:rPr>
              <a:t>Particular </a:t>
            </a:r>
            <a:r>
              <a:rPr lang="en-US" sz="4000" dirty="0" err="1">
                <a:ea typeface="ＭＳ Ｐゴシック" pitchFamily="-84" charset="-128"/>
                <a:cs typeface="ＭＳ Ｐゴシック" pitchFamily="-84" charset="-128"/>
              </a:rPr>
              <a:t>Worldlines</a:t>
            </a:r>
            <a:endParaRPr lang="en-US" sz="4000" dirty="0">
              <a:ea typeface="ＭＳ Ｐゴシック" pitchFamily="-84" charset="-128"/>
              <a:cs typeface="ＭＳ Ｐゴシック" pitchFamily="-84" charset="-128"/>
            </a:endParaRPr>
          </a:p>
        </p:txBody>
      </p:sp>
      <p:pic>
        <p:nvPicPr>
          <p:cNvPr id="91138" name="Picture 1"/>
          <p:cNvPicPr>
            <a:picLocks/>
          </p:cNvPicPr>
          <p:nvPr/>
        </p:nvPicPr>
        <p:blipFill>
          <a:blip r:embed="rId3"/>
          <a:srcRect/>
          <a:stretch>
            <a:fillRect/>
          </a:stretch>
        </p:blipFill>
        <p:spPr bwMode="auto">
          <a:xfrm>
            <a:off x="2133600" y="1905000"/>
            <a:ext cx="5791200" cy="43434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a:t>Wed. Feb. 6,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9</a:t>
            </a:fld>
            <a:endParaRPr lang="en-US"/>
          </a:p>
        </p:txBody>
      </p:sp>
      <p:sp>
        <p:nvSpPr>
          <p:cNvPr id="6" name="Footer Placeholder 5"/>
          <p:cNvSpPr>
            <a:spLocks noGrp="1"/>
          </p:cNvSpPr>
          <p:nvPr>
            <p:ph type="ftr" sz="quarter" idx="11"/>
          </p:nvPr>
        </p:nvSpPr>
        <p:spPr/>
        <p:txBody>
          <a:bodyPr/>
          <a:lstStyle/>
          <a:p>
            <a:pPr>
              <a:defRPr/>
            </a:pPr>
            <a:r>
              <a:rPr lang="en-US"/>
              <a:t>PHYS 3313-001, Spring 2019                      Dr. Jaehoon Yu</a:t>
            </a:r>
          </a:p>
        </p:txBody>
      </p:sp>
      <p:sp>
        <p:nvSpPr>
          <p:cNvPr id="8" name="Content Placeholder 2"/>
          <p:cNvSpPr>
            <a:spLocks noGrp="1"/>
          </p:cNvSpPr>
          <p:nvPr>
            <p:ph idx="1"/>
          </p:nvPr>
        </p:nvSpPr>
        <p:spPr>
          <a:xfrm>
            <a:off x="304800" y="685800"/>
            <a:ext cx="8686800" cy="1066800"/>
          </a:xfrm>
        </p:spPr>
        <p:txBody>
          <a:bodyPr/>
          <a:lstStyle/>
          <a:p>
            <a:r>
              <a:rPr lang="en-US" sz="2400" dirty="0">
                <a:solidFill>
                  <a:srgbClr val="000090"/>
                </a:solidFill>
              </a:rPr>
              <a:t>How does the </a:t>
            </a:r>
            <a:r>
              <a:rPr lang="en-US" sz="2400" dirty="0" err="1">
                <a:solidFill>
                  <a:srgbClr val="000090"/>
                </a:solidFill>
              </a:rPr>
              <a:t>worldline</a:t>
            </a:r>
            <a:r>
              <a:rPr lang="en-US" sz="2400" dirty="0">
                <a:solidFill>
                  <a:srgbClr val="000090"/>
                </a:solidFill>
              </a:rPr>
              <a:t> for a spaceship running at the speed v(&lt;c) look?</a:t>
            </a:r>
          </a:p>
          <a:p>
            <a:r>
              <a:rPr lang="en-US" sz="2400" dirty="0">
                <a:solidFill>
                  <a:srgbClr val="000090"/>
                </a:solidFill>
              </a:rPr>
              <a:t>How does the </a:t>
            </a:r>
            <a:r>
              <a:rPr lang="en-US" sz="2400" dirty="0" err="1">
                <a:solidFill>
                  <a:srgbClr val="000090"/>
                </a:solidFill>
              </a:rPr>
              <a:t>worldline</a:t>
            </a:r>
            <a:r>
              <a:rPr lang="en-US" sz="2400" dirty="0">
                <a:solidFill>
                  <a:srgbClr val="000090"/>
                </a:solidFill>
              </a:rPr>
              <a:t> for a light signal look?</a:t>
            </a:r>
          </a:p>
        </p:txBody>
      </p:sp>
      <p:sp>
        <p:nvSpPr>
          <p:cNvPr id="12" name="Rectangle 11"/>
          <p:cNvSpPr/>
          <p:nvPr/>
        </p:nvSpPr>
        <p:spPr bwMode="auto">
          <a:xfrm>
            <a:off x="1981200" y="2590800"/>
            <a:ext cx="1981200" cy="60960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 name="Rectangle 12"/>
          <p:cNvSpPr/>
          <p:nvPr/>
        </p:nvSpPr>
        <p:spPr bwMode="auto">
          <a:xfrm>
            <a:off x="7391400" y="3962400"/>
            <a:ext cx="685800" cy="609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 name="Rectangle 13"/>
          <p:cNvSpPr/>
          <p:nvPr/>
        </p:nvSpPr>
        <p:spPr bwMode="auto">
          <a:xfrm>
            <a:off x="4038600" y="5181600"/>
            <a:ext cx="685800" cy="609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223887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91138"/>
                                        </p:tgtEl>
                                        <p:attrNameLst>
                                          <p:attrName>style.visibility</p:attrName>
                                        </p:attrNameLst>
                                      </p:cBhvr>
                                      <p:to>
                                        <p:strVal val="visible"/>
                                      </p:to>
                                    </p:set>
                                    <p:anim calcmode="lin" valueType="num">
                                      <p:cBhvr>
                                        <p:cTn id="12" dur="500" fill="hold"/>
                                        <p:tgtEl>
                                          <p:spTgt spid="91138"/>
                                        </p:tgtEl>
                                        <p:attrNameLst>
                                          <p:attrName>ppt_w</p:attrName>
                                        </p:attrNameLst>
                                      </p:cBhvr>
                                      <p:tavLst>
                                        <p:tav tm="0">
                                          <p:val>
                                            <p:fltVal val="0"/>
                                          </p:val>
                                        </p:tav>
                                        <p:tav tm="100000">
                                          <p:val>
                                            <p:strVal val="#ppt_w"/>
                                          </p:val>
                                        </p:tav>
                                      </p:tavLst>
                                    </p:anim>
                                    <p:anim calcmode="lin" valueType="num">
                                      <p:cBhvr>
                                        <p:cTn id="13" dur="500" fill="hold"/>
                                        <p:tgtEl>
                                          <p:spTgt spid="91138"/>
                                        </p:tgtEl>
                                        <p:attrNameLst>
                                          <p:attrName>ppt_h</p:attrName>
                                        </p:attrNameLst>
                                      </p:cBhvr>
                                      <p:tavLst>
                                        <p:tav tm="0">
                                          <p:val>
                                            <p:fltVal val="0"/>
                                          </p:val>
                                        </p:tav>
                                        <p:tav tm="100000">
                                          <p:val>
                                            <p:strVal val="#ppt_h"/>
                                          </p:val>
                                        </p:tav>
                                      </p:tavLst>
                                    </p:anim>
                                    <p:animEffect transition="in" filter="fade">
                                      <p:cBhvr>
                                        <p:cTn id="14" dur="500"/>
                                        <p:tgtEl>
                                          <p:spTgt spid="91138"/>
                                        </p:tgtEl>
                                      </p:cBhvr>
                                    </p:animEffect>
                                  </p:childTnLst>
                                </p:cTn>
                              </p:par>
                              <p:par>
                                <p:cTn id="15" presetID="22" presetClass="exit" presetSubtype="2" fill="hold" grpId="0" nodeType="withEffect">
                                  <p:stCondLst>
                                    <p:cond delay="0"/>
                                  </p:stCondLst>
                                  <p:childTnLst>
                                    <p:animEffect transition="out" filter="wipe(right)">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par>
                          <p:cTn id="18" fill="hold">
                            <p:stCondLst>
                              <p:cond delay="500"/>
                            </p:stCondLst>
                            <p:childTnLst>
                              <p:par>
                                <p:cTn id="19" presetID="22" presetClass="exit" presetSubtype="2" fill="hold" grpId="0" nodeType="afterEffect">
                                  <p:stCondLst>
                                    <p:cond delay="0"/>
                                  </p:stCondLst>
                                  <p:childTnLst>
                                    <p:animEffect transition="out" filter="wipe(right)">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8">
                                            <p:txEl>
                                              <p:pRg st="1" end="1"/>
                                            </p:txEl>
                                          </p:spTgt>
                                        </p:tgtEl>
                                        <p:attrNameLst>
                                          <p:attrName>style.visibility</p:attrName>
                                        </p:attrNameLst>
                                      </p:cBhvr>
                                      <p:to>
                                        <p:strVal val="visible"/>
                                      </p:to>
                                    </p:set>
                                    <p:animEffect transition="in" filter="wipe(left)">
                                      <p:cBhvr>
                                        <p:cTn id="26" dur="500"/>
                                        <p:tgtEl>
                                          <p:spTgt spid="8">
                                            <p:txEl>
                                              <p:pRg st="1" end="1"/>
                                            </p:txEl>
                                          </p:spTgt>
                                        </p:tgtEl>
                                      </p:cBhvr>
                                    </p:animEffect>
                                  </p:childTnLst>
                                </p:cTn>
                              </p:par>
                            </p:childTnLst>
                          </p:cTn>
                        </p:par>
                        <p:par>
                          <p:cTn id="27" fill="hold">
                            <p:stCondLst>
                              <p:cond delay="950"/>
                            </p:stCondLst>
                            <p:childTnLst>
                              <p:par>
                                <p:cTn id="28" presetID="22" presetClass="exit" presetSubtype="2" fill="hold" grpId="0" nodeType="afterEffect">
                                  <p:stCondLst>
                                    <p:cond delay="0"/>
                                  </p:stCondLst>
                                  <p:childTnLst>
                                    <p:animEffect transition="out" filter="wipe(right)">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animBg="1"/>
      <p:bldP spid="13" grpId="0" animBg="1"/>
      <p:bldP spid="14"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19957</TotalTime>
  <Words>1052</Words>
  <Application>Microsoft Macintosh PowerPoint</Application>
  <PresentationFormat>On-screen Show (4:3)</PresentationFormat>
  <Paragraphs>130</Paragraphs>
  <Slides>15</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Arial Narrow</vt:lpstr>
      <vt:lpstr>Lucida Grande</vt:lpstr>
      <vt:lpstr>Monotype Corsiva</vt:lpstr>
      <vt:lpstr>Symbol</vt:lpstr>
      <vt:lpstr>Times New Roman</vt:lpstr>
      <vt:lpstr>Wingdings</vt:lpstr>
      <vt:lpstr>phys1443-spring02</vt:lpstr>
      <vt:lpstr>Equation</vt:lpstr>
      <vt:lpstr>PHYS 3313 – Section 001 Lecture #7</vt:lpstr>
      <vt:lpstr>Announcements</vt:lpstr>
      <vt:lpstr>Reminder: Special Project #3</vt:lpstr>
      <vt:lpstr>Twin Paradox</vt:lpstr>
      <vt:lpstr>Twin Paradox cont’d</vt:lpstr>
      <vt:lpstr>The Resolution</vt:lpstr>
      <vt:lpstr>Space-time</vt:lpstr>
      <vt:lpstr>The Space-time Diagram</vt:lpstr>
      <vt:lpstr>Particular Worldlines</vt:lpstr>
      <vt:lpstr>How about the time measured by two  stationary clocks? </vt:lpstr>
      <vt:lpstr>How about the time measured by  two moving clocks?</vt:lpstr>
      <vt:lpstr>The Light Cone</vt:lpstr>
      <vt:lpstr>Space-time Invariance</vt:lpstr>
      <vt:lpstr>The Complete Lorentz Transformations</vt:lpstr>
      <vt:lpstr>Space-time Invariance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696</cp:revision>
  <cp:lastPrinted>2013-08-26T21:25:15Z</cp:lastPrinted>
  <dcterms:created xsi:type="dcterms:W3CDTF">2012-08-27T21:13:02Z</dcterms:created>
  <dcterms:modified xsi:type="dcterms:W3CDTF">2019-02-06T20:39:13Z</dcterms:modified>
</cp:coreProperties>
</file>