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639" r:id="rId3"/>
    <p:sldId id="640" r:id="rId4"/>
    <p:sldId id="664" r:id="rId5"/>
    <p:sldId id="665" r:id="rId6"/>
    <p:sldId id="642" r:id="rId7"/>
    <p:sldId id="643" r:id="rId8"/>
    <p:sldId id="644" r:id="rId9"/>
    <p:sldId id="645" r:id="rId10"/>
    <p:sldId id="646" r:id="rId11"/>
    <p:sldId id="660" r:id="rId12"/>
    <p:sldId id="661" r:id="rId13"/>
    <p:sldId id="647" r:id="rId14"/>
    <p:sldId id="648" r:id="rId15"/>
    <p:sldId id="649" r:id="rId16"/>
    <p:sldId id="650" r:id="rId17"/>
    <p:sldId id="682" r:id="rId18"/>
    <p:sldId id="651" r:id="rId19"/>
    <p:sldId id="652" r:id="rId20"/>
    <p:sldId id="653" r:id="rId21"/>
    <p:sldId id="654" r:id="rId22"/>
    <p:sldId id="655" r:id="rId23"/>
    <p:sldId id="656" r:id="rId24"/>
    <p:sldId id="657" r:id="rId25"/>
    <p:sldId id="658" r:id="rId26"/>
    <p:sldId id="659" r:id="rId2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85"/>
    <p:restoredTop sz="95574"/>
  </p:normalViewPr>
  <p:slideViewPr>
    <p:cSldViewPr>
      <p:cViewPr varScale="1">
        <p:scale>
          <a:sx n="96" d="100"/>
          <a:sy n="96" d="100"/>
        </p:scale>
        <p:origin x="184" y="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13" Type="http://schemas.openxmlformats.org/officeDocument/2006/relationships/image" Target="../media/image80.emf"/><Relationship Id="rId3" Type="http://schemas.openxmlformats.org/officeDocument/2006/relationships/image" Target="../media/image70.emf"/><Relationship Id="rId7" Type="http://schemas.openxmlformats.org/officeDocument/2006/relationships/image" Target="../media/image74.emf"/><Relationship Id="rId12" Type="http://schemas.openxmlformats.org/officeDocument/2006/relationships/image" Target="../media/image79.emf"/><Relationship Id="rId2" Type="http://schemas.openxmlformats.org/officeDocument/2006/relationships/image" Target="../media/image69.emf"/><Relationship Id="rId16" Type="http://schemas.openxmlformats.org/officeDocument/2006/relationships/image" Target="../media/image83.emf"/><Relationship Id="rId1" Type="http://schemas.openxmlformats.org/officeDocument/2006/relationships/image" Target="../media/image68.emf"/><Relationship Id="rId6" Type="http://schemas.openxmlformats.org/officeDocument/2006/relationships/image" Target="../media/image73.emf"/><Relationship Id="rId11" Type="http://schemas.openxmlformats.org/officeDocument/2006/relationships/image" Target="../media/image78.emf"/><Relationship Id="rId5" Type="http://schemas.openxmlformats.org/officeDocument/2006/relationships/image" Target="../media/image72.emf"/><Relationship Id="rId15" Type="http://schemas.openxmlformats.org/officeDocument/2006/relationships/image" Target="../media/image82.emf"/><Relationship Id="rId10" Type="http://schemas.openxmlformats.org/officeDocument/2006/relationships/image" Target="../media/image77.emf"/><Relationship Id="rId4" Type="http://schemas.openxmlformats.org/officeDocument/2006/relationships/image" Target="../media/image71.emf"/><Relationship Id="rId9" Type="http://schemas.openxmlformats.org/officeDocument/2006/relationships/image" Target="../media/image76.emf"/><Relationship Id="rId14" Type="http://schemas.openxmlformats.org/officeDocument/2006/relationships/image" Target="../media/image8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image" Target="../media/image84.emf"/><Relationship Id="rId4" Type="http://schemas.openxmlformats.org/officeDocument/2006/relationships/image" Target="../media/image87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7" Type="http://schemas.openxmlformats.org/officeDocument/2006/relationships/image" Target="../media/image94.emf"/><Relationship Id="rId2" Type="http://schemas.openxmlformats.org/officeDocument/2006/relationships/image" Target="../media/image89.emf"/><Relationship Id="rId1" Type="http://schemas.openxmlformats.org/officeDocument/2006/relationships/image" Target="../media/image88.emf"/><Relationship Id="rId6" Type="http://schemas.openxmlformats.org/officeDocument/2006/relationships/image" Target="../media/image93.emf"/><Relationship Id="rId5" Type="http://schemas.openxmlformats.org/officeDocument/2006/relationships/image" Target="../media/image92.emf"/><Relationship Id="rId4" Type="http://schemas.openxmlformats.org/officeDocument/2006/relationships/image" Target="../media/image91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image" Target="../media/image95.emf"/><Relationship Id="rId4" Type="http://schemas.openxmlformats.org/officeDocument/2006/relationships/image" Target="../media/image9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9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7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Title rewritten</a:t>
            </a:r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88722E-C59B-4449-BCEB-97263DE2B92F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69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this slide</a:t>
            </a: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6E211D-5DDE-5944-8270-F544B67B7BD7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48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Add p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aragraph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from figure 2.27</a:t>
            </a: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CB6D4D-832E-6844-A6EC-AAFA965E607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78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paragraph from figure 2.29</a:t>
            </a: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760979-A5F8-9343-B085-3B62B87C8221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86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Spaced a bit more evenly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6E53C2-8471-EC40-A4B2-319F08A35101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2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arrow head to  the line from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Relativistic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to the graph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Possibly make the line from the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Classical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straight (as in figure 2.310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rather than curved, also add arrow head to this line pointing to the curve.</a:t>
            </a: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12782F-65FF-0C45-838C-1BB939BE1843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70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Spaced a bit more evenly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6E53C2-8471-EC40-A4B2-319F08A35101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10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14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FCAD5E-833D-C64B-9F68-67D28F23EC62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30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arrow head to  the line from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Relativistic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to the graph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Possibly make the line from the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Classical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straight (as in figure 2.310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rather than curved, also add arrow head to this line pointing to the curve.</a:t>
            </a: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12782F-65FF-0C45-838C-1BB939BE1843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7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0B7E2-7A51-D747-84A2-14E3BE625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64" y="6316796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5405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68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51F849-A541-B441-B49D-8B90865F6DA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4" y="6316796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  <p:sldLayoutId id="214748372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11" Type="http://schemas.openxmlformats.org/officeDocument/2006/relationships/image" Target="../media/image22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1.emf"/><Relationship Id="rId4" Type="http://schemas.openxmlformats.org/officeDocument/2006/relationships/image" Target="../media/image17.emf"/><Relationship Id="rId9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31.e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27.bin"/><Relationship Id="rId7" Type="http://schemas.openxmlformats.org/officeDocument/2006/relationships/image" Target="../media/image26.emf"/><Relationship Id="rId12" Type="http://schemas.openxmlformats.org/officeDocument/2006/relationships/image" Target="../media/image28.emf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0.emf"/><Relationship Id="rId20" Type="http://schemas.openxmlformats.org/officeDocument/2006/relationships/image" Target="../media/image32.e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25.emf"/><Relationship Id="rId15" Type="http://schemas.openxmlformats.org/officeDocument/2006/relationships/oleObject" Target="../embeddings/oleObject24.bin"/><Relationship Id="rId10" Type="http://schemas.openxmlformats.org/officeDocument/2006/relationships/oleObject" Target="../embeddings/oleObject21.bin"/><Relationship Id="rId19" Type="http://schemas.openxmlformats.org/officeDocument/2006/relationships/oleObject" Target="../embeddings/oleObject26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7.emf"/><Relationship Id="rId14" Type="http://schemas.openxmlformats.org/officeDocument/2006/relationships/image" Target="../media/image29.emf"/><Relationship Id="rId22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9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6.e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41.e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8.emf"/><Relationship Id="rId5" Type="http://schemas.openxmlformats.org/officeDocument/2006/relationships/image" Target="../media/image35.emf"/><Relationship Id="rId15" Type="http://schemas.openxmlformats.org/officeDocument/2006/relationships/image" Target="../media/image40.e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7.emf"/><Relationship Id="rId14" Type="http://schemas.openxmlformats.org/officeDocument/2006/relationships/oleObject" Target="../embeddings/oleObject3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49.e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6.emf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e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45.emf"/><Relationship Id="rId4" Type="http://schemas.openxmlformats.org/officeDocument/2006/relationships/image" Target="../media/image42.e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image" Target="../media/image57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1.emf"/><Relationship Id="rId12" Type="http://schemas.openxmlformats.org/officeDocument/2006/relationships/image" Target="../media/image5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55.emf"/><Relationship Id="rId5" Type="http://schemas.openxmlformats.org/officeDocument/2006/relationships/image" Target="../media/image50.emf"/><Relationship Id="rId15" Type="http://schemas.openxmlformats.org/officeDocument/2006/relationships/image" Target="../media/image59.emf"/><Relationship Id="rId10" Type="http://schemas.openxmlformats.org/officeDocument/2006/relationships/image" Target="../media/image54.e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3.emf"/><Relationship Id="rId14" Type="http://schemas.openxmlformats.org/officeDocument/2006/relationships/image" Target="../media/image5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65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2.emf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64.emf"/><Relationship Id="rId5" Type="http://schemas.openxmlformats.org/officeDocument/2006/relationships/image" Target="../media/image61.emf"/><Relationship Id="rId15" Type="http://schemas.openxmlformats.org/officeDocument/2006/relationships/image" Target="../media/image66.e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63.emf"/><Relationship Id="rId14" Type="http://schemas.openxmlformats.org/officeDocument/2006/relationships/oleObject" Target="../embeddings/oleObject5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emf"/><Relationship Id="rId18" Type="http://schemas.openxmlformats.org/officeDocument/2006/relationships/oleObject" Target="../embeddings/oleObject59.bin"/><Relationship Id="rId26" Type="http://schemas.openxmlformats.org/officeDocument/2006/relationships/oleObject" Target="../embeddings/oleObject63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76.emf"/><Relationship Id="rId34" Type="http://schemas.openxmlformats.org/officeDocument/2006/relationships/oleObject" Target="../embeddings/oleObject67.bin"/><Relationship Id="rId7" Type="http://schemas.openxmlformats.org/officeDocument/2006/relationships/image" Target="../media/image69.e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74.emf"/><Relationship Id="rId25" Type="http://schemas.openxmlformats.org/officeDocument/2006/relationships/image" Target="../media/image78.emf"/><Relationship Id="rId33" Type="http://schemas.openxmlformats.org/officeDocument/2006/relationships/image" Target="../media/image8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8.bin"/><Relationship Id="rId20" Type="http://schemas.openxmlformats.org/officeDocument/2006/relationships/oleObject" Target="../embeddings/oleObject60.bin"/><Relationship Id="rId29" Type="http://schemas.openxmlformats.org/officeDocument/2006/relationships/image" Target="../media/image80.e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71.emf"/><Relationship Id="rId24" Type="http://schemas.openxmlformats.org/officeDocument/2006/relationships/oleObject" Target="../embeddings/oleObject62.bin"/><Relationship Id="rId32" Type="http://schemas.openxmlformats.org/officeDocument/2006/relationships/oleObject" Target="../embeddings/oleObject66.bin"/><Relationship Id="rId5" Type="http://schemas.openxmlformats.org/officeDocument/2006/relationships/image" Target="../media/image68.emf"/><Relationship Id="rId15" Type="http://schemas.openxmlformats.org/officeDocument/2006/relationships/image" Target="../media/image73.emf"/><Relationship Id="rId23" Type="http://schemas.openxmlformats.org/officeDocument/2006/relationships/image" Target="../media/image77.emf"/><Relationship Id="rId28" Type="http://schemas.openxmlformats.org/officeDocument/2006/relationships/oleObject" Target="../embeddings/oleObject64.bin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75.emf"/><Relationship Id="rId31" Type="http://schemas.openxmlformats.org/officeDocument/2006/relationships/image" Target="../media/image81.e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70.emf"/><Relationship Id="rId14" Type="http://schemas.openxmlformats.org/officeDocument/2006/relationships/oleObject" Target="../embeddings/oleObject57.bin"/><Relationship Id="rId22" Type="http://schemas.openxmlformats.org/officeDocument/2006/relationships/oleObject" Target="../embeddings/oleObject61.bin"/><Relationship Id="rId27" Type="http://schemas.openxmlformats.org/officeDocument/2006/relationships/image" Target="../media/image79.emf"/><Relationship Id="rId30" Type="http://schemas.openxmlformats.org/officeDocument/2006/relationships/oleObject" Target="../embeddings/oleObject65.bin"/><Relationship Id="rId35" Type="http://schemas.openxmlformats.org/officeDocument/2006/relationships/image" Target="../media/image83.emf"/><Relationship Id="rId8" Type="http://schemas.openxmlformats.org/officeDocument/2006/relationships/oleObject" Target="../embeddings/oleObject5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87.emf"/><Relationship Id="rId5" Type="http://schemas.openxmlformats.org/officeDocument/2006/relationships/image" Target="../media/image84.emf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8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13" Type="http://schemas.openxmlformats.org/officeDocument/2006/relationships/oleObject" Target="../embeddings/oleObject77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9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4.e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9.e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78.bin"/><Relationship Id="rId10" Type="http://schemas.openxmlformats.org/officeDocument/2006/relationships/image" Target="../media/image91.emf"/><Relationship Id="rId4" Type="http://schemas.openxmlformats.org/officeDocument/2006/relationships/image" Target="../media/image88.e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9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6.emf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98.emf"/><Relationship Id="rId4" Type="http://schemas.openxmlformats.org/officeDocument/2006/relationships/image" Target="../media/image95.emf"/><Relationship Id="rId9" Type="http://schemas.openxmlformats.org/officeDocument/2006/relationships/oleObject" Target="../embeddings/oleObject82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6.e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emf"/><Relationship Id="rId9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3313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#8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58509" y="1524000"/>
            <a:ext cx="27190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Feb. 11,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90700" y="2286000"/>
            <a:ext cx="6667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The Relativistic Doppler 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Relativistic Momentum and Energy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Relationship Between Relativistic Quantities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Binding Energy</a:t>
            </a: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>
              <a:spcBef>
                <a:spcPct val="20000"/>
              </a:spcBef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6425" cy="54117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If we use the definition of momentum, the momentum of the ball thrown by Frank is entirely in the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direction</a:t>
            </a:r>
          </a:p>
          <a:p>
            <a:pPr eaLnBrk="1" hangingPunct="1">
              <a:buNone/>
            </a:pP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				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800" i="1" baseline="-25000" dirty="0" err="1">
                <a:ea typeface="ＭＳ Ｐゴシック" pitchFamily="-84" charset="-128"/>
                <a:cs typeface="ＭＳ Ｐゴシック" pitchFamily="-84" charset="-128"/>
              </a:rPr>
              <a:t>Fy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mu</a:t>
            </a:r>
            <a:r>
              <a:rPr lang="en-US" sz="2800" i="1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change of momentum as observed by Frank is</a:t>
            </a:r>
          </a:p>
          <a:p>
            <a:pPr eaLnBrk="1" hangingPunct="1">
              <a:buNone/>
            </a:pPr>
            <a:r>
              <a:rPr lang="en-US" sz="28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				</a:t>
            </a:r>
            <a:r>
              <a:rPr lang="el-GR" sz="28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p</a:t>
            </a:r>
            <a:r>
              <a:rPr lang="en-US" sz="2800" i="1" baseline="-25000" dirty="0">
                <a:ea typeface="Arial" pitchFamily="-84" charset="0"/>
                <a:cs typeface="Arial" pitchFamily="-84" charset="0"/>
              </a:rPr>
              <a:t>F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</a:t>
            </a:r>
            <a:r>
              <a:rPr lang="el-GR" sz="28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800" i="1" dirty="0" err="1">
                <a:ea typeface="Arial" pitchFamily="-84" charset="0"/>
                <a:cs typeface="Arial" pitchFamily="-84" charset="0"/>
              </a:rPr>
              <a:t>p</a:t>
            </a:r>
            <a:r>
              <a:rPr lang="en-US" sz="2800" i="1" baseline="-25000" dirty="0" err="1">
                <a:ea typeface="Arial" pitchFamily="-84" charset="0"/>
                <a:cs typeface="Arial" pitchFamily="-84" charset="0"/>
              </a:rPr>
              <a:t>Fy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2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mu</a:t>
            </a:r>
            <a:r>
              <a:rPr lang="en-US" sz="2800" baseline="-25000" dirty="0">
                <a:ea typeface="Arial" pitchFamily="-84" charset="0"/>
                <a:cs typeface="Arial" pitchFamily="-84" charset="0"/>
              </a:rPr>
              <a:t>0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Mary measures the initial velocity of her own ball to be </a:t>
            </a:r>
          </a:p>
          <a:p>
            <a:pPr eaLnBrk="1" hangingPunct="1">
              <a:buNone/>
            </a:pP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				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sz="2800" dirty="0" err="1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i="1" baseline="-25000" dirty="0" err="1">
                <a:ea typeface="ＭＳ Ｐゴシック" pitchFamily="-84" charset="-128"/>
                <a:cs typeface="ＭＳ Ｐゴシック" pitchFamily="-84" charset="-128"/>
              </a:rPr>
              <a:t>Mx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= 0 and </a:t>
            </a:r>
            <a:r>
              <a:rPr lang="en-US" altLang="ja-JP" sz="2800" i="1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sz="2800" dirty="0" err="1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i="1" baseline="-25000" dirty="0" err="1">
                <a:ea typeface="ＭＳ Ｐゴシック" pitchFamily="-84" charset="-128"/>
                <a:cs typeface="ＭＳ Ｐゴシック" pitchFamily="-84" charset="-128"/>
              </a:rPr>
              <a:t>My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800" i="1" dirty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sz="2800" i="1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In order to determine the velocity of Mary’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s ball as measured by Frank we use the velocity transformation equations: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None/>
            </a:pP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				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571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17085728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/>
            <a:r>
              <a:rPr lang="en-US" sz="3600">
                <a:ea typeface="ＭＳ Ｐゴシック" pitchFamily="-84" charset="-128"/>
                <a:cs typeface="ＭＳ Ｐゴシック" pitchFamily="-84" charset="-128"/>
              </a:rPr>
              <a:t>Reminder: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Lorentz Velocity Transformations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077200" cy="4759325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In addition to the previous relations, the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Lorentz velocity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transformations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for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altLang="ja-JP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, and </a:t>
            </a:r>
            <a:r>
              <a:rPr lang="en-US" altLang="ja-JP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>
                <a:ea typeface="ＭＳ Ｐゴシック" pitchFamily="-84" charset="-128"/>
                <a:cs typeface="ＭＳ Ｐゴシック" pitchFamily="-84" charset="-128"/>
              </a:rPr>
              <a:t>z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can be obtained by switching primed and unprimed and changing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to –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.(the velocity of the moving frame!!)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/>
          </p:nvPr>
        </p:nvGraphicFramePr>
        <p:xfrm>
          <a:off x="3962400" y="2667000"/>
          <a:ext cx="1868488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6" name="Equation" r:id="rId3" imgW="774700" imgH="508000" progId="Equation.DSMT4">
                  <p:embed/>
                </p:oleObj>
              </mc:Choice>
              <mc:Fallback>
                <p:oleObj name="Equation" r:id="rId3" imgW="774700" imgH="508000" progId="Equation.DSMT4">
                  <p:embed/>
                  <p:pic>
                    <p:nvPicPr>
                      <p:cNvPr id="1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667000"/>
                        <a:ext cx="1868488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/>
          </p:nvPr>
        </p:nvGraphicFramePr>
        <p:xfrm>
          <a:off x="3976688" y="3657600"/>
          <a:ext cx="2387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7" name="Equation" r:id="rId5" imgW="1016000" imgH="558800" progId="Equation.DSMT4">
                  <p:embed/>
                </p:oleObj>
              </mc:Choice>
              <mc:Fallback>
                <p:oleObj name="Equation" r:id="rId5" imgW="1016000" imgH="558800" progId="Equation.DSMT4">
                  <p:embed/>
                  <p:pic>
                    <p:nvPicPr>
                      <p:cNvPr id="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688" y="3657600"/>
                        <a:ext cx="23876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/>
          </p:nvPr>
        </p:nvGraphicFramePr>
        <p:xfrm>
          <a:off x="3921125" y="5014913"/>
          <a:ext cx="2387600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8" name="Equation" r:id="rId7" imgW="1016000" imgH="533400" progId="Equation.DSMT4">
                  <p:embed/>
                </p:oleObj>
              </mc:Choice>
              <mc:Fallback>
                <p:oleObj name="Equation" r:id="rId7" imgW="1016000" imgH="533400" progId="Equation.DSMT4">
                  <p:embed/>
                  <p:pic>
                    <p:nvPicPr>
                      <p:cNvPr id="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5" y="5014913"/>
                        <a:ext cx="2387600" cy="130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4372" y="2913062"/>
            <a:ext cx="738188" cy="492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1037" y="4068960"/>
            <a:ext cx="700088" cy="525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0400" y="5334000"/>
            <a:ext cx="685800" cy="50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6767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6425" cy="54117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If we use the definition of momentum, the momentum of the ball thrown by Frank is entirely in the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direction</a:t>
            </a:r>
          </a:p>
          <a:p>
            <a:pPr eaLnBrk="1" hangingPunct="1">
              <a:buNone/>
            </a:pP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				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800" i="1" baseline="-25000" dirty="0" err="1">
                <a:ea typeface="ＭＳ Ｐゴシック" pitchFamily="-84" charset="-128"/>
                <a:cs typeface="ＭＳ Ｐゴシック" pitchFamily="-84" charset="-128"/>
              </a:rPr>
              <a:t>Fy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mu</a:t>
            </a:r>
            <a:r>
              <a:rPr lang="en-US" sz="2800" i="1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change of momentum as observed by Frank is</a:t>
            </a:r>
          </a:p>
          <a:p>
            <a:pPr eaLnBrk="1" hangingPunct="1">
              <a:buNone/>
            </a:pPr>
            <a:r>
              <a:rPr lang="en-US" sz="28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				</a:t>
            </a:r>
            <a:r>
              <a:rPr lang="el-GR" sz="28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p</a:t>
            </a:r>
            <a:r>
              <a:rPr lang="en-US" sz="2800" i="1" baseline="-25000" dirty="0">
                <a:ea typeface="Arial" pitchFamily="-84" charset="0"/>
                <a:cs typeface="Arial" pitchFamily="-84" charset="0"/>
              </a:rPr>
              <a:t>F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</a:t>
            </a:r>
            <a:r>
              <a:rPr lang="el-GR" sz="28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800" i="1" dirty="0" err="1">
                <a:ea typeface="Arial" pitchFamily="-84" charset="0"/>
                <a:cs typeface="Arial" pitchFamily="-84" charset="0"/>
              </a:rPr>
              <a:t>p</a:t>
            </a:r>
            <a:r>
              <a:rPr lang="en-US" sz="2800" i="1" baseline="-25000" dirty="0" err="1">
                <a:ea typeface="Arial" pitchFamily="-84" charset="0"/>
                <a:cs typeface="Arial" pitchFamily="-84" charset="0"/>
              </a:rPr>
              <a:t>Fy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2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mu</a:t>
            </a:r>
            <a:r>
              <a:rPr lang="en-US" sz="2800" baseline="-25000" dirty="0">
                <a:ea typeface="Arial" pitchFamily="-84" charset="0"/>
                <a:cs typeface="Arial" pitchFamily="-84" charset="0"/>
              </a:rPr>
              <a:t>0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Mary measures the initial velocity of her own ball to be </a:t>
            </a:r>
          </a:p>
          <a:p>
            <a:pPr eaLnBrk="1" hangingPunct="1">
              <a:buNone/>
            </a:pP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				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sz="2800" dirty="0" err="1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i="1" baseline="-25000" dirty="0" err="1">
                <a:ea typeface="ＭＳ Ｐゴシック" pitchFamily="-84" charset="-128"/>
                <a:cs typeface="ＭＳ Ｐゴシック" pitchFamily="-84" charset="-128"/>
              </a:rPr>
              <a:t>Mx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= 0 and </a:t>
            </a:r>
            <a:r>
              <a:rPr lang="en-US" altLang="ja-JP" sz="2800" i="1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sz="2800" dirty="0" err="1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i="1" baseline="-25000" dirty="0" err="1">
                <a:ea typeface="ＭＳ Ｐゴシック" pitchFamily="-84" charset="-128"/>
                <a:cs typeface="ＭＳ Ｐゴシック" pitchFamily="-84" charset="-128"/>
              </a:rPr>
              <a:t>My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800" i="1" dirty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sz="2800" i="1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In order to determine the velocity of Mary’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s ball as measured by Frank we use the velocity transformation equations: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None/>
            </a:pP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				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571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2822575" y="5459413"/>
          <a:ext cx="12922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7" name="Equation" r:id="rId3" imgW="469900" imgH="203200" progId="Equation.DSMT4">
                  <p:embed/>
                </p:oleObj>
              </mc:Choice>
              <mc:Fallback>
                <p:oleObj name="Equation" r:id="rId3" imgW="469900" imgH="203200" progId="Equation.DSMT4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5459413"/>
                        <a:ext cx="1292225" cy="560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/>
          </p:nvPr>
        </p:nvGraphicFramePr>
        <p:xfrm>
          <a:off x="5029200" y="5291138"/>
          <a:ext cx="349250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8" name="Equation" r:id="rId5" imgW="1270000" imgH="292100" progId="Equation.DSMT4">
                  <p:embed/>
                </p:oleObj>
              </mc:Choice>
              <mc:Fallback>
                <p:oleObj name="Equation" r:id="rId5" imgW="1270000" imgH="292100" progId="Equation.DSMT4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291138"/>
                        <a:ext cx="3492500" cy="8048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103551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sp>
        <p:nvSpPr>
          <p:cNvPr id="117762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686800" cy="5334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Before the collision, the momentum of Mary’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s ball as measured by Frank </a:t>
            </a:r>
            <a:r>
              <a:rPr lang="en-US" altLang="ja-JP" sz="2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(in the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F</a:t>
            </a:r>
            <a:r>
              <a:rPr lang="en-US" altLang="ja-JP" sz="2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ixed frame)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with the Lorentz </a:t>
            </a:r>
            <a:r>
              <a:rPr lang="en-US" altLang="ja-JP" sz="2400">
                <a:ea typeface="ＭＳ Ｐゴシック" pitchFamily="-84" charset="-128"/>
                <a:cs typeface="ＭＳ Ｐゴシック" pitchFamily="-84" charset="-128"/>
              </a:rPr>
              <a:t>velocity transformation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becomes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	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For a perfectly elastic collision, the momentum after the collision is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Thus the change in momentum of Mary’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s ball according to Frank is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OMG!  The linear momentum is not conserved even w/o an external force!!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What do we do? </a:t>
            </a:r>
            <a:endParaRPr lang="en-US" sz="2400" dirty="0">
              <a:ea typeface="ＭＳ Ｐゴシック" pitchFamily="-84" charset="-128"/>
              <a:cs typeface="ＭＳ Ｐゴシック" pitchFamily="-84" charset="-128"/>
              <a:sym typeface="Wingdings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Redefine the momentum in a fashion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Something has changed.   Mass is now,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  <a:sym typeface="Wingdings"/>
              </a:rPr>
              <a:t>m</a:t>
            </a:r>
            <a:r>
              <a:rPr lang="en-US" sz="2400" dirty="0" err="1">
                <a:latin typeface="Symbol" charset="2"/>
                <a:ea typeface="ＭＳ Ｐゴシック" pitchFamily="-84" charset="-128"/>
                <a:cs typeface="Symbol" charset="2"/>
                <a:sym typeface="Wingdings"/>
              </a:rPr>
              <a:t>γ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!!  The relativistic mass!!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Mass as the fundamental property of matter is called the “rest mass”, m</a:t>
            </a:r>
            <a:r>
              <a:rPr lang="en-US" sz="2400" baseline="-250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0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!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  <a:endParaRPr lang="en-US" dirty="0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>
            <p:extLst/>
          </p:nvPr>
        </p:nvGraphicFramePr>
        <p:xfrm>
          <a:off x="5632450" y="4724400"/>
          <a:ext cx="4635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5" name="Equation" r:id="rId4" imgW="266700" imgH="241300" progId="Equation.DSMT4">
                  <p:embed/>
                </p:oleObj>
              </mc:Choice>
              <mc:Fallback>
                <p:oleObj name="Equation" r:id="rId4" imgW="266700" imgH="241300" progId="Equation.DSMT4">
                  <p:embed/>
                  <p:pic>
                    <p:nvPicPr>
                      <p:cNvPr id="50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0" y="4724400"/>
                        <a:ext cx="4635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/>
          </p:nvPr>
        </p:nvGraphicFramePr>
        <p:xfrm>
          <a:off x="1482725" y="1371600"/>
          <a:ext cx="16414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6" name="Equation" r:id="rId6" imgW="596900" imgH="203200" progId="Equation.DSMT4">
                  <p:embed/>
                </p:oleObj>
              </mc:Choice>
              <mc:Fallback>
                <p:oleObj name="Equation" r:id="rId6" imgW="596900" imgH="203200" progId="Equation.DSMT4">
                  <p:embed/>
                  <p:pic>
                    <p:nvPicPr>
                      <p:cNvPr id="1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1371600"/>
                        <a:ext cx="1641475" cy="560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/>
          </p:nvPr>
        </p:nvGraphicFramePr>
        <p:xfrm>
          <a:off x="3733800" y="1219200"/>
          <a:ext cx="38417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7" name="Equation" r:id="rId8" imgW="1397000" imgH="292100" progId="Equation.DSMT4">
                  <p:embed/>
                </p:oleObj>
              </mc:Choice>
              <mc:Fallback>
                <p:oleObj name="Equation" r:id="rId8" imgW="1397000" imgH="292100" progId="Equation.DSMT4">
                  <p:embed/>
                  <p:pic>
                    <p:nvPicPr>
                      <p:cNvPr id="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219200"/>
                        <a:ext cx="3841750" cy="804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/>
          </p:nvPr>
        </p:nvGraphicFramePr>
        <p:xfrm>
          <a:off x="1524000" y="2411412"/>
          <a:ext cx="16414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8" name="Equation" r:id="rId10" imgW="596900" imgH="203200" progId="Equation.DSMT4">
                  <p:embed/>
                </p:oleObj>
              </mc:Choice>
              <mc:Fallback>
                <p:oleObj name="Equation" r:id="rId10" imgW="596900" imgH="203200" progId="Equation.DSMT4">
                  <p:embed/>
                  <p:pic>
                    <p:nvPicPr>
                      <p:cNvPr id="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11412"/>
                        <a:ext cx="1641475" cy="560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/>
          </p:nvPr>
        </p:nvGraphicFramePr>
        <p:xfrm>
          <a:off x="3810000" y="2286000"/>
          <a:ext cx="38417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9" name="Equation" r:id="rId11" imgW="1397000" imgH="292100" progId="Equation.DSMT4">
                  <p:embed/>
                </p:oleObj>
              </mc:Choice>
              <mc:Fallback>
                <p:oleObj name="Equation" r:id="rId11" imgW="1397000" imgH="292100" progId="Equation.DSMT4">
                  <p:embed/>
                  <p:pic>
                    <p:nvPicPr>
                      <p:cNvPr id="1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86000"/>
                        <a:ext cx="3841750" cy="804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/>
          </p:nvPr>
        </p:nvGraphicFramePr>
        <p:xfrm>
          <a:off x="1371600" y="3560762"/>
          <a:ext cx="24447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0" name="Equation" r:id="rId13" imgW="889000" imgH="228600" progId="Equation.DSMT4">
                  <p:embed/>
                </p:oleObj>
              </mc:Choice>
              <mc:Fallback>
                <p:oleObj name="Equation" r:id="rId13" imgW="889000" imgH="228600" progId="Equation.DSMT4">
                  <p:embed/>
                  <p:pic>
                    <p:nvPicPr>
                      <p:cNvPr id="2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60762"/>
                        <a:ext cx="2444750" cy="630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/>
          </p:nvPr>
        </p:nvGraphicFramePr>
        <p:xfrm>
          <a:off x="6000750" y="3560762"/>
          <a:ext cx="14668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1" name="Equation" r:id="rId15" imgW="533400" imgH="228600" progId="Equation.DSMT4">
                  <p:embed/>
                </p:oleObj>
              </mc:Choice>
              <mc:Fallback>
                <p:oleObj name="Equation" r:id="rId15" imgW="533400" imgH="228600" progId="Equation.DSMT4">
                  <p:embed/>
                  <p:pic>
                    <p:nvPicPr>
                      <p:cNvPr id="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3560762"/>
                        <a:ext cx="1466850" cy="630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/>
          </p:nvPr>
        </p:nvGraphicFramePr>
        <p:xfrm>
          <a:off x="6164262" y="4495800"/>
          <a:ext cx="1303338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2" name="Equation" r:id="rId17" imgW="749300" imgH="469900" progId="Equation.DSMT4">
                  <p:embed/>
                </p:oleObj>
              </mc:Choice>
              <mc:Fallback>
                <p:oleObj name="Equation" r:id="rId17" imgW="749300" imgH="469900" progId="Equation.DSMT4">
                  <p:embed/>
                  <p:pic>
                    <p:nvPicPr>
                      <p:cNvPr id="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4262" y="4495800"/>
                        <a:ext cx="1303338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/>
          </p:nvPr>
        </p:nvGraphicFramePr>
        <p:xfrm>
          <a:off x="7469188" y="4724400"/>
          <a:ext cx="6842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3" name="Equation" r:id="rId19" imgW="393700" imgH="241300" progId="Equation.DSMT4">
                  <p:embed/>
                </p:oleObj>
              </mc:Choice>
              <mc:Fallback>
                <p:oleObj name="Equation" r:id="rId19" imgW="393700" imgH="241300" progId="Equation.DSMT4">
                  <p:embed/>
                  <p:pic>
                    <p:nvPicPr>
                      <p:cNvPr id="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188" y="4724400"/>
                        <a:ext cx="684212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/>
          </p:nvPr>
        </p:nvGraphicFramePr>
        <p:xfrm>
          <a:off x="3810000" y="3421062"/>
          <a:ext cx="233997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4" name="Equation" r:id="rId21" imgW="850900" imgH="279400" progId="Equation.DSMT4">
                  <p:embed/>
                </p:oleObj>
              </mc:Choice>
              <mc:Fallback>
                <p:oleObj name="Equation" r:id="rId21" imgW="850900" imgH="279400" progId="Equation.DSMT4">
                  <p:embed/>
                  <p:pic>
                    <p:nvPicPr>
                      <p:cNvPr id="2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21062"/>
                        <a:ext cx="2339975" cy="7699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585605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838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Relativistic and Classical Linear Momentum</a:t>
            </a:r>
          </a:p>
        </p:txBody>
      </p:sp>
      <p:pic>
        <p:nvPicPr>
          <p:cNvPr id="132098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8200"/>
            <a:ext cx="6172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2813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How do we keep momentum conserved in a relativistic case?</a:t>
            </a:r>
          </a:p>
        </p:txBody>
      </p:sp>
      <p:sp>
        <p:nvSpPr>
          <p:cNvPr id="117762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457200"/>
            <a:ext cx="8839200" cy="5791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Redefine the classical momentum in the form: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	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This </a:t>
            </a:r>
            <a:r>
              <a:rPr lang="en-US" sz="2400" dirty="0" err="1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(u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 is different than the </a:t>
            </a:r>
            <a:r>
              <a:rPr lang="en-US" sz="2400" dirty="0" err="1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factor since it uses the particle’s speed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 What?  How does this make sense?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	 Well the particle itself is moving at a relativistic speed, thus that must impact the measurements by the observer in the rest frame!!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Now, the agreed form of the momentum in all frames is (</a:t>
            </a:r>
            <a:r>
              <a:rPr lang="en-US" sz="2400" dirty="0" err="1">
                <a:latin typeface="Symbol" charset="2"/>
                <a:ea typeface="ＭＳ Ｐゴシック" pitchFamily="-84" charset="-128"/>
                <a:cs typeface="Symbol" charset="2"/>
              </a:rPr>
              <a:t>τ</a:t>
            </a:r>
            <a:r>
              <a:rPr lang="en-US" sz="2400" dirty="0">
                <a:latin typeface="Symbol" charset="2"/>
                <a:ea typeface="ＭＳ Ｐゴシック" pitchFamily="-84" charset="-128"/>
                <a:cs typeface="Symbol" charset="2"/>
              </a:rPr>
              <a:t> 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is the proper time):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Resulting in the new relativistic definition of the momentum: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When u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0, this formula becomes that of the classical.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What can the speed </a:t>
            </a:r>
            <a:r>
              <a:rPr lang="en-US" sz="2400" b="1" dirty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be to maintain the relativistic momentum to 1% of classical momentum?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  <a:endParaRPr lang="en-US" dirty="0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819082"/>
              </p:ext>
            </p:extLst>
          </p:nvPr>
        </p:nvGraphicFramePr>
        <p:xfrm>
          <a:off x="7086600" y="4648200"/>
          <a:ext cx="1371600" cy="567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0" name="Equation" r:id="rId4" imgW="584200" imgH="241300" progId="Equation.DSMT4">
                  <p:embed/>
                </p:oleObj>
              </mc:Choice>
              <mc:Fallback>
                <p:oleObj name="Equation" r:id="rId4" imgW="584200" imgH="241300" progId="Equation.DSMT4">
                  <p:embed/>
                  <p:pic>
                    <p:nvPicPr>
                      <p:cNvPr id="50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648200"/>
                        <a:ext cx="1371600" cy="5679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1" name="Object 5"/>
          <p:cNvGraphicFramePr>
            <a:graphicFrameLocks noChangeAspect="1"/>
          </p:cNvGraphicFramePr>
          <p:nvPr>
            <p:extLst/>
          </p:nvPr>
        </p:nvGraphicFramePr>
        <p:xfrm>
          <a:off x="2958194" y="914400"/>
          <a:ext cx="194241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1" name="Equation" r:id="rId6" imgW="927100" imgH="254000" progId="Equation.DSMT4">
                  <p:embed/>
                </p:oleObj>
              </mc:Choice>
              <mc:Fallback>
                <p:oleObj name="Equation" r:id="rId6" imgW="927100" imgH="254000" progId="Equation.DSMT4">
                  <p:embed/>
                  <p:pic>
                    <p:nvPicPr>
                      <p:cNvPr id="275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8194" y="914400"/>
                        <a:ext cx="1942419" cy="53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2" name="Object 6"/>
          <p:cNvGraphicFramePr>
            <a:graphicFrameLocks noChangeAspect="1"/>
          </p:cNvGraphicFramePr>
          <p:nvPr>
            <p:extLst/>
          </p:nvPr>
        </p:nvGraphicFramePr>
        <p:xfrm>
          <a:off x="4964112" y="762000"/>
          <a:ext cx="1911673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2" name="Equation" r:id="rId8" imgW="927100" imgH="469900" progId="Equation.DSMT4">
                  <p:embed/>
                </p:oleObj>
              </mc:Choice>
              <mc:Fallback>
                <p:oleObj name="Equation" r:id="rId8" imgW="927100" imgH="469900" progId="Equation.DSMT4">
                  <p:embed/>
                  <p:pic>
                    <p:nvPicPr>
                      <p:cNvPr id="275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2" y="762000"/>
                        <a:ext cx="1911673" cy="9699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113994"/>
              </p:ext>
            </p:extLst>
          </p:nvPr>
        </p:nvGraphicFramePr>
        <p:xfrm>
          <a:off x="1447800" y="3657600"/>
          <a:ext cx="1787600" cy="101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3" name="Equation" r:id="rId10" imgW="736600" imgH="419100" progId="Equation.DSMT4">
                  <p:embed/>
                </p:oleObj>
              </mc:Choice>
              <mc:Fallback>
                <p:oleObj name="Equation" r:id="rId10" imgW="736600" imgH="419100" progId="Equation.DSMT4">
                  <p:embed/>
                  <p:pic>
                    <p:nvPicPr>
                      <p:cNvPr id="2754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657600"/>
                        <a:ext cx="1787600" cy="10189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26492"/>
              </p:ext>
            </p:extLst>
          </p:nvPr>
        </p:nvGraphicFramePr>
        <p:xfrm>
          <a:off x="3200400" y="3657600"/>
          <a:ext cx="1634756" cy="101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4" name="Equation" r:id="rId12" imgW="673100" imgH="419100" progId="Equation.DSMT4">
                  <p:embed/>
                </p:oleObj>
              </mc:Choice>
              <mc:Fallback>
                <p:oleObj name="Equation" r:id="rId12" imgW="673100" imgH="419100" progId="Equation.DSMT4">
                  <p:embed/>
                  <p:pic>
                    <p:nvPicPr>
                      <p:cNvPr id="2754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657600"/>
                        <a:ext cx="1634756" cy="10189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940715"/>
              </p:ext>
            </p:extLst>
          </p:nvPr>
        </p:nvGraphicFramePr>
        <p:xfrm>
          <a:off x="4786424" y="3838354"/>
          <a:ext cx="1080976" cy="58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5" name="Equation" r:id="rId14" imgW="444500" imgH="241300" progId="Equation.DSMT4">
                  <p:embed/>
                </p:oleObj>
              </mc:Choice>
              <mc:Fallback>
                <p:oleObj name="Equation" r:id="rId14" imgW="444500" imgH="241300" progId="Equation.DSMT4">
                  <p:embed/>
                  <p:pic>
                    <p:nvPicPr>
                      <p:cNvPr id="2754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424" y="3838354"/>
                        <a:ext cx="1080976" cy="5870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874213"/>
              </p:ext>
            </p:extLst>
          </p:nvPr>
        </p:nvGraphicFramePr>
        <p:xfrm>
          <a:off x="5826642" y="3685954"/>
          <a:ext cx="225055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6" name="Equation" r:id="rId16" imgW="927100" imgH="469900" progId="Equation.DSMT4">
                  <p:embed/>
                </p:oleObj>
              </mc:Choice>
              <mc:Fallback>
                <p:oleObj name="Equation" r:id="rId16" imgW="927100" imgH="469900" progId="Equation.DSMT4">
                  <p:embed/>
                  <p:pic>
                    <p:nvPicPr>
                      <p:cNvPr id="2754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642" y="3685954"/>
                        <a:ext cx="2250558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A6A914-8745-5048-9BE4-B83BC9D06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</p:spTree>
    <p:extLst>
      <p:ext uri="{BB962C8B-B14F-4D97-AF65-F5344CB8AC3E}">
        <p14:creationId xmlns:p14="http://schemas.microsoft.com/office/powerpoint/2010/main" val="419293441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8012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Relativistic Energy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609600"/>
            <a:ext cx="8453438" cy="50307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Due to the new idea of relativistic mass, we must now redefine the concepts of work and energy.</a:t>
            </a:r>
          </a:p>
          <a:p>
            <a:pPr lvl="1" eaLnBrk="1" hangingPunct="1"/>
            <a:r>
              <a:rPr lang="en-US" sz="2400" dirty="0"/>
              <a:t>Modify Newton</a:t>
            </a:r>
            <a:r>
              <a:rPr lang="en-US" sz="2400" dirty="0">
                <a:ea typeface="ＭＳ Ｐゴシック" pitchFamily="-84" charset="-128"/>
              </a:rPr>
              <a:t>’</a:t>
            </a:r>
            <a:r>
              <a:rPr lang="en-US" altLang="ja-JP" sz="2400" dirty="0"/>
              <a:t>s second law to include our new definition of linear momentum, and the force becomes:</a:t>
            </a:r>
          </a:p>
          <a:p>
            <a:pPr lvl="1" eaLnBrk="1" hangingPunct="1"/>
            <a:endParaRPr lang="en-US" altLang="ja-JP" sz="2400" dirty="0"/>
          </a:p>
          <a:p>
            <a:pPr lvl="1" eaLnBrk="1" hangingPunct="1"/>
            <a:endParaRPr lang="en-US" altLang="ja-JP" sz="2400" dirty="0"/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work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W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done by a force </a:t>
            </a:r>
            <a:r>
              <a:rPr lang="en-US" sz="2800" b="1" dirty="0"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to move a particle from rest to a certain kinetic energy is</a:t>
            </a:r>
          </a:p>
          <a:p>
            <a:pPr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Resulting relativistic kinetic energy becomes</a:t>
            </a:r>
          </a:p>
          <a:p>
            <a:pPr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Why doesn’t this look anything like the classical KE?</a:t>
            </a:r>
          </a:p>
          <a:p>
            <a:pPr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/>
          </p:nvPr>
        </p:nvGraphicFramePr>
        <p:xfrm>
          <a:off x="3276600" y="2297113"/>
          <a:ext cx="124301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7" name="Equation" r:id="rId3" imgW="635000" imgH="419100" progId="Equation.DSMT4">
                  <p:embed/>
                </p:oleObj>
              </mc:Choice>
              <mc:Fallback>
                <p:oleObj name="Equation" r:id="rId3" imgW="635000" imgH="419100" progId="Equation.DSMT4">
                  <p:embed/>
                  <p:pic>
                    <p:nvPicPr>
                      <p:cNvPr id="563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97113"/>
                        <a:ext cx="1243013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>
            <p:extLst/>
          </p:nvPr>
        </p:nvGraphicFramePr>
        <p:xfrm>
          <a:off x="4157663" y="3970338"/>
          <a:ext cx="15176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8" name="Equation" r:id="rId5" imgW="584200" imgH="152400" progId="Equation.DSMT4">
                  <p:embed/>
                </p:oleObj>
              </mc:Choice>
              <mc:Fallback>
                <p:oleObj name="Equation" r:id="rId5" imgW="584200" imgH="152400" progId="Equation.DSMT4">
                  <p:embed/>
                  <p:pic>
                    <p:nvPicPr>
                      <p:cNvPr id="563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663" y="3970338"/>
                        <a:ext cx="1517650" cy="396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>
            <p:extLst/>
          </p:nvPr>
        </p:nvGraphicFramePr>
        <p:xfrm>
          <a:off x="1281113" y="5056188"/>
          <a:ext cx="32766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9" name="Equation" r:id="rId7" imgW="1282700" imgH="330200" progId="Equation.DSMT4">
                  <p:embed/>
                </p:oleObj>
              </mc:Choice>
              <mc:Fallback>
                <p:oleObj name="Equation" r:id="rId7" imgW="1282700" imgH="330200" progId="Equation.DSMT4">
                  <p:embed/>
                  <p:pic>
                    <p:nvPicPr>
                      <p:cNvPr id="563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5056188"/>
                        <a:ext cx="3276600" cy="84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>
            <p:extLst/>
          </p:nvPr>
        </p:nvGraphicFramePr>
        <p:xfrm>
          <a:off x="4572000" y="2362200"/>
          <a:ext cx="14160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80" name="Equation" r:id="rId9" imgW="723900" imgH="393700" progId="Equation.DSMT4">
                  <p:embed/>
                </p:oleObj>
              </mc:Choice>
              <mc:Fallback>
                <p:oleObj name="Equation" r:id="rId9" imgW="723900" imgH="393700" progId="Equation.DSMT4">
                  <p:embed/>
                  <p:pic>
                    <p:nvPicPr>
                      <p:cNvPr id="563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62200"/>
                        <a:ext cx="141605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7" name="Object 7"/>
          <p:cNvGraphicFramePr>
            <a:graphicFrameLocks noChangeAspect="1"/>
          </p:cNvGraphicFramePr>
          <p:nvPr>
            <p:extLst/>
          </p:nvPr>
        </p:nvGraphicFramePr>
        <p:xfrm>
          <a:off x="6096000" y="2133600"/>
          <a:ext cx="201295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81" name="Equation" r:id="rId11" imgW="1028700" imgH="609600" progId="Equation.DSMT4">
                  <p:embed/>
                </p:oleObj>
              </mc:Choice>
              <mc:Fallback>
                <p:oleObj name="Equation" r:id="rId11" imgW="1028700" imgH="609600" progId="Equation.DSMT4">
                  <p:embed/>
                  <p:pic>
                    <p:nvPicPr>
                      <p:cNvPr id="563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133600"/>
                        <a:ext cx="2012950" cy="119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/>
          </p:nvPr>
        </p:nvGraphicFramePr>
        <p:xfrm>
          <a:off x="4467225" y="5181600"/>
          <a:ext cx="223837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82" name="Equation" r:id="rId13" imgW="876300" imgH="228600" progId="Equation.DSMT4">
                  <p:embed/>
                </p:oleObj>
              </mc:Choice>
              <mc:Fallback>
                <p:oleObj name="Equation" r:id="rId13" imgW="876300" imgH="228600" progId="Equation.DSMT4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5181600"/>
                        <a:ext cx="2238375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/>
          </p:nvPr>
        </p:nvGraphicFramePr>
        <p:xfrm>
          <a:off x="6629400" y="5181600"/>
          <a:ext cx="17526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83" name="Equation" r:id="rId15" imgW="685800" imgH="241300" progId="Equation.DSMT4">
                  <p:embed/>
                </p:oleObj>
              </mc:Choice>
              <mc:Fallback>
                <p:oleObj name="Equation" r:id="rId15" imgW="685800" imgH="241300" progId="Equation.DSMT4">
                  <p:embed/>
                  <p:pic>
                    <p:nvPicPr>
                      <p:cNvPr id="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181600"/>
                        <a:ext cx="1752600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/>
          </p:nvPr>
        </p:nvGraphicFramePr>
        <p:xfrm>
          <a:off x="5638800" y="3657600"/>
          <a:ext cx="25400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84" name="Equation" r:id="rId17" imgW="977900" imgH="393700" progId="Equation.DSMT4">
                  <p:embed/>
                </p:oleObj>
              </mc:Choice>
              <mc:Fallback>
                <p:oleObj name="Equation" r:id="rId17" imgW="977900" imgH="393700" progId="Equation.DSMT4">
                  <p:embed/>
                  <p:pic>
                    <p:nvPicPr>
                      <p:cNvPr id="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657600"/>
                        <a:ext cx="2540000" cy="10239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987386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2515B-F9E7-BA42-8E3E-99655D679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4953000"/>
          </a:xfrm>
        </p:spPr>
        <p:txBody>
          <a:bodyPr/>
          <a:lstStyle/>
          <a:p>
            <a:r>
              <a:rPr lang="en-US" dirty="0"/>
              <a:t>All relativistic quantities must become that of classical quantity at very low speed, u&lt;&lt;c</a:t>
            </a:r>
          </a:p>
          <a:p>
            <a:r>
              <a:rPr lang="en-US" dirty="0"/>
              <a:t>How does                              become                   ?</a:t>
            </a:r>
          </a:p>
          <a:p>
            <a:r>
              <a:rPr lang="en-US" dirty="0"/>
              <a:t>When u&lt;&lt;c, one can expand </a:t>
            </a:r>
            <a:r>
              <a:rPr lang="en-US" dirty="0" err="1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factor as follows</a:t>
            </a:r>
          </a:p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Thus,</a:t>
            </a:r>
          </a:p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endParaRPr lang="en-US" dirty="0"/>
          </a:p>
        </p:txBody>
      </p:sp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608012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Relativistic KE at u&lt;&lt;c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301030"/>
              </p:ext>
            </p:extLst>
          </p:nvPr>
        </p:nvGraphicFramePr>
        <p:xfrm>
          <a:off x="2717388" y="2209800"/>
          <a:ext cx="2464212" cy="617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7" name="Equation" r:id="rId4" imgW="965200" imgH="241300" progId="Equation.DSMT4">
                  <p:embed/>
                </p:oleObj>
              </mc:Choice>
              <mc:Fallback>
                <p:oleObj name="Equation" r:id="rId4" imgW="965200" imgH="241300" progId="Equation.DSMT4">
                  <p:embed/>
                  <p:pic>
                    <p:nvPicPr>
                      <p:cNvPr id="563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388" y="2209800"/>
                        <a:ext cx="2464212" cy="6172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421845"/>
              </p:ext>
            </p:extLst>
          </p:nvPr>
        </p:nvGraphicFramePr>
        <p:xfrm>
          <a:off x="6629400" y="2093086"/>
          <a:ext cx="1572801" cy="9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8" name="Equation" r:id="rId6" imgW="685800" imgH="393700" progId="Equation.DSMT4">
                  <p:embed/>
                </p:oleObj>
              </mc:Choice>
              <mc:Fallback>
                <p:oleObj name="Equation" r:id="rId6" imgW="685800" imgH="393700" progId="Equation.DSMT4">
                  <p:embed/>
                  <p:pic>
                    <p:nvPicPr>
                      <p:cNvPr id="563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093086"/>
                        <a:ext cx="1572801" cy="908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91561DE-DA6F-4D4C-901B-E1C2E71281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3352800"/>
            <a:ext cx="10541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7E0ED0-9ED3-2945-A12D-891E06104E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9336" y="3383258"/>
            <a:ext cx="10160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45E9EB-7E68-D749-B315-17061D012E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4200" y="3460613"/>
            <a:ext cx="2082800" cy="50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163A11-9A9E-E84C-AA29-8E2DC31EE7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46255" y="3460613"/>
            <a:ext cx="1028700" cy="50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AE403D-DF03-B84C-A8D6-523313DF00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4845" y="4667967"/>
            <a:ext cx="1825624" cy="445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2B865D-2A9B-4E4D-8E11-B3859AD3F2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83471" y="4495801"/>
            <a:ext cx="2298129" cy="795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BF0988-E8EB-4B47-881B-79795541CE8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4602" y="4465879"/>
            <a:ext cx="1346472" cy="792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72DB73-CF04-6F46-9A63-FC84ACC4882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14076" y="4446265"/>
            <a:ext cx="826071" cy="85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1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114800"/>
          </a:xfrm>
        </p:spPr>
        <p:txBody>
          <a:bodyPr/>
          <a:lstStyle/>
          <a:p>
            <a:r>
              <a:rPr lang="en-US" sz="4800" dirty="0"/>
              <a:t>Only                         is RIGHT! </a:t>
            </a:r>
          </a:p>
          <a:p>
            <a:endParaRPr lang="en-US" sz="4800" dirty="0"/>
          </a:p>
          <a:p>
            <a:r>
              <a:rPr lang="en-US" sz="4800" dirty="0"/>
              <a:t>              and                 are WRONG!</a:t>
            </a:r>
          </a:p>
        </p:txBody>
      </p:sp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608012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Big note on Relativistic KE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73353"/>
              </p:ext>
            </p:extLst>
          </p:nvPr>
        </p:nvGraphicFramePr>
        <p:xfrm>
          <a:off x="1878013" y="1371600"/>
          <a:ext cx="3073812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6" name="Equation" r:id="rId3" imgW="965200" imgH="241300" progId="Equation.DSMT4">
                  <p:embed/>
                </p:oleObj>
              </mc:Choice>
              <mc:Fallback>
                <p:oleObj name="Equation" r:id="rId3" imgW="965200" imgH="241300" progId="Equation.DSMT4">
                  <p:embed/>
                  <p:pic>
                    <p:nvPicPr>
                      <p:cNvPr id="563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1371600"/>
                        <a:ext cx="3073812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078756"/>
              </p:ext>
            </p:extLst>
          </p:nvPr>
        </p:nvGraphicFramePr>
        <p:xfrm>
          <a:off x="582613" y="2971800"/>
          <a:ext cx="19796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7" name="Equation" r:id="rId5" imgW="685800" imgH="393700" progId="Equation.DSMT4">
                  <p:embed/>
                </p:oleObj>
              </mc:Choice>
              <mc:Fallback>
                <p:oleObj name="Equation" r:id="rId5" imgW="685800" imgH="393700" progId="Equation.DSMT4">
                  <p:embed/>
                  <p:pic>
                    <p:nvPicPr>
                      <p:cNvPr id="563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2971800"/>
                        <a:ext cx="197961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564168"/>
              </p:ext>
            </p:extLst>
          </p:nvPr>
        </p:nvGraphicFramePr>
        <p:xfrm>
          <a:off x="3554413" y="2971800"/>
          <a:ext cx="22367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8" name="Equation" r:id="rId7" imgW="774700" imgH="393700" progId="Equation.DSMT4">
                  <p:embed/>
                </p:oleObj>
              </mc:Choice>
              <mc:Fallback>
                <p:oleObj name="Equation" r:id="rId7" imgW="774700" imgH="393700" progId="Equation.DSMT4">
                  <p:embed/>
                  <p:pic>
                    <p:nvPicPr>
                      <p:cNvPr id="2795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2971800"/>
                        <a:ext cx="2236787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178167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6425" cy="57785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Total Energy and Rest Energy</a:t>
            </a:r>
          </a:p>
        </p:txBody>
      </p:sp>
      <p:sp>
        <p:nvSpPr>
          <p:cNvPr id="13414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88325" cy="5257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Rewriting the relativistic kinetic energy, we obtain: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term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mc</a:t>
            </a:r>
            <a:r>
              <a:rPr lang="en-US" sz="28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 called the rest energy and is denoted by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800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sum of the kinetic energy and rest energy is interpreted as the total energy of the particle.  (note that u is the speed of the particle)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>
            <p:extLst/>
          </p:nvPr>
        </p:nvGraphicFramePr>
        <p:xfrm>
          <a:off x="498475" y="4899025"/>
          <a:ext cx="22383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39" name="Equation" r:id="rId4" imgW="876300" imgH="228600" progId="Equation.DSMT4">
                  <p:embed/>
                </p:oleObj>
              </mc:Choice>
              <mc:Fallback>
                <p:oleObj name="Equation" r:id="rId4" imgW="876300" imgH="228600" progId="Equation.DSMT4">
                  <p:embed/>
                  <p:pic>
                    <p:nvPicPr>
                      <p:cNvPr id="665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4899025"/>
                        <a:ext cx="2238375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>
            <p:extLst/>
          </p:nvPr>
        </p:nvGraphicFramePr>
        <p:xfrm>
          <a:off x="2682875" y="4673600"/>
          <a:ext cx="214153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0" name="Equation" r:id="rId6" imgW="838200" imgH="495300" progId="Equation.DSMT4">
                  <p:embed/>
                </p:oleObj>
              </mc:Choice>
              <mc:Fallback>
                <p:oleObj name="Equation" r:id="rId6" imgW="838200" imgH="495300" progId="Equation.DSMT4">
                  <p:embed/>
                  <p:pic>
                    <p:nvPicPr>
                      <p:cNvPr id="665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4673600"/>
                        <a:ext cx="2141538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>
            <p:extLst/>
          </p:nvPr>
        </p:nvGraphicFramePr>
        <p:xfrm>
          <a:off x="4851400" y="4738688"/>
          <a:ext cx="2143125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1" name="Equation" r:id="rId8" imgW="838200" imgH="469900" progId="Equation.DSMT4">
                  <p:embed/>
                </p:oleObj>
              </mc:Choice>
              <mc:Fallback>
                <p:oleObj name="Equation" r:id="rId8" imgW="838200" imgH="469900" progId="Equation.DSMT4">
                  <p:embed/>
                  <p:pic>
                    <p:nvPicPr>
                      <p:cNvPr id="665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4738688"/>
                        <a:ext cx="2143125" cy="120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>
            <p:extLst/>
          </p:nvPr>
        </p:nvGraphicFramePr>
        <p:xfrm>
          <a:off x="7054850" y="5041900"/>
          <a:ext cx="11366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2" name="Equation" r:id="rId10" imgW="444500" imgH="203200" progId="Equation.DSMT4">
                  <p:embed/>
                </p:oleObj>
              </mc:Choice>
              <mc:Fallback>
                <p:oleObj name="Equation" r:id="rId10" imgW="444500" imgH="203200" progId="Equation.DSMT4">
                  <p:embed/>
                  <p:pic>
                    <p:nvPicPr>
                      <p:cNvPr id="665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850" y="5041900"/>
                        <a:ext cx="113665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/>
          </p:nvPr>
        </p:nvGraphicFramePr>
        <p:xfrm>
          <a:off x="2667000" y="1038225"/>
          <a:ext cx="4614863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3" name="Equation" r:id="rId12" imgW="1841500" imgH="495300" progId="Equation.DSMT4">
                  <p:embed/>
                </p:oleObj>
              </mc:Choice>
              <mc:Fallback>
                <p:oleObj name="Equation" r:id="rId12" imgW="1841500" imgH="495300" progId="Equation.DSMT4">
                  <p:embed/>
                  <p:pic>
                    <p:nvPicPr>
                      <p:cNvPr id="1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038225"/>
                        <a:ext cx="4614863" cy="1247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372701"/>
              </p:ext>
            </p:extLst>
          </p:nvPr>
        </p:nvGraphicFramePr>
        <p:xfrm>
          <a:off x="3429000" y="2590800"/>
          <a:ext cx="2133600" cy="840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4" name="Equation" r:id="rId14" imgW="584200" imgH="228600" progId="Equation.DSMT4">
                  <p:embed/>
                </p:oleObj>
              </mc:Choice>
              <mc:Fallback>
                <p:oleObj name="Equation" r:id="rId14" imgW="584200" imgH="228600" progId="Equation.DSMT4">
                  <p:embed/>
                  <p:pic>
                    <p:nvPicPr>
                      <p:cNvPr id="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590800"/>
                        <a:ext cx="2133600" cy="8400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157394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685800"/>
            <a:ext cx="8458200" cy="5562600"/>
          </a:xfrm>
        </p:spPr>
        <p:txBody>
          <a:bodyPr/>
          <a:lstStyle/>
          <a:p>
            <a:pPr eaLnBrk="1" hangingPunct="1"/>
            <a:r>
              <a:rPr lang="en-US" sz="2400" dirty="0"/>
              <a:t>Homework #2</a:t>
            </a:r>
          </a:p>
          <a:p>
            <a:pPr lvl="1" eaLnBrk="1" hangingPunct="1"/>
            <a:r>
              <a:rPr lang="en-US" sz="2000" dirty="0"/>
              <a:t>CH3 end of the chapter problems: 2, 19, 27, 36, 41, 47 and 57</a:t>
            </a:r>
          </a:p>
          <a:p>
            <a:pPr lvl="1" eaLnBrk="1" hangingPunct="1"/>
            <a:r>
              <a:rPr lang="en-US" sz="2000" dirty="0"/>
              <a:t>Due Wednesday, Feb. 22</a:t>
            </a:r>
          </a:p>
          <a:p>
            <a:pPr eaLnBrk="1" hangingPunct="1"/>
            <a:r>
              <a:rPr lang="en-US" sz="2400" dirty="0"/>
              <a:t>Reminder: Quiz #2 Monday, Feb. 18</a:t>
            </a:r>
          </a:p>
          <a:p>
            <a:pPr lvl="1" eaLnBrk="1" hangingPunct="1"/>
            <a:r>
              <a:rPr lang="en-US" sz="2000" dirty="0"/>
              <a:t>Beginning of the class</a:t>
            </a:r>
          </a:p>
          <a:p>
            <a:pPr lvl="1" eaLnBrk="1" hangingPunct="1"/>
            <a:r>
              <a:rPr lang="en-US" sz="2000" dirty="0"/>
              <a:t>Covers CH1.1 – what we finish this Wednesday, Feb. 13</a:t>
            </a:r>
          </a:p>
          <a:p>
            <a:pPr lvl="1" eaLnBrk="1" hangingPunct="1"/>
            <a:r>
              <a:rPr lang="en-US" sz="2000" dirty="0"/>
              <a:t>You can bring your calculator but it must not have any relevant formula pre-input</a:t>
            </a:r>
          </a:p>
          <a:p>
            <a:pPr lvl="1" eaLnBrk="1" hangingPunct="1"/>
            <a:r>
              <a:rPr lang="en-US" sz="2000" dirty="0"/>
              <a:t>BYOF: You may bring a one 8.5x11.5 sheet (front and back) of handwritten formulae and values of constants for the exam</a:t>
            </a:r>
          </a:p>
          <a:p>
            <a:pPr lvl="1" eaLnBrk="1" hangingPunct="1"/>
            <a:r>
              <a:rPr lang="en-US" sz="2000" dirty="0"/>
              <a:t>No derivations, word definitions, or solutions of any problems !</a:t>
            </a:r>
          </a:p>
          <a:p>
            <a:pPr lvl="2" eaLnBrk="1" hangingPunct="1"/>
            <a:r>
              <a:rPr lang="en-US" sz="1800" dirty="0"/>
              <a:t>Lorentz velocity addition NOT allowed!!</a:t>
            </a:r>
          </a:p>
          <a:p>
            <a:pPr lvl="2" eaLnBrk="1" hangingPunct="1"/>
            <a:r>
              <a:rPr lang="en-US" sz="1800" dirty="0"/>
              <a:t>Maxwell’s equations NOT allowed!!</a:t>
            </a:r>
          </a:p>
          <a:p>
            <a:pPr lvl="1" eaLnBrk="1" hangingPunct="1"/>
            <a:r>
              <a:rPr lang="en-US" sz="2000" dirty="0"/>
              <a:t>No additional formulae or values of constants will be provided!</a:t>
            </a:r>
          </a:p>
        </p:txBody>
      </p:sp>
    </p:spTree>
    <p:extLst>
      <p:ext uri="{BB962C8B-B14F-4D97-AF65-F5344CB8AC3E}">
        <p14:creationId xmlns:p14="http://schemas.microsoft.com/office/powerpoint/2010/main" val="1475033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838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Relativistic and Classical Kinetic Energies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pic>
        <p:nvPicPr>
          <p:cNvPr id="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300" y="838200"/>
            <a:ext cx="59309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236451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458200" cy="40386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We square this formula, multiply by 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sz="2800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, and rearrange the terms.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02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5334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C00000"/>
                </a:solidFill>
                <a:ea typeface="ＭＳ Ｐゴシック" pitchFamily="-84" charset="-128"/>
                <a:cs typeface="ＭＳ Ｐゴシック" pitchFamily="-84" charset="-128"/>
              </a:rPr>
              <a:t>Relationship of Energy and Momentum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6629400" y="3581400"/>
            <a:ext cx="1066800" cy="6858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848600" y="3581400"/>
            <a:ext cx="914400" cy="6858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>
            <p:extLst/>
          </p:nvPr>
        </p:nvGraphicFramePr>
        <p:xfrm>
          <a:off x="2895600" y="5446713"/>
          <a:ext cx="106203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93" name="Equation" r:id="rId4" imgW="342900" imgH="190500" progId="Equation.DSMT4">
                  <p:embed/>
                </p:oleObj>
              </mc:Choice>
              <mc:Fallback>
                <p:oleObj name="Equation" r:id="rId4" imgW="342900" imgH="190500" progId="Equation.DSMT4">
                  <p:embed/>
                  <p:pic>
                    <p:nvPicPr>
                      <p:cNvPr id="727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46713"/>
                        <a:ext cx="1062037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 bwMode="auto">
          <a:xfrm>
            <a:off x="1371600" y="4495800"/>
            <a:ext cx="1261177" cy="917079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660066"/>
                </a:solidFill>
                <a:effectLst/>
                <a:latin typeface="+mj-lt"/>
              </a:rPr>
              <a:t>Rewrite</a:t>
            </a:r>
          </a:p>
        </p:txBody>
      </p:sp>
      <p:sp>
        <p:nvSpPr>
          <p:cNvPr id="18" name="Right Arrow 17"/>
          <p:cNvSpPr/>
          <p:nvPr/>
        </p:nvSpPr>
        <p:spPr bwMode="auto">
          <a:xfrm>
            <a:off x="1371600" y="5407521"/>
            <a:ext cx="1261177" cy="917079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660066"/>
                </a:solidFill>
                <a:effectLst/>
                <a:latin typeface="+mj-lt"/>
              </a:rPr>
              <a:t>Rewrite</a:t>
            </a: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>
            <p:extLst/>
          </p:nvPr>
        </p:nvGraphicFramePr>
        <p:xfrm>
          <a:off x="3048000" y="4549775"/>
          <a:ext cx="14176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94" name="Equation" r:id="rId6" imgW="457200" imgH="228600" progId="Equation.DSMT4">
                  <p:embed/>
                </p:oleObj>
              </mc:Choice>
              <mc:Fallback>
                <p:oleObj name="Equation" r:id="rId6" imgW="457200" imgH="228600" progId="Equation.DSMT4">
                  <p:embed/>
                  <p:pic>
                    <p:nvPicPr>
                      <p:cNvPr id="727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49775"/>
                        <a:ext cx="1417638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>
            <p:extLst/>
          </p:nvPr>
        </p:nvGraphicFramePr>
        <p:xfrm>
          <a:off x="3941763" y="5410200"/>
          <a:ext cx="236378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95" name="Equation" r:id="rId8" imgW="762000" imgH="228600" progId="Equation.DSMT4">
                  <p:embed/>
                </p:oleObj>
              </mc:Choice>
              <mc:Fallback>
                <p:oleObj name="Equation" r:id="rId8" imgW="762000" imgH="228600" progId="Equation.DSMT4">
                  <p:embed/>
                  <p:pic>
                    <p:nvPicPr>
                      <p:cNvPr id="727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763" y="5410200"/>
                        <a:ext cx="2363787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>
            <p:extLst/>
          </p:nvPr>
        </p:nvGraphicFramePr>
        <p:xfrm>
          <a:off x="6267450" y="5410200"/>
          <a:ext cx="23622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96" name="Equation" r:id="rId10" imgW="762000" imgH="228600" progId="Equation.DSMT4">
                  <p:embed/>
                </p:oleObj>
              </mc:Choice>
              <mc:Fallback>
                <p:oleObj name="Equation" r:id="rId10" imgW="762000" imgH="228600" progId="Equation.DSMT4">
                  <p:embed/>
                  <p:pic>
                    <p:nvPicPr>
                      <p:cNvPr id="727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0" y="5410200"/>
                        <a:ext cx="23622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0" name="Object 6"/>
          <p:cNvGraphicFramePr>
            <a:graphicFrameLocks noChangeAspect="1"/>
          </p:cNvGraphicFramePr>
          <p:nvPr>
            <p:extLst/>
          </p:nvPr>
        </p:nvGraphicFramePr>
        <p:xfrm>
          <a:off x="966787" y="2590800"/>
          <a:ext cx="10144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97" name="Equation" r:id="rId12" imgW="457200" imgH="228600" progId="Equation.DSMT4">
                  <p:embed/>
                </p:oleObj>
              </mc:Choice>
              <mc:Fallback>
                <p:oleObj name="Equation" r:id="rId12" imgW="457200" imgH="228600" progId="Equation.DSMT4">
                  <p:embed/>
                  <p:pic>
                    <p:nvPicPr>
                      <p:cNvPr id="727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7" y="2590800"/>
                        <a:ext cx="101441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1" name="Object 7"/>
          <p:cNvGraphicFramePr>
            <a:graphicFrameLocks noChangeAspect="1"/>
          </p:cNvGraphicFramePr>
          <p:nvPr>
            <p:extLst/>
          </p:nvPr>
        </p:nvGraphicFramePr>
        <p:xfrm>
          <a:off x="941388" y="3502025"/>
          <a:ext cx="20018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98" name="Equation" r:id="rId14" imgW="901700" imgH="419100" progId="Equation.DSMT4">
                  <p:embed/>
                </p:oleObj>
              </mc:Choice>
              <mc:Fallback>
                <p:oleObj name="Equation" r:id="rId14" imgW="901700" imgH="419100" progId="Equation.DSMT4">
                  <p:embed/>
                  <p:pic>
                    <p:nvPicPr>
                      <p:cNvPr id="727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3502025"/>
                        <a:ext cx="2001837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2" name="Object 8"/>
          <p:cNvGraphicFramePr>
            <a:graphicFrameLocks noChangeAspect="1"/>
          </p:cNvGraphicFramePr>
          <p:nvPr>
            <p:extLst/>
          </p:nvPr>
        </p:nvGraphicFramePr>
        <p:xfrm>
          <a:off x="1995488" y="2611438"/>
          <a:ext cx="16637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99" name="Equation" r:id="rId16" imgW="749300" imgH="228600" progId="Equation.DSMT4">
                  <p:embed/>
                </p:oleObj>
              </mc:Choice>
              <mc:Fallback>
                <p:oleObj name="Equation" r:id="rId16" imgW="749300" imgH="228600" progId="Equation.DSMT4">
                  <p:embed/>
                  <p:pic>
                    <p:nvPicPr>
                      <p:cNvPr id="727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2611438"/>
                        <a:ext cx="1663700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>
            <p:extLst/>
          </p:nvPr>
        </p:nvGraphicFramePr>
        <p:xfrm>
          <a:off x="3648075" y="2362200"/>
          <a:ext cx="21431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00" name="Equation" r:id="rId18" imgW="965200" imgH="469900" progId="Equation.DSMT4">
                  <p:embed/>
                </p:oleObj>
              </mc:Choice>
              <mc:Fallback>
                <p:oleObj name="Equation" r:id="rId18" imgW="965200" imgH="469900" progId="Equation.DSMT4">
                  <p:embed/>
                  <p:pic>
                    <p:nvPicPr>
                      <p:cNvPr id="727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2362200"/>
                        <a:ext cx="2143125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10"/>
          <p:cNvGraphicFramePr>
            <a:graphicFrameLocks noChangeAspect="1"/>
          </p:cNvGraphicFramePr>
          <p:nvPr>
            <p:extLst/>
          </p:nvPr>
        </p:nvGraphicFramePr>
        <p:xfrm>
          <a:off x="5800725" y="2613025"/>
          <a:ext cx="14382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01" name="Equation" r:id="rId20" imgW="647700" imgH="228600" progId="Equation.DSMT4">
                  <p:embed/>
                </p:oleObj>
              </mc:Choice>
              <mc:Fallback>
                <p:oleObj name="Equation" r:id="rId20" imgW="647700" imgH="228600" progId="Equation.DSMT4">
                  <p:embed/>
                  <p:pic>
                    <p:nvPicPr>
                      <p:cNvPr id="727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725" y="2613025"/>
                        <a:ext cx="14382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5" name="Object 11"/>
          <p:cNvGraphicFramePr>
            <a:graphicFrameLocks noChangeAspect="1"/>
          </p:cNvGraphicFramePr>
          <p:nvPr>
            <p:extLst/>
          </p:nvPr>
        </p:nvGraphicFramePr>
        <p:xfrm>
          <a:off x="2971800" y="3698875"/>
          <a:ext cx="101441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02" name="Equation" r:id="rId22" imgW="457200" imgH="228600" progId="Equation.DSMT4">
                  <p:embed/>
                </p:oleObj>
              </mc:Choice>
              <mc:Fallback>
                <p:oleObj name="Equation" r:id="rId22" imgW="457200" imgH="228600" progId="Equation.DSMT4">
                  <p:embed/>
                  <p:pic>
                    <p:nvPicPr>
                      <p:cNvPr id="727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698875"/>
                        <a:ext cx="1014412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6" name="Object 12"/>
          <p:cNvGraphicFramePr>
            <a:graphicFrameLocks noChangeAspect="1"/>
          </p:cNvGraphicFramePr>
          <p:nvPr>
            <p:extLst/>
          </p:nvPr>
        </p:nvGraphicFramePr>
        <p:xfrm>
          <a:off x="4035425" y="3429000"/>
          <a:ext cx="256540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03" name="Equation" r:id="rId24" imgW="1155700" imgH="469900" progId="Equation.DSMT4">
                  <p:embed/>
                </p:oleObj>
              </mc:Choice>
              <mc:Fallback>
                <p:oleObj name="Equation" r:id="rId24" imgW="1155700" imgH="469900" progId="Equation.DSMT4">
                  <p:embed/>
                  <p:pic>
                    <p:nvPicPr>
                      <p:cNvPr id="727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5" y="3429000"/>
                        <a:ext cx="2565400" cy="104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7" name="Object 13"/>
          <p:cNvGraphicFramePr>
            <a:graphicFrameLocks noChangeAspect="1"/>
          </p:cNvGraphicFramePr>
          <p:nvPr>
            <p:extLst/>
          </p:nvPr>
        </p:nvGraphicFramePr>
        <p:xfrm>
          <a:off x="6642100" y="3657600"/>
          <a:ext cx="20875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04" name="Equation" r:id="rId26" imgW="939800" imgH="228600" progId="Equation.DSMT4">
                  <p:embed/>
                </p:oleObj>
              </mc:Choice>
              <mc:Fallback>
                <p:oleObj name="Equation" r:id="rId26" imgW="939800" imgH="228600" progId="Equation.DSMT4">
                  <p:embed/>
                  <p:pic>
                    <p:nvPicPr>
                      <p:cNvPr id="7271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3657600"/>
                        <a:ext cx="208756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8"/>
          <p:cNvGraphicFramePr>
            <a:graphicFrameLocks noChangeAspect="1"/>
          </p:cNvGraphicFramePr>
          <p:nvPr>
            <p:extLst/>
          </p:nvPr>
        </p:nvGraphicFramePr>
        <p:xfrm>
          <a:off x="2667000" y="990600"/>
          <a:ext cx="66833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05" name="Equation" r:id="rId28" imgW="266700" imgH="165100" progId="Equation.DSMT4">
                  <p:embed/>
                </p:oleObj>
              </mc:Choice>
              <mc:Fallback>
                <p:oleObj name="Equation" r:id="rId28" imgW="266700" imgH="165100" progId="Equation.DSMT4">
                  <p:embed/>
                  <p:pic>
                    <p:nvPicPr>
                      <p:cNvPr id="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90600"/>
                        <a:ext cx="668338" cy="415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"/>
          <p:cNvGraphicFramePr>
            <a:graphicFrameLocks noChangeAspect="1"/>
          </p:cNvGraphicFramePr>
          <p:nvPr>
            <p:extLst/>
          </p:nvPr>
        </p:nvGraphicFramePr>
        <p:xfrm>
          <a:off x="3276600" y="1033462"/>
          <a:ext cx="11144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06" name="Equation" r:id="rId30" imgW="444500" imgH="165100" progId="Equation.DSMT4">
                  <p:embed/>
                </p:oleObj>
              </mc:Choice>
              <mc:Fallback>
                <p:oleObj name="Equation" r:id="rId30" imgW="444500" imgH="165100" progId="Equation.DSMT4">
                  <p:embed/>
                  <p:pic>
                    <p:nvPicPr>
                      <p:cNvPr id="2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033462"/>
                        <a:ext cx="1114425" cy="4143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>
            <p:extLst/>
          </p:nvPr>
        </p:nvGraphicFramePr>
        <p:xfrm>
          <a:off x="4389438" y="685800"/>
          <a:ext cx="1782762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07" name="Equation" r:id="rId32" imgW="711200" imgH="469900" progId="Equation.DSMT4">
                  <p:embed/>
                </p:oleObj>
              </mc:Choice>
              <mc:Fallback>
                <p:oleObj name="Equation" r:id="rId32" imgW="711200" imgH="469900" progId="Equation.DSMT4">
                  <p:embed/>
                  <p:pic>
                    <p:nvPicPr>
                      <p:cNvPr id="2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8" y="685800"/>
                        <a:ext cx="1782762" cy="11826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"/>
          <p:cNvGraphicFramePr>
            <a:graphicFrameLocks noChangeAspect="1"/>
          </p:cNvGraphicFramePr>
          <p:nvPr>
            <p:extLst/>
          </p:nvPr>
        </p:nvGraphicFramePr>
        <p:xfrm>
          <a:off x="4368800" y="4572000"/>
          <a:ext cx="15748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08" name="Equation" r:id="rId34" imgW="508000" imgH="228600" progId="Equation.DSMT4">
                  <p:embed/>
                </p:oleObj>
              </mc:Choice>
              <mc:Fallback>
                <p:oleObj name="Equation" r:id="rId34" imgW="508000" imgH="228600" progId="Equation.DSMT4">
                  <p:embed/>
                  <p:pic>
                    <p:nvPicPr>
                      <p:cNvPr id="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4572000"/>
                        <a:ext cx="15748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304541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Recall that a photon has 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zero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rest mass and the equation from the last slide reduces to: E = pc and we may conclude that: </a:t>
            </a:r>
          </a:p>
          <a:p>
            <a:endParaRPr lang="en-US" altLang="ja-JP" dirty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Thus the speed, u, of a massless particle must be c since,  as           </a:t>
            </a:r>
            <a:r>
              <a:rPr lang="en-US" dirty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                and it follows that: u = c.</a:t>
            </a:r>
          </a:p>
          <a:p>
            <a:pPr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                         </a:t>
            </a:r>
          </a:p>
        </p:txBody>
      </p:sp>
      <p:sp>
        <p:nvSpPr>
          <p:cNvPr id="144385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ctr"/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Massless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Particles have a speed 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equal to the speed of light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44387" name="Object 2"/>
          <p:cNvGraphicFramePr>
            <a:graphicFrameLocks noChangeAspect="1"/>
          </p:cNvGraphicFramePr>
          <p:nvPr>
            <p:extLst/>
          </p:nvPr>
        </p:nvGraphicFramePr>
        <p:xfrm>
          <a:off x="1700213" y="3241675"/>
          <a:ext cx="40735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1" name="Equation" r:id="rId4" imgW="1447800" imgH="228600" progId="Equation.DSMT4">
                  <p:embed/>
                </p:oleObj>
              </mc:Choice>
              <mc:Fallback>
                <p:oleObj name="Equation" r:id="rId4" imgW="1447800" imgH="228600" progId="Equation.DSMT4">
                  <p:embed/>
                  <p:pic>
                    <p:nvPicPr>
                      <p:cNvPr id="14438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3241675"/>
                        <a:ext cx="4073525" cy="6429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8" name="Object 3"/>
          <p:cNvGraphicFramePr>
            <a:graphicFrameLocks noChangeAspect="1"/>
          </p:cNvGraphicFramePr>
          <p:nvPr>
            <p:extLst/>
          </p:nvPr>
        </p:nvGraphicFramePr>
        <p:xfrm>
          <a:off x="3297238" y="4460875"/>
          <a:ext cx="9985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2" name="Equation" r:id="rId6" imgW="342900" imgH="127000" progId="Equation.DSMT4">
                  <p:embed/>
                </p:oleObj>
              </mc:Choice>
              <mc:Fallback>
                <p:oleObj name="Equation" r:id="rId6" imgW="342900" imgH="127000" progId="Equation.DSMT4">
                  <p:embed/>
                  <p:pic>
                    <p:nvPicPr>
                      <p:cNvPr id="14438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4460875"/>
                        <a:ext cx="998537" cy="355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9" name="Object 4"/>
          <p:cNvGraphicFramePr>
            <a:graphicFrameLocks noChangeAspect="1"/>
          </p:cNvGraphicFramePr>
          <p:nvPr>
            <p:extLst/>
          </p:nvPr>
        </p:nvGraphicFramePr>
        <p:xfrm>
          <a:off x="4573588" y="4360863"/>
          <a:ext cx="98901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3" name="Equation" r:id="rId8" imgW="317500" imgH="165100" progId="Equation.DSMT4">
                  <p:embed/>
                </p:oleObj>
              </mc:Choice>
              <mc:Fallback>
                <p:oleObj name="Equation" r:id="rId8" imgW="317500" imgH="165100" progId="Equation.DSMT4">
                  <p:embed/>
                  <p:pic>
                    <p:nvPicPr>
                      <p:cNvPr id="14438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588" y="4360863"/>
                        <a:ext cx="989012" cy="5159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5"/>
          <p:cNvGraphicFramePr>
            <a:graphicFrameLocks noChangeAspect="1"/>
          </p:cNvGraphicFramePr>
          <p:nvPr>
            <p:extLst/>
          </p:nvPr>
        </p:nvGraphicFramePr>
        <p:xfrm>
          <a:off x="5486400" y="4424363"/>
          <a:ext cx="5667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4" name="Equation" r:id="rId10" imgW="152400" imgH="114300" progId="Equation.DSMT4">
                  <p:embed/>
                </p:oleObj>
              </mc:Choice>
              <mc:Fallback>
                <p:oleObj name="Equation" r:id="rId10" imgW="152400" imgH="114300" progId="Equation.DSMT4">
                  <p:embed/>
                  <p:pic>
                    <p:nvPicPr>
                      <p:cNvPr id="14439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24363"/>
                        <a:ext cx="566738" cy="4286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21057330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Units of Work, Energy and Mass</a:t>
            </a:r>
          </a:p>
        </p:txBody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6425" cy="4497387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work done in accelerating a charge through a potential difference V is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W =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qV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. </a:t>
            </a:r>
          </a:p>
          <a:p>
            <a:pPr lvl="1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For a proton, with the charge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 =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1.602 × 10</a:t>
            </a:r>
            <a:r>
              <a:rPr lang="en-US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>
                <a:ea typeface="ＭＳ Ｐゴシック" pitchFamily="-84" charset="-128"/>
                <a:cs typeface="ＭＳ Ｐゴシック" pitchFamily="-84" charset="-128"/>
              </a:rPr>
              <a:t>19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C being accelerated across a potential difference of 1 V, the work done is</a:t>
            </a:r>
          </a:p>
          <a:p>
            <a:pPr lvl="1" eaLnBrk="1" hangingPunct="1"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		1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eV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= 1.602 </a:t>
            </a:r>
            <a:r>
              <a:rPr lang="en-US" dirty="0">
                <a:ea typeface="Arial" pitchFamily="-84" charset="0"/>
                <a:cs typeface="Arial" pitchFamily="-84" charset="0"/>
              </a:rPr>
              <a:t>×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10</a:t>
            </a:r>
            <a:r>
              <a:rPr lang="en-US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19</a:t>
            </a:r>
            <a:r>
              <a:rPr lang="en-US" dirty="0">
                <a:ea typeface="Arial" pitchFamily="-84" charset="0"/>
                <a:cs typeface="Arial" pitchFamily="-84" charset="0"/>
              </a:rPr>
              <a:t> J</a:t>
            </a:r>
          </a:p>
          <a:p>
            <a:pPr lvl="1" eaLnBrk="1" hangingPunct="1">
              <a:buNone/>
            </a:pP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		W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= (1.602 × 10</a:t>
            </a:r>
            <a:r>
              <a:rPr lang="en-US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19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)(1 V) = 1.602 × 10</a:t>
            </a:r>
            <a:r>
              <a:rPr lang="en-US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19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J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eV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is also used as a unit of energy.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		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2119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533400"/>
          </a:xfrm>
        </p:spPr>
        <p:txBody>
          <a:bodyPr/>
          <a:lstStyle/>
          <a:p>
            <a:pPr eaLnBrk="1" hangingPunct="1"/>
            <a:r>
              <a:rPr lang="en-US" sz="6000" dirty="0">
                <a:ea typeface="ＭＳ Ｐゴシック" pitchFamily="-84" charset="-128"/>
                <a:cs typeface="ＭＳ Ｐゴシック" pitchFamily="-84" charset="-128"/>
              </a:rPr>
              <a:t>Other Units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914400"/>
            <a:ext cx="8226425" cy="510540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Rest energy of a particle:</a:t>
            </a:r>
            <a:br>
              <a:rPr lang="en-US" sz="25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Example: Rest energy, </a:t>
            </a:r>
            <a:r>
              <a:rPr lang="en-US" sz="25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500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, of proton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500" b="1" dirty="0">
                <a:ea typeface="ＭＳ Ｐゴシック" pitchFamily="-84" charset="-128"/>
                <a:cs typeface="ＭＳ Ｐゴシック" pitchFamily="-84" charset="-128"/>
              </a:rPr>
              <a:t>Atomic mass unit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sz="2500" dirty="0" err="1">
                <a:ea typeface="ＭＳ Ｐゴシック" pitchFamily="-84" charset="-128"/>
                <a:cs typeface="ＭＳ Ｐゴシック" pitchFamily="-84" charset="-128"/>
              </a:rPr>
              <a:t>amu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): Example: carbon-12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Clr>
                <a:schemeClr val="tx1"/>
              </a:buClr>
              <a:buSzPct val="90000"/>
              <a:buNone/>
            </a:pP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What is 1u in </a:t>
            </a:r>
            <a:r>
              <a:rPr lang="en-US" sz="2500" dirty="0" err="1">
                <a:ea typeface="ＭＳ Ｐゴシック" pitchFamily="-84" charset="-128"/>
                <a:cs typeface="ＭＳ Ｐゴシック" pitchFamily="-84" charset="-128"/>
              </a:rPr>
              <a:t>eV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?</a:t>
            </a: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/>
          </p:nvPr>
        </p:nvGraphicFramePr>
        <p:xfrm>
          <a:off x="685800" y="1874838"/>
          <a:ext cx="15509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54" name="Equation" r:id="rId3" imgW="863600" imgH="228600" progId="Equation.DSMT4">
                  <p:embed/>
                </p:oleObj>
              </mc:Choice>
              <mc:Fallback>
                <p:oleObj name="Equation" r:id="rId3" imgW="863600" imgH="228600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74838"/>
                        <a:ext cx="1550988" cy="40957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2994025" y="2282826"/>
          <a:ext cx="5387975" cy="742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55" name="Equation" r:id="rId5" imgW="2857500" imgH="393700" progId="Equation.DSMT4">
                  <p:embed/>
                </p:oleObj>
              </mc:Choice>
              <mc:Fallback>
                <p:oleObj name="Equation" r:id="rId5" imgW="2857500" imgH="393700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025" y="2282826"/>
                        <a:ext cx="5387975" cy="742472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/>
          </p:nvPr>
        </p:nvGraphicFramePr>
        <p:xfrm>
          <a:off x="2279650" y="1828800"/>
          <a:ext cx="8445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56" name="Equation" r:id="rId7" imgW="469900" imgH="254000" progId="Equation.DSMT4">
                  <p:embed/>
                </p:oleObj>
              </mc:Choice>
              <mc:Fallback>
                <p:oleObj name="Equation" r:id="rId7" imgW="469900" imgH="254000" progId="Equation.DSMT4">
                  <p:embed/>
                  <p:pic>
                    <p:nvPicPr>
                      <p:cNvPr id="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1828800"/>
                        <a:ext cx="844550" cy="455613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/>
          </p:nvPr>
        </p:nvGraphicFramePr>
        <p:xfrm>
          <a:off x="3124200" y="1828800"/>
          <a:ext cx="53625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57" name="Equation" r:id="rId9" imgW="2984500" imgH="279400" progId="Equation.DSMT4">
                  <p:embed/>
                </p:oleObj>
              </mc:Choice>
              <mc:Fallback>
                <p:oleObj name="Equation" r:id="rId9" imgW="2984500" imgH="279400" progId="Equation.DSMT4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828800"/>
                        <a:ext cx="5362575" cy="50165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/>
          </p:nvPr>
        </p:nvGraphicFramePr>
        <p:xfrm>
          <a:off x="1066800" y="3581400"/>
          <a:ext cx="57721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58" name="Equation" r:id="rId11" imgW="2438400" imgH="431800" progId="Equation.DSMT4">
                  <p:embed/>
                </p:oleObj>
              </mc:Choice>
              <mc:Fallback>
                <p:oleObj name="Equation" r:id="rId11" imgW="2438400" imgH="431800" progId="Equation.DSMT4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81400"/>
                        <a:ext cx="5772150" cy="102235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/>
          </p:nvPr>
        </p:nvGraphicFramePr>
        <p:xfrm>
          <a:off x="3092450" y="4572000"/>
          <a:ext cx="31559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59" name="Equation" r:id="rId13" imgW="1333500" imgH="228600" progId="Equation.DSMT4">
                  <p:embed/>
                </p:oleObj>
              </mc:Choice>
              <mc:Fallback>
                <p:oleObj name="Equation" r:id="rId13" imgW="1333500" imgH="228600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4572000"/>
                        <a:ext cx="3155950" cy="541337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/>
          </p:nvPr>
        </p:nvGraphicFramePr>
        <p:xfrm>
          <a:off x="990600" y="5281613"/>
          <a:ext cx="7154863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0" name="Equation" r:id="rId15" imgW="3022600" imgH="279400" progId="Equation.DSMT4">
                  <p:embed/>
                </p:oleObj>
              </mc:Choice>
              <mc:Fallback>
                <p:oleObj name="Equation" r:id="rId15" imgW="3022600" imgH="279400" progId="Equation.DSMT4">
                  <p:embed/>
                  <p:pic>
                    <p:nvPicPr>
                      <p:cNvPr id="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281613"/>
                        <a:ext cx="7154863" cy="661987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45655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84212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Binding Energy</a:t>
            </a:r>
          </a:p>
        </p:txBody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8226425" cy="4497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potential energy associated with the force keeping a system together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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i="1" baseline="-25000" dirty="0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difference between the rest energy of the individual particles and the rest energy of the combined bound system.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1470025" y="3733800"/>
          <a:ext cx="386397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49" name="Equation" r:id="rId3" imgW="1244600" imgH="254000" progId="Equation.DSMT4">
                  <p:embed/>
                </p:oleObj>
              </mc:Choice>
              <mc:Fallback>
                <p:oleObj name="Equation" r:id="rId3" imgW="1244600" imgH="25400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3733800"/>
                        <a:ext cx="3863975" cy="788987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1524000" y="4930775"/>
          <a:ext cx="10636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0" name="Equation" r:id="rId5" imgW="342900" imgH="203200" progId="Equation.DSMT4">
                  <p:embed/>
                </p:oleObj>
              </mc:Choice>
              <mc:Fallback>
                <p:oleObj name="Equation" r:id="rId5" imgW="342900" imgH="20320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930775"/>
                        <a:ext cx="1063625" cy="63182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2520950" y="4800600"/>
          <a:ext cx="43370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1" name="Equation" r:id="rId7" imgW="1397000" imgH="355600" progId="Equation.DSMT4">
                  <p:embed/>
                </p:oleObj>
              </mc:Choice>
              <mc:Fallback>
                <p:oleObj name="Equation" r:id="rId7" imgW="1397000" imgH="35560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4800600"/>
                        <a:ext cx="4337050" cy="110490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/>
          </p:nvPr>
        </p:nvGraphicFramePr>
        <p:xfrm>
          <a:off x="5356225" y="3695700"/>
          <a:ext cx="15779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2" name="Equation" r:id="rId9" imgW="508000" imgH="355600" progId="Equation.DSMT4">
                  <p:embed/>
                </p:oleObj>
              </mc:Choice>
              <mc:Fallback>
                <p:oleObj name="Equation" r:id="rId9" imgW="508000" imgH="355600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225" y="3695700"/>
                        <a:ext cx="1577975" cy="110490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075238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cs typeface="+mj-cs"/>
              </a:rPr>
              <a:t>Examples 2.13 and 2.15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914400"/>
            <a:ext cx="8204200" cy="50292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Ex. 2.13: A proton with 2-GeV kinetic energy hits another proton with 2 </a:t>
            </a:r>
            <a:r>
              <a:rPr lang="en-US" dirty="0" err="1">
                <a:solidFill>
                  <a:srgbClr val="3333CC"/>
                </a:solidFill>
                <a:cs typeface="ＭＳ Ｐゴシック" pitchFamily="-84" charset="-128"/>
              </a:rPr>
              <a:t>GeV</a:t>
            </a:r>
            <a:r>
              <a:rPr lang="en-US">
                <a:solidFill>
                  <a:srgbClr val="3333CC"/>
                </a:solidFill>
                <a:cs typeface="ＭＳ Ｐゴシック" pitchFamily="-84" charset="-128"/>
              </a:rPr>
              <a:t> KE in </a:t>
            </a: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a head on collision. (proton rest mass = 938MeV/c</a:t>
            </a:r>
            <a:r>
              <a:rPr lang="en-US" baseline="30000" dirty="0">
                <a:solidFill>
                  <a:srgbClr val="3333CC"/>
                </a:solidFill>
                <a:cs typeface="ＭＳ Ｐゴシック" pitchFamily="-84" charset="-128"/>
              </a:rPr>
              <a:t>2</a:t>
            </a: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)</a:t>
            </a:r>
          </a:p>
          <a:p>
            <a:pPr marL="1200150" lvl="1" indent="-457200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Compute v, </a:t>
            </a:r>
            <a:r>
              <a:rPr lang="en-US" dirty="0">
                <a:latin typeface="Symbol" charset="2"/>
                <a:cs typeface="Symbol" charset="2"/>
              </a:rPr>
              <a:t>β</a:t>
            </a:r>
            <a:r>
              <a:rPr lang="en-US" dirty="0">
                <a:cs typeface="ＭＳ Ｐゴシック" pitchFamily="-84" charset="-128"/>
              </a:rPr>
              <a:t>, p, K and E for each of the initial protons</a:t>
            </a:r>
          </a:p>
          <a:p>
            <a:pPr marL="1200150" lvl="1" indent="-457200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What happens to the kinetic energy?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Ex. 2.15: What is the minimum kinetic energy the protons must have in the head-on collision in the reaction </a:t>
            </a:r>
            <a:r>
              <a:rPr lang="en-US" dirty="0" err="1">
                <a:cs typeface="ＭＳ Ｐゴシック" pitchFamily="-84" charset="-128"/>
              </a:rPr>
              <a:t>p+p</a:t>
            </a:r>
            <a:r>
              <a:rPr lang="en-US" dirty="0">
                <a:cs typeface="ＭＳ Ｐゴシック" pitchFamily="-84" charset="-128"/>
                <a:sym typeface="Wingdings"/>
              </a:rPr>
              <a:t></a:t>
            </a:r>
            <a:r>
              <a:rPr lang="en-US" dirty="0">
                <a:latin typeface="Symbol" charset="2"/>
                <a:cs typeface="Symbol" charset="2"/>
                <a:sym typeface="Wingdings"/>
              </a:rPr>
              <a:t>π</a:t>
            </a:r>
            <a:r>
              <a:rPr lang="en-US" baseline="30000" dirty="0">
                <a:latin typeface="Symbol" charset="2"/>
                <a:cs typeface="Symbol" charset="2"/>
                <a:sym typeface="Wingdings"/>
              </a:rPr>
              <a:t>+</a:t>
            </a:r>
            <a:r>
              <a:rPr lang="en-US" dirty="0">
                <a:cs typeface="ＭＳ Ｐゴシック" pitchFamily="-84" charset="-128"/>
                <a:sym typeface="Wingdings"/>
              </a:rPr>
              <a:t>+d, in order to produce the positively charged pion (139.6MeV/c</a:t>
            </a:r>
            <a:r>
              <a:rPr lang="en-US" baseline="30000" dirty="0">
                <a:cs typeface="ＭＳ Ｐゴシック" pitchFamily="-84" charset="-128"/>
                <a:sym typeface="Wingdings"/>
              </a:rPr>
              <a:t>2</a:t>
            </a:r>
            <a:r>
              <a:rPr lang="en-US" dirty="0">
                <a:cs typeface="ＭＳ Ｐゴシック" pitchFamily="-84" charset="-128"/>
                <a:sym typeface="Wingdings"/>
              </a:rPr>
              <a:t> ) and a deuteron.(1875.6MeV/c</a:t>
            </a:r>
            <a:r>
              <a:rPr lang="en-US" baseline="30000" dirty="0">
                <a:cs typeface="ＭＳ Ｐゴシック" pitchFamily="-84" charset="-128"/>
                <a:sym typeface="Wingdings"/>
              </a:rPr>
              <a:t>2</a:t>
            </a:r>
            <a:r>
              <a:rPr lang="en-US" dirty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).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402783221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Reminder: Special Project #3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5626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Derive the three Lorentz velocity transformation equations, starting from Lorentz coordinate transformation equations.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Derive the three reverse Lorentz velocity transformation equations, starting from Lorentz coordinate transformation equations.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Prove that the space-time invariant quantity s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=x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-(ct)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is indeed invariant, i.e. s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=s’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, in Lorentz Transformation. (5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You must derive each one separately starting from the Lorentz spatial coordinate transformation equations to obtain any credit. </a:t>
            </a:r>
          </a:p>
          <a:p>
            <a:pPr marL="914400" lvl="1" indent="-514350"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Just simply switching the signs and primes will NOT be sufficient!</a:t>
            </a:r>
          </a:p>
          <a:p>
            <a:pPr marL="914400" lvl="1" indent="-514350"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Must take the simplest form of the equations, using </a:t>
            </a:r>
            <a:r>
              <a:rPr lang="en-US" sz="2000" dirty="0" err="1">
                <a:latin typeface="Symbol" charset="2"/>
                <a:ea typeface="ＭＳ Ｐゴシック" pitchFamily="-84" charset="-128"/>
                <a:cs typeface="Symbol" charset="2"/>
              </a:rPr>
              <a:t>β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000" dirty="0" err="1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You MUST have your own, independent handwritten answers to the above three questions even if you worked together with others.  All those who share the answers will get 0 credit if copied.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Due for the submission is this Wednesday, Feb. 13!</a:t>
            </a:r>
          </a:p>
          <a:p>
            <a:pPr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1780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The Doppler Effect </a:t>
            </a:r>
          </a:p>
        </p:txBody>
      </p:sp>
      <p:sp>
        <p:nvSpPr>
          <p:cNvPr id="10342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1534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Doppler effect of </a:t>
            </a:r>
            <a:r>
              <a:rPr lang="en-US" sz="2800" u="sng" dirty="0">
                <a:ea typeface="ＭＳ Ｐゴシック" pitchFamily="-84" charset="-128"/>
                <a:cs typeface="ＭＳ Ｐゴシック" pitchFamily="-84" charset="-128"/>
              </a:rPr>
              <a:t>sound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Increased frequency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of sound as the source approaches the receiver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Decreased frequency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as the source recedes. 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same change in sound frequency occurs when the source is fixed and the receiver is moving.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change in frequency of the sound wave depends on whether the source or the receiver is moving. 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Does this violate the principle of relativity?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No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Why not?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Sound wave is in a special frame of media such as air, water, or a steel plate in order to propagate;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Light does not need a medium to propagate!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63778346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Recall the Doppler Effect</a:t>
            </a:r>
          </a:p>
        </p:txBody>
      </p:sp>
      <p:pic>
        <p:nvPicPr>
          <p:cNvPr id="104450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1219200"/>
            <a:ext cx="863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84461274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712787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Relativistic Doppler Effect 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59825" cy="5181600"/>
          </a:xfrm>
        </p:spPr>
        <p:txBody>
          <a:bodyPr/>
          <a:lstStyle/>
          <a:p>
            <a:pPr marL="571500" indent="-571500" eaLnBrk="1" hangingPunct="1">
              <a:buFont typeface="Wingdings" pitchFamily="-84" charset="2"/>
              <a:buNone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Consider a source of light (a star) and a receiver (an astronomer) approaching one another with a relative velocity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 </a:t>
            </a:r>
          </a:p>
          <a:p>
            <a:pPr marL="571500" indent="-5715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Consider the receiver in system K and the light source in system K</a:t>
            </a:r>
            <a:r>
              <a:rPr lang="ja-JP" altLang="en-US" sz="2800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moving toward the receiver with velocity </a:t>
            </a:r>
            <a:r>
              <a:rPr lang="en-US" altLang="ja-JP" sz="2800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571500" indent="-5715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source emits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n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waves throughout the time interval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 </a:t>
            </a:r>
          </a:p>
          <a:p>
            <a:pPr marL="571500" indent="-5715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Because the speed of light is always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c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and the source is moving with velocity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, the total distance between the front and rear of the wave emitted during the time interval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is:</a:t>
            </a:r>
          </a:p>
          <a:p>
            <a:pPr marL="571500" indent="-571500" algn="ctr" eaLnBrk="1" hangingPunct="1">
              <a:buFont typeface="Wingdings" pitchFamily="-84" charset="2"/>
              <a:buNone/>
            </a:pPr>
            <a:r>
              <a:rPr lang="en-US" sz="28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Length of the wave train = </a:t>
            </a:r>
            <a:r>
              <a:rPr lang="en-US" sz="2800" i="1" dirty="0" err="1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cT</a:t>
            </a:r>
            <a:r>
              <a:rPr lang="en-US" sz="28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>
                <a:solidFill>
                  <a:srgbClr val="660066"/>
                </a:solidFill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dirty="0">
                <a:solidFill>
                  <a:srgbClr val="660066"/>
                </a:solidFill>
                <a:ea typeface="Arial" pitchFamily="-84" charset="0"/>
                <a:cs typeface="Arial" pitchFamily="-84" charset="0"/>
              </a:rPr>
              <a:t> </a:t>
            </a:r>
            <a:r>
              <a:rPr lang="en-US" sz="2800" i="1" dirty="0" err="1">
                <a:solidFill>
                  <a:srgbClr val="660066"/>
                </a:solidFill>
                <a:ea typeface="Arial" pitchFamily="-84" charset="0"/>
                <a:cs typeface="Arial" pitchFamily="-84" charset="0"/>
              </a:rPr>
              <a:t>vT</a:t>
            </a:r>
            <a:endParaRPr lang="en-US" sz="2800" dirty="0">
              <a:solidFill>
                <a:srgbClr val="660066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93858833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The Relativistic Doppler Effect </a:t>
            </a:r>
            <a:r>
              <a:rPr lang="en-US" sz="3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3400" dirty="0" err="1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con’</a:t>
            </a:r>
            <a:r>
              <a:rPr lang="en-US" altLang="ja-JP" sz="3400" dirty="0" err="1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3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  <a:endParaRPr lang="en-US" sz="3400" dirty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838200"/>
            <a:ext cx="6019799" cy="4878387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Because there are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waves emitted by the source in time period T, the wavelength measured by the stationary receiver is</a:t>
            </a:r>
          </a:p>
          <a:p>
            <a:pPr marL="0" indent="0" algn="ctr"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And the resulting frequency measured by the receiver is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number of waves emitted in the moving frame of the source is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lang="en-US" sz="2400" i="1" dirty="0">
                <a:latin typeface="Apple Chancery"/>
                <a:ea typeface="ＭＳ Ｐゴシック" pitchFamily="-84" charset="-128"/>
                <a:cs typeface="Apple Chancery"/>
              </a:rPr>
              <a:t>f</a:t>
            </a:r>
            <a:r>
              <a:rPr lang="en-US" sz="2400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i="1" baseline="30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‘</a:t>
            </a:r>
            <a:r>
              <a:rPr lang="en-US" altLang="ja-JP" sz="2400" baseline="-25000" dirty="0">
                <a:ea typeface="ＭＳ Ｐゴシック" pitchFamily="-84" charset="-128"/>
                <a:cs typeface="ＭＳ Ｐゴシック" pitchFamily="-84" charset="-128"/>
              </a:rPr>
              <a:t>0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with the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proper time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T’</a:t>
            </a:r>
            <a:r>
              <a:rPr lang="en-US" altLang="ja-JP" sz="2400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=T/</a:t>
            </a:r>
            <a:r>
              <a:rPr lang="en-US" sz="2400" dirty="0">
                <a:latin typeface="Symbol" charset="2"/>
                <a:ea typeface="ＭＳ Ｐゴシック" pitchFamily="-84" charset="-128"/>
                <a:cs typeface="Symbol" charset="2"/>
              </a:rPr>
              <a:t>γ </a:t>
            </a:r>
            <a:r>
              <a:rPr lang="en-US" sz="2400" dirty="0">
                <a:ea typeface="ＭＳ Ｐゴシック" pitchFamily="-84" charset="-128"/>
                <a:cs typeface="Symbol" charset="2"/>
              </a:rPr>
              <a:t>we obtain the measured frequency by the receiver as</a:t>
            </a:r>
            <a:endParaRPr lang="en-US" altLang="ja-JP" sz="2400" dirty="0">
              <a:latin typeface="Symbol" charset="2"/>
              <a:ea typeface="ＭＳ Ｐゴシック" pitchFamily="-84" charset="-128"/>
              <a:cs typeface="Symbol" charset="2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/>
          </p:nvPr>
        </p:nvGraphicFramePr>
        <p:xfrm>
          <a:off x="304800" y="4935538"/>
          <a:ext cx="183515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76" name="Equation" r:id="rId3" imgW="927100" imgH="393700" progId="Equation.DSMT4">
                  <p:embed/>
                </p:oleObj>
              </mc:Choice>
              <mc:Fallback>
                <p:oleObj name="Equation" r:id="rId3" imgW="927100" imgH="393700" progId="Equation.DSMT4">
                  <p:embed/>
                  <p:pic>
                    <p:nvPicPr>
                      <p:cNvPr id="399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935538"/>
                        <a:ext cx="1835150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>
            <p:extLst/>
          </p:nvPr>
        </p:nvGraphicFramePr>
        <p:xfrm>
          <a:off x="2209800" y="4935538"/>
          <a:ext cx="155892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77" name="Equation" r:id="rId5" imgW="787400" imgH="431800" progId="Equation.DSMT4">
                  <p:embed/>
                </p:oleObj>
              </mc:Choice>
              <mc:Fallback>
                <p:oleObj name="Equation" r:id="rId5" imgW="787400" imgH="431800" progId="Equation.DSMT4">
                  <p:embed/>
                  <p:pic>
                    <p:nvPicPr>
                      <p:cNvPr id="399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935538"/>
                        <a:ext cx="1558925" cy="85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>
            <p:extLst/>
          </p:nvPr>
        </p:nvGraphicFramePr>
        <p:xfrm>
          <a:off x="3732213" y="4800600"/>
          <a:ext cx="1585912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78" name="Equation" r:id="rId7" imgW="800100" imgH="482600" progId="Equation.DSMT4">
                  <p:embed/>
                </p:oleObj>
              </mc:Choice>
              <mc:Fallback>
                <p:oleObj name="Equation" r:id="rId7" imgW="800100" imgH="482600" progId="Equation.DSMT4">
                  <p:embed/>
                  <p:pic>
                    <p:nvPicPr>
                      <p:cNvPr id="399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3" y="4800600"/>
                        <a:ext cx="1585912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>
            <p:extLst/>
          </p:nvPr>
        </p:nvGraphicFramePr>
        <p:xfrm>
          <a:off x="5270500" y="4800600"/>
          <a:ext cx="24399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79" name="Equation" r:id="rId9" imgW="1231900" imgH="508000" progId="Equation.DSMT4">
                  <p:embed/>
                </p:oleObj>
              </mc:Choice>
              <mc:Fallback>
                <p:oleObj name="Equation" r:id="rId9" imgW="1231900" imgH="508000" progId="Equation.DSMT4">
                  <p:embed/>
                  <p:pic>
                    <p:nvPicPr>
                      <p:cNvPr id="399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4800600"/>
                        <a:ext cx="2439988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>
            <p:extLst/>
          </p:nvPr>
        </p:nvGraphicFramePr>
        <p:xfrm>
          <a:off x="7683500" y="4800600"/>
          <a:ext cx="115570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80" name="Equation" r:id="rId11" imgW="584200" imgH="469900" progId="Equation.DSMT4">
                  <p:embed/>
                </p:oleObj>
              </mc:Choice>
              <mc:Fallback>
                <p:oleObj name="Equation" r:id="rId11" imgW="584200" imgH="469900" progId="Equation.DSMT4">
                  <p:embed/>
                  <p:pic>
                    <p:nvPicPr>
                      <p:cNvPr id="399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4800600"/>
                        <a:ext cx="1155700" cy="9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6629400" y="914400"/>
          <a:ext cx="193040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81" name="Equation" r:id="rId13" imgW="800100" imgH="419100" progId="Equation.DSMT4">
                  <p:embed/>
                </p:oleObj>
              </mc:Choice>
              <mc:Fallback>
                <p:oleObj name="Equation" r:id="rId13" imgW="800100" imgH="4191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914400"/>
                        <a:ext cx="1930400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6248400" y="2514600"/>
          <a:ext cx="67468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82" name="Equation" r:id="rId15" imgW="279400" imgH="203200" progId="Equation.DSMT4">
                  <p:embed/>
                </p:oleObj>
              </mc:Choice>
              <mc:Fallback>
                <p:oleObj name="Equation" r:id="rId15" imgW="279400" imgH="2032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514600"/>
                        <a:ext cx="674687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7596187" y="2133600"/>
          <a:ext cx="1319213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83" name="Equation" r:id="rId17" imgW="546100" imgH="419100" progId="Equation.DSMT4">
                  <p:embed/>
                </p:oleObj>
              </mc:Choice>
              <mc:Fallback>
                <p:oleObj name="Equation" r:id="rId17" imgW="546100" imgH="4191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7" y="2133600"/>
                        <a:ext cx="1319213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6858000" y="2155825"/>
          <a:ext cx="70485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84" name="Equation" r:id="rId19" imgW="292100" imgH="419100" progId="Equation.DSMT4">
                  <p:embed/>
                </p:oleObj>
              </mc:Choice>
              <mc:Fallback>
                <p:oleObj name="Equation" r:id="rId19" imgW="292100" imgH="4191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155825"/>
                        <a:ext cx="704850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54370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990600"/>
          </a:xfrm>
        </p:spPr>
        <p:txBody>
          <a:bodyPr/>
          <a:lstStyle/>
          <a:p>
            <a:pPr algn="ctr"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Results of Relativistic Doppler Effect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6629400" cy="1177925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When source/receiver is approaching with </a:t>
            </a:r>
            <a:r>
              <a:rPr lang="el-GR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dirty="0">
                <a:ea typeface="Arial" pitchFamily="-84" charset="0"/>
                <a:cs typeface="Arial" pitchFamily="-84" charset="0"/>
              </a:rPr>
              <a:t> = </a:t>
            </a:r>
            <a:r>
              <a:rPr lang="en-US" i="1" dirty="0" err="1">
                <a:ea typeface="Arial" pitchFamily="-84" charset="0"/>
                <a:cs typeface="Arial" pitchFamily="-84" charset="0"/>
              </a:rPr>
              <a:t>v</a:t>
            </a:r>
            <a:r>
              <a:rPr lang="en-US" dirty="0" err="1">
                <a:ea typeface="Arial" pitchFamily="-84" charset="0"/>
                <a:cs typeface="Arial" pitchFamily="-84" charset="0"/>
              </a:rPr>
              <a:t>/</a:t>
            </a:r>
            <a:r>
              <a:rPr lang="en-US" i="1" dirty="0" err="1">
                <a:ea typeface="Arial" pitchFamily="-84" charset="0"/>
                <a:cs typeface="Arial" pitchFamily="-84" charset="0"/>
              </a:rPr>
              <a:t>c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the resulting frequency is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477000"/>
            <a:ext cx="1905000" cy="457200"/>
          </a:xfrm>
        </p:spPr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2438400"/>
            <a:ext cx="59436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When source/receiver is </a:t>
            </a:r>
            <a:r>
              <a:rPr lang="en-US" sz="3200" kern="0" dirty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receding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with </a:t>
            </a:r>
            <a:r>
              <a:rPr kumimoji="0" lang="el-GR" sz="3200" b="0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=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v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/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the resulting frequency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is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4114800"/>
            <a:ext cx="594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If we use </a:t>
            </a:r>
            <a:r>
              <a:rPr lang="en-US" sz="3200" kern="0" dirty="0">
                <a:solidFill>
                  <a:schemeClr val="accent2"/>
                </a:solidFill>
                <a:ea typeface="ＭＳ Ｐゴシック" pitchFamily="-84" charset="-128"/>
                <a:cs typeface="ＭＳ Ｐゴシック" pitchFamily="-84" charset="-128"/>
              </a:rPr>
              <a:t>+</a:t>
            </a:r>
            <a:r>
              <a:rPr lang="el-GR" sz="3200" i="1" kern="0" dirty="0">
                <a:solidFill>
                  <a:schemeClr val="accent2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3200" i="1" kern="0" dirty="0">
                <a:solidFill>
                  <a:schemeClr val="accent2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for approaching source/receiver and </a:t>
            </a:r>
            <a:r>
              <a:rPr lang="en-US" sz="3200" kern="0" noProof="0" dirty="0">
                <a:solidFill>
                  <a:schemeClr val="accent2"/>
                </a:solidFill>
                <a:ea typeface="ＭＳ Ｐゴシック" pitchFamily="-84" charset="-128"/>
                <a:cs typeface="ＭＳ Ｐゴシック" pitchFamily="-84" charset="-128"/>
              </a:rPr>
              <a:t>-</a:t>
            </a:r>
            <a:r>
              <a:rPr lang="el-GR" sz="3200" i="1" kern="0" dirty="0">
                <a:solidFill>
                  <a:schemeClr val="accent2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3200" i="1" kern="0" dirty="0">
                <a:solidFill>
                  <a:schemeClr val="accent2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for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receding source/receiver, relativistic Doppler Effect can be expressed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81000" y="1981200"/>
            <a:ext cx="6629400" cy="457200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Higher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than the actual source’s frequency, blue shift!!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04800" y="3581400"/>
            <a:ext cx="6477000" cy="457200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lang="en-US" b="1" kern="0" noProof="0" dirty="0">
                <a:solidFill>
                  <a:srgbClr val="660066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Low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er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than the actual source’s frequency, </a:t>
            </a:r>
            <a:r>
              <a:rPr lang="en-US" b="1" kern="0" dirty="0">
                <a:solidFill>
                  <a:srgbClr val="660066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red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shift!!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857500" y="6130925"/>
            <a:ext cx="3352800" cy="457200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lang="en-US" b="1" kern="0" noProof="0" dirty="0">
                <a:solidFill>
                  <a:srgbClr val="660066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For more generalized case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/>
          </p:nvPr>
        </p:nvGraphicFramePr>
        <p:xfrm>
          <a:off x="6781800" y="838200"/>
          <a:ext cx="2270811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2" name="Equation" r:id="rId3" imgW="825500" imgH="469900" progId="Equation.DSMT4">
                  <p:embed/>
                </p:oleObj>
              </mc:Choice>
              <mc:Fallback>
                <p:oleObj name="Equation" r:id="rId3" imgW="825500" imgH="469900" progId="Equation.DSMT4">
                  <p:embed/>
                  <p:pic>
                    <p:nvPicPr>
                      <p:cNvPr id="1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838200"/>
                        <a:ext cx="2270811" cy="1295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/>
          </p:nvPr>
        </p:nvGraphicFramePr>
        <p:xfrm>
          <a:off x="6629400" y="2286000"/>
          <a:ext cx="2403480" cy="1371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3" name="Equation" r:id="rId5" imgW="825500" imgH="469900" progId="Equation.DSMT4">
                  <p:embed/>
                </p:oleObj>
              </mc:Choice>
              <mc:Fallback>
                <p:oleObj name="Equation" r:id="rId5" imgW="825500" imgH="469900" progId="Equation.DSMT4">
                  <p:embed/>
                  <p:pic>
                    <p:nvPicPr>
                      <p:cNvPr id="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86000"/>
                        <a:ext cx="2403480" cy="137108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/>
          </p:nvPr>
        </p:nvGraphicFramePr>
        <p:xfrm>
          <a:off x="6586538" y="4114800"/>
          <a:ext cx="240506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4" name="Equation" r:id="rId7" imgW="825500" imgH="469900" progId="Equation.DSMT4">
                  <p:embed/>
                </p:oleObj>
              </mc:Choice>
              <mc:Fallback>
                <p:oleObj name="Equation" r:id="rId7" imgW="825500" imgH="469900" progId="Equation.DSMT4">
                  <p:embed/>
                  <p:pic>
                    <p:nvPicPr>
                      <p:cNvPr id="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6538" y="4114800"/>
                        <a:ext cx="2405062" cy="1371600"/>
                      </a:xfrm>
                      <a:prstGeom prst="rect">
                        <a:avLst/>
                      </a:prstGeom>
                      <a:noFill/>
                      <a:ln w="57150" cmpd="sng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400" y="5586371"/>
            <a:ext cx="2309648" cy="96682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8507605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pic>
        <p:nvPicPr>
          <p:cNvPr id="11366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2298700"/>
            <a:ext cx="8636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11,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136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610600" cy="21336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most fundamental principle used here is the momentum conservation!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Frank is at rest in system K holding a ball of mass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m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 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Mary holds a similar ball in system K’ that is moving in the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direction with velocity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v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with respect to system K.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At one point they threw the ball at each other with exactly the same speed</a:t>
            </a:r>
          </a:p>
          <a:p>
            <a:pPr marL="0" indent="0" algn="ctr"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538693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27167</TotalTime>
  <Words>1968</Words>
  <Application>Microsoft Macintosh PowerPoint</Application>
  <PresentationFormat>On-screen Show (4:3)</PresentationFormat>
  <Paragraphs>290</Paragraphs>
  <Slides>26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Apple Chancery</vt:lpstr>
      <vt:lpstr>Arial</vt:lpstr>
      <vt:lpstr>Arial Narrow</vt:lpstr>
      <vt:lpstr>Lucida Grande</vt:lpstr>
      <vt:lpstr>Monotype Corsiva</vt:lpstr>
      <vt:lpstr>Symbol</vt:lpstr>
      <vt:lpstr>Times New Roman</vt:lpstr>
      <vt:lpstr>Wingdings</vt:lpstr>
      <vt:lpstr>phys1443-spring02</vt:lpstr>
      <vt:lpstr>Equation</vt:lpstr>
      <vt:lpstr>PHYS 3313 – Section 001 Lecture #8</vt:lpstr>
      <vt:lpstr>Announcements</vt:lpstr>
      <vt:lpstr>Reminder: Special Project #3</vt:lpstr>
      <vt:lpstr>The Doppler Effect </vt:lpstr>
      <vt:lpstr>Recall the Doppler Effect</vt:lpstr>
      <vt:lpstr>The Relativistic Doppler Effect </vt:lpstr>
      <vt:lpstr>The Relativistic Doppler Effect (con’t)</vt:lpstr>
      <vt:lpstr>Results of Relativistic Doppler Effect</vt:lpstr>
      <vt:lpstr>Relativistic Momentum</vt:lpstr>
      <vt:lpstr>Relativistic Momentum</vt:lpstr>
      <vt:lpstr>Reminder: Lorentz Velocity Transformations</vt:lpstr>
      <vt:lpstr>Relativistic Momentum</vt:lpstr>
      <vt:lpstr>Relativistic Momentum</vt:lpstr>
      <vt:lpstr>Relativistic and Classical Linear Momentum</vt:lpstr>
      <vt:lpstr>How do we keep momentum conserved in a relativistic case?</vt:lpstr>
      <vt:lpstr>Relativistic Energy</vt:lpstr>
      <vt:lpstr>Relativistic KE at u&lt;&lt;c</vt:lpstr>
      <vt:lpstr>Big note on Relativistic KE</vt:lpstr>
      <vt:lpstr>Total Energy and Rest Energy</vt:lpstr>
      <vt:lpstr>Relativistic and Classical Kinetic Energies</vt:lpstr>
      <vt:lpstr>Relationship of Energy and Momentum</vt:lpstr>
      <vt:lpstr>Massless Particles have a speed  equal to the speed of light c</vt:lpstr>
      <vt:lpstr>Units of Work, Energy and Mass</vt:lpstr>
      <vt:lpstr>Other Units</vt:lpstr>
      <vt:lpstr>Binding Energy</vt:lpstr>
      <vt:lpstr>Examples 2.13 and 2.15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715</cp:revision>
  <cp:lastPrinted>2013-08-26T21:25:15Z</cp:lastPrinted>
  <dcterms:created xsi:type="dcterms:W3CDTF">2012-08-27T21:13:02Z</dcterms:created>
  <dcterms:modified xsi:type="dcterms:W3CDTF">2019-02-11T20:48:52Z</dcterms:modified>
</cp:coreProperties>
</file>