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39" r:id="rId3"/>
    <p:sldId id="640" r:id="rId4"/>
    <p:sldId id="664" r:id="rId5"/>
    <p:sldId id="665" r:id="rId6"/>
    <p:sldId id="642" r:id="rId7"/>
    <p:sldId id="643" r:id="rId8"/>
    <p:sldId id="644" r:id="rId9"/>
    <p:sldId id="645" r:id="rId10"/>
    <p:sldId id="646" r:id="rId11"/>
    <p:sldId id="660" r:id="rId12"/>
    <p:sldId id="661" r:id="rId13"/>
    <p:sldId id="647" r:id="rId14"/>
    <p:sldId id="648" r:id="rId15"/>
    <p:sldId id="649" r:id="rId16"/>
    <p:sldId id="650" r:id="rId17"/>
    <p:sldId id="682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5"/>
    <p:restoredTop sz="95574"/>
  </p:normalViewPr>
  <p:slideViewPr>
    <p:cSldViewPr>
      <p:cViewPr varScale="1">
        <p:scale>
          <a:sx n="96" d="100"/>
          <a:sy n="96" d="100"/>
        </p:scale>
        <p:origin x="18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Add p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aragraph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1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26.emf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emf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9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emf"/><Relationship Id="rId5" Type="http://schemas.openxmlformats.org/officeDocument/2006/relationships/image" Target="../media/image50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5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6.emf"/><Relationship Id="rId34" Type="http://schemas.openxmlformats.org/officeDocument/2006/relationships/oleObject" Target="../embeddings/oleObject67.bin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1.emf"/><Relationship Id="rId24" Type="http://schemas.openxmlformats.org/officeDocument/2006/relationships/oleObject" Target="../embeddings/oleObject62.bin"/><Relationship Id="rId32" Type="http://schemas.openxmlformats.org/officeDocument/2006/relationships/oleObject" Target="../embeddings/oleObject66.bin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oleObject" Target="../embeddings/oleObject64.bin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79.emf"/><Relationship Id="rId30" Type="http://schemas.openxmlformats.org/officeDocument/2006/relationships/oleObject" Target="../embeddings/oleObject65.bin"/><Relationship Id="rId35" Type="http://schemas.openxmlformats.org/officeDocument/2006/relationships/image" Target="../media/image83.emf"/><Relationship Id="rId8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8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Relativistic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Relativistic 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Binding Energy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change of momentum as observed by Frank is</a:t>
            </a:r>
          </a:p>
          <a:p>
            <a:pPr eaLnBrk="1" hangingPunct="1">
              <a:buNone/>
            </a:pPr>
            <a:r>
              <a:rPr lang="en-US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70857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Reminder: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change of momentum as observed by Frank is</a:t>
            </a:r>
          </a:p>
          <a:p>
            <a:pPr eaLnBrk="1" hangingPunct="1">
              <a:buNone/>
            </a:pPr>
            <a:r>
              <a:rPr lang="en-US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03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ball as measured by Frank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a perfectly elastic collision, the momentum after the collision 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Thus the change in momentum of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ball according to Frank 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5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6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7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9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0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1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2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3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85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Linear Momentum</a:t>
            </a: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57200"/>
            <a:ext cx="88392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>
                <a:latin typeface="Symbol" charset="2"/>
                <a:ea typeface="ＭＳ Ｐゴシック" pitchFamily="-84" charset="-128"/>
                <a:cs typeface="Symbol" charset="2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be to maintain the relativistic momentum to 1% of classical momentum?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19082"/>
              </p:ext>
            </p:extLst>
          </p:nvPr>
        </p:nvGraphicFramePr>
        <p:xfrm>
          <a:off x="7086600" y="46482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9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/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0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/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1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13994"/>
              </p:ext>
            </p:extLst>
          </p:nvPr>
        </p:nvGraphicFramePr>
        <p:xfrm>
          <a:off x="1447800" y="3657600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2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6492"/>
              </p:ext>
            </p:extLst>
          </p:nvPr>
        </p:nvGraphicFramePr>
        <p:xfrm>
          <a:off x="3200400" y="3657600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3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275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40715"/>
              </p:ext>
            </p:extLst>
          </p:nvPr>
        </p:nvGraphicFramePr>
        <p:xfrm>
          <a:off x="4786424" y="3838354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4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275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838354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74213"/>
              </p:ext>
            </p:extLst>
          </p:nvPr>
        </p:nvGraphicFramePr>
        <p:xfrm>
          <a:off x="5826642" y="3685954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5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275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685954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34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Relativistic 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</a:p>
          <a:p>
            <a:pPr lvl="1" eaLnBrk="1" hangingPunct="1"/>
            <a:r>
              <a:rPr lang="en-US" sz="2400" dirty="0"/>
              <a:t>Modify Newton</a:t>
            </a:r>
            <a:r>
              <a:rPr lang="en-US" sz="2400" dirty="0">
                <a:ea typeface="ＭＳ Ｐゴシック" pitchFamily="-84" charset="-128"/>
              </a:rPr>
              <a:t>’</a:t>
            </a:r>
            <a:r>
              <a:rPr lang="en-US" altLang="ja-JP" sz="2400" dirty="0"/>
              <a:t>s second law to include our new definition of linear momentum, and the force becomes:</a:t>
            </a:r>
          </a:p>
          <a:p>
            <a:pPr lvl="1" eaLnBrk="1" hangingPunct="1"/>
            <a:endParaRPr lang="en-US" altLang="ja-JP" sz="2400" dirty="0"/>
          </a:p>
          <a:p>
            <a:pPr lvl="1" eaLnBrk="1" hangingPunct="1"/>
            <a:endParaRPr lang="en-US" altLang="ja-JP" sz="2400" dirty="0"/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3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/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5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/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/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7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56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8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9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0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87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515B-F9E7-BA42-8E3E-99655D67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953000"/>
          </a:xfrm>
        </p:spPr>
        <p:txBody>
          <a:bodyPr/>
          <a:lstStyle/>
          <a:p>
            <a:r>
              <a:rPr lang="en-US" dirty="0"/>
              <a:t>All relativistic quantities must become that of classical quantity at very low speed, u&lt;&lt;c</a:t>
            </a:r>
          </a:p>
          <a:p>
            <a:r>
              <a:rPr lang="en-US" dirty="0"/>
              <a:t>How does                              become                   ?</a:t>
            </a:r>
          </a:p>
          <a:p>
            <a:r>
              <a:rPr lang="en-US" dirty="0"/>
              <a:t>When u&lt;&lt;c, one can expand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factor as follows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Thus,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Relativistic KE at u&lt;&lt;c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01030"/>
              </p:ext>
            </p:extLst>
          </p:nvPr>
        </p:nvGraphicFramePr>
        <p:xfrm>
          <a:off x="2717388" y="2209800"/>
          <a:ext cx="2464212" cy="61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Equation" r:id="rId4" imgW="965200" imgH="241300" progId="Equation.DSMT4">
                  <p:embed/>
                </p:oleObj>
              </mc:Choice>
              <mc:Fallback>
                <p:oleObj name="Equation" r:id="rId4" imgW="965200" imgH="2413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88" y="2209800"/>
                        <a:ext cx="2464212" cy="617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21845"/>
              </p:ext>
            </p:extLst>
          </p:nvPr>
        </p:nvGraphicFramePr>
        <p:xfrm>
          <a:off x="6629400" y="2093086"/>
          <a:ext cx="1572801" cy="9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093086"/>
                        <a:ext cx="1572801" cy="9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1561DE-DA6F-4D4C-901B-E1C2E712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352800"/>
            <a:ext cx="10541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E0ED0-9ED3-2945-A12D-891E06104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336" y="3383258"/>
            <a:ext cx="10160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5E9EB-7E68-D749-B315-17061D012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3460613"/>
            <a:ext cx="20828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63A11-9A9E-E84C-AA29-8E2DC31EE7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6255" y="3460613"/>
            <a:ext cx="10287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AE403D-DF03-B84C-A8D6-523313DF0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845" y="4667967"/>
            <a:ext cx="1825624" cy="44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2B865D-2A9B-4E4D-8E11-B3859AD3F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3471" y="4495801"/>
            <a:ext cx="2298129" cy="795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BF0988-E8EB-4B47-881B-79795541CE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4602" y="4465879"/>
            <a:ext cx="1346472" cy="79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2DB73-CF04-6F46-9A63-FC84ACC488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4076" y="4446265"/>
            <a:ext cx="826071" cy="8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r>
              <a:rPr lang="en-US" sz="4800" dirty="0"/>
              <a:t>Only                         is RIGHT! </a:t>
            </a:r>
          </a:p>
          <a:p>
            <a:endParaRPr lang="en-US" sz="4800" dirty="0"/>
          </a:p>
          <a:p>
            <a:r>
              <a:rPr lang="en-US" sz="4800" dirty="0"/>
              <a:t>              and                 are WRONG!</a:t>
            </a:r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3353"/>
              </p:ext>
            </p:extLst>
          </p:nvPr>
        </p:nvGraphicFramePr>
        <p:xfrm>
          <a:off x="1878013" y="13716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7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13716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78756"/>
              </p:ext>
            </p:extLst>
          </p:nvPr>
        </p:nvGraphicFramePr>
        <p:xfrm>
          <a:off x="582613" y="29718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9718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64168"/>
              </p:ext>
            </p:extLst>
          </p:nvPr>
        </p:nvGraphicFramePr>
        <p:xfrm>
          <a:off x="3554413" y="29718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9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279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29718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78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88325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Rewriting the relativistic kinetic energy, we obtain: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sum of the kinetic energy and rest energy is interpreted as the total energy of the particle.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1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/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2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3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/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4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5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72701"/>
              </p:ext>
            </p:extLst>
          </p:nvPr>
        </p:nvGraphicFramePr>
        <p:xfrm>
          <a:off x="3429000" y="2590800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6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57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22</a:t>
            </a:r>
          </a:p>
          <a:p>
            <a:pPr eaLnBrk="1" hangingPunct="1"/>
            <a:r>
              <a:rPr lang="en-US" sz="2400" dirty="0"/>
              <a:t>Reminder: Quiz #2 Monday, Feb. 18</a:t>
            </a:r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this Wednesday, Feb. 13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2" eaLnBrk="1" hangingPunct="1"/>
            <a:r>
              <a:rPr lang="en-US" sz="1800" dirty="0"/>
              <a:t>Lorentz velocity addition NOT allowed!!</a:t>
            </a:r>
          </a:p>
          <a:p>
            <a:pPr lvl="2" eaLnBrk="1" hangingPunct="1"/>
            <a:r>
              <a:rPr lang="en-US" sz="1800" dirty="0"/>
              <a:t>Maxwell’s equations NOT allowed!!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36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formula,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terms.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5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72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6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7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/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8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/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9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72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/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0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727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/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1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727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/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2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727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/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3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72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/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4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727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/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5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72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/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6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727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7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8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9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0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04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the equation from the last slide reduces to: E = pc and we may conclude that: </a:t>
            </a:r>
          </a:p>
          <a:p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speed, 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/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9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144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/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0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1443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/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1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1443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2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1443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10573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Work, Energy and Mass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work done in accelerating a charge through a potential difference 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is</a:t>
            </a:r>
          </a:p>
          <a:p>
            <a:pPr lvl="1" eaLnBrk="1" hangingPunct="1"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>
                <a:ea typeface="Arial" pitchFamily="-84" charset="0"/>
                <a:cs typeface="Arial" pitchFamily="-84" charset="0"/>
              </a:rPr>
              <a:t>×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1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 Rest energy, </a:t>
            </a:r>
            <a:r>
              <a:rPr lang="en-US" sz="25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): Example: carbon-12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3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4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5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6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7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8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9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5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potential energy associated with the force keeping a system together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7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8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9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0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752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Compute v, 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dirty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>
                <a:cs typeface="ＭＳ Ｐゴシック" pitchFamily="-84" charset="-128"/>
              </a:rPr>
              <a:t>p+p</a:t>
            </a:r>
            <a:r>
              <a:rPr lang="en-US" dirty="0">
                <a:cs typeface="ＭＳ Ｐゴシック" pitchFamily="-84" charset="-128"/>
                <a:sym typeface="Wingdings"/>
              </a:rPr>
              <a:t>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>
                <a:cs typeface="ＭＳ Ｐゴシック" pitchFamily="-84" charset="-128"/>
                <a:sym typeface="Wingdings"/>
              </a:rPr>
              <a:t>+d, in order to produce the positively charged pion 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) and a deuteron.(1875.6MeV/c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27832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handwritten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this Wednesday, Feb. 13!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78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Increased 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the source approaches the 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Decreased 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same change in sound frequency occurs when the source is fixed and the receiver is moving.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change in frequency of the sound wave depends on whether the source or the receiver is moving.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 this 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Sound wave is in a special frame of media such as air, water, or a steel plate in order to propagate;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Light does not need a medium to propagate!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3778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12192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11430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(a star) and a receiver (an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throughout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emitted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the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93858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60197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waves emitted by the source in time period T, the wavelength measured by the stationary receiver is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frequency measured by the receiver is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>
                <a:latin typeface="Apple Chancery"/>
                <a:ea typeface="ＭＳ Ｐゴシック" pitchFamily="-84" charset="-128"/>
                <a:cs typeface="Apple Chancery"/>
              </a:rPr>
              <a:t>f</a:t>
            </a:r>
            <a:r>
              <a:rPr lang="en-US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proper time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304800" y="4935538"/>
          <a:ext cx="1835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9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5538"/>
                        <a:ext cx="1835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/>
          </p:nvPr>
        </p:nvGraphicFramePr>
        <p:xfrm>
          <a:off x="2209800" y="4935538"/>
          <a:ext cx="15589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0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35538"/>
                        <a:ext cx="155892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/>
          </p:nvPr>
        </p:nvGraphicFramePr>
        <p:xfrm>
          <a:off x="3732213" y="4800600"/>
          <a:ext cx="15859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1" name="Equation" r:id="rId7" imgW="800100" imgH="482600" progId="Equation.DSMT4">
                  <p:embed/>
                </p:oleObj>
              </mc:Choice>
              <mc:Fallback>
                <p:oleObj name="Equation" r:id="rId7" imgW="800100" imgH="4826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4800600"/>
                        <a:ext cx="158591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/>
          </p:nvPr>
        </p:nvGraphicFramePr>
        <p:xfrm>
          <a:off x="5270500" y="4800600"/>
          <a:ext cx="2439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2" name="Equation" r:id="rId9" imgW="1231900" imgH="508000" progId="Equation.DSMT4">
                  <p:embed/>
                </p:oleObj>
              </mc:Choice>
              <mc:Fallback>
                <p:oleObj name="Equation" r:id="rId9" imgW="1231900" imgH="508000" progId="Equation.DSMT4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800600"/>
                        <a:ext cx="2439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/>
          </p:nvPr>
        </p:nvGraphicFramePr>
        <p:xfrm>
          <a:off x="7683500" y="4800600"/>
          <a:ext cx="11557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3" name="Equation" r:id="rId11" imgW="584200" imgH="469900" progId="Equation.DSMT4">
                  <p:embed/>
                </p:oleObj>
              </mc:Choice>
              <mc:Fallback>
                <p:oleObj name="Equation" r:id="rId11" imgW="584200" imgH="46990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800600"/>
                        <a:ext cx="11557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629400" y="914400"/>
          <a:ext cx="193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4" name="Equation" r:id="rId13" imgW="800100" imgH="419100" progId="Equation.DSMT4">
                  <p:embed/>
                </p:oleObj>
              </mc:Choice>
              <mc:Fallback>
                <p:oleObj name="Equation" r:id="rId13" imgW="800100" imgH="4191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9304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248400" y="2514600"/>
          <a:ext cx="674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5" name="Equation" r:id="rId15" imgW="279400" imgH="203200" progId="Equation.DSMT4">
                  <p:embed/>
                </p:oleObj>
              </mc:Choice>
              <mc:Fallback>
                <p:oleObj name="Equation" r:id="rId15" imgW="279400" imgH="203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6746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96187" y="2133600"/>
          <a:ext cx="13192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6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7" y="2133600"/>
                        <a:ext cx="13192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858000" y="2155825"/>
          <a:ext cx="704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" name="Equation" r:id="rId19" imgW="292100" imgH="419100" progId="Equation.DSMT4">
                  <p:embed/>
                </p:oleObj>
              </mc:Choice>
              <mc:Fallback>
                <p:oleObj name="Equation" r:id="rId19" imgW="292100" imgH="4191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155825"/>
                        <a:ext cx="704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43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>
                <a:ea typeface="Arial" pitchFamily="-84" charset="0"/>
                <a:cs typeface="Arial" pitchFamily="-84" charset="0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the resulting frequency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500" y="6130925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5586371"/>
            <a:ext cx="2309648" cy="966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5076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  <p:bldP spid="9" grpId="0"/>
      <p:bldP spid="11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2133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Frank is 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Mary holds a similar ball in system K’ 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38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3665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27164</TotalTime>
  <Words>1961</Words>
  <Application>Microsoft Macintosh PowerPoint</Application>
  <PresentationFormat>On-screen Show (4:3)</PresentationFormat>
  <Paragraphs>289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Apple Chancery</vt:lpstr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#8</vt:lpstr>
      <vt:lpstr>Announcements</vt:lpstr>
      <vt:lpstr>Reminder: Special Project #3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Reminder: Lorentz Velocity Transformations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Relativistic KE at u&lt;&lt;c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712</cp:revision>
  <cp:lastPrinted>2013-08-26T21:25:15Z</cp:lastPrinted>
  <dcterms:created xsi:type="dcterms:W3CDTF">2012-08-27T21:13:02Z</dcterms:created>
  <dcterms:modified xsi:type="dcterms:W3CDTF">2019-02-11T20:46:24Z</dcterms:modified>
</cp:coreProperties>
</file>