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9" r:id="rId3"/>
    <p:sldId id="707" r:id="rId4"/>
    <p:sldId id="666" r:id="rId5"/>
    <p:sldId id="667" r:id="rId6"/>
    <p:sldId id="668" r:id="rId7"/>
    <p:sldId id="669" r:id="rId8"/>
    <p:sldId id="670" r:id="rId9"/>
    <p:sldId id="671" r:id="rId10"/>
    <p:sldId id="672" r:id="rId11"/>
    <p:sldId id="673" r:id="rId12"/>
    <p:sldId id="674" r:id="rId13"/>
    <p:sldId id="675" r:id="rId14"/>
    <p:sldId id="676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0"/>
    <p:restoredTop sz="96291"/>
  </p:normalViewPr>
  <p:slideViewPr>
    <p:cSldViewPr>
      <p:cViewPr varScale="1">
        <p:scale>
          <a:sx n="93" d="100"/>
          <a:sy n="93" d="100"/>
        </p:scale>
        <p:origin x="7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3.emf"/><Relationship Id="rId42" Type="http://schemas.openxmlformats.org/officeDocument/2006/relationships/image" Target="../media/image27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emf"/><Relationship Id="rId32" Type="http://schemas.openxmlformats.org/officeDocument/2006/relationships/image" Target="../media/image22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emf"/><Relationship Id="rId36" Type="http://schemas.openxmlformats.org/officeDocument/2006/relationships/image" Target="../media/image24.e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8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1.e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6.emf"/><Relationship Id="rId26" Type="http://schemas.openxmlformats.org/officeDocument/2006/relationships/image" Target="../media/image50.e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49.e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51.emf"/><Relationship Id="rId10" Type="http://schemas.openxmlformats.org/officeDocument/2006/relationships/image" Target="../media/image42.e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400" y="15240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13,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Discovery 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Determination of Electron 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 </a:t>
            </a:r>
            <a:r>
              <a:rPr lang="en-US" altLang="ja-JP" sz="2800" dirty="0">
                <a:cs typeface="ＭＳ Ｐゴシック" pitchFamily="-84" charset="-128"/>
              </a:rPr>
              <a:t>measured the ratio of the electron’s charge to mass by sending electrons 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Thomson’</a:t>
            </a:r>
            <a:r>
              <a:rPr lang="en-US" altLang="ja-JP" dirty="0">
                <a:cs typeface="ＭＳ Ｐゴシック" pitchFamily="-84" charset="-128"/>
              </a:rPr>
              <a:t>s 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>
                <a:solidFill>
                  <a:srgbClr val="660066"/>
                </a:solidFill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q</a:t>
            </a:r>
            <a:r>
              <a:rPr lang="en-US" kern="0" dirty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250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/>
              <a:t>Calculation of </a:t>
            </a:r>
            <a:r>
              <a:rPr lang="en-US" i="1" dirty="0" err="1"/>
              <a:t>q</a:t>
            </a:r>
            <a:r>
              <a:rPr lang="en-US" dirty="0" err="1"/>
              <a:t>/</a:t>
            </a:r>
            <a:r>
              <a:rPr lang="en-US" i="1" dirty="0" err="1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9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/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0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327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/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1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327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/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2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3276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/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3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/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4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/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5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3276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/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6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327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/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7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3276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/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8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/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9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3276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/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0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/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1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3276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/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2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3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4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5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6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7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8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9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>
                <a:cs typeface="ＭＳ Ｐゴシック" pitchFamily="-84" charset="-128"/>
              </a:rPr>
              <a:t>4</a:t>
            </a:r>
            <a:r>
              <a:rPr lang="en-US" sz="2000" dirty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>
                <a:cs typeface="ＭＳ Ｐゴシック" pitchFamily="-84" charset="-128"/>
              </a:rPr>
              <a:t>o</a:t>
            </a:r>
            <a:r>
              <a:rPr lang="en-US" sz="2000" dirty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>
                <a:cs typeface="ＭＳ Ｐゴシック" pitchFamily="-84" charset="-128"/>
              </a:rPr>
              <a:t>-4</a:t>
            </a:r>
            <a:r>
              <a:rPr lang="en-US" sz="2000" dirty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>
                <a:cs typeface="ＭＳ Ｐゴシック" pitchFamily="-84" charset="-128"/>
              </a:rPr>
              <a:t>q/m</a:t>
            </a:r>
            <a:r>
              <a:rPr lang="en-US" sz="2000" dirty="0">
                <a:cs typeface="ＭＳ Ｐゴシック" pitchFamily="-84" charset="-128"/>
              </a:rPr>
              <a:t>?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Ex 3.1: Thomson’s experiment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1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333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/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2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333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/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3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333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4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/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5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333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/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6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3338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/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7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3338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2451100" y="5429250"/>
          <a:ext cx="4116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8" name="Equation" r:id="rId17" imgW="2108200" imgH="419100" progId="Equation.DSMT4">
                  <p:embed/>
                </p:oleObj>
              </mc:Choice>
              <mc:Fallback>
                <p:oleObj name="Equation" r:id="rId17" imgW="2108200" imgH="4191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429250"/>
                        <a:ext cx="41163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85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4800" y="838200"/>
            <a:ext cx="8648700" cy="1447800"/>
          </a:xfrm>
          <a:extLst/>
        </p:spPr>
        <p:txBody>
          <a:bodyPr/>
          <a:lstStyle/>
          <a:p>
            <a:r>
              <a:rPr lang="en-US" sz="2800" dirty="0">
                <a:ea typeface="Times New Roman" pitchFamily="-84" charset="0"/>
                <a:cs typeface="Times New Roman" pitchFamily="-84" charset="0"/>
              </a:rPr>
              <a:t>Millikan (and Fletcher) in 1909 measured the charge of electron and showed that the free electric charge is in multiples of the basic charge of an electron – 1923 Nobel Prize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44368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So the magnitude 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Stokes’</a:t>
            </a:r>
            <a:r>
              <a:rPr lang="en-US" altLang="ja-JP" sz="2400" dirty="0">
                <a:cs typeface="ＭＳ Ｐゴシック" pitchFamily="-84" charset="-128"/>
              </a:rPr>
              <a:t> relationship of the terminal velocity to the radius, medium viscosity 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00285"/>
              </p:ext>
            </p:extLst>
          </p:nvPr>
        </p:nvGraphicFramePr>
        <p:xfrm>
          <a:off x="4429125" y="1139825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5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256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139825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54320"/>
              </p:ext>
            </p:extLst>
          </p:nvPr>
        </p:nvGraphicFramePr>
        <p:xfrm>
          <a:off x="5148263" y="1139825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6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30105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139825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77436"/>
              </p:ext>
            </p:extLst>
          </p:nvPr>
        </p:nvGraphicFramePr>
        <p:xfrm>
          <a:off x="5943600" y="1201737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7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30106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01737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05624"/>
              </p:ext>
            </p:extLst>
          </p:nvPr>
        </p:nvGraphicFramePr>
        <p:xfrm>
          <a:off x="7086600" y="1201737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8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3010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201737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611758"/>
              </p:ext>
            </p:extLst>
          </p:nvPr>
        </p:nvGraphicFramePr>
        <p:xfrm>
          <a:off x="8229600" y="1292225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9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3010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92225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86087"/>
              </p:ext>
            </p:extLst>
          </p:nvPr>
        </p:nvGraphicFramePr>
        <p:xfrm>
          <a:off x="5181600" y="19050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0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1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2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/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3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/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4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/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5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/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6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680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Reminder: Homework 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Feb. </a:t>
            </a:r>
            <a:r>
              <a:rPr lang="en-US" sz="2000"/>
              <a:t>20</a:t>
            </a:r>
            <a:endParaRPr lang="en-US" sz="2000" dirty="0"/>
          </a:p>
          <a:p>
            <a:pPr eaLnBrk="1" hangingPunct="1"/>
            <a:r>
              <a:rPr lang="en-US" sz="2400" dirty="0"/>
              <a:t>Reminder: Quiz #2 coming Monday, Feb. 18</a:t>
            </a:r>
          </a:p>
          <a:p>
            <a:pPr lvl="1" eaLnBrk="1" hangingPunct="1"/>
            <a:r>
              <a:rPr lang="en-US" sz="2000" dirty="0"/>
              <a:t>Beginning of the class</a:t>
            </a:r>
          </a:p>
          <a:p>
            <a:pPr lvl="1" eaLnBrk="1" hangingPunct="1"/>
            <a:r>
              <a:rPr lang="en-US" sz="2000" dirty="0"/>
              <a:t>Covers CH1.1 – what we finish today, Feb. 13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!</a:t>
            </a:r>
          </a:p>
          <a:p>
            <a:pPr lvl="2" eaLnBrk="1" hangingPunct="1"/>
            <a:r>
              <a:rPr lang="en-US" sz="1800" dirty="0"/>
              <a:t>Lorentz velocity addition NOT allowed!!</a:t>
            </a:r>
          </a:p>
          <a:p>
            <a:pPr lvl="2" eaLnBrk="1" hangingPunct="1"/>
            <a:r>
              <a:rPr lang="en-US" sz="1800" dirty="0"/>
              <a:t>Maxwell’s equations NOT allowed!!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Colloquium at 4pm today in SH101</a:t>
            </a:r>
          </a:p>
          <a:p>
            <a:pPr lvl="1" eaLnBrk="1" hangingPunct="1"/>
            <a:r>
              <a:rPr lang="en-US" sz="2000" dirty="0"/>
              <a:t>Dr. J. </a:t>
            </a:r>
            <a:r>
              <a:rPr lang="en-US" sz="2000" dirty="0" err="1"/>
              <a:t>Masabni</a:t>
            </a:r>
            <a:r>
              <a:rPr lang="en-US" sz="2000" dirty="0"/>
              <a:t> at TAM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4863354-8A73-D04C-8280-38B6E4265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1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599" y="609600"/>
            <a:ext cx="8201025" cy="5638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6781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199" y="1447800"/>
            <a:ext cx="8432801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sz="3600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Observed X rays emitted by cathode rays bombarding 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224033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In the 1890’s scientists and engineers were familiar with cathode rays, generated from one of the metal plates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People thought cathode rays had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231198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5413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effect of cathode rays passing through various materials.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noticed that a nearby phosphorescent screen glowed during some of these experiments.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These rays were unaffected by magnetic field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 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72691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>
                <a:cs typeface="ＭＳ Ｐゴシック" pitchFamily="-84" charset="-128"/>
              </a:rPr>
              <a:t>Röntgen’</a:t>
            </a:r>
            <a:r>
              <a:rPr lang="en-US" altLang="ja-JP" dirty="0" err="1">
                <a:cs typeface="ＭＳ Ｐゴシック" pitchFamily="-84" charset="-128"/>
              </a:rPr>
              <a:t>s</a:t>
            </a:r>
            <a:r>
              <a:rPr lang="en-US" altLang="ja-JP" dirty="0">
                <a:cs typeface="ＭＳ Ｐゴシック" pitchFamily="-84" charset="-128"/>
              </a:rPr>
              <a:t> 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667000"/>
            <a:ext cx="2438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9154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produced the X-ray by allowing cathode rays to impact the glass wall of the tube. 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Took image of the bones of a hand on a phosphorescent screen.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Tremendous 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in 1901 for this!</a:t>
            </a:r>
          </a:p>
          <a:p>
            <a:pPr marL="0" indent="0" eaLnBrk="1" hangingPunct="1">
              <a:buNone/>
            </a:pPr>
            <a:r>
              <a:rPr lang="en-US" sz="2800" dirty="0">
                <a:cs typeface="ＭＳ Ｐゴシック" pitchFamily="-84" charset="-128"/>
              </a:rPr>
              <a:t> </a:t>
            </a: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546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4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J.J. Thomson’</a:t>
            </a:r>
            <a:r>
              <a:rPr lang="en-US" altLang="ja-JP" sz="4000" dirty="0">
                <a:cs typeface="ＭＳ Ｐゴシック" pitchFamily="-84" charset="-128"/>
              </a:rPr>
              <a:t>s 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 showed that the cathode rays were negatively charged particles (electrons) – 1906 Nobel Prize!  How?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By 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13,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3" name="Picture 2" descr="A picture containing indoor, electronics, table, wall&#10;&#10;Description automatically generated">
            <a:extLst>
              <a:ext uri="{FF2B5EF4-FFF2-40B4-BE49-F238E27FC236}">
                <a16:creationId xmlns:a16="http://schemas.microsoft.com/office/drawing/2014/main" id="{2A215604-2128-F44D-857C-E9E6A24DF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5860" y="4654529"/>
            <a:ext cx="1937009" cy="25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28733</TotalTime>
  <Words>1033</Words>
  <Application>Microsoft Macintosh PowerPoint</Application>
  <PresentationFormat>On-screen Show (4:3)</PresentationFormat>
  <Paragraphs>139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Lucida Calligraphy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#9</vt:lpstr>
      <vt:lpstr>Announcements</vt:lpstr>
      <vt:lpstr>PowerPoint Presentation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  <vt:lpstr>Determination of Electron Charge</vt:lpstr>
      <vt:lpstr>Calculation of the oil drop charge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739</cp:revision>
  <cp:lastPrinted>2013-08-26T21:25:15Z</cp:lastPrinted>
  <dcterms:created xsi:type="dcterms:W3CDTF">2012-08-27T21:13:02Z</dcterms:created>
  <dcterms:modified xsi:type="dcterms:W3CDTF">2019-02-13T20:38:00Z</dcterms:modified>
</cp:coreProperties>
</file>