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9" r:id="rId3"/>
    <p:sldId id="701" r:id="rId4"/>
    <p:sldId id="677" r:id="rId5"/>
    <p:sldId id="678" r:id="rId6"/>
    <p:sldId id="679" r:id="rId7"/>
    <p:sldId id="680" r:id="rId8"/>
    <p:sldId id="702" r:id="rId9"/>
    <p:sldId id="703" r:id="rId10"/>
    <p:sldId id="704" r:id="rId11"/>
    <p:sldId id="705" r:id="rId12"/>
    <p:sldId id="706" r:id="rId13"/>
    <p:sldId id="681" r:id="rId14"/>
    <p:sldId id="68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8"/>
    <p:restoredTop sz="96291"/>
  </p:normalViewPr>
  <p:slideViewPr>
    <p:cSldViewPr>
      <p:cViewPr varScale="1">
        <p:scale>
          <a:sx n="93" d="100"/>
          <a:sy n="93" d="100"/>
        </p:scale>
        <p:origin x="87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6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#10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9" y="1524000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18,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667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Line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Blackbody Radiation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Photoelectric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Compton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Pair 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670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Wien’</a:t>
            </a:r>
            <a:r>
              <a:rPr lang="en-US" altLang="ja-JP" sz="4000" dirty="0">
                <a:cs typeface="ＭＳ Ｐゴシック" pitchFamily="-84" charset="-128"/>
              </a:rPr>
              <a:t>s Displacement Law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4878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intensity</a:t>
            </a:r>
            <a:r>
              <a:rPr lang="en-US" b="1" dirty="0">
                <a:cs typeface="ＭＳ Ｐゴシック" pitchFamily="-84" charset="-128"/>
              </a:rPr>
              <a:t> </a:t>
            </a:r>
            <a:r>
              <a:rPr lang="en-US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is the total power radiated per unit area per unit wavelength at the given temperature. (Nobel 1911)</a:t>
            </a:r>
          </a:p>
          <a:p>
            <a:pPr eaLnBrk="1" hangingPunct="1"/>
            <a:r>
              <a:rPr lang="en-US" sz="2800" b="1" dirty="0">
                <a:cs typeface="ＭＳ Ｐゴシック" pitchFamily="-84" charset="-128"/>
              </a:rPr>
              <a:t>Wien’</a:t>
            </a:r>
            <a:r>
              <a:rPr lang="en-US" altLang="ja-JP" sz="2800" b="1" dirty="0">
                <a:cs typeface="ＭＳ Ｐゴシック" pitchFamily="-84" charset="-128"/>
              </a:rPr>
              <a:t>s displacement law</a:t>
            </a:r>
            <a:r>
              <a:rPr lang="en-US" altLang="ja-JP" sz="2800" dirty="0">
                <a:cs typeface="ＭＳ Ｐゴシック" pitchFamily="-84" charset="-128"/>
              </a:rPr>
              <a:t>: The peak of </a:t>
            </a:r>
            <a:r>
              <a:rPr lang="en-US" altLang="ja-JP" sz="2800" b="1" dirty="0">
                <a:latin typeface="Edwardian Script ITC" charset="0"/>
                <a:ea typeface="Edwardian Script ITC" charset="0"/>
                <a:cs typeface="Edwardian Script ITC" charset="0"/>
              </a:rPr>
              <a:t>I</a:t>
            </a:r>
            <a:r>
              <a:rPr lang="en-US" sz="2800" dirty="0">
                <a:latin typeface="Edwardian Script ITC" charset="0"/>
                <a:ea typeface="Edwardian Script ITC" charset="0"/>
                <a:cs typeface="Edwardian Script ITC" charset="0"/>
              </a:rPr>
              <a:t>(</a:t>
            </a:r>
            <a:r>
              <a:rPr lang="en-US" sz="2800" dirty="0" err="1">
                <a:latin typeface="Symbol" charset="2"/>
                <a:ea typeface="Symbol" charset="2"/>
                <a:cs typeface="Symbol" charset="2"/>
              </a:rPr>
              <a:t>λ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cs typeface="ＭＳ Ｐゴシック" pitchFamily="-84" charset="-128"/>
              </a:rPr>
              <a:t>T</a:t>
            </a:r>
            <a:r>
              <a:rPr lang="en-US" sz="2800" dirty="0">
                <a:cs typeface="ＭＳ Ｐゴシック" pitchFamily="-84" charset="-128"/>
              </a:rPr>
              <a:t>) </a:t>
            </a:r>
            <a:r>
              <a:rPr lang="en-US" altLang="ja-JP" sz="2800" dirty="0">
                <a:cs typeface="ＭＳ Ｐゴシック" pitchFamily="-84" charset="-128"/>
              </a:rPr>
              <a:t>distribution shifts to smaller wavelengths as the temperature increases.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4724400" y="36576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ymbol" pitchFamily="-84" charset="2"/>
                <a:ea typeface="Symbol" pitchFamily="-84" charset="2"/>
                <a:cs typeface="Symbol" pitchFamily="-84" charset="2"/>
              </a:rPr>
              <a:t>λ</a:t>
            </a:r>
            <a:r>
              <a:rPr lang="en-US" baseline="-25000" dirty="0" err="1">
                <a:solidFill>
                  <a:srgbClr val="FF0000"/>
                </a:solidFill>
                <a:latin typeface="Times" pitchFamily="-84" charset="0"/>
                <a:ea typeface="Times" pitchFamily="-84" charset="0"/>
                <a:cs typeface="Times" pitchFamily="-84" charset="0"/>
              </a:rPr>
              <a:t>max</a:t>
            </a:r>
            <a:r>
              <a:rPr lang="en-US" dirty="0">
                <a:solidFill>
                  <a:srgbClr val="FF0000"/>
                </a:solidFill>
              </a:rPr>
              <a:t> = wavelength of the peak)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4800600" y="2971800"/>
          <a:ext cx="37750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5" name="Equation" r:id="rId4" imgW="1587500" imgH="228600" progId="Equation.DSMT4">
                  <p:embed/>
                </p:oleObj>
              </mc:Choice>
              <mc:Fallback>
                <p:oleObj name="Equation" r:id="rId4" imgW="1587500" imgH="2286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971800"/>
                        <a:ext cx="3775075" cy="544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930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cs typeface="+mj-cs"/>
              </a:rPr>
              <a:t>Ex 3.4: Using the Wien’s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838200"/>
            <a:ext cx="85344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A furnace has a wall of temperature 1600 </a:t>
            </a:r>
            <a:r>
              <a:rPr lang="en-US" baseline="30000" dirty="0" err="1">
                <a:cs typeface="ＭＳ Ｐゴシック" pitchFamily="-84" charset="-128"/>
              </a:rPr>
              <a:t>o</a:t>
            </a:r>
            <a:r>
              <a:rPr lang="en-US" dirty="0" err="1">
                <a:cs typeface="ＭＳ Ｐゴシック" pitchFamily="-84" charset="-128"/>
              </a:rPr>
              <a:t>C.</a:t>
            </a:r>
            <a:r>
              <a:rPr lang="en-US" dirty="0">
                <a:cs typeface="ＭＳ Ｐゴシック" pitchFamily="-84" charset="-128"/>
              </a:rPr>
              <a:t>  What is the wavelength of maximum intensity emitted when a small door is opened?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Since it has a small door open, we treat the furnace as if it is a blackbody.</a:t>
            </a: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Using Wien’s displacement law, we obtain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67200"/>
            <a:ext cx="4148667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121275"/>
            <a:ext cx="1099741" cy="51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002212"/>
            <a:ext cx="2319147" cy="7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953000"/>
            <a:ext cx="2424139" cy="82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692" y="5181600"/>
            <a:ext cx="2543708" cy="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5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807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j-cs"/>
              </a:rPr>
              <a:t>Stefan-Boltzmann Law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total power </a:t>
            </a:r>
            <a:r>
              <a:rPr lang="en-US">
                <a:cs typeface="ＭＳ Ｐゴシック" pitchFamily="-84" charset="-128"/>
              </a:rPr>
              <a:t>per unit area radiated </a:t>
            </a:r>
            <a:r>
              <a:rPr lang="en-US" dirty="0">
                <a:cs typeface="ＭＳ Ｐゴシック" pitchFamily="-84" charset="-128"/>
              </a:rPr>
              <a:t>from a blackbody increases with the temperature: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This is known as the </a:t>
            </a:r>
            <a:r>
              <a:rPr lang="en-US" b="1" dirty="0">
                <a:cs typeface="ＭＳ Ｐゴシック" pitchFamily="-84" charset="-128"/>
              </a:rPr>
              <a:t>Stefan-Boltzmann law</a:t>
            </a:r>
            <a:r>
              <a:rPr lang="en-US" dirty="0">
                <a:cs typeface="ＭＳ Ｐゴシック" pitchFamily="-84" charset="-128"/>
              </a:rPr>
              <a:t>, with the constant value of </a:t>
            </a:r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 experimentally measured to be </a:t>
            </a:r>
          </a:p>
          <a:p>
            <a:pPr lvl="1" eaLnBrk="1" hangingPunct="1"/>
            <a:r>
              <a:rPr lang="en-US" i="1" dirty="0" err="1">
                <a:latin typeface="Symbol" charset="2"/>
                <a:cs typeface="Symbol" charset="2"/>
              </a:rPr>
              <a:t>σ</a:t>
            </a:r>
            <a:r>
              <a:rPr lang="en-US" dirty="0">
                <a:cs typeface="ＭＳ Ｐゴシック" pitchFamily="-84" charset="-128"/>
              </a:rPr>
              <a:t> =5.6705</a:t>
            </a:r>
            <a:r>
              <a:rPr lang="en-US" dirty="0">
                <a:ea typeface="Arial" pitchFamily="-84" charset="0"/>
                <a:cs typeface="Arial" pitchFamily="-84" charset="0"/>
              </a:rPr>
              <a:t>×10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8</a:t>
            </a:r>
            <a:r>
              <a:rPr lang="en-US" dirty="0">
                <a:ea typeface="Arial" pitchFamily="-84" charset="0"/>
                <a:cs typeface="Arial" pitchFamily="-84" charset="0"/>
              </a:rPr>
              <a:t> W / (m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dirty="0">
                <a:ea typeface="Arial" pitchFamily="-84" charset="0"/>
                <a:cs typeface="Arial" pitchFamily="-84" charset="0"/>
              </a:rPr>
              <a:t> K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4</a:t>
            </a:r>
            <a:r>
              <a:rPr lang="en-US" dirty="0">
                <a:ea typeface="Arial" pitchFamily="-84" charset="0"/>
                <a:cs typeface="Arial" pitchFamily="-84" charset="0"/>
              </a:rPr>
              <a:t>).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</a:t>
            </a:r>
            <a:r>
              <a:rPr lang="en-US" b="1" dirty="0">
                <a:cs typeface="ＭＳ Ｐゴシック" pitchFamily="-84" charset="-128"/>
              </a:rPr>
              <a:t>emissivity</a:t>
            </a:r>
            <a:r>
              <a:rPr lang="en-US" dirty="0">
                <a:cs typeface="ＭＳ Ｐゴシック" pitchFamily="-84" charset="-128"/>
              </a:rPr>
              <a:t>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>
                <a:cs typeface="ＭＳ Ｐゴシック" pitchFamily="-84" charset="-128"/>
              </a:rPr>
              <a:t> (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ε</a:t>
            </a:r>
            <a:r>
              <a:rPr lang="en-US" dirty="0">
                <a:cs typeface="ＭＳ Ｐゴシック" pitchFamily="-84" charset="-128"/>
              </a:rPr>
              <a:t> = 1 for an idealized blackbody) is the ratio of the emissive power of an object to that of an ideal blackbody and is always less than 1.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743066" y="1926889"/>
          <a:ext cx="4581534" cy="1044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9" name="Equation" r:id="rId3" imgW="1447800" imgH="330200" progId="Equation.DSMT4">
                  <p:embed/>
                </p:oleObj>
              </mc:Choice>
              <mc:Fallback>
                <p:oleObj name="Equation" r:id="rId3" imgW="1447800" imgH="330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3066" y="1926889"/>
                        <a:ext cx="4581534" cy="1044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261934" y="2100178"/>
          <a:ext cx="1205666" cy="643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90" name="Equation" r:id="rId5" imgW="381000" imgH="203200" progId="Equation.DSMT4">
                  <p:embed/>
                </p:oleObj>
              </mc:Choice>
              <mc:Fallback>
                <p:oleObj name="Equation" r:id="rId5" imgW="381000" imgH="203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1934" y="2100178"/>
                        <a:ext cx="1205666" cy="643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6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Rayleigh-Jeans Formula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8916987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Lord Rayleigh used the classical theories of electromagnetism and thermodynamics to show that the blackbody spectral distribution should be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Worked reasonably well at longer wavelengths but..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it deviates badly at short wavelengths.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 dirty="0" err="1"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400" dirty="0">
                <a:cs typeface="ＭＳ Ｐゴシック" pitchFamily="-84" charset="-128"/>
                <a:sym typeface="Wingdings"/>
              </a:rPr>
              <a:t>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the ultraviolet catastrophe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a serious issue that couldn’t be explained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56303" y="2057400"/>
          <a:ext cx="292509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3" name="Equation" r:id="rId4" imgW="1079500" imgH="393700" progId="Equation.DSMT4">
                  <p:embed/>
                </p:oleObj>
              </mc:Choice>
              <mc:Fallback>
                <p:oleObj name="Equation" r:id="rId4" imgW="1079500" imgH="3937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303" y="2057400"/>
                        <a:ext cx="292509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351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10600" cy="5029200"/>
          </a:xfrm>
        </p:spPr>
        <p:txBody>
          <a:bodyPr/>
          <a:lstStyle/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assumed that the radiation in the cavity was emitted (and absorbed) by some sort of </a:t>
            </a:r>
            <a:r>
              <a:rPr lang="ja-JP" altLang="en-US" sz="2400" dirty="0">
                <a:cs typeface="ＭＳ Ｐゴシック" pitchFamily="-84" charset="-128"/>
              </a:rPr>
              <a:t>“</a:t>
            </a:r>
            <a:r>
              <a:rPr lang="en-US" altLang="ja-JP" sz="2400" dirty="0">
                <a:cs typeface="ＭＳ Ｐゴシック" pitchFamily="-84" charset="-128"/>
              </a:rPr>
              <a:t>oscillators</a:t>
            </a:r>
            <a:r>
              <a:rPr lang="ja-JP" altLang="en-US" sz="2400" dirty="0">
                <a:cs typeface="ＭＳ Ｐゴシック" pitchFamily="-84" charset="-128"/>
              </a:rPr>
              <a:t>”</a:t>
            </a:r>
            <a:r>
              <a:rPr lang="en-US" altLang="ja-JP" sz="2400" dirty="0">
                <a:cs typeface="ＭＳ Ｐゴシック" pitchFamily="-84" charset="-128"/>
              </a:rPr>
              <a:t> that were contained in the walls. He used </a:t>
            </a:r>
            <a:r>
              <a:rPr lang="en-US" altLang="ja-JP" sz="2400" dirty="0" err="1">
                <a:cs typeface="ＭＳ Ｐゴシック" pitchFamily="-84" charset="-128"/>
              </a:rPr>
              <a:t>Boltzman’s</a:t>
            </a:r>
            <a:r>
              <a:rPr lang="en-US" altLang="ja-JP" sz="2400" dirty="0">
                <a:cs typeface="ＭＳ Ｐゴシック" pitchFamily="-84" charset="-128"/>
              </a:rPr>
              <a:t> statistical methods to arrive at the following formula that fit the blackbody radiation data.</a:t>
            </a:r>
          </a:p>
          <a:p>
            <a:pPr marL="533400" indent="-533400" eaLnBrk="1" hangingPunct="1"/>
            <a:endParaRPr lang="en-US" sz="24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endParaRPr lang="en-US" sz="1800" dirty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400" dirty="0">
                <a:cs typeface="ＭＳ Ｐゴシック" pitchFamily="-84" charset="-128"/>
              </a:rPr>
              <a:t>Planck made two important modifications to the classical theory: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dirty="0"/>
              <a:t>The oscillators (of electromagnetic origin) can only have certain discrete energies determined by </a:t>
            </a:r>
            <a:r>
              <a:rPr lang="en-US" sz="2000" i="1" dirty="0"/>
              <a:t>E</a:t>
            </a:r>
            <a:r>
              <a:rPr lang="en-US" sz="2000" i="1" baseline="-25000" dirty="0"/>
              <a:t>n</a:t>
            </a:r>
            <a:r>
              <a:rPr lang="en-US" sz="2000" dirty="0"/>
              <a:t> = </a:t>
            </a:r>
            <a:r>
              <a:rPr lang="en-US" sz="2000" i="1" dirty="0" err="1"/>
              <a:t>nhf</a:t>
            </a:r>
            <a:r>
              <a:rPr lang="en-US" sz="2000" dirty="0"/>
              <a:t>, where </a:t>
            </a:r>
            <a:r>
              <a:rPr lang="en-US" sz="2000" i="1" dirty="0"/>
              <a:t>n</a:t>
            </a:r>
            <a:r>
              <a:rPr lang="en-US" sz="2000" dirty="0"/>
              <a:t> is an integer, </a:t>
            </a:r>
            <a:r>
              <a:rPr lang="en-US" sz="2000" i="1" dirty="0"/>
              <a:t>f</a:t>
            </a:r>
            <a:r>
              <a:rPr lang="en-US" sz="2000" dirty="0"/>
              <a:t> is the frequency, and </a:t>
            </a:r>
            <a:r>
              <a:rPr lang="en-US" sz="2000" i="1" dirty="0"/>
              <a:t>h</a:t>
            </a:r>
            <a:r>
              <a:rPr lang="en-US" sz="2000" dirty="0"/>
              <a:t> is called Planck</a:t>
            </a:r>
            <a:r>
              <a:rPr lang="en-US" sz="2000" dirty="0">
                <a:cs typeface="ＭＳ Ｐゴシック" pitchFamily="-84" charset="-128"/>
              </a:rPr>
              <a:t>’</a:t>
            </a:r>
            <a:r>
              <a:rPr lang="en-US" altLang="ja-JP" sz="2000" dirty="0"/>
              <a:t>s constant, </a:t>
            </a:r>
            <a:r>
              <a:rPr lang="en-US" altLang="ja-JP" sz="2000" i="1" dirty="0"/>
              <a:t>h</a:t>
            </a:r>
            <a:r>
              <a:rPr lang="en-US" altLang="ja-JP" sz="2000" dirty="0"/>
              <a:t> = 6.6261 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altLang="ja-JP" sz="20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000" baseline="30000" dirty="0">
                <a:ea typeface="Arial" pitchFamily="-84" charset="0"/>
                <a:cs typeface="Arial" pitchFamily="-84" charset="0"/>
              </a:rPr>
              <a:t>34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 J</a:t>
            </a:r>
            <a:r>
              <a:rPr lang="en-US" altLang="ja-JP" sz="20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·</a:t>
            </a:r>
            <a:r>
              <a:rPr lang="en-US" altLang="ja-JP" sz="2000" dirty="0">
                <a:ea typeface="Arial" pitchFamily="-84" charset="0"/>
                <a:cs typeface="Arial" pitchFamily="-84" charset="0"/>
              </a:rPr>
              <a:t>s</a:t>
            </a:r>
            <a:r>
              <a:rPr lang="en-US" altLang="ja-JP" sz="2000" dirty="0"/>
              <a:t>. </a:t>
            </a:r>
          </a:p>
          <a:p>
            <a:pPr marL="1024128" lvl="2" indent="-256032" eaLnBrk="1" hangingPunct="1">
              <a:spcBef>
                <a:spcPts val="0"/>
              </a:spcBef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000" b="1" u="sng" dirty="0">
                <a:solidFill>
                  <a:srgbClr val="800000"/>
                </a:solidFill>
              </a:rPr>
              <a:t>The oscillators can absorb or emit energy ONLY in discrete multiples of the fundamental quantum of energy</a:t>
            </a:r>
            <a:r>
              <a:rPr lang="en-US" sz="2000" dirty="0"/>
              <a:t> given by</a:t>
            </a:r>
            <a:endParaRPr lang="en-US" sz="1800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Planck’</a:t>
            </a:r>
            <a:r>
              <a:rPr lang="en-US" altLang="ja-JP" dirty="0">
                <a:cs typeface="ＭＳ Ｐゴシック" pitchFamily="-84" charset="-128"/>
              </a:rPr>
              <a:t>s Radiation Law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5334000" y="2895600"/>
            <a:ext cx="1841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5257800" y="258633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33CC"/>
                </a:solidFill>
                <a:latin typeface="+mn-lt"/>
              </a:rPr>
              <a:t>Planck’</a:t>
            </a:r>
            <a:r>
              <a:rPr lang="en-US" altLang="ja-JP" dirty="0">
                <a:solidFill>
                  <a:srgbClr val="3333CC"/>
                </a:solidFill>
                <a:latin typeface="+mn-lt"/>
              </a:rPr>
              <a:t>s radiation law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/>
          </p:nvPr>
        </p:nvGraphicFramePr>
        <p:xfrm>
          <a:off x="3470275" y="5410200"/>
          <a:ext cx="12684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7" name="Equation" r:id="rId3" imgW="546100" imgH="203200" progId="Equation.DSMT4">
                  <p:embed/>
                </p:oleObj>
              </mc:Choice>
              <mc:Fallback>
                <p:oleObj name="Equation" r:id="rId3" imgW="546100" imgH="203200" progId="Equation.DSMT4">
                  <p:embed/>
                  <p:pic>
                    <p:nvPicPr>
                      <p:cNvPr id="311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410200"/>
                        <a:ext cx="12684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/>
          </p:nvPr>
        </p:nvGraphicFramePr>
        <p:xfrm>
          <a:off x="4765675" y="5181600"/>
          <a:ext cx="7969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8" name="Equation" r:id="rId5" imgW="342900" imgH="393700" progId="Equation.DSMT4">
                  <p:embed/>
                </p:oleObj>
              </mc:Choice>
              <mc:Fallback>
                <p:oleObj name="Equation" r:id="rId5" imgW="342900" imgH="393700" progId="Equation.DSMT4">
                  <p:embed/>
                  <p:pic>
                    <p:nvPicPr>
                      <p:cNvPr id="311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5181600"/>
                        <a:ext cx="796925" cy="91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36961" y="2286000"/>
          <a:ext cx="384463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9" name="Equation" r:id="rId7" imgW="1625600" imgH="419100" progId="Equation.DSMT4">
                  <p:embed/>
                </p:oleObj>
              </mc:Choice>
              <mc:Fallback>
                <p:oleObj name="Equation" r:id="rId7" imgW="1625600" imgH="4191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6961" y="2286000"/>
                        <a:ext cx="384463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97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685800"/>
            <a:ext cx="8458200" cy="5562600"/>
          </a:xfrm>
        </p:spPr>
        <p:txBody>
          <a:bodyPr/>
          <a:lstStyle/>
          <a:p>
            <a:pPr eaLnBrk="1" hangingPunct="1"/>
            <a:r>
              <a:rPr lang="en-US" dirty="0"/>
              <a:t>Reminder: 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Feb. 20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800000"/>
                </a:solidFill>
              </a:rPr>
              <a:t>Special Project #4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A total of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3333CC"/>
                </a:solidFill>
              </a:rPr>
              <a:t> kinetic energy </a:t>
            </a:r>
            <a:r>
              <a:rPr lang="en-US" dirty="0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atomic number </a:t>
            </a:r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sz="4000" dirty="0">
                <a:solidFill>
                  <a:srgbClr val="3333CC"/>
                </a:solidFill>
              </a:rPr>
              <a:t> </a:t>
            </a:r>
            <a:r>
              <a:rPr lang="en-US" dirty="0">
                <a:solidFill>
                  <a:srgbClr val="3333CC"/>
                </a:solidFill>
              </a:rPr>
              <a:t>and has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3333CC"/>
                </a:solidFill>
              </a:rPr>
              <a:t> atoms per volume</a:t>
            </a:r>
            <a:r>
              <a:rPr lang="en-US" sz="4000" dirty="0">
                <a:solidFill>
                  <a:srgbClr val="3333CC"/>
                </a:solidFill>
              </a:rPr>
              <a:t>. </a:t>
            </a:r>
            <a:r>
              <a:rPr lang="en-US" dirty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>
                <a:solidFill>
                  <a:srgbClr val="3333CC"/>
                </a:solidFill>
              </a:rPr>
              <a:t>Due net Wednesday, Feb. 27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391427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Line Spectra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8610600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Chemical elements produce unique wavelengths of light when burned or excited in an electrical discharge.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When collimated light is passed through a diffraction grating with thousands of ruling lines per centimeter,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The diffracted light is separated at an angle </a:t>
            </a:r>
            <a:r>
              <a:rPr lang="en-US" sz="3200" dirty="0" err="1">
                <a:latin typeface="Symbol" pitchFamily="-84" charset="2"/>
                <a:ea typeface="Symbol" pitchFamily="-84" charset="2"/>
                <a:cs typeface="Symbol" pitchFamily="-84" charset="2"/>
              </a:rPr>
              <a:t>θ</a:t>
            </a:r>
            <a:r>
              <a:rPr lang="en-US" sz="3200" dirty="0"/>
              <a:t> according to its wavelength </a:t>
            </a:r>
            <a:r>
              <a:rPr lang="en-US" sz="3200" dirty="0" err="1">
                <a:latin typeface="Symbol" charset="2"/>
                <a:cs typeface="Symbol" charset="2"/>
              </a:rPr>
              <a:t>λ</a:t>
            </a:r>
            <a:r>
              <a:rPr lang="en-US" sz="3200" dirty="0"/>
              <a:t> by the equation: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where </a:t>
            </a:r>
            <a:r>
              <a:rPr lang="en-US" i="1" dirty="0">
                <a:cs typeface="ＭＳ Ｐゴシック" pitchFamily="-84" charset="-128"/>
              </a:rPr>
              <a:t>d</a:t>
            </a:r>
            <a:r>
              <a:rPr lang="en-US" dirty="0">
                <a:cs typeface="ＭＳ Ｐゴシック" pitchFamily="-84" charset="-128"/>
              </a:rPr>
              <a:t> is the distance between the rulings and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 is an integer called the order number (n=1 strongest)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827188"/>
              </p:ext>
            </p:extLst>
          </p:nvPr>
        </p:nvGraphicFramePr>
        <p:xfrm>
          <a:off x="1981200" y="3886200"/>
          <a:ext cx="34884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6" name="Equation" r:id="rId3" imgW="736600" imgH="177800" progId="Equation.DSMT4">
                  <p:embed/>
                </p:oleObj>
              </mc:Choice>
              <mc:Fallback>
                <p:oleObj name="Equation" r:id="rId3" imgW="736600" imgH="17780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48846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62600" y="41148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800000"/>
                </a:solidFill>
                <a:latin typeface="Arial Narrow"/>
                <a:cs typeface="Arial Narrow"/>
              </a:rPr>
              <a:t>Diffraction maxima</a:t>
            </a:r>
          </a:p>
        </p:txBody>
      </p:sp>
    </p:spTree>
    <p:extLst>
      <p:ext uri="{BB962C8B-B14F-4D97-AF65-F5344CB8AC3E}">
        <p14:creationId xmlns:p14="http://schemas.microsoft.com/office/powerpoint/2010/main" val="2322442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7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Optical Spectrometer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>
              <a:cs typeface="ＭＳ Ｐゴシック" pitchFamily="-84" charset="-128"/>
            </a:endParaRPr>
          </a:p>
        </p:txBody>
      </p:sp>
      <p:pic>
        <p:nvPicPr>
          <p:cNvPr id="27654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31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33400" y="4343400"/>
            <a:ext cx="80772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rgbClr val="3333CC"/>
                </a:solidFill>
              </a:rPr>
              <a:t>Diffraction creates a </a:t>
            </a:r>
            <a:r>
              <a:rPr lang="en-US" sz="2800" i="1" dirty="0">
                <a:solidFill>
                  <a:srgbClr val="3333CC"/>
                </a:solidFill>
              </a:rPr>
              <a:t>line spectrum</a:t>
            </a:r>
            <a:r>
              <a:rPr lang="en-US" sz="2800" dirty="0">
                <a:solidFill>
                  <a:srgbClr val="3333CC"/>
                </a:solidFill>
              </a:rPr>
              <a:t> pattern of light bands and dark areas on the screen.</a:t>
            </a:r>
          </a:p>
          <a:p>
            <a:r>
              <a:rPr lang="en-US" sz="2800" dirty="0">
                <a:solidFill>
                  <a:srgbClr val="3333CC"/>
                </a:solidFill>
              </a:rPr>
              <a:t>Chemical elements and the composition of materials can be identified through the wavelengths of these line spectra</a:t>
            </a:r>
          </a:p>
        </p:txBody>
      </p:sp>
    </p:spTree>
    <p:extLst>
      <p:ext uri="{BB962C8B-B14F-4D97-AF65-F5344CB8AC3E}">
        <p14:creationId xmlns:p14="http://schemas.microsoft.com/office/powerpoint/2010/main" val="15196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Balmer</a:t>
            </a:r>
            <a:r>
              <a:rPr lang="en-US" dirty="0">
                <a:cs typeface="+mj-cs"/>
              </a:rPr>
              <a:t> Series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4597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In 1885, Johann </a:t>
            </a:r>
            <a:r>
              <a:rPr lang="en-US" sz="2800" dirty="0" err="1">
                <a:cs typeface="ＭＳ Ｐゴシック" pitchFamily="-84" charset="-128"/>
              </a:rPr>
              <a:t>Balmer</a:t>
            </a:r>
            <a:r>
              <a:rPr lang="en-US" sz="2800" dirty="0">
                <a:cs typeface="ＭＳ Ｐゴシック" pitchFamily="-84" charset="-128"/>
              </a:rPr>
              <a:t> found an empirical formula for wavelength of the visible </a:t>
            </a:r>
            <a:r>
              <a:rPr lang="en-US" sz="2800" b="1" u="sng" dirty="0">
                <a:solidFill>
                  <a:srgbClr val="FF0000"/>
                </a:solidFill>
                <a:cs typeface="ＭＳ Ｐゴシック" pitchFamily="-84" charset="-128"/>
              </a:rPr>
              <a:t>hydrogen</a:t>
            </a:r>
            <a:r>
              <a:rPr lang="en-US" sz="2800" dirty="0">
                <a:cs typeface="ＭＳ Ｐゴシック" pitchFamily="-84" charset="-128"/>
              </a:rPr>
              <a:t> line spectra in nm: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					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775860" y="2133600"/>
            <a:ext cx="34537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(where </a:t>
            </a:r>
            <a:r>
              <a:rPr lang="en-US" i="1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 = 3,4,5…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and </a:t>
            </a:r>
            <a:r>
              <a:rPr lang="en-US" i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 &gt; 2)</a:t>
            </a:r>
          </a:p>
        </p:txBody>
      </p:sp>
      <p:pic>
        <p:nvPicPr>
          <p:cNvPr id="2867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3149600"/>
            <a:ext cx="83566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914400" y="1752600"/>
          <a:ext cx="3019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3" name="Equation" r:id="rId4" imgW="1130300" imgH="419100" progId="Equation.DSMT4">
                  <p:embed/>
                </p:oleObj>
              </mc:Choice>
              <mc:Fallback>
                <p:oleObj name="Equation" r:id="rId4" imgW="1130300" imgH="419100" progId="Equation.DSMT4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019425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3925887" y="2209800"/>
          <a:ext cx="6461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84" name="Equation" r:id="rId6" imgW="241300" imgH="127000" progId="Equation.DSMT4">
                  <p:embed/>
                </p:oleObj>
              </mc:Choice>
              <mc:Fallback>
                <p:oleObj name="Equation" r:id="rId6" imgW="241300" imgH="1270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7" y="2209800"/>
                        <a:ext cx="646113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482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  <p:bldP spid="60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+mj-cs"/>
              </a:rPr>
              <a:t>Rydberg</a:t>
            </a:r>
            <a:r>
              <a:rPr lang="en-US" dirty="0">
                <a:cs typeface="+mj-cs"/>
              </a:rPr>
              <a:t> Equation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685800"/>
            <a:ext cx="8459787" cy="48783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Several more series of hydrogen emission lines at infrared and ultraviolet wavelengths were discovered, the </a:t>
            </a:r>
            <a:r>
              <a:rPr lang="en-US" sz="2800" dirty="0" err="1">
                <a:cs typeface="+mn-cs"/>
              </a:rPr>
              <a:t>Balmer</a:t>
            </a:r>
            <a:r>
              <a:rPr lang="en-US" sz="2800" dirty="0">
                <a:cs typeface="+mn-cs"/>
              </a:rPr>
              <a:t> series equation was extended to the Rydberg equation: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315200" y="2209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 = 2, n&gt;K)</a:t>
            </a:r>
          </a:p>
        </p:txBody>
      </p:sp>
      <p:pic>
        <p:nvPicPr>
          <p:cNvPr id="2970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3048000"/>
            <a:ext cx="8636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/>
          </p:nvPr>
        </p:nvGraphicFramePr>
        <p:xfrm>
          <a:off x="3733800" y="2209800"/>
          <a:ext cx="3594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7" name="Equation" r:id="rId4" imgW="1511300" imgH="228600" progId="Equation.DSMT4">
                  <p:embed/>
                </p:oleObj>
              </mc:Choice>
              <mc:Fallback>
                <p:oleObj name="Equation" r:id="rId4" imgW="1511300" imgH="228600" progId="Equation.DSMT4">
                  <p:embed/>
                  <p:pic>
                    <p:nvPicPr>
                      <p:cNvPr id="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09800"/>
                        <a:ext cx="3594100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8"/>
          <p:cNvGraphicFramePr>
            <a:graphicFrameLocks noChangeAspect="1"/>
          </p:cNvGraphicFramePr>
          <p:nvPr>
            <p:extLst/>
          </p:nvPr>
        </p:nvGraphicFramePr>
        <p:xfrm>
          <a:off x="838200" y="1981200"/>
          <a:ext cx="2717800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8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1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2717800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31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  <p:bldP spid="29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More Quantization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6612"/>
            <a:ext cx="8915400" cy="5259388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Current theories predict that charges are quantized in units (</a:t>
            </a:r>
            <a:r>
              <a:rPr lang="en-US" sz="3600" b="1" dirty="0">
                <a:cs typeface="+mn-cs"/>
              </a:rPr>
              <a:t>quarks</a:t>
            </a:r>
            <a:r>
              <a:rPr lang="en-US" sz="3600" dirty="0">
                <a:cs typeface="+mn-cs"/>
              </a:rPr>
              <a:t>) of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/3 and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dirty="0">
                <a:cs typeface="+mn-cs"/>
              </a:rPr>
              <a:t>2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/3, but quarks are not directly observed experimentally.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The charges of particles that have been directly observed are always quantized in units of 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±</a:t>
            </a:r>
            <a:r>
              <a:rPr lang="en-US" sz="3600" i="1" dirty="0">
                <a:cs typeface="+mn-cs"/>
              </a:rPr>
              <a:t>e</a:t>
            </a:r>
            <a:r>
              <a:rPr lang="en-US" sz="3600" dirty="0">
                <a:cs typeface="+mn-cs"/>
              </a:rPr>
              <a:t>.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sz="3600" dirty="0">
                <a:cs typeface="+mn-cs"/>
              </a:rPr>
              <a:t>The measured atomic weights are not continuous—they have only discrete values, which are close to integral multiples of a unit mass.</a:t>
            </a:r>
            <a:r>
              <a:rPr lang="en-US" sz="2800" dirty="0">
                <a:cs typeface="+mn-cs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39831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Blackbody Radiation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85800"/>
            <a:ext cx="48768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When a matter is heated, it emits radiation.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A blackbody is an ideal object that has 100% absorption and 100% emission without loss of energy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700" dirty="0">
                <a:cs typeface="+mn-cs"/>
              </a:rPr>
              <a:t>A cavity in a material that only emits thermal radiation can be considered as a blackbody. Incoming radiation is fully absorbed in the cavity.</a:t>
            </a:r>
          </a:p>
        </p:txBody>
      </p:sp>
      <p:pic>
        <p:nvPicPr>
          <p:cNvPr id="3175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Feb. 18,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52400" y="4572000"/>
            <a:ext cx="8382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800" dirty="0">
                <a:solidFill>
                  <a:srgbClr val="3333CC"/>
                </a:solidFill>
                <a:ea typeface="ＭＳ Ｐゴシック" charset="0"/>
              </a:rPr>
              <a:t>Blackbody radiation is theoretically interesting because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Radiation properties are independent of the particular material. </a:t>
            </a:r>
          </a:p>
          <a:p>
            <a:pPr marL="800100" lvl="1" indent="-342900">
              <a:spcBef>
                <a:spcPts val="0"/>
              </a:spcBef>
              <a:buClr>
                <a:srgbClr val="0000FF"/>
              </a:buClr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Properties of intensity versus wavelength at fixed temperatures can be studied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31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build="p"/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28977</TotalTime>
  <Words>1106</Words>
  <Application>Microsoft Macintosh PowerPoint</Application>
  <PresentationFormat>On-screen Show (4:3)</PresentationFormat>
  <Paragraphs>131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Edwardian Script ITC</vt:lpstr>
      <vt:lpstr>Lucida Grande</vt:lpstr>
      <vt:lpstr>Monotype Corsiva</vt:lpstr>
      <vt:lpstr>Symbol</vt:lpstr>
      <vt:lpstr>Times</vt:lpstr>
      <vt:lpstr>Times New Roman</vt:lpstr>
      <vt:lpstr>Wingdings</vt:lpstr>
      <vt:lpstr>phys1443-spring02</vt:lpstr>
      <vt:lpstr>Equation</vt:lpstr>
      <vt:lpstr>PHYS 3313 – Section 001 Lecture #10</vt:lpstr>
      <vt:lpstr>Announcements</vt:lpstr>
      <vt:lpstr>Special Project #4</vt:lpstr>
      <vt:lpstr>Line Spectra</vt:lpstr>
      <vt:lpstr>Optical Spectrometer</vt:lpstr>
      <vt:lpstr>Balmer Series</vt:lpstr>
      <vt:lpstr>Rydberg Equation</vt:lpstr>
      <vt:lpstr>More Quantization</vt:lpstr>
      <vt:lpstr>Blackbody Radiation</vt:lpstr>
      <vt:lpstr>Wien’s Displacement Law</vt:lpstr>
      <vt:lpstr>Ex 3.4: Using the Wien’s Law</vt:lpstr>
      <vt:lpstr>Stefan-Boltzmann Law</vt:lpstr>
      <vt:lpstr>Rayleigh-Jeans Formula</vt:lpstr>
      <vt:lpstr>Planck’s Radiation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755</cp:revision>
  <cp:lastPrinted>2013-08-26T21:25:15Z</cp:lastPrinted>
  <dcterms:created xsi:type="dcterms:W3CDTF">2012-08-27T21:13:02Z</dcterms:created>
  <dcterms:modified xsi:type="dcterms:W3CDTF">2019-02-18T20:46:33Z</dcterms:modified>
</cp:coreProperties>
</file>