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39" r:id="rId3"/>
    <p:sldId id="723" r:id="rId4"/>
    <p:sldId id="701" r:id="rId5"/>
    <p:sldId id="683" r:id="rId6"/>
    <p:sldId id="684" r:id="rId7"/>
    <p:sldId id="685" r:id="rId8"/>
    <p:sldId id="686" r:id="rId9"/>
    <p:sldId id="687" r:id="rId10"/>
    <p:sldId id="707" r:id="rId11"/>
    <p:sldId id="708" r:id="rId12"/>
    <p:sldId id="709" r:id="rId13"/>
    <p:sldId id="710" r:id="rId14"/>
    <p:sldId id="711" r:id="rId15"/>
    <p:sldId id="712" r:id="rId16"/>
    <p:sldId id="713" r:id="rId17"/>
    <p:sldId id="714" r:id="rId18"/>
    <p:sldId id="715" r:id="rId19"/>
    <p:sldId id="688" r:id="rId20"/>
    <p:sldId id="689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3"/>
    <p:restoredTop sz="96291"/>
  </p:normalViewPr>
  <p:slideViewPr>
    <p:cSldViewPr>
      <p:cViewPr varScale="1">
        <p:scale>
          <a:sx n="67" d="100"/>
          <a:sy n="67" d="100"/>
        </p:scale>
        <p:origin x="18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0.emf"/><Relationship Id="rId1" Type="http://schemas.openxmlformats.org/officeDocument/2006/relationships/image" Target="../media/image72.emf"/><Relationship Id="rId4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9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4.emf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8.emf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image" Target="../media/image23.emf"/><Relationship Id="rId19" Type="http://schemas.openxmlformats.org/officeDocument/2006/relationships/image" Target="../media/image27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7.emf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39.e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2.jpe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8.emf"/><Relationship Id="rId3" Type="http://schemas.openxmlformats.org/officeDocument/2006/relationships/image" Target="../media/image50.jpeg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5.emf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40.bin"/><Relationship Id="rId21" Type="http://schemas.openxmlformats.org/officeDocument/2006/relationships/image" Target="../media/image59.emf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emf"/><Relationship Id="rId11" Type="http://schemas.openxmlformats.org/officeDocument/2006/relationships/image" Target="../media/image54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8.emf"/><Relationship Id="rId4" Type="http://schemas.openxmlformats.org/officeDocument/2006/relationships/image" Target="../media/image51.emf"/><Relationship Id="rId9" Type="http://schemas.openxmlformats.org/officeDocument/2006/relationships/image" Target="../media/image61.jpeg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70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7.e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9.emf"/><Relationship Id="rId20" Type="http://schemas.openxmlformats.org/officeDocument/2006/relationships/image" Target="../media/image71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6.e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63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5.jpeg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74.emf"/><Relationship Id="rId5" Type="http://schemas.openxmlformats.org/officeDocument/2006/relationships/image" Target="../media/image72.e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80.emf"/><Relationship Id="rId3" Type="http://schemas.openxmlformats.org/officeDocument/2006/relationships/image" Target="../media/image83.jpeg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8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400" y="15240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20,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Pair production/Pair 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Atomic Model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Einstein’</a:t>
            </a:r>
            <a:r>
              <a:rPr lang="en-US" altLang="ja-JP" sz="4000" dirty="0">
                <a:cs typeface="ＭＳ Ｐゴシック" pitchFamily="-84" charset="-128"/>
              </a:rPr>
              <a:t>s Theory of Photoelectric Effect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Einstein suggested that the electromagnetic radiation field of the light is quantized into particles called </a:t>
            </a:r>
            <a:r>
              <a:rPr lang="en-US" b="1" dirty="0">
                <a:cs typeface="+mn-cs"/>
              </a:rPr>
              <a:t>photons</a:t>
            </a:r>
            <a:r>
              <a:rPr lang="en-US" dirty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where </a:t>
            </a:r>
            <a:r>
              <a:rPr lang="en-US" i="1" dirty="0">
                <a:cs typeface="+mn-cs"/>
              </a:rPr>
              <a:t>f</a:t>
            </a:r>
            <a:r>
              <a:rPr lang="en-US" dirty="0">
                <a:cs typeface="+mn-cs"/>
              </a:rPr>
              <a:t> is the frequency of the light and </a:t>
            </a:r>
            <a:r>
              <a:rPr lang="en-US" i="1" dirty="0">
                <a:cs typeface="+mn-cs"/>
              </a:rPr>
              <a:t>h</a:t>
            </a:r>
            <a:r>
              <a:rPr lang="en-US" dirty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>
                <a:cs typeface="+mn-cs"/>
              </a:rPr>
              <a:t>The photon travels at the speed of light in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/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8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3174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9" name="Equation" r:id="rId5" imgW="457200" imgH="203200" progId="Equation.DSMT4">
                  <p:embed/>
                </p:oleObj>
              </mc:Choice>
              <mc:Fallback>
                <p:oleObj name="Equation" r:id="rId5" imgW="457200" imgH="203200" progId="Equation.DSMT4">
                  <p:embed/>
                  <p:pic>
                    <p:nvPicPr>
                      <p:cNvPr id="317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0" name="Equation" r:id="rId7" imgW="190500" imgH="203200" progId="Equation.DSMT4">
                  <p:embed/>
                </p:oleObj>
              </mc:Choice>
              <mc:Fallback>
                <p:oleObj name="Equation" r:id="rId7" imgW="190500" imgH="2032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0566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The retarding potentials measure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Einstein’</a:t>
            </a:r>
            <a:r>
              <a:rPr lang="en-US" altLang="ja-JP" dirty="0">
                <a:cs typeface="ＭＳ Ｐゴシック" pitchFamily="-84" charset="-128"/>
              </a:rPr>
              <a:t>s Theory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6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/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7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318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/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8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/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9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/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0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/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1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318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2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318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3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4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790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The KE of the electron depends only on the light frequency and the work function 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 of the material not the light intensity at 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a slope </a:t>
            </a:r>
            <a:r>
              <a:rPr lang="en-US" sz="2400" i="1" dirty="0" err="1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</a:p>
          <a:p>
            <a:pPr marL="533400" indent="-53340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9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3194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/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/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1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/>
          </p:nvPr>
        </p:nvGraphicFramePr>
        <p:xfrm>
          <a:off x="3124200" y="34290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2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/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3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3194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/>
          </p:nvPr>
        </p:nvGraphicFramePr>
        <p:xfrm>
          <a:off x="4016375" y="32004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4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2004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5486400" y="34290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5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6972300" y="33750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6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3750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7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8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9338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>
                <a:cs typeface="ＭＳ Ｐゴシック" pitchFamily="-84" charset="-128"/>
              </a:rPr>
              <a:t>eV</a:t>
            </a:r>
            <a:r>
              <a:rPr lang="en-US" sz="2400" dirty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Ex 3.11: Photoelectric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59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333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/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3348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/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1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3348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/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2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3348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/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3" name="Equation" r:id="rId11" imgW="304800" imgH="203200" progId="Equation.DSMT4">
                  <p:embed/>
                </p:oleObj>
              </mc:Choice>
              <mc:Fallback>
                <p:oleObj name="Equation" r:id="rId11" imgW="304800" imgH="203200" progId="Equation.DSMT4">
                  <p:embed/>
                  <p:pic>
                    <p:nvPicPr>
                      <p:cNvPr id="3348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/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4" name="Equation" r:id="rId13" imgW="1562100" imgH="406400" progId="Equation.DSMT4">
                  <p:embed/>
                </p:oleObj>
              </mc:Choice>
              <mc:Fallback>
                <p:oleObj name="Equation" r:id="rId13" imgW="1562100" imgH="406400" progId="Equation.DSMT4">
                  <p:embed/>
                  <p:pic>
                    <p:nvPicPr>
                      <p:cNvPr id="3348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/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5" name="Equation" r:id="rId15" imgW="520700" imgH="203200" progId="Equation.DSMT4">
                  <p:embed/>
                </p:oleObj>
              </mc:Choice>
              <mc:Fallback>
                <p:oleObj name="Equation" r:id="rId15" imgW="520700" imgH="203200" progId="Equation.DSMT4">
                  <p:embed/>
                  <p:pic>
                    <p:nvPicPr>
                      <p:cNvPr id="3348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/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6" name="Equation" r:id="rId17" imgW="368300" imgH="190500" progId="Equation.DSMT4">
                  <p:embed/>
                </p:oleObj>
              </mc:Choice>
              <mc:Fallback>
                <p:oleObj name="Equation" r:id="rId17" imgW="368300" imgH="190500" progId="Equation.DSMT4">
                  <p:embed/>
                  <p:pic>
                    <p:nvPicPr>
                      <p:cNvPr id="3348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7" name="Equation" r:id="rId19" imgW="508000" imgH="393700" progId="Equation.DSMT4">
                  <p:embed/>
                </p:oleObj>
              </mc:Choice>
              <mc:Fallback>
                <p:oleObj name="Equation" r:id="rId19" imgW="508000" imgH="393700" progId="Equation.DSMT4">
                  <p:embed/>
                  <p:pic>
                    <p:nvPicPr>
                      <p:cNvPr id="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1CBB36A-2DE2-E747-B34F-DB47CD65C66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17730" y="2071688"/>
            <a:ext cx="5945270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513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>
                <a:cs typeface="ＭＳ Ｐゴシック" pitchFamily="-84" charset="-128"/>
              </a:rPr>
              <a:t>Bremsstrahlung</a:t>
            </a:r>
            <a:r>
              <a:rPr lang="en-US" sz="2000" b="1" dirty="0">
                <a:cs typeface="ＭＳ Ｐゴシック" pitchFamily="-84" charset="-128"/>
              </a:rPr>
              <a:t> </a:t>
            </a:r>
            <a:r>
              <a:rPr lang="en-US" sz="2000" dirty="0">
                <a:cs typeface="ＭＳ Ｐゴシック" pitchFamily="-84" charset="-128"/>
              </a:rPr>
              <a:t>(German word for </a:t>
            </a:r>
            <a:r>
              <a:rPr lang="en-US" altLang="ja-JP" sz="2000" dirty="0">
                <a:cs typeface="ＭＳ Ｐゴシック" pitchFamily="-84" charset="-128"/>
              </a:rPr>
              <a:t>braking radiation):</a:t>
            </a:r>
            <a:r>
              <a:rPr lang="en-US" sz="2000" dirty="0">
                <a:cs typeface="ＭＳ Ｐゴシック" pitchFamily="-84" charset="-128"/>
              </a:rPr>
              <a:t> Radiation of a photon from an energetic electron passing through matter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>
                <a:cs typeface="ＭＳ Ｐゴシック" pitchFamily="-84" charset="-128"/>
              </a:rPr>
              <a:t>Since linear momentum must be conserved, the nucleus absorbs very little energy, and it is ignored. The final energy of the electron is determined from the conservation of 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>
                <a:cs typeface="ＭＳ Ｐゴシック" pitchFamily="-84" charset="-128"/>
              </a:rPr>
              <a:t>An electron that loses a large amount of energy will produce an X-ray photon.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>
                <a:cs typeface="ＭＳ Ｐゴシック" pitchFamily="-84" charset="-128"/>
              </a:rPr>
              <a:t>Current passing through a filament produces copious numbers of electrons by thermionic emission.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>
                <a:cs typeface="ＭＳ Ｐゴシック" pitchFamily="-84" charset="-128"/>
              </a:rPr>
              <a:t>These electrons are focused by the cathode structure into a beam and are accelerated by potential differences of thousands of volts until they impinge on a metal anode surface, producing x rays by bremsstrahlung as they stop in the anode 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386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/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/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6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2100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Conservation of energy requires that the electron KE equals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This is the </a:t>
            </a:r>
            <a:r>
              <a:rPr lang="en-US" sz="2800" b="1" dirty="0">
                <a:cs typeface="+mn-cs"/>
              </a:rPr>
              <a:t>Duane-Hunt limit</a:t>
            </a:r>
            <a:endParaRPr lang="en-US" sz="28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minimum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It is the same for all targets.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Intensity of x-ray depends on the square of the target atomic number and V</a:t>
            </a:r>
            <a:r>
              <a:rPr lang="en-US" sz="2000" baseline="-25000" dirty="0">
                <a:cs typeface="+mn-cs"/>
              </a:rPr>
              <a:t>0</a:t>
            </a:r>
            <a:r>
              <a:rPr lang="en-US" sz="2000" dirty="0">
                <a:cs typeface="+mn-cs"/>
              </a:rPr>
              <a:t> 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20973"/>
              </p:ext>
            </p:extLst>
          </p:nvPr>
        </p:nvGraphicFramePr>
        <p:xfrm>
          <a:off x="1909762" y="4418013"/>
          <a:ext cx="700213" cy="37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5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321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418013"/>
                        <a:ext cx="700213" cy="371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51758"/>
              </p:ext>
            </p:extLst>
          </p:nvPr>
        </p:nvGraphicFramePr>
        <p:xfrm>
          <a:off x="2667000" y="4419600"/>
          <a:ext cx="841136" cy="37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6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321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19600"/>
                        <a:ext cx="841136" cy="371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24729"/>
              </p:ext>
            </p:extLst>
          </p:nvPr>
        </p:nvGraphicFramePr>
        <p:xfrm>
          <a:off x="3584575" y="4191000"/>
          <a:ext cx="560756" cy="7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7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321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191000"/>
                        <a:ext cx="560756" cy="79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915"/>
              </p:ext>
            </p:extLst>
          </p:nvPr>
        </p:nvGraphicFramePr>
        <p:xfrm>
          <a:off x="1295400" y="5195887"/>
          <a:ext cx="745718" cy="372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8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32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95887"/>
                        <a:ext cx="745718" cy="372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67414"/>
              </p:ext>
            </p:extLst>
          </p:nvPr>
        </p:nvGraphicFramePr>
        <p:xfrm>
          <a:off x="2087562" y="5021262"/>
          <a:ext cx="747186" cy="7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9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021262"/>
                        <a:ext cx="747186" cy="79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5045"/>
              </p:ext>
            </p:extLst>
          </p:nvPr>
        </p:nvGraphicFramePr>
        <p:xfrm>
          <a:off x="2895600" y="4953000"/>
          <a:ext cx="186576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0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186576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649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Change of the scattered photon wavelength is known as the </a:t>
            </a:r>
            <a:r>
              <a:rPr lang="en-US" sz="2000" b="1" dirty="0">
                <a:cs typeface="+mn-cs"/>
              </a:rPr>
              <a:t>Compton effect</a:t>
            </a:r>
            <a:r>
              <a:rPr lang="en-US" sz="2000" dirty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/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5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322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6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322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/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7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8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9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0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1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2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3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94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7884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the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photon’</a:t>
            </a:r>
            <a:r>
              <a:rPr lang="en-US" altLang="ja-JP" sz="2800" dirty="0">
                <a:cs typeface="ＭＳ Ｐゴシック" pitchFamily="-84" charset="-128"/>
              </a:rPr>
              <a:t>s energy can be converted entirely into an electron and a positron in a process called the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>
                <a:cs typeface="ＭＳ Ｐゴシック" pitchFamily="-84" charset="-128"/>
              </a:rPr>
              <a:t>How much energy do you think is needed?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2779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	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9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491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0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/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1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1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2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3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4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5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6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7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6497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In the presence of matter, however,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3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4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5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6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8584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847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762000"/>
            <a:ext cx="8458200" cy="5372100"/>
          </a:xfrm>
        </p:spPr>
        <p:txBody>
          <a:bodyPr/>
          <a:lstStyle/>
          <a:p>
            <a:pPr eaLnBrk="1" hangingPunct="1"/>
            <a:r>
              <a:rPr lang="en-US" sz="2400" dirty="0"/>
              <a:t>Midterm Exam</a:t>
            </a:r>
          </a:p>
          <a:p>
            <a:pPr lvl="1" eaLnBrk="1" hangingPunct="1"/>
            <a:r>
              <a:rPr lang="en-US" sz="2000" dirty="0"/>
              <a:t>In class Wednesday, March. 6</a:t>
            </a:r>
          </a:p>
          <a:p>
            <a:pPr lvl="1" eaLnBrk="1" hangingPunct="1"/>
            <a:r>
              <a:rPr lang="en-US" sz="2000" dirty="0"/>
              <a:t>Covers from CH1.1 through what we learn March 4 plus the math refresher in the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 or setups or solutions of any problems!</a:t>
            </a:r>
          </a:p>
          <a:p>
            <a:pPr lvl="2" eaLnBrk="1" hangingPunct="1"/>
            <a:r>
              <a:rPr lang="en-US" sz="1800" dirty="0"/>
              <a:t>No Lorentz velocity addition formula!</a:t>
            </a:r>
          </a:p>
          <a:p>
            <a:pPr lvl="2" eaLnBrk="1" hangingPunct="1"/>
            <a:r>
              <a:rPr lang="en-US" sz="1800" dirty="0"/>
              <a:t>No Maxwell’s equations!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Colloquium today</a:t>
            </a:r>
          </a:p>
          <a:p>
            <a:pPr lvl="1" eaLnBrk="1" hangingPunct="1"/>
            <a:r>
              <a:rPr lang="en-US" sz="2000" dirty="0"/>
              <a:t>Dr. C. Liu of UTA Math Dept.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 going through 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 is drawn to an electron and form an atom-like 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a </a:t>
            </a:r>
            <a:r>
              <a:rPr lang="en-US" sz="1800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 annihilation will move in the opposite directions with an energy of: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9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0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1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1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2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3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4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/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5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2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4604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F8C46DA8-3651-8149-8329-86F55257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5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800000"/>
                </a:solidFill>
              </a:rPr>
              <a:t>Reminder: 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A total of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3333CC"/>
                </a:solidFill>
              </a:rPr>
              <a:t> kinetic energy </a:t>
            </a:r>
            <a:r>
              <a:rPr lang="en-US" dirty="0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has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3333CC"/>
                </a:solidFill>
              </a:rPr>
              <a:t> atoms per volume</a:t>
            </a:r>
            <a:r>
              <a:rPr lang="en-US" sz="4000" dirty="0">
                <a:solidFill>
                  <a:srgbClr val="3333CC"/>
                </a:solidFill>
              </a:rPr>
              <a:t>. </a:t>
            </a:r>
            <a:r>
              <a:rPr lang="en-US" dirty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Due next Wednesday, Feb. 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914277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65187"/>
            <a:ext cx="8382000" cy="5181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 in the metal, allowing them to escape the surface of the metal.  Ejected electrons are called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photoelectrons.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>
                <a:solidFill>
                  <a:srgbClr val="002060"/>
                </a:solidFill>
                <a:cs typeface="ＭＳ Ｐゴシック" pitchFamily="-84" charset="-128"/>
              </a:rPr>
              <a:t>Heinrich Hertz noticed during his experiment in 1887 that when ultraviolet light falls on metal surface charge gets ejected </a:t>
            </a:r>
            <a:r>
              <a:rPr lang="en-US" sz="2400" dirty="0">
                <a:solidFill>
                  <a:srgbClr val="002060"/>
                </a:solidFill>
                <a:cs typeface="ＭＳ Ｐゴシック" pitchFamily="-84" charset="-128"/>
                <a:sym typeface="Wingdings"/>
              </a:rPr>
              <a:t> Left it to Philip Lenard to study further (1905 Nobel for photoelectric effect)</a:t>
            </a:r>
            <a:endParaRPr lang="en-US" sz="2400" dirty="0">
              <a:solidFill>
                <a:srgbClr val="002060"/>
              </a:solidFill>
              <a:cs typeface="ＭＳ Ｐゴシック" pitchFamily="-84" charset="-128"/>
            </a:endParaRP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Other methods 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400" dirty="0">
                <a:cs typeface="ＭＳ Ｐゴシック" pitchFamily="-84" charset="-128"/>
              </a:rPr>
              <a:t>: Application of heat allows electrons to gain enough energy 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4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400" dirty="0">
                <a:cs typeface="ＭＳ Ｐゴシック" pitchFamily="-84" charset="-128"/>
              </a:rPr>
              <a:t>: A strong external electric field pulls the electron out of the material.  (an example?)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718273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8382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Thus, the KE of the photoelectrons must be </a:t>
            </a:r>
            <a:r>
              <a:rPr lang="en-US" sz="3600" b="1" u="sng" dirty="0">
                <a:solidFill>
                  <a:srgbClr val="FF0000"/>
                </a:solidFill>
                <a:cs typeface="ＭＳ Ｐゴシック" pitchFamily="-84" charset="-128"/>
              </a:rPr>
              <a:t>proportional to the intensity of light </a:t>
            </a: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not the electric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4406205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+mn-lt"/>
              </a:rPr>
              <a:t>Hmm.. Something does not make sense!!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Photocathode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Anode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334000"/>
            <a:ext cx="2514600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V increased in reverse direction stops current independent of light intensity</a:t>
            </a:r>
          </a:p>
        </p:txBody>
      </p:sp>
    </p:spTree>
    <p:extLst>
      <p:ext uri="{BB962C8B-B14F-4D97-AF65-F5344CB8AC3E}">
        <p14:creationId xmlns:p14="http://schemas.microsoft.com/office/powerpoint/2010/main" val="41698824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+mn-lt"/>
              </a:rPr>
              <a:t>The same current!!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+mn-lt"/>
              </a:rPr>
              <a:t>KE proportional to frequency!!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but higher current</a:t>
            </a:r>
          </a:p>
        </p:txBody>
      </p:sp>
    </p:spTree>
    <p:extLst>
      <p:ext uri="{BB962C8B-B14F-4D97-AF65-F5344CB8AC3E}">
        <p14:creationId xmlns:p14="http://schemas.microsoft.com/office/powerpoint/2010/main" val="14108224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885394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31851</TotalTime>
  <Words>1656</Words>
  <Application>Microsoft Macintosh PowerPoint</Application>
  <PresentationFormat>On-screen Show (4:3)</PresentationFormat>
  <Paragraphs>213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#11</vt:lpstr>
      <vt:lpstr>Announcements</vt:lpstr>
      <vt:lpstr>PowerPoint Presentation</vt:lpstr>
      <vt:lpstr>Reminder: Special Project #4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  <vt:lpstr>Einstein’s Theory of Photoelectric Effect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  <vt:lpstr>Pair Production and Annihilation</vt:lpstr>
      <vt:lpstr>Pair Production in Empty Space?</vt:lpstr>
      <vt:lpstr>Pair Production in Matter</vt:lpstr>
      <vt:lpstr>Pair Annihilation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781</cp:revision>
  <cp:lastPrinted>2013-08-26T21:25:15Z</cp:lastPrinted>
  <dcterms:created xsi:type="dcterms:W3CDTF">2012-08-27T21:13:02Z</dcterms:created>
  <dcterms:modified xsi:type="dcterms:W3CDTF">2019-02-20T20:44:39Z</dcterms:modified>
</cp:coreProperties>
</file>