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39" r:id="rId3"/>
    <p:sldId id="701" r:id="rId4"/>
    <p:sldId id="692" r:id="rId5"/>
    <p:sldId id="690" r:id="rId6"/>
    <p:sldId id="691" r:id="rId7"/>
    <p:sldId id="693" r:id="rId8"/>
    <p:sldId id="694" r:id="rId9"/>
    <p:sldId id="695" r:id="rId10"/>
    <p:sldId id="696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7"/>
    <p:restoredTop sz="96291"/>
  </p:normalViewPr>
  <p:slideViewPr>
    <p:cSldViewPr>
      <p:cViewPr varScale="1">
        <p:scale>
          <a:sx n="75" d="100"/>
          <a:sy n="75" d="100"/>
        </p:scale>
        <p:origin x="184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9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5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2" Type="http://schemas.openxmlformats.org/officeDocument/2006/relationships/image" Target="../media/image7.emf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15" Type="http://schemas.openxmlformats.org/officeDocument/2006/relationships/image" Target="../media/image11.emf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6.emf"/><Relationship Id="rId1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0.emf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9" y="1524000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25,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Bohr’s Hydrogen Model and Its Limitations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/>
              <a:t>Rutherford’s Atomic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685800"/>
                <a:ext cx="8458200" cy="4530725"/>
              </a:xfrm>
            </p:spPr>
            <p:txBody>
              <a:bodyPr/>
              <a:lstStyle/>
              <a:p>
                <a:pPr eaLnBrk="1" hangingPunct="1">
                  <a:buClr>
                    <a:srgbClr val="3333CC"/>
                  </a:buClr>
                  <a:buSzPct val="65000"/>
                  <a:buFont typeface="Wingdings" charset="2"/>
                  <a:buChar char="§"/>
                </a:pPr>
                <a:r>
                  <a:rPr lang="en-US" dirty="0"/>
                  <a:t>&lt;</a:t>
                </a:r>
                <a:r>
                  <a:rPr lang="en-US" dirty="0" err="1">
                    <a:latin typeface="Symbol" charset="2"/>
                    <a:cs typeface="Symbol" charset="2"/>
                  </a:rPr>
                  <a:t>θ</a:t>
                </a:r>
                <a:r>
                  <a:rPr lang="en-US" dirty="0"/>
                  <a:t>&gt;</a:t>
                </a:r>
                <a:r>
                  <a:rPr lang="en-US" baseline="-25000" dirty="0"/>
                  <a:t>total</a:t>
                </a:r>
                <a:r>
                  <a:rPr lang="en-US" dirty="0"/>
                  <a:t>~0.8*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dirty="0"/>
                  <a:t>79=7.1</a:t>
                </a:r>
                <a:r>
                  <a:rPr lang="en-US" baseline="30000" dirty="0"/>
                  <a:t>o</a:t>
                </a:r>
                <a:r>
                  <a:rPr lang="en-US" dirty="0"/>
                  <a:t> even if the </a:t>
                </a:r>
                <a:r>
                  <a:rPr lang="el-GR" dirty="0">
                    <a:latin typeface="Lucida Grande" pitchFamily="-84" charset="0"/>
                    <a:ea typeface="Arial" pitchFamily="-84" charset="0"/>
                    <a:cs typeface="Arial" pitchFamily="-84" charset="0"/>
                  </a:rPr>
                  <a:t>α</a:t>
                </a:r>
                <a:r>
                  <a:rPr lang="en-US" dirty="0"/>
                  <a:t> particle scattered from all 79 electrons in each atom of gold</a:t>
                </a:r>
              </a:p>
              <a:p>
                <a:pPr eaLnBrk="1" hangingPunct="1">
                  <a:buClr>
                    <a:srgbClr val="3333CC"/>
                  </a:buClr>
                  <a:buSzPct val="65000"/>
                  <a:buFont typeface="Wingdings" pitchFamily="-84" charset="2"/>
                  <a:buChar char="n"/>
                </a:pPr>
                <a:endParaRPr lang="en-US" dirty="0"/>
              </a:p>
              <a:p>
                <a:pPr eaLnBrk="1" hangingPunct="1">
                  <a:buClr>
                    <a:srgbClr val="3333CC"/>
                  </a:buClr>
                  <a:buSzPct val="65000"/>
                  <a:buNone/>
                </a:pPr>
                <a:endParaRPr lang="en-US" dirty="0"/>
              </a:p>
              <a:p>
                <a:pPr eaLnBrk="1" hangingPunct="1">
                  <a:buClr>
                    <a:srgbClr val="3333CC"/>
                  </a:buClr>
                  <a:buSzPct val="65000"/>
                  <a:buFont typeface="Wingdings" charset="2"/>
                  <a:buChar char="§"/>
                </a:pPr>
                <a:r>
                  <a:rPr lang="en-US" dirty="0"/>
                  <a:t>The experimental results were inconsistent with Thomson’s atomic model.</a:t>
                </a:r>
              </a:p>
              <a:p>
                <a:pPr eaLnBrk="1" hangingPunct="1">
                  <a:buClr>
                    <a:srgbClr val="3333CC"/>
                  </a:buClr>
                  <a:buSzPct val="65000"/>
                  <a:buFont typeface="Wingdings" charset="2"/>
                  <a:buChar char="§"/>
                </a:pPr>
                <a:r>
                  <a:rPr lang="en-US" dirty="0"/>
                  <a:t>Rutherford proposed that an atom has a positively charged core (nucleus) surrounded by the negative electrons.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685800"/>
                <a:ext cx="8458200" cy="4530725"/>
              </a:xfrm>
              <a:blipFill>
                <a:blip r:embed="rId2"/>
                <a:stretch>
                  <a:fillRect l="-751" t="-1117" r="-2252" b="-1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1054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/>
              <a:t>Assumptions of Rutherford Scattering </a:t>
            </a:r>
            <a:endParaRPr lang="en-US" sz="2800" dirty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</a:t>
            </a:r>
            <a:r>
              <a:rPr lang="en-US" dirty="0" err="1"/>
              <a:t>scatterer</a:t>
            </a:r>
            <a:r>
              <a:rPr lang="en-US" dirty="0"/>
              <a:t> is so massive that it does not recoil significantly; therefore the initial and final KE of the </a:t>
            </a:r>
            <a:r>
              <a:rPr lang="en-US" dirty="0" err="1">
                <a:latin typeface="Symbol" charset="2"/>
                <a:cs typeface="Symbol" charset="2"/>
              </a:rPr>
              <a:t>α</a:t>
            </a:r>
            <a:r>
              <a:rPr lang="en-US" dirty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bombarding particle and target </a:t>
            </a:r>
            <a:r>
              <a:rPr lang="en-US" dirty="0" err="1"/>
              <a:t>scatterer</a:t>
            </a:r>
            <a:r>
              <a:rPr lang="en-US" dirty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1470874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/>
              <a:t>Rutherford Scattering </a:t>
            </a:r>
            <a:endParaRPr lang="en-US" sz="2800" dirty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>
                <a:solidFill>
                  <a:srgbClr val="3333CC"/>
                </a:solidFill>
              </a:rPr>
              <a:t>b</a:t>
            </a:r>
            <a:r>
              <a:rPr lang="en-US" dirty="0">
                <a:solidFill>
                  <a:srgbClr val="3333CC"/>
                </a:solidFill>
              </a:rPr>
              <a:t> and the scattering angle </a:t>
            </a:r>
            <a:r>
              <a:rPr lang="en-US" i="1" dirty="0">
                <a:solidFill>
                  <a:srgbClr val="3333CC"/>
                </a:solidFill>
                <a:latin typeface="Symbol" pitchFamily="2" charset="2"/>
                <a:cs typeface="Arial" pitchFamily="-84" charset="0"/>
              </a:rPr>
              <a:t>q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When </a:t>
            </a:r>
            <a:r>
              <a:rPr lang="en-US" sz="2800" i="1" dirty="0" err="1">
                <a:solidFill>
                  <a:srgbClr val="3333CC"/>
                </a:solidFill>
              </a:rPr>
              <a:t>b</a:t>
            </a:r>
            <a:r>
              <a:rPr lang="en-US" sz="2800" dirty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>
                <a:solidFill>
                  <a:srgbClr val="3333CC"/>
                </a:solidFill>
              </a:rPr>
              <a:t>r</a:t>
            </a:r>
            <a:r>
              <a:rPr lang="en-US" sz="2800" dirty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024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/>
              <a:t>The Relationship Between the Impact Parameter </a:t>
            </a:r>
            <a:r>
              <a:rPr lang="en-US" sz="2800" dirty="0" err="1"/>
              <a:t>b</a:t>
            </a:r>
            <a:r>
              <a:rPr lang="en-US" sz="2800" dirty="0"/>
              <a:t> and the Scattering Angle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8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2765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The relationship between the impact parameter b and scattering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 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a certain range of impact parameters b will be scattered within the window </a:t>
            </a:r>
            <a:r>
              <a:rPr lang="en-US" dirty="0" err="1">
                <a:solidFill>
                  <a:srgbClr val="3333CC"/>
                </a:solidFill>
              </a:rPr>
              <a:t>Δθ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4127723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/>
              <a:t>What was the force again? </a:t>
            </a:r>
          </a:p>
          <a:p>
            <a:pPr lvl="2" eaLnBrk="1" hangingPunct="1"/>
            <a:r>
              <a:rPr lang="en-US" sz="2000" dirty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/>
              <a:t>The charge of the incoming particle (Z</a:t>
            </a:r>
            <a:r>
              <a:rPr lang="en-US" sz="2400" baseline="-25000" dirty="0"/>
              <a:t>1</a:t>
            </a:r>
            <a:r>
              <a:rPr lang="en-US" sz="2400" dirty="0"/>
              <a:t>e)</a:t>
            </a:r>
          </a:p>
          <a:p>
            <a:pPr lvl="1" eaLnBrk="1" hangingPunct="1"/>
            <a:r>
              <a:rPr lang="en-US" sz="2400" dirty="0"/>
              <a:t>The charge of the target particle (Z</a:t>
            </a:r>
            <a:r>
              <a:rPr lang="en-US" sz="2400" baseline="-25000" dirty="0"/>
              <a:t>2</a:t>
            </a:r>
            <a:r>
              <a:rPr lang="en-US" sz="2400" dirty="0"/>
              <a:t>e)</a:t>
            </a:r>
          </a:p>
          <a:p>
            <a:pPr lvl="1" eaLnBrk="1" hangingPunct="1"/>
            <a:r>
              <a:rPr lang="en-US" sz="2400" dirty="0"/>
              <a:t>The minimum distance the projectile approaches the target (</a:t>
            </a:r>
            <a:r>
              <a:rPr lang="en-US" sz="2400" dirty="0" err="1"/>
              <a:t>r</a:t>
            </a:r>
            <a:r>
              <a:rPr lang="en-US" sz="2400" dirty="0"/>
              <a:t>) </a:t>
            </a:r>
          </a:p>
          <a:p>
            <a:pPr eaLnBrk="1" hangingPunct="1"/>
            <a:r>
              <a:rPr lang="en-US" dirty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/>
              <a:t>Linear momentum is conserved</a:t>
            </a:r>
          </a:p>
          <a:p>
            <a:pPr lvl="1" eaLnBrk="1" hangingPunct="1"/>
            <a:r>
              <a:rPr lang="en-US" sz="2400" dirty="0"/>
              <a:t>KE is conserved</a:t>
            </a:r>
          </a:p>
          <a:p>
            <a:pPr lvl="1" eaLnBrk="1" hangingPunct="1"/>
            <a:r>
              <a:rPr lang="en-US" sz="2400" dirty="0"/>
              <a:t>Angular momentum is conserved</a:t>
            </a:r>
          </a:p>
          <a:p>
            <a:pPr eaLnBrk="1" hangingPunct="1"/>
            <a:r>
              <a:rPr lang="en-US" dirty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/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7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417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/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8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417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/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9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417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/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0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417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/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1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417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/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2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417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5247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n-US" sz="2000" i="1" dirty="0">
                <a:solidFill>
                  <a:srgbClr val="3333CC"/>
                </a:solidFill>
                <a:latin typeface="Symbol" pitchFamily="2" charset="2"/>
                <a:ea typeface="Arial" pitchFamily="-84" charset="0"/>
                <a:cs typeface="Arial" pitchFamily="-84" charset="0"/>
              </a:rPr>
              <a:t>p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nucleus.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the incident 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 - probability</a:t>
            </a:r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/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6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3706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: atomic number density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7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8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2077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an actual experiment, 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number of particles scattered into the the angular coverage per 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5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6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887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3340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scattering is proportional to the </a:t>
            </a:r>
            <a:r>
              <a:rPr lang="en-US" b="1" u="sng" dirty="0">
                <a:solidFill>
                  <a:srgbClr val="A50021"/>
                </a:solidFill>
              </a:rPr>
              <a:t>square of the atomic numbers</a:t>
            </a:r>
            <a:r>
              <a:rPr lang="en-US" dirty="0"/>
              <a:t> of </a:t>
            </a:r>
            <a:r>
              <a:rPr lang="en-US" i="1" dirty="0"/>
              <a:t>both</a:t>
            </a:r>
            <a:r>
              <a:rPr lang="en-US" dirty="0"/>
              <a:t> the incident particle (Z</a:t>
            </a:r>
            <a:r>
              <a:rPr lang="en-US" baseline="-25000" dirty="0"/>
              <a:t>1</a:t>
            </a:r>
            <a:r>
              <a:rPr lang="en-US" dirty="0"/>
              <a:t>) and the target </a:t>
            </a:r>
            <a:r>
              <a:rPr lang="en-US" dirty="0" err="1"/>
              <a:t>scatterer</a:t>
            </a:r>
            <a:r>
              <a:rPr lang="en-US" dirty="0"/>
              <a:t> (Z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number of scattered particles is </a:t>
            </a:r>
            <a:r>
              <a:rPr lang="en-US" b="1" u="sng" dirty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For a scattering angle </a:t>
            </a:r>
            <a:r>
              <a:rPr lang="en-US" dirty="0" err="1">
                <a:latin typeface="Symbol" charset="2"/>
                <a:cs typeface="Symbol" charset="2"/>
              </a:rPr>
              <a:t>θ</a:t>
            </a:r>
            <a:r>
              <a:rPr lang="en-US" dirty="0"/>
              <a:t>, the scattering is </a:t>
            </a:r>
            <a:r>
              <a:rPr lang="en-US" b="1" u="sng" dirty="0">
                <a:solidFill>
                  <a:srgbClr val="A50021"/>
                </a:solidFill>
              </a:rPr>
              <a:t>proportional to the 4</a:t>
            </a:r>
            <a:r>
              <a:rPr lang="en-US" b="1" u="sng" baseline="30000" dirty="0">
                <a:solidFill>
                  <a:srgbClr val="A50021"/>
                </a:solidFill>
              </a:rPr>
              <a:t>th</a:t>
            </a:r>
            <a:r>
              <a:rPr lang="en-US" b="1" u="sng" dirty="0">
                <a:solidFill>
                  <a:srgbClr val="A50021"/>
                </a:solidFill>
              </a:rPr>
              <a:t> power of sin(</a:t>
            </a:r>
            <a:r>
              <a:rPr lang="en-US" b="1" u="sng" dirty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>
                <a:solidFill>
                  <a:srgbClr val="A50021"/>
                </a:solidFill>
              </a:rPr>
              <a:t>/2)</a:t>
            </a:r>
            <a:r>
              <a:rPr lang="en-US" dirty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Scattering is </a:t>
            </a:r>
            <a:r>
              <a:rPr lang="en-US" b="1" u="sng" dirty="0">
                <a:solidFill>
                  <a:srgbClr val="A50021"/>
                </a:solidFill>
              </a:rPr>
              <a:t>proportional to the target thickness</a:t>
            </a:r>
            <a:r>
              <a:rPr lang="en-US" dirty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6741999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/>
              <a:t>The 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6530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As suggested by the Rutherford Model, an atom consists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Let’s consider atoms in a planetary model.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     where </a:t>
            </a:r>
            <a:r>
              <a:rPr lang="en-US" sz="2800" i="1" dirty="0">
                <a:solidFill>
                  <a:srgbClr val="3333CC"/>
                </a:solidFill>
              </a:rPr>
              <a:t>v</a:t>
            </a:r>
            <a:r>
              <a:rPr lang="en-US" sz="2800" dirty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1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7086600" y="3276600"/>
          <a:ext cx="1366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2" name="Equation" r:id="rId5" imgW="546100" imgH="419100" progId="Equation.DSMT4">
                  <p:embed/>
                </p:oleObj>
              </mc:Choice>
              <mc:Fallback>
                <p:oleObj name="Equation" r:id="rId5" imgW="546100" imgH="4191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1366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3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4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5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6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0811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the classical E&amp;M theory, an accelerated electric charge radiates energy (electromagnetic radiation) which means total energy must decrease. </a:t>
            </a:r>
            <a:r>
              <a:rPr lang="en-US" sz="2400" dirty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>
                <a:solidFill>
                  <a:srgbClr val="3333CC"/>
                </a:solidFill>
              </a:rPr>
              <a:t>Radius 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</a:p>
          <a:p>
            <a:pPr>
              <a:spcBef>
                <a:spcPct val="0"/>
              </a:spcBef>
              <a:buNone/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262520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847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67690"/>
            <a:ext cx="8458200" cy="5909310"/>
          </a:xfrm>
        </p:spPr>
        <p:txBody>
          <a:bodyPr/>
          <a:lstStyle/>
          <a:p>
            <a:pPr eaLnBrk="1" hangingPunct="1"/>
            <a:r>
              <a:rPr lang="en-US" sz="2400" dirty="0"/>
              <a:t>Reminder: Midterm Exam</a:t>
            </a:r>
          </a:p>
          <a:p>
            <a:pPr lvl="1" eaLnBrk="1" hangingPunct="1"/>
            <a:r>
              <a:rPr lang="en-US" sz="2000" dirty="0"/>
              <a:t>In class Wednesday, March. 6</a:t>
            </a:r>
          </a:p>
          <a:p>
            <a:pPr lvl="1" eaLnBrk="1" hangingPunct="1"/>
            <a:r>
              <a:rPr lang="en-US" sz="2000" dirty="0"/>
              <a:t>Covers from CH1.1 through what we learn March 4 plus the math refresher in the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 or setups or solutions of any problems!</a:t>
            </a:r>
          </a:p>
          <a:p>
            <a:pPr lvl="2" eaLnBrk="1" hangingPunct="1"/>
            <a:r>
              <a:rPr lang="en-US" sz="1800" dirty="0"/>
              <a:t>No Lorentz velocity addition formula!</a:t>
            </a:r>
          </a:p>
          <a:p>
            <a:pPr lvl="2" eaLnBrk="1" hangingPunct="1"/>
            <a:r>
              <a:rPr lang="en-US" sz="1800" dirty="0"/>
              <a:t>No Maxwell’s equations!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Quiz 2 results</a:t>
            </a:r>
          </a:p>
          <a:p>
            <a:pPr lvl="1" eaLnBrk="1" hangingPunct="1"/>
            <a:r>
              <a:rPr lang="en-US" sz="2000" dirty="0"/>
              <a:t>Class average: 33.7/60</a:t>
            </a:r>
          </a:p>
          <a:p>
            <a:pPr lvl="2" eaLnBrk="1" hangingPunct="1"/>
            <a:r>
              <a:rPr lang="en-US" sz="1600" dirty="0"/>
              <a:t>Equivalent to 56.2/100</a:t>
            </a:r>
          </a:p>
          <a:p>
            <a:pPr lvl="2" eaLnBrk="1" hangingPunct="1"/>
            <a:r>
              <a:rPr lang="en-US" sz="1600" dirty="0"/>
              <a:t>Previous quiz: 37.2/100</a:t>
            </a:r>
          </a:p>
          <a:p>
            <a:pPr lvl="1" eaLnBrk="1" hangingPunct="1"/>
            <a:r>
              <a:rPr lang="en-US" sz="2000" dirty="0"/>
              <a:t>Top score: 58/60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Reminder: 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A total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3333CC"/>
                </a:solidFill>
              </a:rPr>
              <a:t> kinetic energy </a:t>
            </a:r>
            <a:r>
              <a:rPr lang="en-US" dirty="0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has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3333CC"/>
                </a:solidFill>
              </a:rPr>
              <a:t> atoms per volume</a:t>
            </a:r>
            <a:r>
              <a:rPr lang="en-US" sz="4000" dirty="0">
                <a:solidFill>
                  <a:srgbClr val="3333CC"/>
                </a:solidFill>
              </a:rPr>
              <a:t>. </a:t>
            </a:r>
            <a:r>
              <a:rPr lang="en-US" dirty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Due this Wednesday, Feb. 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914277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Mon. Feb. 25,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(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/>
              <a:t>):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0656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>
                <a:solidFill>
                  <a:srgbClr val="3333CC"/>
                </a:solidFill>
              </a:rPr>
              <a:t>th</a:t>
            </a:r>
            <a:r>
              <a:rPr lang="en-US" sz="2800" dirty="0">
                <a:solidFill>
                  <a:srgbClr val="3333CC"/>
                </a:solidFill>
              </a:rPr>
              <a:t> century scientists believed atoms have structure.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Pieces of evidence that scientists had in 1900 to indicate that the atom was not a fundamental 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There are simply too many kinds of atoms (~70 known at that time), belonging to a distinct chemical 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 seem to be intimately 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issue of </a:t>
            </a:r>
            <a:r>
              <a:rPr lang="en-US" sz="2800" b="1" dirty="0">
                <a:solidFill>
                  <a:srgbClr val="3333CC"/>
                </a:solidFill>
              </a:rPr>
              <a:t>valence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>
                <a:solidFill>
                  <a:srgbClr val="3333CC"/>
                </a:solidFill>
              </a:rPr>
              <a:t>ertain elements combine with some elements but not with 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>
                <a:solidFill>
                  <a:srgbClr val="000000"/>
                </a:solidFill>
              </a:rPr>
              <a:t>Is there a characteristic internal atomic 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 the 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24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 </a:t>
            </a:r>
            <a:endParaRPr lang="en-US" sz="2800" dirty="0">
              <a:solidFill>
                <a:srgbClr val="3333CC"/>
              </a:solidFill>
              <a:sym typeface="Wingdings"/>
            </a:endParaRPr>
          </a:p>
          <a:p>
            <a:pPr marL="72009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Atoms are electrically neutral and have electrons in them</a:t>
            </a:r>
          </a:p>
          <a:p>
            <a:pPr marL="72009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Atoms must have an equal amount of positive charges in it to balance electron negative charges</a:t>
            </a:r>
          </a:p>
          <a:p>
            <a:pPr marL="72009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So how about </a:t>
            </a:r>
            <a:r>
              <a:rPr lang="en-US" sz="2400" dirty="0"/>
              <a:t>positive charges spread uniformly throughout a sphere the size of the atom with the newly discovered “negative” electrons embedded in a 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 thought when the atom was heated the electrons could vibrate about their equilibrium positions and thus produce 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438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5626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 off atoms.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many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Time to do some calculations!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8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 in a head-on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>
                <a:latin typeface="Symbol" charset="2"/>
                <a:cs typeface="Symbol" charset="2"/>
              </a:rPr>
              <a:t>θ</a:t>
            </a:r>
            <a:r>
              <a:rPr lang="en-US" sz="2000" dirty="0">
                <a:cs typeface="ＭＳ Ｐゴシック" pitchFamily="-84" charset="-128"/>
              </a:rPr>
              <a:t>&gt;=90</a:t>
            </a:r>
            <a:r>
              <a:rPr lang="en-US" sz="2000" baseline="30000" dirty="0">
                <a:cs typeface="ＭＳ Ｐゴシック" pitchFamily="-84" charset="-128"/>
              </a:rPr>
              <a:t>o</a:t>
            </a:r>
            <a:r>
              <a:rPr lang="en-US" sz="2000" dirty="0">
                <a:cs typeface="ＭＳ Ｐゴシック" pitchFamily="-84" charset="-128"/>
              </a:rPr>
              <a:t>) </a:t>
            </a:r>
            <a:r>
              <a:rPr lang="en-US" sz="2000" dirty="0" err="1">
                <a:latin typeface="Symbol" charset="2"/>
                <a:cs typeface="Symbol" charset="2"/>
              </a:rPr>
              <a:t>α</a:t>
            </a:r>
            <a:r>
              <a:rPr lang="en-US" sz="2000" dirty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>
                <a:latin typeface="Symbol" charset="2"/>
                <a:cs typeface="Symbol" charset="2"/>
              </a:rPr>
              <a:t>α</a:t>
            </a:r>
            <a:r>
              <a:rPr lang="en-US" sz="2000" dirty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>
                <a:cs typeface="ＭＳ Ｐゴシック" pitchFamily="-84" charset="-128"/>
              </a:rPr>
              <a:t>-7</a:t>
            </a:r>
            <a:r>
              <a:rPr lang="en-US" sz="2000" dirty="0">
                <a:cs typeface="ＭＳ Ｐゴシック" pitchFamily="-84" charset="-128"/>
              </a:rPr>
              <a:t>m.  Assuming an </a:t>
            </a:r>
            <a:r>
              <a:rPr lang="en-US" sz="2000" dirty="0" err="1">
                <a:latin typeface="Symbol" charset="2"/>
                <a:cs typeface="Symbol" charset="2"/>
              </a:rPr>
              <a:t>α</a:t>
            </a:r>
            <a:r>
              <a:rPr lang="en-US" sz="2000" dirty="0">
                <a:cs typeface="ＭＳ Ｐゴシック" pitchFamily="-84" charset="-128"/>
              </a:rPr>
              <a:t> particle scatters from an electron in the foil, what is the maximum scattering angle? 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Ex 4.1: Maximum Scattering Angle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1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2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/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3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416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80" name="Object 12"/>
          <p:cNvGraphicFramePr>
            <a:graphicFrameLocks noChangeAspect="1"/>
          </p:cNvGraphicFramePr>
          <p:nvPr>
            <p:extLst/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4" name="Equation" r:id="rId11" imgW="1193800" imgH="215900" progId="Equation.DSMT4">
                  <p:embed/>
                </p:oleObj>
              </mc:Choice>
              <mc:Fallback>
                <p:oleObj name="Equation" r:id="rId11" imgW="1193800" imgH="215900" progId="Equation.DSMT4">
                  <p:embed/>
                  <p:pic>
                    <p:nvPicPr>
                      <p:cNvPr id="416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/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5" name="Equation" r:id="rId13" imgW="1384300" imgH="190500" progId="Equation.DSMT4">
                  <p:embed/>
                </p:oleObj>
              </mc:Choice>
              <mc:Fallback>
                <p:oleObj name="Equation" r:id="rId13" imgW="1384300" imgH="19050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1AECBDD-1332-1C4E-B03E-B191697B6F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4419600"/>
            <a:ext cx="2306018" cy="551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78C65-ADFD-274B-AA65-A1EA293492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4702" y="5308600"/>
            <a:ext cx="1135298" cy="844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73E8D-4A33-3741-8E0B-B89134B2CF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7271" y="5353050"/>
            <a:ext cx="863629" cy="7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95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 &lt;</a:t>
            </a:r>
            <a:r>
              <a:rPr lang="en-US" sz="2400" dirty="0" err="1">
                <a:latin typeface="Symbol" charset="2"/>
                <a:cs typeface="Symbol" charset="2"/>
              </a:rPr>
              <a:t>θ</a:t>
            </a:r>
            <a:r>
              <a:rPr lang="en-US" sz="2400" dirty="0"/>
              <a:t>&gt;</a:t>
            </a:r>
            <a:r>
              <a:rPr lang="en-US" sz="2400" baseline="-25000" dirty="0"/>
              <a:t>total</a:t>
            </a:r>
            <a:r>
              <a:rPr lang="en-US" sz="2400" dirty="0"/>
              <a:t> ~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a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m: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there are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This 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5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6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7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/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8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9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/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0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62DE30-46DF-F74E-83E0-9118978E14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1800" y="990600"/>
            <a:ext cx="838200" cy="4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954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32018</TotalTime>
  <Words>1733</Words>
  <Application>Microsoft Macintosh PowerPoint</Application>
  <PresentationFormat>On-screen Show (4:3)</PresentationFormat>
  <Paragraphs>232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Cambria Math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#12</vt:lpstr>
      <vt:lpstr>Announcements</vt:lpstr>
      <vt:lpstr>Reminder: Special Project #4</vt:lpstr>
      <vt:lpstr>Prefixes, expressions and their meanings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804</cp:revision>
  <cp:lastPrinted>2019-02-25T21:00:34Z</cp:lastPrinted>
  <dcterms:created xsi:type="dcterms:W3CDTF">2012-08-27T21:13:02Z</dcterms:created>
  <dcterms:modified xsi:type="dcterms:W3CDTF">2019-02-25T21:01:12Z</dcterms:modified>
</cp:coreProperties>
</file>