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639" r:id="rId3"/>
    <p:sldId id="701" r:id="rId4"/>
    <p:sldId id="692" r:id="rId5"/>
    <p:sldId id="690" r:id="rId6"/>
    <p:sldId id="691" r:id="rId7"/>
    <p:sldId id="693" r:id="rId8"/>
    <p:sldId id="694" r:id="rId9"/>
    <p:sldId id="695" r:id="rId10"/>
    <p:sldId id="696" r:id="rId11"/>
    <p:sldId id="716" r:id="rId12"/>
    <p:sldId id="717" r:id="rId13"/>
    <p:sldId id="718" r:id="rId14"/>
    <p:sldId id="719" r:id="rId15"/>
    <p:sldId id="720" r:id="rId16"/>
    <p:sldId id="721" r:id="rId17"/>
    <p:sldId id="722" r:id="rId18"/>
    <p:sldId id="723" r:id="rId19"/>
    <p:sldId id="724" r:id="rId2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17"/>
    <p:restoredTop sz="96291"/>
  </p:normalViewPr>
  <p:slideViewPr>
    <p:cSldViewPr>
      <p:cViewPr varScale="1">
        <p:scale>
          <a:sx n="75" d="100"/>
          <a:sy n="75" d="100"/>
        </p:scale>
        <p:origin x="184" y="5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7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0B7E2-7A51-D747-84A2-14E3BE625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64" y="6316796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5405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399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51F849-A541-B441-B49D-8B90865F6DA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4" y="6316796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  <p:sldLayoutId id="214748372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9.e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35.jpeg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e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2.emf"/><Relationship Id="rId4" Type="http://schemas.openxmlformats.org/officeDocument/2006/relationships/image" Target="../media/image39.e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4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emf"/><Relationship Id="rId12" Type="http://schemas.openxmlformats.org/officeDocument/2006/relationships/image" Target="../media/image7.emf"/><Relationship Id="rId17" Type="http://schemas.openxmlformats.org/officeDocument/2006/relationships/image" Target="../media/image13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9.jpeg"/><Relationship Id="rId15" Type="http://schemas.openxmlformats.org/officeDocument/2006/relationships/image" Target="../media/image11.emf"/><Relationship Id="rId10" Type="http://schemas.openxmlformats.org/officeDocument/2006/relationships/image" Target="../media/image10.jpeg"/><Relationship Id="rId4" Type="http://schemas.openxmlformats.org/officeDocument/2006/relationships/image" Target="../media/image4.emf"/><Relationship Id="rId9" Type="http://schemas.openxmlformats.org/officeDocument/2006/relationships/image" Target="../media/image6.emf"/><Relationship Id="rId1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20.emf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3313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#12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58509" y="1524000"/>
            <a:ext cx="27190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Feb. 25,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90700" y="2286000"/>
            <a:ext cx="6667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Rutherford Scattering Experiment and Rutherford Atomic Model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The Classic Atomic Model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Bohr Radius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Bohr’s Hydrogen Model and Its Limitations</a:t>
            </a:r>
            <a:endParaRPr lang="en-US" sz="3200" dirty="0"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r>
              <a:rPr lang="en-US" dirty="0"/>
              <a:t>Rutherford’s Atomic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57200" y="685800"/>
                <a:ext cx="8458200" cy="4530725"/>
              </a:xfrm>
            </p:spPr>
            <p:txBody>
              <a:bodyPr/>
              <a:lstStyle/>
              <a:p>
                <a:pPr eaLnBrk="1" hangingPunct="1">
                  <a:buClr>
                    <a:srgbClr val="3333CC"/>
                  </a:buClr>
                  <a:buSzPct val="65000"/>
                  <a:buFont typeface="Wingdings" charset="2"/>
                  <a:buChar char="§"/>
                </a:pPr>
                <a:r>
                  <a:rPr lang="en-US" dirty="0"/>
                  <a:t>&lt;</a:t>
                </a:r>
                <a:r>
                  <a:rPr lang="en-US" dirty="0" err="1">
                    <a:latin typeface="Symbol" charset="2"/>
                    <a:cs typeface="Symbol" charset="2"/>
                  </a:rPr>
                  <a:t>θ</a:t>
                </a:r>
                <a:r>
                  <a:rPr lang="en-US" dirty="0"/>
                  <a:t>&gt;</a:t>
                </a:r>
                <a:r>
                  <a:rPr lang="en-US" baseline="-25000" dirty="0"/>
                  <a:t>total</a:t>
                </a:r>
                <a:r>
                  <a:rPr lang="en-US" dirty="0"/>
                  <a:t>~0.8*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dirty="0"/>
                  <a:t>79=7.1</a:t>
                </a:r>
                <a:r>
                  <a:rPr lang="en-US" baseline="30000" dirty="0"/>
                  <a:t>o</a:t>
                </a:r>
                <a:r>
                  <a:rPr lang="en-US" dirty="0"/>
                  <a:t> even if the </a:t>
                </a:r>
                <a:r>
                  <a:rPr lang="el-GR" dirty="0">
                    <a:latin typeface="Lucida Grande" pitchFamily="-84" charset="0"/>
                    <a:ea typeface="Arial" pitchFamily="-84" charset="0"/>
                    <a:cs typeface="Arial" pitchFamily="-84" charset="0"/>
                  </a:rPr>
                  <a:t>α</a:t>
                </a:r>
                <a:r>
                  <a:rPr lang="en-US" dirty="0"/>
                  <a:t> particle scattered from all 79 electrons in each atom of gold</a:t>
                </a:r>
              </a:p>
              <a:p>
                <a:pPr eaLnBrk="1" hangingPunct="1">
                  <a:buClr>
                    <a:srgbClr val="3333CC"/>
                  </a:buClr>
                  <a:buSzPct val="65000"/>
                  <a:buFont typeface="Wingdings" pitchFamily="-84" charset="2"/>
                  <a:buChar char="n"/>
                </a:pPr>
                <a:endParaRPr lang="en-US" dirty="0"/>
              </a:p>
              <a:p>
                <a:pPr eaLnBrk="1" hangingPunct="1">
                  <a:buClr>
                    <a:srgbClr val="3333CC"/>
                  </a:buClr>
                  <a:buSzPct val="65000"/>
                  <a:buNone/>
                </a:pPr>
                <a:endParaRPr lang="en-US" dirty="0"/>
              </a:p>
              <a:p>
                <a:pPr eaLnBrk="1" hangingPunct="1">
                  <a:buClr>
                    <a:srgbClr val="3333CC"/>
                  </a:buClr>
                  <a:buSzPct val="65000"/>
                  <a:buFont typeface="Wingdings" charset="2"/>
                  <a:buChar char="§"/>
                </a:pPr>
                <a:r>
                  <a:rPr lang="en-US" dirty="0"/>
                  <a:t>The experimental results were inconsistent with Thomson’s atomic model.</a:t>
                </a:r>
              </a:p>
              <a:p>
                <a:pPr eaLnBrk="1" hangingPunct="1">
                  <a:buClr>
                    <a:srgbClr val="3333CC"/>
                  </a:buClr>
                  <a:buSzPct val="65000"/>
                  <a:buFont typeface="Wingdings" charset="2"/>
                  <a:buChar char="§"/>
                </a:pPr>
                <a:r>
                  <a:rPr lang="en-US" dirty="0"/>
                  <a:t>Rutherford proposed that an atom has a positively charged core (nucleus) surrounded by the negative electrons.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685800"/>
                <a:ext cx="8458200" cy="4530725"/>
              </a:xfrm>
              <a:blipFill>
                <a:blip r:embed="rId2"/>
                <a:stretch>
                  <a:fillRect l="-751" t="-1117" r="-2252" b="-12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AutoShape 35"/>
          <p:cNvSpPr>
            <a:spLocks noChangeArrowheads="1"/>
          </p:cNvSpPr>
          <p:nvPr/>
        </p:nvSpPr>
        <p:spPr bwMode="auto">
          <a:xfrm>
            <a:off x="3962400" y="2057400"/>
            <a:ext cx="647700" cy="838200"/>
          </a:xfrm>
          <a:prstGeom prst="downArrow">
            <a:avLst>
              <a:gd name="adj1" fmla="val 49222"/>
              <a:gd name="adj2" fmla="val 64706"/>
            </a:avLst>
          </a:prstGeom>
          <a:solidFill>
            <a:srgbClr val="FFFF00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51054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4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77200" cy="762000"/>
          </a:xfrm>
        </p:spPr>
        <p:txBody>
          <a:bodyPr/>
          <a:lstStyle/>
          <a:p>
            <a:pPr algn="ctr" eaLnBrk="1" hangingPunct="1"/>
            <a:r>
              <a:rPr lang="en-US" dirty="0"/>
              <a:t>Assumptions of Rutherford Scattering </a:t>
            </a:r>
            <a:endParaRPr lang="en-US" sz="2800" dirty="0"/>
          </a:p>
        </p:txBody>
      </p:sp>
      <p:sp>
        <p:nvSpPr>
          <p:cNvPr id="25604" name="Subtitle 10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8153400" cy="5257800"/>
          </a:xfrm>
        </p:spPr>
        <p:txBody>
          <a:bodyPr/>
          <a:lstStyle/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/>
              <a:t>The </a:t>
            </a:r>
            <a:r>
              <a:rPr lang="en-US" dirty="0" err="1"/>
              <a:t>scatterer</a:t>
            </a:r>
            <a:r>
              <a:rPr lang="en-US" dirty="0"/>
              <a:t> is so massive that it does not recoil significantly; therefore the initial and final KE of the </a:t>
            </a:r>
            <a:r>
              <a:rPr lang="en-US" dirty="0" err="1">
                <a:latin typeface="Symbol" charset="2"/>
                <a:cs typeface="Symbol" charset="2"/>
              </a:rPr>
              <a:t>α</a:t>
            </a:r>
            <a:r>
              <a:rPr lang="en-US" dirty="0"/>
              <a:t> particle are practically equal.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/>
              <a:t>The target is so thin that only a single scattering occurs.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/>
              <a:t>The bombarding particle and target </a:t>
            </a:r>
            <a:r>
              <a:rPr lang="en-US" dirty="0" err="1"/>
              <a:t>scatterer</a:t>
            </a:r>
            <a:r>
              <a:rPr lang="en-US" dirty="0"/>
              <a:t> are so small that they may be treated as point masses with electrical charges.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/>
              <a:t>Only the Coulomb force is effective.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dirty="0"/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2147087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ctr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dirty="0"/>
              <a:t>Rutherford Scattering </a:t>
            </a:r>
            <a:endParaRPr lang="en-US" sz="2800" dirty="0"/>
          </a:p>
        </p:txBody>
      </p:sp>
      <p:sp>
        <p:nvSpPr>
          <p:cNvPr id="25604" name="Subtitle 10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153400" cy="5562600"/>
          </a:xfrm>
        </p:spPr>
        <p:txBody>
          <a:bodyPr/>
          <a:lstStyle/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</a:rPr>
              <a:t>Scattering experiments help us study matter too small to be observed directly by measuring the angular distributions of the scattered particles</a:t>
            </a:r>
          </a:p>
          <a:p>
            <a:pPr marL="1200150" lvl="1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dirty="0"/>
              <a:t>What is the force acting in this scattering?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</a:rPr>
              <a:t>There is a relationship between the impact parameter </a:t>
            </a:r>
            <a:r>
              <a:rPr lang="en-US" i="1" dirty="0">
                <a:solidFill>
                  <a:srgbClr val="3333CC"/>
                </a:solidFill>
              </a:rPr>
              <a:t>b</a:t>
            </a:r>
            <a:r>
              <a:rPr lang="en-US" dirty="0">
                <a:solidFill>
                  <a:srgbClr val="3333CC"/>
                </a:solidFill>
              </a:rPr>
              <a:t> and the scattering angle </a:t>
            </a:r>
            <a:r>
              <a:rPr lang="en-US" i="1" dirty="0">
                <a:solidFill>
                  <a:srgbClr val="3333CC"/>
                </a:solidFill>
                <a:latin typeface="Symbol" pitchFamily="2" charset="2"/>
                <a:cs typeface="Arial" pitchFamily="-84" charset="0"/>
              </a:rPr>
              <a:t>q</a:t>
            </a:r>
            <a:r>
              <a:rPr lang="en-US" dirty="0">
                <a:solidFill>
                  <a:srgbClr val="3333CC"/>
                </a:solidFill>
              </a:rPr>
              <a:t>.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endParaRPr lang="en-US" dirty="0">
              <a:solidFill>
                <a:srgbClr val="3333CC"/>
              </a:solidFill>
            </a:endParaRP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sz="2800" dirty="0">
                <a:solidFill>
                  <a:srgbClr val="3333CC"/>
                </a:solidFill>
              </a:rPr>
              <a:t>When </a:t>
            </a:r>
            <a:r>
              <a:rPr lang="en-US" sz="2800" i="1" dirty="0" err="1">
                <a:solidFill>
                  <a:srgbClr val="3333CC"/>
                </a:solidFill>
              </a:rPr>
              <a:t>b</a:t>
            </a:r>
            <a:r>
              <a:rPr lang="en-US" sz="2800" dirty="0">
                <a:solidFill>
                  <a:srgbClr val="3333CC"/>
                </a:solidFill>
              </a:rPr>
              <a:t> is small,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sz="2800" i="1" dirty="0">
                <a:solidFill>
                  <a:srgbClr val="3333CC"/>
                </a:solidFill>
              </a:rPr>
              <a:t>r</a:t>
            </a:r>
            <a:r>
              <a:rPr lang="en-US" sz="2800" dirty="0">
                <a:solidFill>
                  <a:srgbClr val="3333CC"/>
                </a:solidFill>
              </a:rPr>
              <a:t> gets small.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sz="2800" dirty="0">
                <a:solidFill>
                  <a:srgbClr val="3333CC"/>
                </a:solidFill>
              </a:rPr>
              <a:t>Coulomb force gets large.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l-GR" sz="2800" i="1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solidFill>
                  <a:srgbClr val="3333CC"/>
                </a:solidFill>
              </a:rPr>
              <a:t> can be large and the particle can be repelled backward.</a:t>
            </a:r>
          </a:p>
          <a:p>
            <a:pPr marL="514350" indent="-514350" algn="just" eaLnBrk="1" hangingPunct="1">
              <a:buFont typeface="Arial"/>
              <a:buChar char="•"/>
            </a:pP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pic>
        <p:nvPicPr>
          <p:cNvPr id="8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657600"/>
            <a:ext cx="4191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6302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sz="2800" dirty="0"/>
              <a:t>The Relationship Between the Impact Parameter </a:t>
            </a:r>
            <a:r>
              <a:rPr lang="en-US" sz="2800" dirty="0" err="1"/>
              <a:t>b</a:t>
            </a:r>
            <a:r>
              <a:rPr lang="en-US" sz="2800" dirty="0"/>
              <a:t> and the Scattering Angle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27650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6366243" y="838200"/>
          <a:ext cx="72035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4" name="Equation" r:id="rId3" imgW="139700" imgH="88900" progId="Equation.DSMT4">
                  <p:embed/>
                </p:oleObj>
              </mc:Choice>
              <mc:Fallback>
                <p:oleObj name="Equation" r:id="rId3" imgW="139700" imgH="88900" progId="Equation.DSMT4">
                  <p:embed/>
                  <p:pic>
                    <p:nvPicPr>
                      <p:cNvPr id="2765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243" y="838200"/>
                        <a:ext cx="72035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2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100" y="1371600"/>
            <a:ext cx="8051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1029"/>
          <p:cNvSpPr>
            <a:spLocks noChangeArrowheads="1"/>
          </p:cNvSpPr>
          <p:nvPr/>
        </p:nvSpPr>
        <p:spPr bwMode="auto">
          <a:xfrm>
            <a:off x="304800" y="457200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3333CC"/>
                </a:solidFill>
                <a:latin typeface="+mn-lt"/>
              </a:rPr>
              <a:t>The relationship between the impact parameter b and scattering angle </a:t>
            </a:r>
            <a:r>
              <a:rPr lang="en-US" dirty="0" err="1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: Particles with small impact parameters approach the nucleus most closely (</a:t>
            </a:r>
            <a:r>
              <a:rPr lang="en-US" dirty="0" err="1">
                <a:solidFill>
                  <a:srgbClr val="3333CC"/>
                </a:solidFill>
                <a:latin typeface="+mn-lt"/>
              </a:rPr>
              <a:t>r</a:t>
            </a:r>
            <a:r>
              <a:rPr lang="en-US" baseline="-25000" dirty="0" err="1">
                <a:solidFill>
                  <a:srgbClr val="3333CC"/>
                </a:solidFill>
                <a:latin typeface="+mn-lt"/>
              </a:rPr>
              <a:t>min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) and scatter to the largest angles. Particles within a certain range of impact parameters b will be scattered within the window </a:t>
            </a:r>
            <a:r>
              <a:rPr lang="en-US" dirty="0" err="1">
                <a:solidFill>
                  <a:srgbClr val="3333CC"/>
                </a:solidFill>
              </a:rPr>
              <a:t>Δθ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412772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81000" y="533400"/>
            <a:ext cx="8686800" cy="5029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3333CC"/>
                </a:solidFill>
              </a:rPr>
              <a:t>What are the quantities that can affect the scattering?</a:t>
            </a:r>
          </a:p>
          <a:p>
            <a:pPr lvl="1" eaLnBrk="1" hangingPunct="1"/>
            <a:r>
              <a:rPr lang="en-US" sz="2400" dirty="0"/>
              <a:t>What was the force again? </a:t>
            </a:r>
          </a:p>
          <a:p>
            <a:pPr lvl="2" eaLnBrk="1" hangingPunct="1"/>
            <a:r>
              <a:rPr lang="en-US" sz="2000" dirty="0">
                <a:solidFill>
                  <a:srgbClr val="008000"/>
                </a:solidFill>
              </a:rPr>
              <a:t>The Coulomb force</a:t>
            </a:r>
          </a:p>
          <a:p>
            <a:pPr lvl="1" eaLnBrk="1" hangingPunct="1"/>
            <a:r>
              <a:rPr lang="en-US" sz="2400" dirty="0"/>
              <a:t>The charge of the incoming particle (Z</a:t>
            </a:r>
            <a:r>
              <a:rPr lang="en-US" sz="2400" baseline="-25000" dirty="0"/>
              <a:t>1</a:t>
            </a:r>
            <a:r>
              <a:rPr lang="en-US" sz="2400" dirty="0"/>
              <a:t>e)</a:t>
            </a:r>
          </a:p>
          <a:p>
            <a:pPr lvl="1" eaLnBrk="1" hangingPunct="1"/>
            <a:r>
              <a:rPr lang="en-US" sz="2400" dirty="0"/>
              <a:t>The charge of the target particle (Z</a:t>
            </a:r>
            <a:r>
              <a:rPr lang="en-US" sz="2400" baseline="-25000" dirty="0"/>
              <a:t>2</a:t>
            </a:r>
            <a:r>
              <a:rPr lang="en-US" sz="2400" dirty="0"/>
              <a:t>e)</a:t>
            </a:r>
          </a:p>
          <a:p>
            <a:pPr lvl="1" eaLnBrk="1" hangingPunct="1"/>
            <a:r>
              <a:rPr lang="en-US" sz="2400" dirty="0"/>
              <a:t>The minimum distance the projectile approaches the target (</a:t>
            </a:r>
            <a:r>
              <a:rPr lang="en-US" sz="2400" dirty="0" err="1"/>
              <a:t>r</a:t>
            </a:r>
            <a:r>
              <a:rPr lang="en-US" sz="2400" dirty="0"/>
              <a:t>) </a:t>
            </a:r>
          </a:p>
          <a:p>
            <a:pPr eaLnBrk="1" hangingPunct="1"/>
            <a:r>
              <a:rPr lang="en-US" dirty="0"/>
              <a:t>Using the fact that this is a totally elastic scattering under a central force, we know that</a:t>
            </a:r>
          </a:p>
          <a:p>
            <a:pPr lvl="1" eaLnBrk="1" hangingPunct="1"/>
            <a:r>
              <a:rPr lang="en-US" sz="2400" dirty="0"/>
              <a:t>Linear momentum is conserved</a:t>
            </a:r>
          </a:p>
          <a:p>
            <a:pPr lvl="1" eaLnBrk="1" hangingPunct="1"/>
            <a:r>
              <a:rPr lang="en-US" sz="2400" dirty="0"/>
              <a:t>KE is conserved</a:t>
            </a:r>
          </a:p>
          <a:p>
            <a:pPr lvl="1" eaLnBrk="1" hangingPunct="1"/>
            <a:r>
              <a:rPr lang="en-US" sz="2400" dirty="0"/>
              <a:t>Angular momentum is conserved</a:t>
            </a:r>
          </a:p>
          <a:p>
            <a:pPr eaLnBrk="1" hangingPunct="1"/>
            <a:r>
              <a:rPr lang="en-US" dirty="0"/>
              <a:t>From this, impact parameter</a:t>
            </a:r>
          </a:p>
        </p:txBody>
      </p:sp>
      <p:sp>
        <p:nvSpPr>
          <p:cNvPr id="28676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/>
              <a:t>Rutherford Scattering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417794" name="Object 2"/>
          <p:cNvGraphicFramePr>
            <a:graphicFrameLocks noChangeAspect="1"/>
          </p:cNvGraphicFramePr>
          <p:nvPr>
            <p:extLst/>
          </p:nvPr>
        </p:nvGraphicFramePr>
        <p:xfrm>
          <a:off x="5943600" y="1301730"/>
          <a:ext cx="2743200" cy="1060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43" name="Equation" r:id="rId3" imgW="1181100" imgH="457200" progId="Equation.DSMT4">
                  <p:embed/>
                </p:oleObj>
              </mc:Choice>
              <mc:Fallback>
                <p:oleObj name="Equation" r:id="rId3" imgW="1181100" imgH="457200" progId="Equation.DSMT4">
                  <p:embed/>
                  <p:pic>
                    <p:nvPicPr>
                      <p:cNvPr id="4177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301730"/>
                        <a:ext cx="2743200" cy="10604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5" name="Object 3"/>
          <p:cNvGraphicFramePr>
            <a:graphicFrameLocks noChangeAspect="1"/>
          </p:cNvGraphicFramePr>
          <p:nvPr>
            <p:extLst/>
          </p:nvPr>
        </p:nvGraphicFramePr>
        <p:xfrm>
          <a:off x="4900613" y="4259263"/>
          <a:ext cx="15795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44" name="Equation" r:id="rId5" imgW="850900" imgH="292100" progId="Equation.DSMT4">
                  <p:embed/>
                </p:oleObj>
              </mc:Choice>
              <mc:Fallback>
                <p:oleObj name="Equation" r:id="rId5" imgW="850900" imgH="292100" progId="Equation.DSMT4">
                  <p:embed/>
                  <p:pic>
                    <p:nvPicPr>
                      <p:cNvPr id="4177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613" y="4259263"/>
                        <a:ext cx="1579562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6" name="Object 4"/>
          <p:cNvGraphicFramePr>
            <a:graphicFrameLocks noChangeAspect="1"/>
          </p:cNvGraphicFramePr>
          <p:nvPr>
            <p:extLst/>
          </p:nvPr>
        </p:nvGraphicFramePr>
        <p:xfrm>
          <a:off x="3524250" y="4724400"/>
          <a:ext cx="23225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45" name="Equation" r:id="rId7" imgW="1498600" imgH="393700" progId="Equation.DSMT4">
                  <p:embed/>
                </p:oleObj>
              </mc:Choice>
              <mc:Fallback>
                <p:oleObj name="Equation" r:id="rId7" imgW="1498600" imgH="393700" progId="Equation.DSMT4">
                  <p:embed/>
                  <p:pic>
                    <p:nvPicPr>
                      <p:cNvPr id="417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4724400"/>
                        <a:ext cx="232251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7" name="Object 5"/>
          <p:cNvGraphicFramePr>
            <a:graphicFrameLocks noChangeAspect="1"/>
          </p:cNvGraphicFramePr>
          <p:nvPr>
            <p:extLst/>
          </p:nvPr>
        </p:nvGraphicFramePr>
        <p:xfrm>
          <a:off x="5040313" y="5267325"/>
          <a:ext cx="14271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46" name="Equation" r:id="rId9" imgW="889000" imgH="241300" progId="Equation.DSMT4">
                  <p:embed/>
                </p:oleObj>
              </mc:Choice>
              <mc:Fallback>
                <p:oleObj name="Equation" r:id="rId9" imgW="889000" imgH="241300" progId="Equation.DSMT4">
                  <p:embed/>
                  <p:pic>
                    <p:nvPicPr>
                      <p:cNvPr id="4177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5267325"/>
                        <a:ext cx="1427162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8" name="Object 6"/>
          <p:cNvGraphicFramePr>
            <a:graphicFrameLocks noChangeAspect="1"/>
          </p:cNvGraphicFramePr>
          <p:nvPr>
            <p:extLst/>
          </p:nvPr>
        </p:nvGraphicFramePr>
        <p:xfrm>
          <a:off x="5181600" y="5621338"/>
          <a:ext cx="225107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47" name="Equation" r:id="rId11" imgW="1320800" imgH="457200" progId="Equation.DSMT4">
                  <p:embed/>
                </p:oleObj>
              </mc:Choice>
              <mc:Fallback>
                <p:oleObj name="Equation" r:id="rId11" imgW="1320800" imgH="457200" progId="Equation.DSMT4">
                  <p:embed/>
                  <p:pic>
                    <p:nvPicPr>
                      <p:cNvPr id="4177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621338"/>
                        <a:ext cx="2251075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9" name="Object 7"/>
          <p:cNvGraphicFramePr>
            <a:graphicFrameLocks noChangeAspect="1"/>
          </p:cNvGraphicFramePr>
          <p:nvPr>
            <p:extLst/>
          </p:nvPr>
        </p:nvGraphicFramePr>
        <p:xfrm>
          <a:off x="7410450" y="5621338"/>
          <a:ext cx="158115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48" name="Equation" r:id="rId13" imgW="927100" imgH="457200" progId="Equation.DSMT4">
                  <p:embed/>
                </p:oleObj>
              </mc:Choice>
              <mc:Fallback>
                <p:oleObj name="Equation" r:id="rId13" imgW="927100" imgH="457200" progId="Equation.DSMT4">
                  <p:embed/>
                  <p:pic>
                    <p:nvPicPr>
                      <p:cNvPr id="4177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0450" y="5621338"/>
                        <a:ext cx="1581150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0524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81000" y="685800"/>
            <a:ext cx="8686800" cy="5562600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Any particle inside the circle of area </a:t>
            </a:r>
            <a:r>
              <a:rPr lang="en-US" sz="2000" i="1" dirty="0">
                <a:solidFill>
                  <a:srgbClr val="3333CC"/>
                </a:solidFill>
                <a:latin typeface="Symbol" pitchFamily="2" charset="2"/>
                <a:ea typeface="Arial" pitchFamily="-84" charset="0"/>
                <a:cs typeface="Arial" pitchFamily="-84" charset="0"/>
              </a:rPr>
              <a:t>p</a:t>
            </a:r>
            <a:r>
              <a:rPr lang="en-US" sz="2000" i="1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b</a:t>
            </a:r>
            <a:r>
              <a:rPr lang="en-US" sz="2000" baseline="-25000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0</a:t>
            </a:r>
            <a:r>
              <a:rPr lang="en-US" sz="2000" baseline="30000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2</a:t>
            </a:r>
            <a:r>
              <a:rPr lang="en-US" sz="2000" dirty="0">
                <a:solidFill>
                  <a:srgbClr val="3333CC"/>
                </a:solidFill>
              </a:rPr>
              <a:t> will be similarly scattered.</a:t>
            </a: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The </a:t>
            </a:r>
            <a:r>
              <a:rPr lang="en-US" sz="2000" b="1" u="sng" dirty="0">
                <a:solidFill>
                  <a:srgbClr val="800000"/>
                </a:solidFill>
              </a:rPr>
              <a:t>cross section </a:t>
            </a:r>
            <a:r>
              <a:rPr lang="el-GR" sz="2000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σ</a:t>
            </a:r>
            <a:r>
              <a:rPr lang="en-US" sz="2000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 = </a:t>
            </a:r>
            <a:r>
              <a:rPr lang="el-GR" sz="2000" i="1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π</a:t>
            </a:r>
            <a:r>
              <a:rPr lang="en-US" sz="2000" i="1" dirty="0">
                <a:solidFill>
                  <a:srgbClr val="3333CC"/>
                </a:solidFill>
                <a:ea typeface="Arial" pitchFamily="-84" charset="0"/>
                <a:cs typeface="Symbol" charset="2"/>
              </a:rPr>
              <a:t>b</a:t>
            </a:r>
            <a:r>
              <a:rPr lang="en-US" sz="2000" baseline="30000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2</a:t>
            </a:r>
            <a:r>
              <a:rPr lang="en-US" sz="2000" dirty="0">
                <a:solidFill>
                  <a:srgbClr val="3333CC"/>
                </a:solidFill>
                <a:latin typeface="Symbol" charset="2"/>
                <a:cs typeface="Symbol" charset="2"/>
              </a:rPr>
              <a:t> </a:t>
            </a:r>
            <a:r>
              <a:rPr lang="en-US" sz="2000" dirty="0">
                <a:solidFill>
                  <a:srgbClr val="3333CC"/>
                </a:solidFill>
              </a:rPr>
              <a:t>is related to the </a:t>
            </a:r>
            <a:r>
              <a:rPr lang="en-US" sz="2000" b="1" u="sng" dirty="0">
                <a:solidFill>
                  <a:srgbClr val="800000"/>
                </a:solidFill>
              </a:rPr>
              <a:t>probability</a:t>
            </a:r>
            <a:r>
              <a:rPr lang="en-US" sz="2000" dirty="0">
                <a:solidFill>
                  <a:srgbClr val="3333CC"/>
                </a:solidFill>
              </a:rPr>
              <a:t> for a particle being scattered by a nucleus.</a:t>
            </a: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The fraction of the incident particles scattered is</a:t>
            </a: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The number of scattering nuclei per unit area		       .</a:t>
            </a:r>
          </a:p>
        </p:txBody>
      </p:sp>
      <p:sp>
        <p:nvSpPr>
          <p:cNvPr id="28676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/>
              <a:t>Rutherford Scattering - probability</a:t>
            </a:r>
          </a:p>
        </p:txBody>
      </p:sp>
      <p:pic>
        <p:nvPicPr>
          <p:cNvPr id="28680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2813" y="1295400"/>
            <a:ext cx="47783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370690" name="Object 2"/>
          <p:cNvGraphicFramePr>
            <a:graphicFrameLocks noChangeAspect="1"/>
          </p:cNvGraphicFramePr>
          <p:nvPr>
            <p:extLst/>
          </p:nvPr>
        </p:nvGraphicFramePr>
        <p:xfrm>
          <a:off x="2941638" y="3951287"/>
          <a:ext cx="29559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14" name="Equation" r:id="rId4" imgW="1892300" imgH="495300" progId="Equation.DSMT4">
                  <p:embed/>
                </p:oleObj>
              </mc:Choice>
              <mc:Fallback>
                <p:oleObj name="Equation" r:id="rId4" imgW="1892300" imgH="495300" progId="Equation.DSMT4">
                  <p:embed/>
                  <p:pic>
                    <p:nvPicPr>
                      <p:cNvPr id="3706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3951287"/>
                        <a:ext cx="2955925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248400" y="40780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+mn-lt"/>
              </a:rPr>
              <a:t>t: target thickness</a:t>
            </a:r>
          </a:p>
          <a:p>
            <a:r>
              <a:rPr lang="en-US" sz="1800" b="1" dirty="0" err="1">
                <a:solidFill>
                  <a:srgbClr val="FF0000"/>
                </a:solidFill>
                <a:latin typeface="+mn-lt"/>
              </a:rPr>
              <a:t>n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: atomic number density</a:t>
            </a: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/>
          </p:nvPr>
        </p:nvGraphicFramePr>
        <p:xfrm>
          <a:off x="2971800" y="5029200"/>
          <a:ext cx="355123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15" name="Equation" r:id="rId6" imgW="2273300" imgH="419100" progId="Equation.DSMT4">
                  <p:embed/>
                </p:oleObj>
              </mc:Choice>
              <mc:Fallback>
                <p:oleObj name="Equation" r:id="rId6" imgW="2273300" imgH="419100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029200"/>
                        <a:ext cx="3551237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249863" y="5715000"/>
          <a:ext cx="17764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16" name="Equation" r:id="rId8" imgW="1295400" imgH="444500" progId="Equation.DSMT4">
                  <p:embed/>
                </p:oleObj>
              </mc:Choice>
              <mc:Fallback>
                <p:oleObj name="Equation" r:id="rId8" imgW="1295400" imgH="4445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49863" y="5715000"/>
                        <a:ext cx="177641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9207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763000" cy="4725988"/>
          </a:xfrm>
        </p:spPr>
        <p:txBody>
          <a:bodyPr/>
          <a:lstStyle/>
          <a:p>
            <a:pPr eaLnBrk="1" hangingPunct="1"/>
            <a:r>
              <a:rPr lang="en-US" sz="2800" dirty="0"/>
              <a:t>In an actual experiment, a detector is </a:t>
            </a:r>
            <a:r>
              <a:rPr lang="en-US" sz="2800" dirty="0">
                <a:cs typeface="Symbol" charset="2"/>
              </a:rPr>
              <a:t>positioned fr</a:t>
            </a:r>
            <a:r>
              <a:rPr lang="en-US" sz="2800" dirty="0">
                <a:latin typeface="+mj-lt"/>
                <a:cs typeface="Symbol" charset="2"/>
              </a:rPr>
              <a:t>om</a:t>
            </a:r>
            <a:r>
              <a:rPr lang="en-US" sz="2800" dirty="0">
                <a:latin typeface="Symbol" charset="2"/>
                <a:cs typeface="Symbol" charset="2"/>
              </a:rPr>
              <a:t> </a:t>
            </a:r>
            <a:r>
              <a:rPr lang="el-GR" sz="2800" i="1" dirty="0">
                <a:latin typeface="Symbol" charset="2"/>
                <a:ea typeface="Arial" pitchFamily="-84" charset="0"/>
                <a:cs typeface="Symbol" charset="2"/>
              </a:rPr>
              <a:t>θ</a:t>
            </a:r>
            <a:r>
              <a:rPr lang="en-US" sz="2800" i="1" dirty="0">
                <a:latin typeface="Symbol" charset="2"/>
                <a:ea typeface="Arial" pitchFamily="-84" charset="0"/>
                <a:cs typeface="Symbol" charset="2"/>
              </a:rPr>
              <a:t> </a:t>
            </a:r>
            <a:r>
              <a:rPr lang="en-US" sz="2800" dirty="0">
                <a:latin typeface="Symbol" charset="2"/>
                <a:cs typeface="Symbol" charset="2"/>
              </a:rPr>
              <a:t> </a:t>
            </a:r>
            <a:r>
              <a:rPr lang="en-US" sz="2800" dirty="0">
                <a:cs typeface="Symbol" charset="2"/>
              </a:rPr>
              <a:t>to</a:t>
            </a:r>
            <a:r>
              <a:rPr lang="en-US" sz="2800" dirty="0">
                <a:latin typeface="Symbol" charset="2"/>
                <a:cs typeface="Symbol" charset="2"/>
              </a:rPr>
              <a:t> </a:t>
            </a:r>
            <a:r>
              <a:rPr lang="el-GR" sz="2800" i="1" dirty="0">
                <a:latin typeface="Symbol" charset="2"/>
                <a:ea typeface="Arial" pitchFamily="-84" charset="0"/>
                <a:cs typeface="Symbol" charset="2"/>
              </a:rPr>
              <a:t>θ</a:t>
            </a:r>
            <a:r>
              <a:rPr lang="en-US" sz="2800" i="1" dirty="0">
                <a:latin typeface="Symbol" charset="2"/>
                <a:cs typeface="Symbol" charset="2"/>
              </a:rPr>
              <a:t> </a:t>
            </a:r>
            <a:r>
              <a:rPr lang="en-US" sz="2800" dirty="0"/>
              <a:t>+ </a:t>
            </a:r>
            <a:r>
              <a:rPr lang="en-US" sz="2800" i="1" dirty="0" err="1"/>
              <a:t>d</a:t>
            </a:r>
            <a:r>
              <a:rPr lang="el-GR" sz="2800" i="1" dirty="0">
                <a:latin typeface="Symbol" charset="2"/>
                <a:ea typeface="Arial" pitchFamily="-84" charset="0"/>
                <a:cs typeface="Symbol" charset="2"/>
              </a:rPr>
              <a:t>θ</a:t>
            </a:r>
            <a:r>
              <a:rPr lang="en-US" sz="2800" dirty="0"/>
              <a:t> that corresponds to incident particles between </a:t>
            </a:r>
            <a:r>
              <a:rPr lang="en-US" sz="2800" i="1" dirty="0" err="1"/>
              <a:t>b</a:t>
            </a:r>
            <a:r>
              <a:rPr lang="en-US" sz="2800" dirty="0"/>
              <a:t> and </a:t>
            </a:r>
            <a:r>
              <a:rPr lang="en-US" sz="2800" i="1" dirty="0" err="1"/>
              <a:t>b</a:t>
            </a:r>
            <a:r>
              <a:rPr lang="en-US" sz="2800" dirty="0"/>
              <a:t> + </a:t>
            </a:r>
            <a:r>
              <a:rPr lang="en-US" sz="2800" i="1" dirty="0"/>
              <a:t>db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The number of particles scattered into the the angular coverage per unit area is</a:t>
            </a:r>
          </a:p>
          <a:p>
            <a:pPr marL="0" indent="0" eaLnBrk="1" hangingPunct="1">
              <a:buNone/>
            </a:pPr>
            <a:endParaRPr lang="en-US" sz="1800" dirty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sz="3400" dirty="0"/>
              <a:t>Rutherford Scattering Equation</a:t>
            </a:r>
          </a:p>
        </p:txBody>
      </p:sp>
      <p:pic>
        <p:nvPicPr>
          <p:cNvPr id="29702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1300" y="1905000"/>
            <a:ext cx="3581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4038600" y="5105400"/>
          <a:ext cx="491497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87" name="Equation" r:id="rId4" imgW="2336800" imgH="508000" progId="Equation.DSMT4">
                  <p:embed/>
                </p:oleObj>
              </mc:Choice>
              <mc:Fallback>
                <p:oleObj name="Equation" r:id="rId4" imgW="2336800" imgH="50800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105400"/>
                        <a:ext cx="4914974" cy="1066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1676400" y="2743200"/>
          <a:ext cx="87091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88" name="Equation" r:id="rId6" imgW="698500" imgH="393700" progId="Equation.DSMT4">
                  <p:embed/>
                </p:oleObj>
              </mc:Choice>
              <mc:Fallback>
                <p:oleObj name="Equation" r:id="rId6" imgW="698500" imgH="39370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70915" cy="4905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2288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le 3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dirty="0"/>
              <a:t>The Important Points </a:t>
            </a:r>
          </a:p>
        </p:txBody>
      </p:sp>
      <p:sp>
        <p:nvSpPr>
          <p:cNvPr id="30725" name="Subtitle 4"/>
          <p:cNvSpPr>
            <a:spLocks noGrp="1"/>
          </p:cNvSpPr>
          <p:nvPr>
            <p:ph type="subTitle" idx="1"/>
          </p:nvPr>
        </p:nvSpPr>
        <p:spPr>
          <a:xfrm>
            <a:off x="533400" y="685800"/>
            <a:ext cx="8305800" cy="5334000"/>
          </a:xfrm>
        </p:spPr>
        <p:txBody>
          <a:bodyPr/>
          <a:lstStyle/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/>
              <a:t>The scattering is proportional to the </a:t>
            </a:r>
            <a:r>
              <a:rPr lang="en-US" b="1" u="sng" dirty="0">
                <a:solidFill>
                  <a:srgbClr val="A50021"/>
                </a:solidFill>
              </a:rPr>
              <a:t>square of the atomic numbers</a:t>
            </a:r>
            <a:r>
              <a:rPr lang="en-US" dirty="0"/>
              <a:t> of </a:t>
            </a:r>
            <a:r>
              <a:rPr lang="en-US" i="1" dirty="0"/>
              <a:t>both</a:t>
            </a:r>
            <a:r>
              <a:rPr lang="en-US" dirty="0"/>
              <a:t> the incident particle (Z</a:t>
            </a:r>
            <a:r>
              <a:rPr lang="en-US" baseline="-25000" dirty="0"/>
              <a:t>1</a:t>
            </a:r>
            <a:r>
              <a:rPr lang="en-US" dirty="0"/>
              <a:t>) and the target </a:t>
            </a:r>
            <a:r>
              <a:rPr lang="en-US" dirty="0" err="1"/>
              <a:t>scatterer</a:t>
            </a:r>
            <a:r>
              <a:rPr lang="en-US" dirty="0"/>
              <a:t> (Z</a:t>
            </a:r>
            <a:r>
              <a:rPr lang="en-US" baseline="-25000" dirty="0"/>
              <a:t>2</a:t>
            </a:r>
            <a:r>
              <a:rPr lang="en-US" dirty="0"/>
              <a:t>).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/>
              <a:t>The number of scattered particles is </a:t>
            </a:r>
            <a:r>
              <a:rPr lang="en-US" b="1" u="sng" dirty="0">
                <a:solidFill>
                  <a:srgbClr val="A50021"/>
                </a:solidFill>
              </a:rPr>
              <a:t>inversely proportional to the square of the kinetic energy </a:t>
            </a:r>
            <a:r>
              <a:rPr lang="en-US" dirty="0"/>
              <a:t>of the incident particle.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/>
              <a:t>For a scattering angle </a:t>
            </a:r>
            <a:r>
              <a:rPr lang="en-US" dirty="0" err="1">
                <a:latin typeface="Symbol" charset="2"/>
                <a:cs typeface="Symbol" charset="2"/>
              </a:rPr>
              <a:t>θ</a:t>
            </a:r>
            <a:r>
              <a:rPr lang="en-US" dirty="0"/>
              <a:t>, the scattering is </a:t>
            </a:r>
            <a:r>
              <a:rPr lang="en-US" b="1" u="sng" dirty="0">
                <a:solidFill>
                  <a:srgbClr val="A50021"/>
                </a:solidFill>
              </a:rPr>
              <a:t>proportional to the 4</a:t>
            </a:r>
            <a:r>
              <a:rPr lang="en-US" b="1" u="sng" baseline="30000" dirty="0">
                <a:solidFill>
                  <a:srgbClr val="A50021"/>
                </a:solidFill>
              </a:rPr>
              <a:t>th</a:t>
            </a:r>
            <a:r>
              <a:rPr lang="en-US" b="1" u="sng" dirty="0">
                <a:solidFill>
                  <a:srgbClr val="A50021"/>
                </a:solidFill>
              </a:rPr>
              <a:t> power of sin(</a:t>
            </a:r>
            <a:r>
              <a:rPr lang="en-US" b="1" u="sng" dirty="0">
                <a:solidFill>
                  <a:srgbClr val="A50021"/>
                </a:solidFill>
                <a:latin typeface="Symbol" charset="2"/>
                <a:cs typeface="Symbol" charset="2"/>
              </a:rPr>
              <a:t>θ</a:t>
            </a:r>
            <a:r>
              <a:rPr lang="en-US" b="1" u="sng" dirty="0">
                <a:solidFill>
                  <a:srgbClr val="A50021"/>
                </a:solidFill>
              </a:rPr>
              <a:t>/2)</a:t>
            </a:r>
            <a:r>
              <a:rPr lang="en-US" dirty="0"/>
              <a:t>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/>
              <a:t>The Scattering is </a:t>
            </a:r>
            <a:r>
              <a:rPr lang="en-US" b="1" u="sng" dirty="0">
                <a:solidFill>
                  <a:srgbClr val="A50021"/>
                </a:solidFill>
              </a:rPr>
              <a:t>proportional to the target thickness</a:t>
            </a:r>
            <a:r>
              <a:rPr lang="en-US" dirty="0"/>
              <a:t> for thin targets.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sz="3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674199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6425" cy="788987"/>
          </a:xfrm>
        </p:spPr>
        <p:txBody>
          <a:bodyPr/>
          <a:lstStyle/>
          <a:p>
            <a:pPr eaLnBrk="1" hangingPunct="1"/>
            <a:r>
              <a:rPr lang="en-US" sz="3400" dirty="0"/>
              <a:t>The Classical Atomic Model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458200" cy="5653088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solidFill>
                  <a:srgbClr val="3333CC"/>
                </a:solidFill>
              </a:rPr>
              <a:t>As suggested by the Rutherford Model, an atom consists of a small, massive, positively charged nucleus surrounded by moving electrons. This then suggested consideration of a planetary model of the atom.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solidFill>
                  <a:srgbClr val="3333CC"/>
                </a:solidFill>
              </a:rPr>
              <a:t>Let’s consider atoms in a planetary model.</a:t>
            </a:r>
          </a:p>
          <a:p>
            <a:pPr eaLnBrk="1" hangingPunct="1"/>
            <a:r>
              <a:rPr lang="en-US" sz="2800" dirty="0">
                <a:solidFill>
                  <a:srgbClr val="3333CC"/>
                </a:solidFill>
              </a:rPr>
              <a:t>The force of attraction on the electron by the nucleus and Newton’s 2nd law give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solidFill>
                  <a:srgbClr val="3333CC"/>
                </a:solidFill>
              </a:rPr>
              <a:t>                                        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solidFill>
                  <a:srgbClr val="3333CC"/>
                </a:solidFill>
              </a:rPr>
              <a:t>     where </a:t>
            </a:r>
            <a:r>
              <a:rPr lang="en-US" sz="2800" i="1" dirty="0">
                <a:solidFill>
                  <a:srgbClr val="3333CC"/>
                </a:solidFill>
              </a:rPr>
              <a:t>v</a:t>
            </a:r>
            <a:r>
              <a:rPr lang="en-US" sz="2800" dirty="0">
                <a:solidFill>
                  <a:srgbClr val="3333CC"/>
                </a:solidFill>
              </a:rPr>
              <a:t> is the tangential speed of an electron.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800" dirty="0">
                <a:solidFill>
                  <a:srgbClr val="3333CC"/>
                </a:solidFill>
              </a:rPr>
              <a:t>The total energy is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4114800" y="3276600"/>
          <a:ext cx="30511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47" name="Equation" r:id="rId3" imgW="1219200" imgH="457200" progId="Equation.DSMT4">
                  <p:embed/>
                </p:oleObj>
              </mc:Choice>
              <mc:Fallback>
                <p:oleObj name="Equation" r:id="rId3" imgW="1219200" imgH="45720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276600"/>
                        <a:ext cx="3051175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7086600" y="3276600"/>
          <a:ext cx="136683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48" name="Equation" r:id="rId5" imgW="546100" imgH="419100" progId="Equation.DSMT4">
                  <p:embed/>
                </p:oleObj>
              </mc:Choice>
              <mc:Fallback>
                <p:oleObj name="Equation" r:id="rId5" imgW="546100" imgH="41910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276600"/>
                        <a:ext cx="1366837" cy="1047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/>
          </p:nvPr>
        </p:nvGraphicFramePr>
        <p:xfrm>
          <a:off x="3352800" y="5430838"/>
          <a:ext cx="18637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49" name="Equation" r:id="rId7" imgW="787400" imgH="152400" progId="Equation.DSMT4">
                  <p:embed/>
                </p:oleObj>
              </mc:Choice>
              <mc:Fallback>
                <p:oleObj name="Equation" r:id="rId7" imgW="787400" imgH="152400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30838"/>
                        <a:ext cx="1863725" cy="3603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5181600" y="5105400"/>
          <a:ext cx="9921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50" name="Equation" r:id="rId9" imgW="419100" imgH="457200" progId="Equation.DSMT4">
                  <p:embed/>
                </p:oleObj>
              </mc:Choice>
              <mc:Fallback>
                <p:oleObj name="Equation" r:id="rId9" imgW="419100" imgH="457200" progId="Equation.DSMT4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105400"/>
                        <a:ext cx="992187" cy="1081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/>
          </p:nvPr>
        </p:nvGraphicFramePr>
        <p:xfrm>
          <a:off x="6132513" y="5105400"/>
          <a:ext cx="15636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51" name="Equation" r:id="rId11" imgW="660400" imgH="457200" progId="Equation.DSMT4">
                  <p:embed/>
                </p:oleObj>
              </mc:Choice>
              <mc:Fallback>
                <p:oleObj name="Equation" r:id="rId11" imgW="660400" imgH="457200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513" y="5105400"/>
                        <a:ext cx="1563687" cy="1081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7653337" y="5105400"/>
          <a:ext cx="1262063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52" name="Equation" r:id="rId13" imgW="533400" imgH="457200" progId="Equation.DSMT4">
                  <p:embed/>
                </p:oleObj>
              </mc:Choice>
              <mc:Fallback>
                <p:oleObj name="Equation" r:id="rId13" imgW="533400" imgH="457200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3337" y="5105400"/>
                        <a:ext cx="1262063" cy="1081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9081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/>
              <a:t>The Planetary Model is Doomed 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6388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3333CC"/>
                </a:solidFill>
              </a:rPr>
              <a:t>From the classical E&amp;M theory, an accelerated electric charge radiates energy (electromagnetic radiation) which means total energy must decrease. </a:t>
            </a:r>
            <a:r>
              <a:rPr lang="en-US" sz="2400" dirty="0">
                <a:solidFill>
                  <a:srgbClr val="3333CC"/>
                </a:solidFill>
                <a:sym typeface="Wingdings"/>
              </a:rPr>
              <a:t></a:t>
            </a:r>
            <a:r>
              <a:rPr lang="en-US" sz="2400" i="1" dirty="0">
                <a:solidFill>
                  <a:srgbClr val="3333CC"/>
                </a:solidFill>
              </a:rPr>
              <a:t>Radius r must decrease!!</a:t>
            </a:r>
          </a:p>
          <a:p>
            <a:pPr>
              <a:spcBef>
                <a:spcPct val="0"/>
              </a:spcBef>
            </a:pPr>
            <a:endParaRPr lang="en-US" sz="2400" i="1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 algn="ctr">
              <a:spcBef>
                <a:spcPct val="0"/>
              </a:spcBef>
              <a:buFont typeface="Wingdings" pitchFamily="-84" charset="2"/>
              <a:buNone/>
            </a:pPr>
            <a:r>
              <a:rPr lang="en-US" sz="2400" b="1" i="1" dirty="0">
                <a:solidFill>
                  <a:srgbClr val="3333CC"/>
                </a:solidFill>
              </a:rPr>
              <a:t>Electron crashes into the nucleus!?</a:t>
            </a:r>
          </a:p>
          <a:p>
            <a:pPr>
              <a:spcBef>
                <a:spcPct val="0"/>
              </a:spcBef>
              <a:buNone/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3333CC"/>
                </a:solidFill>
              </a:rPr>
              <a:t>Physics had reached a turning point in 1900 with Planck’s hypothesis of the quantum behavior of radiation.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4191000" y="5029200"/>
            <a:ext cx="533400" cy="457200"/>
          </a:xfrm>
          <a:prstGeom prst="downArrow">
            <a:avLst>
              <a:gd name="adj1" fmla="val 50880"/>
              <a:gd name="adj2" fmla="val 444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0574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326252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27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5847"/>
            <a:ext cx="7772400" cy="4572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567690"/>
            <a:ext cx="8458200" cy="5909310"/>
          </a:xfrm>
        </p:spPr>
        <p:txBody>
          <a:bodyPr/>
          <a:lstStyle/>
          <a:p>
            <a:pPr eaLnBrk="1" hangingPunct="1"/>
            <a:r>
              <a:rPr lang="en-US" sz="2400" dirty="0"/>
              <a:t>Reminder: Midterm Exam</a:t>
            </a:r>
          </a:p>
          <a:p>
            <a:pPr lvl="1" eaLnBrk="1" hangingPunct="1"/>
            <a:r>
              <a:rPr lang="en-US" sz="2000" dirty="0"/>
              <a:t>In class Wednesday, March. 6</a:t>
            </a:r>
          </a:p>
          <a:p>
            <a:pPr lvl="1" eaLnBrk="1" hangingPunct="1"/>
            <a:r>
              <a:rPr lang="en-US" sz="2000" dirty="0"/>
              <a:t>Covers from CH1.1 through what we learn March 4 plus the math refresher in the appendices</a:t>
            </a:r>
          </a:p>
          <a:p>
            <a:pPr lvl="1" eaLnBrk="1" hangingPunct="1"/>
            <a:r>
              <a:rPr lang="en-US" sz="2000" dirty="0"/>
              <a:t>Mid-term exam constitutes 20% of the total</a:t>
            </a:r>
          </a:p>
          <a:p>
            <a:pPr lvl="1" eaLnBrk="1" hangingPunct="1"/>
            <a:r>
              <a:rPr lang="en-US" sz="2000" b="1" u="sng" dirty="0">
                <a:solidFill>
                  <a:srgbClr val="FF0000"/>
                </a:solidFill>
              </a:rPr>
              <a:t>Please do NOT miss the exam!  You will get an F if you miss it.</a:t>
            </a:r>
          </a:p>
          <a:p>
            <a:pPr lvl="1" eaLnBrk="1" hangingPunct="1"/>
            <a:r>
              <a:rPr lang="en-US" sz="2000" dirty="0"/>
              <a:t>BYOF: You may bring a one 8.5x11.5 sheet (front and back) of handwritten formulae and values of constants for the exam</a:t>
            </a:r>
          </a:p>
          <a:p>
            <a:pPr lvl="1" eaLnBrk="1" hangingPunct="1"/>
            <a:r>
              <a:rPr lang="en-US" sz="2000" dirty="0"/>
              <a:t>No derivations, word definitions or setups or solutions of any problems!</a:t>
            </a:r>
          </a:p>
          <a:p>
            <a:pPr lvl="2" eaLnBrk="1" hangingPunct="1"/>
            <a:r>
              <a:rPr lang="en-US" sz="1800" dirty="0"/>
              <a:t>No Lorentz velocity addition formula!</a:t>
            </a:r>
          </a:p>
          <a:p>
            <a:pPr lvl="2" eaLnBrk="1" hangingPunct="1"/>
            <a:r>
              <a:rPr lang="en-US" sz="1800" dirty="0"/>
              <a:t>No Maxwell’s equations!</a:t>
            </a:r>
          </a:p>
          <a:p>
            <a:pPr lvl="1" eaLnBrk="1" hangingPunct="1"/>
            <a:r>
              <a:rPr lang="en-US" sz="2000" dirty="0"/>
              <a:t>No additional formulae or values of constants will be provided!</a:t>
            </a:r>
          </a:p>
          <a:p>
            <a:pPr eaLnBrk="1" hangingPunct="1"/>
            <a:r>
              <a:rPr lang="en-US" sz="2400" dirty="0"/>
              <a:t>Quiz 2 results</a:t>
            </a:r>
          </a:p>
          <a:p>
            <a:pPr lvl="1" eaLnBrk="1" hangingPunct="1"/>
            <a:r>
              <a:rPr lang="en-US" sz="2000" dirty="0"/>
              <a:t>Class average: 33.7/60</a:t>
            </a:r>
          </a:p>
          <a:p>
            <a:pPr lvl="2" eaLnBrk="1" hangingPunct="1"/>
            <a:r>
              <a:rPr lang="en-US" sz="1600" dirty="0"/>
              <a:t>Equivalent to 56.2/100</a:t>
            </a:r>
          </a:p>
          <a:p>
            <a:pPr lvl="2" eaLnBrk="1" hangingPunct="1"/>
            <a:r>
              <a:rPr lang="en-US" sz="1600" dirty="0"/>
              <a:t>Previous quiz: 37.2/100</a:t>
            </a:r>
          </a:p>
          <a:p>
            <a:pPr lvl="1" eaLnBrk="1" hangingPunct="1"/>
            <a:r>
              <a:rPr lang="en-US" sz="2000" dirty="0"/>
              <a:t>Top score: 58/60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1800" dirty="0"/>
          </a:p>
          <a:p>
            <a:pPr lvl="1"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503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800000"/>
                </a:solidFill>
              </a:rPr>
              <a:t>Reminder: Special Project #4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820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dirty="0">
                <a:solidFill>
                  <a:srgbClr val="3333CC"/>
                </a:solidFill>
              </a:rPr>
              <a:t>A total of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3333CC"/>
                </a:solidFill>
              </a:rPr>
              <a:t> incident projectile particle of atomic number </a:t>
            </a:r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3333CC"/>
                </a:solidFill>
              </a:rPr>
              <a:t> kinetic energy </a:t>
            </a:r>
            <a:r>
              <a:rPr lang="en-US" dirty="0">
                <a:solidFill>
                  <a:srgbClr val="FF0000"/>
                </a:solidFill>
              </a:rPr>
              <a:t>KE</a:t>
            </a:r>
            <a:r>
              <a:rPr lang="en-US" dirty="0">
                <a:solidFill>
                  <a:srgbClr val="3333CC"/>
                </a:solidFill>
              </a:rPr>
              <a:t> scatter on a target of thickness </a:t>
            </a:r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3333CC"/>
                </a:solidFill>
              </a:rPr>
              <a:t>and atomic number </a:t>
            </a:r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sz="4000" dirty="0">
                <a:solidFill>
                  <a:srgbClr val="3333CC"/>
                </a:solidFill>
              </a:rPr>
              <a:t> </a:t>
            </a:r>
            <a:r>
              <a:rPr lang="en-US" dirty="0">
                <a:solidFill>
                  <a:srgbClr val="3333CC"/>
                </a:solidFill>
              </a:rPr>
              <a:t>and has 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3333CC"/>
                </a:solidFill>
              </a:rPr>
              <a:t> atoms per volume</a:t>
            </a:r>
            <a:r>
              <a:rPr lang="en-US" sz="4000" dirty="0">
                <a:solidFill>
                  <a:srgbClr val="3333CC"/>
                </a:solidFill>
              </a:rPr>
              <a:t>. </a:t>
            </a:r>
            <a:r>
              <a:rPr lang="en-US" dirty="0">
                <a:solidFill>
                  <a:srgbClr val="3333CC"/>
                </a:solidFill>
              </a:rPr>
              <a:t>What is the total number of scattered projectile particles at an angle </a:t>
            </a:r>
            <a:r>
              <a:rPr lang="en-US" dirty="0" err="1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>
                <a:solidFill>
                  <a:srgbClr val="3333CC"/>
                </a:solidFill>
              </a:rPr>
              <a:t>? (20 points)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>
                <a:solidFill>
                  <a:srgbClr val="3333CC"/>
                </a:solidFill>
              </a:rPr>
              <a:t>Please be sure to clearly define all the variables used in your derivation! Points will be deducted for missing variable definitions.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>
                <a:solidFill>
                  <a:srgbClr val="3333CC"/>
                </a:solidFill>
              </a:rPr>
              <a:t>This derivation must be done on your own.   Please do not copy the book, internet or your friends’.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>
                <a:solidFill>
                  <a:srgbClr val="3333CC"/>
                </a:solidFill>
              </a:rPr>
              <a:t>Due this Wednesday, Feb. 27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139142779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Mon. Feb. 25,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PHYS 3313-001, Spring 2019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C453-9CB8-DE4A-9C39-314F2E7EF803}" type="slidenum">
              <a:rPr lang="en-US"/>
              <a:pPr/>
              <a:t>4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77200" cy="1143000"/>
          </a:xfrm>
        </p:spPr>
        <p:txBody>
          <a:bodyPr/>
          <a:lstStyle/>
          <a:p>
            <a:r>
              <a:rPr lang="en-US" sz="4000"/>
              <a:t>Prefixes, expressions and their meanings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0" y="1409700"/>
            <a:ext cx="3810000" cy="4114800"/>
          </a:xfrm>
        </p:spPr>
        <p:txBody>
          <a:bodyPr/>
          <a:lstStyle/>
          <a:p>
            <a:r>
              <a:rPr lang="en-US" dirty="0" err="1"/>
              <a:t>deci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d</a:t>
            </a:r>
            <a:r>
              <a:rPr lang="en-US" dirty="0"/>
              <a:t>): 10</a:t>
            </a:r>
            <a:r>
              <a:rPr lang="en-US" baseline="30000" dirty="0"/>
              <a:t>-1</a:t>
            </a:r>
            <a:endParaRPr lang="en-US" dirty="0"/>
          </a:p>
          <a:p>
            <a:r>
              <a:rPr lang="en-US" dirty="0" err="1"/>
              <a:t>centi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c</a:t>
            </a:r>
            <a:r>
              <a:rPr lang="en-US" dirty="0"/>
              <a:t>): 10</a:t>
            </a:r>
            <a:r>
              <a:rPr lang="en-US" baseline="30000" dirty="0"/>
              <a:t>-2</a:t>
            </a:r>
            <a:endParaRPr lang="en-US" dirty="0"/>
          </a:p>
          <a:p>
            <a:r>
              <a:rPr lang="en-US" dirty="0" err="1"/>
              <a:t>milli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m</a:t>
            </a:r>
            <a:r>
              <a:rPr lang="en-US" dirty="0"/>
              <a:t>): 10</a:t>
            </a:r>
            <a:r>
              <a:rPr lang="en-US" baseline="30000" dirty="0"/>
              <a:t>-3</a:t>
            </a:r>
            <a:endParaRPr lang="en-US" dirty="0"/>
          </a:p>
          <a:p>
            <a:r>
              <a:rPr lang="en-US" dirty="0"/>
              <a:t>micro (</a:t>
            </a:r>
            <a:r>
              <a:rPr lang="en-US" dirty="0" err="1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dirty="0"/>
              <a:t>): 10</a:t>
            </a:r>
            <a:r>
              <a:rPr lang="en-US" baseline="30000" dirty="0"/>
              <a:t>-6</a:t>
            </a:r>
            <a:endParaRPr lang="en-US" dirty="0"/>
          </a:p>
          <a:p>
            <a:r>
              <a:rPr lang="en-US" dirty="0" err="1"/>
              <a:t>nano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n</a:t>
            </a:r>
            <a:r>
              <a:rPr lang="en-US" dirty="0"/>
              <a:t>): 10</a:t>
            </a:r>
            <a:r>
              <a:rPr lang="en-US" baseline="30000" dirty="0"/>
              <a:t>-9</a:t>
            </a:r>
            <a:endParaRPr lang="en-US" dirty="0"/>
          </a:p>
          <a:p>
            <a:r>
              <a:rPr lang="en-US" dirty="0" err="1"/>
              <a:t>pico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p</a:t>
            </a:r>
            <a:r>
              <a:rPr lang="en-US" dirty="0"/>
              <a:t>): 10</a:t>
            </a:r>
            <a:r>
              <a:rPr lang="en-US" baseline="30000" dirty="0"/>
              <a:t>-12</a:t>
            </a:r>
            <a:endParaRPr lang="en-US" dirty="0"/>
          </a:p>
          <a:p>
            <a:r>
              <a:rPr lang="en-US" dirty="0" err="1"/>
              <a:t>femto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f</a:t>
            </a:r>
            <a:r>
              <a:rPr lang="en-US" dirty="0"/>
              <a:t>): 10</a:t>
            </a:r>
            <a:r>
              <a:rPr lang="en-US" baseline="30000" dirty="0"/>
              <a:t>-15</a:t>
            </a:r>
            <a:endParaRPr lang="en-US" dirty="0"/>
          </a:p>
          <a:p>
            <a:r>
              <a:rPr lang="en-US" dirty="0" err="1"/>
              <a:t>atto</a:t>
            </a:r>
            <a:r>
              <a:rPr lang="en-US" dirty="0"/>
              <a:t> (</a:t>
            </a:r>
            <a:r>
              <a:rPr lang="en-US" dirty="0">
                <a:solidFill>
                  <a:srgbClr val="CC00CC"/>
                </a:solidFill>
              </a:rPr>
              <a:t>a</a:t>
            </a:r>
            <a:r>
              <a:rPr lang="en-US" dirty="0"/>
              <a:t>): 10</a:t>
            </a:r>
            <a:r>
              <a:rPr lang="en-US" baseline="30000" dirty="0"/>
              <a:t>-18</a:t>
            </a:r>
            <a:endParaRPr lang="en-US" dirty="0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1143000" y="14097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deca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da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hecto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h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2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kilo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k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3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mega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M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6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giga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G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9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tera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T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12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peta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P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15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exa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E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60656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7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7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7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7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7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/>
      <p:bldP spid="17715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-26987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sz="3400" dirty="0">
                <a:solidFill>
                  <a:srgbClr val="800000"/>
                </a:solidFill>
              </a:rPr>
              <a:t>The Atomic Models of Thomson and Rutherford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2296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sz="2800" dirty="0">
                <a:solidFill>
                  <a:srgbClr val="3333CC"/>
                </a:solidFill>
              </a:rPr>
              <a:t>Without seeing it, 19</a:t>
            </a:r>
            <a:r>
              <a:rPr lang="en-US" sz="2800" baseline="30000" dirty="0">
                <a:solidFill>
                  <a:srgbClr val="3333CC"/>
                </a:solidFill>
              </a:rPr>
              <a:t>th</a:t>
            </a:r>
            <a:r>
              <a:rPr lang="en-US" sz="2800" dirty="0">
                <a:solidFill>
                  <a:srgbClr val="3333CC"/>
                </a:solidFill>
              </a:rPr>
              <a:t> century scientists believed atoms have structure.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sz="2800" dirty="0">
                <a:solidFill>
                  <a:srgbClr val="3333CC"/>
                </a:solidFill>
              </a:rPr>
              <a:t>Pieces of evidence that scientists had in 1900 to indicate that the atom was not a fundamental unit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There are simply too many kinds of atoms (~70 known at that time), belonging to a distinct chemical element</a:t>
            </a:r>
          </a:p>
          <a:p>
            <a:pPr marL="1314450" lvl="1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400" dirty="0"/>
              <a:t>Too many to be fundamental!!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Atoms and electromagnetic phenomena seem to be intimately related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The issue of </a:t>
            </a:r>
            <a:r>
              <a:rPr lang="en-US" sz="2800" b="1" dirty="0">
                <a:solidFill>
                  <a:srgbClr val="3333CC"/>
                </a:solidFill>
              </a:rPr>
              <a:t>valence</a:t>
            </a:r>
            <a:r>
              <a:rPr lang="en-US" sz="2800" dirty="0">
                <a:solidFill>
                  <a:srgbClr val="3333CC"/>
                </a:solidFill>
              </a:rPr>
              <a:t> </a:t>
            </a:r>
            <a:r>
              <a:rPr lang="en-US" sz="2800" dirty="0">
                <a:solidFill>
                  <a:srgbClr val="3333CC"/>
                </a:solidFill>
                <a:sym typeface="Wingdings"/>
              </a:rPr>
              <a:t> Why c</a:t>
            </a:r>
            <a:r>
              <a:rPr lang="en-US" sz="2800" dirty="0">
                <a:solidFill>
                  <a:srgbClr val="3333CC"/>
                </a:solidFill>
              </a:rPr>
              <a:t>ertain elements combine with some elements but not with others?</a:t>
            </a:r>
          </a:p>
          <a:p>
            <a:pPr marL="1314450" lvl="1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400" dirty="0">
                <a:solidFill>
                  <a:srgbClr val="000000"/>
                </a:solidFill>
              </a:rPr>
              <a:t>Is there a characteristic internal atomic structure?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The discoveries of radioactivity, </a:t>
            </a:r>
            <a:r>
              <a:rPr lang="en-US" sz="2800" dirty="0" err="1">
                <a:solidFill>
                  <a:srgbClr val="3333CC"/>
                </a:solidFill>
              </a:rPr>
              <a:t>x</a:t>
            </a:r>
            <a:r>
              <a:rPr lang="en-US" sz="2800" dirty="0">
                <a:solidFill>
                  <a:srgbClr val="3333CC"/>
                </a:solidFill>
              </a:rPr>
              <a:t> rays, and the electron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72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33400"/>
            <a:ext cx="8229600" cy="60198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solidFill>
                  <a:srgbClr val="3333CC"/>
                </a:solidFill>
              </a:rPr>
              <a:t>Thomson’s “plum-pudding” model </a:t>
            </a:r>
            <a:endParaRPr lang="en-US" sz="2800" dirty="0">
              <a:solidFill>
                <a:srgbClr val="3333CC"/>
              </a:solidFill>
              <a:sym typeface="Wingdings"/>
            </a:endParaRPr>
          </a:p>
          <a:p>
            <a:pPr marL="72009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sym typeface="Wingdings"/>
              </a:rPr>
              <a:t>Atoms are electrically neutral and have electrons in them</a:t>
            </a:r>
          </a:p>
          <a:p>
            <a:pPr marL="72009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sym typeface="Wingdings"/>
              </a:rPr>
              <a:t>Atoms must have an equal amount of positive charges in it to balance electron negative charges</a:t>
            </a:r>
          </a:p>
          <a:p>
            <a:pPr marL="72009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sym typeface="Wingdings"/>
              </a:rPr>
              <a:t>So how about </a:t>
            </a:r>
            <a:r>
              <a:rPr lang="en-US" sz="2400" dirty="0"/>
              <a:t>positive charges spread uniformly throughout a sphere the size of the atom with the newly discovered “negative” electrons embedded in a uniform background.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solidFill>
                  <a:srgbClr val="3333CC"/>
                </a:solidFill>
              </a:rPr>
              <a:t>Thomson thought when the atom was heated the electrons could vibrate about their equilibrium positions and thus produce electromagnetic radiation.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534400" cy="636587"/>
          </a:xfrm>
        </p:spPr>
        <p:txBody>
          <a:bodyPr/>
          <a:lstStyle/>
          <a:p>
            <a:pPr algn="ctr" eaLnBrk="1" hangingPunct="1"/>
            <a:r>
              <a:rPr lang="en-US" sz="3600" dirty="0"/>
              <a:t>Thomson’s Atomic Model</a:t>
            </a:r>
          </a:p>
        </p:txBody>
      </p:sp>
      <p:pic>
        <p:nvPicPr>
          <p:cNvPr id="2048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2766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43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219200"/>
            <a:ext cx="342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dirty="0"/>
              <a:t>Experiments of Geiger and Marsden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990600"/>
            <a:ext cx="5562600" cy="51054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</a:rPr>
              <a:t>Rutherford, Geiger, and Marsden conceived a new technique for investigating the structure of matter by scattering a particle off atoms.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</a:rPr>
              <a:t>Geiger showed that many particles were scattered from thin gold-leaf targets at backward angles greater than 90</a:t>
            </a: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°</a:t>
            </a:r>
            <a:r>
              <a:rPr lang="en-US" dirty="0">
                <a:solidFill>
                  <a:srgbClr val="3333CC"/>
                </a:solidFill>
              </a:rPr>
              <a:t>.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</a:rPr>
              <a:t>Time to do some calculations!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68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28600" y="3122612"/>
            <a:ext cx="8458200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maximum scattering angle corresponds to the maximum momentum change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>
                <a:solidFill>
                  <a:srgbClr val="3333CC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Using the momentum conservation and the KE conservation for an elastic collision, the maximum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momentum change of the </a:t>
            </a: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particle is in a head-on collision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Determine </a:t>
            </a:r>
            <a:r>
              <a:rPr kumimoji="0" lang="el-GR" sz="2000" b="0" i="1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by letting </a:t>
            </a: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p</a:t>
            </a:r>
            <a:r>
              <a:rPr kumimoji="0" lang="en-US" sz="2000" b="0" i="0" u="none" strike="noStrike" kern="0" cap="none" spc="0" normalizeH="0" baseline="-2500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max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be perpendicular to the direction of motion.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685800"/>
            <a:ext cx="8991600" cy="11430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000" dirty="0">
                <a:cs typeface="ＭＳ Ｐゴシック" pitchFamily="-84" charset="-128"/>
              </a:rPr>
              <a:t>Geiger and Marsden (1909) observed backward-scattered (</a:t>
            </a:r>
            <a:r>
              <a:rPr lang="en-US" sz="2000" dirty="0" err="1">
                <a:latin typeface="Symbol" charset="2"/>
                <a:cs typeface="Symbol" charset="2"/>
              </a:rPr>
              <a:t>θ</a:t>
            </a:r>
            <a:r>
              <a:rPr lang="en-US" sz="2000" dirty="0">
                <a:cs typeface="ＭＳ Ｐゴシック" pitchFamily="-84" charset="-128"/>
              </a:rPr>
              <a:t>&gt;=90</a:t>
            </a:r>
            <a:r>
              <a:rPr lang="en-US" sz="2000" baseline="30000" dirty="0">
                <a:cs typeface="ＭＳ Ｐゴシック" pitchFamily="-84" charset="-128"/>
              </a:rPr>
              <a:t>o</a:t>
            </a:r>
            <a:r>
              <a:rPr lang="en-US" sz="2000" dirty="0">
                <a:cs typeface="ＭＳ Ｐゴシック" pitchFamily="-84" charset="-128"/>
              </a:rPr>
              <a:t>) </a:t>
            </a:r>
            <a:r>
              <a:rPr lang="en-US" sz="2000" dirty="0" err="1">
                <a:latin typeface="Symbol" charset="2"/>
                <a:cs typeface="Symbol" charset="2"/>
              </a:rPr>
              <a:t>α</a:t>
            </a:r>
            <a:r>
              <a:rPr lang="en-US" sz="2000" dirty="0">
                <a:cs typeface="ＭＳ Ｐゴシック" pitchFamily="-84" charset="-128"/>
              </a:rPr>
              <a:t> particles when a beam of energetic </a:t>
            </a:r>
            <a:r>
              <a:rPr lang="en-US" sz="2000" dirty="0" err="1">
                <a:latin typeface="Symbol" charset="2"/>
                <a:cs typeface="Symbol" charset="2"/>
              </a:rPr>
              <a:t>α</a:t>
            </a:r>
            <a:r>
              <a:rPr lang="en-US" sz="2000" dirty="0">
                <a:cs typeface="ＭＳ Ｐゴシック" pitchFamily="-84" charset="-128"/>
              </a:rPr>
              <a:t> particles was directed at a piece of gold foil as thin as 6.0x10</a:t>
            </a:r>
            <a:r>
              <a:rPr lang="en-US" sz="2000" baseline="30000" dirty="0">
                <a:cs typeface="ＭＳ Ｐゴシック" pitchFamily="-84" charset="-128"/>
              </a:rPr>
              <a:t>-7</a:t>
            </a:r>
            <a:r>
              <a:rPr lang="en-US" sz="2000" dirty="0">
                <a:cs typeface="ＭＳ Ｐゴシック" pitchFamily="-84" charset="-128"/>
              </a:rPr>
              <a:t>m.  Assuming an </a:t>
            </a:r>
            <a:r>
              <a:rPr lang="en-US" sz="2000" dirty="0" err="1">
                <a:latin typeface="Symbol" charset="2"/>
                <a:cs typeface="Symbol" charset="2"/>
              </a:rPr>
              <a:t>α</a:t>
            </a:r>
            <a:r>
              <a:rPr lang="en-US" sz="2000" dirty="0">
                <a:cs typeface="ＭＳ Ｐゴシック" pitchFamily="-84" charset="-128"/>
              </a:rPr>
              <a:t> particle scatters from an electron in the foil, what is the maximum scattering angle? </a:t>
            </a: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Ex 4.1: Maximum Scattering Angle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333829" name="Object 5"/>
          <p:cNvGraphicFramePr>
            <a:graphicFrameLocks noChangeAspect="1"/>
          </p:cNvGraphicFramePr>
          <p:nvPr>
            <p:extLst/>
          </p:nvPr>
        </p:nvGraphicFramePr>
        <p:xfrm>
          <a:off x="3659188" y="4267200"/>
          <a:ext cx="303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1" name="Equation" r:id="rId3" imgW="1803400" imgH="279400" progId="Equation.DSMT4">
                  <p:embed/>
                </p:oleObj>
              </mc:Choice>
              <mc:Fallback>
                <p:oleObj name="Equation" r:id="rId3" imgW="1803400" imgH="279400" progId="Equation.DSMT4">
                  <p:embed/>
                  <p:pic>
                    <p:nvPicPr>
                      <p:cNvPr id="3338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88" y="4267200"/>
                        <a:ext cx="30353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5" descr="0403"/>
          <p:cNvPicPr>
            <a:picLocks noChangeAspect="1" noChangeArrowheads="1"/>
          </p:cNvPicPr>
          <p:nvPr/>
        </p:nvPicPr>
        <p:blipFill>
          <a:blip r:embed="rId5"/>
          <a:srcRect b="10010"/>
          <a:stretch>
            <a:fillRect/>
          </a:stretch>
        </p:blipFill>
        <p:spPr bwMode="auto">
          <a:xfrm>
            <a:off x="1143000" y="1828800"/>
            <a:ext cx="6858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914400" y="1676400"/>
            <a:ext cx="31242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876800" y="1676400"/>
            <a:ext cx="31242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16777" name="Object 9"/>
          <p:cNvGraphicFramePr>
            <a:graphicFrameLocks noChangeAspect="1"/>
          </p:cNvGraphicFramePr>
          <p:nvPr>
            <p:extLst/>
          </p:nvPr>
        </p:nvGraphicFramePr>
        <p:xfrm>
          <a:off x="698500" y="4114800"/>
          <a:ext cx="18669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2" name="Equation" r:id="rId6" imgW="1371600" imgH="279400" progId="Equation.DSMT4">
                  <p:embed/>
                </p:oleObj>
              </mc:Choice>
              <mc:Fallback>
                <p:oleObj name="Equation" r:id="rId6" imgW="1371600" imgH="279400" progId="Equation.DSMT4">
                  <p:embed/>
                  <p:pic>
                    <p:nvPicPr>
                      <p:cNvPr id="4167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4114800"/>
                        <a:ext cx="186690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8" name="Object 10"/>
          <p:cNvGraphicFramePr>
            <a:graphicFrameLocks noChangeAspect="1"/>
          </p:cNvGraphicFramePr>
          <p:nvPr>
            <p:extLst/>
          </p:nvPr>
        </p:nvGraphicFramePr>
        <p:xfrm>
          <a:off x="620713" y="5353050"/>
          <a:ext cx="19780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3" name="Equation" r:id="rId8" imgW="1041400" imgH="431800" progId="Equation.DSMT4">
                  <p:embed/>
                </p:oleObj>
              </mc:Choice>
              <mc:Fallback>
                <p:oleObj name="Equation" r:id="rId8" imgW="1041400" imgH="431800" progId="Equation.DSMT4">
                  <p:embed/>
                  <p:pic>
                    <p:nvPicPr>
                      <p:cNvPr id="4167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5353050"/>
                        <a:ext cx="1978025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34" descr="0404"/>
          <p:cNvPicPr>
            <a:picLocks noChangeAspect="1" noChangeArrowheads="1"/>
          </p:cNvPicPr>
          <p:nvPr/>
        </p:nvPicPr>
        <p:blipFill>
          <a:blip r:embed="rId10"/>
          <a:srcRect b="9004"/>
          <a:stretch>
            <a:fillRect/>
          </a:stretch>
        </p:blipFill>
        <p:spPr bwMode="auto">
          <a:xfrm>
            <a:off x="7422356" y="4800600"/>
            <a:ext cx="1721644" cy="79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ight Arrow 21"/>
          <p:cNvSpPr/>
          <p:nvPr/>
        </p:nvSpPr>
        <p:spPr bwMode="auto">
          <a:xfrm>
            <a:off x="2971800" y="4343400"/>
            <a:ext cx="609600" cy="381000"/>
          </a:xfrm>
          <a:prstGeom prst="rightArrow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16780" name="Object 12"/>
          <p:cNvGraphicFramePr>
            <a:graphicFrameLocks noChangeAspect="1"/>
          </p:cNvGraphicFramePr>
          <p:nvPr>
            <p:extLst/>
          </p:nvPr>
        </p:nvGraphicFramePr>
        <p:xfrm>
          <a:off x="6726238" y="4360863"/>
          <a:ext cx="20097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4" name="Equation" r:id="rId11" imgW="1193800" imgH="215900" progId="Equation.DSMT4">
                  <p:embed/>
                </p:oleObj>
              </mc:Choice>
              <mc:Fallback>
                <p:oleObj name="Equation" r:id="rId11" imgW="1193800" imgH="215900" progId="Equation.DSMT4">
                  <p:embed/>
                  <p:pic>
                    <p:nvPicPr>
                      <p:cNvPr id="4167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4360863"/>
                        <a:ext cx="2009775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3" name="Object 15"/>
          <p:cNvGraphicFramePr>
            <a:graphicFrameLocks noChangeAspect="1"/>
          </p:cNvGraphicFramePr>
          <p:nvPr>
            <p:extLst/>
          </p:nvPr>
        </p:nvGraphicFramePr>
        <p:xfrm>
          <a:off x="4660900" y="5486400"/>
          <a:ext cx="26304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5" name="Equation" r:id="rId13" imgW="1384300" imgH="190500" progId="Equation.DSMT4">
                  <p:embed/>
                </p:oleObj>
              </mc:Choice>
              <mc:Fallback>
                <p:oleObj name="Equation" r:id="rId13" imgW="1384300" imgH="190500" progId="Equation.DSMT4">
                  <p:embed/>
                  <p:pic>
                    <p:nvPicPr>
                      <p:cNvPr id="4167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5486400"/>
                        <a:ext cx="2630488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1AECBDD-1332-1C4E-B03E-B191697B6FD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5800" y="4419600"/>
            <a:ext cx="2306018" cy="551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778C65-ADFD-274B-AA65-A1EA2934927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74702" y="5308600"/>
            <a:ext cx="1135298" cy="844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D73E8D-4A33-3741-8E0B-B89134B2CF6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97271" y="5353050"/>
            <a:ext cx="863629" cy="79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95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16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22530" grpId="0" build="p"/>
      <p:bldP spid="16" grpId="0" animBg="1"/>
      <p:bldP spid="17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358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If an </a:t>
            </a:r>
            <a:r>
              <a:rPr lang="el-GR" sz="24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sz="2400" dirty="0"/>
              <a:t> particle were scattered by many electrons, then </a:t>
            </a:r>
            <a:r>
              <a:rPr lang="en-US" sz="2400" i="1" dirty="0"/>
              <a:t>N</a:t>
            </a:r>
            <a:r>
              <a:rPr lang="en-US" sz="2400" dirty="0"/>
              <a:t> electrons results in &lt;</a:t>
            </a:r>
            <a:r>
              <a:rPr lang="en-US" sz="2400" dirty="0" err="1">
                <a:latin typeface="Symbol" charset="2"/>
                <a:cs typeface="Symbol" charset="2"/>
              </a:rPr>
              <a:t>θ</a:t>
            </a:r>
            <a:r>
              <a:rPr lang="en-US" sz="2400" dirty="0"/>
              <a:t>&gt;</a:t>
            </a:r>
            <a:r>
              <a:rPr lang="en-US" sz="2400" baseline="-25000" dirty="0"/>
              <a:t>total</a:t>
            </a:r>
            <a:r>
              <a:rPr lang="en-US" sz="2400" dirty="0"/>
              <a:t> ~           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 number of atoms across a thin gold layer of 6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× 10</a:t>
            </a:r>
            <a:r>
              <a:rPr lang="en-US" sz="24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baseline="30000" dirty="0">
                <a:ea typeface="Arial" pitchFamily="-84" charset="0"/>
                <a:cs typeface="Arial" pitchFamily="-84" charset="0"/>
              </a:rPr>
              <a:t>7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m: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Assume the distance between atoms is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/>
              <a:t>	and there are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/>
              <a:t>	This gives				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6425" cy="484187"/>
          </a:xfrm>
        </p:spPr>
        <p:txBody>
          <a:bodyPr/>
          <a:lstStyle/>
          <a:p>
            <a:pPr eaLnBrk="1" hangingPunct="1"/>
            <a:r>
              <a:rPr lang="en-US" sz="3400" dirty="0"/>
              <a:t>Multiple Scattering from Electrons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25, 2019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15" name="Object 15"/>
          <p:cNvGraphicFramePr>
            <a:graphicFrameLocks noChangeAspect="1"/>
          </p:cNvGraphicFramePr>
          <p:nvPr>
            <p:extLst/>
          </p:nvPr>
        </p:nvGraphicFramePr>
        <p:xfrm>
          <a:off x="685800" y="1905000"/>
          <a:ext cx="79629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01" name="Equation" r:id="rId3" imgW="5092700" imgH="482600" progId="Equation.DSMT4">
                  <p:embed/>
                </p:oleObj>
              </mc:Choice>
              <mc:Fallback>
                <p:oleObj name="Equation" r:id="rId3" imgW="5092700" imgH="482600" progId="Equation.DSMT4">
                  <p:embed/>
                  <p:pic>
                    <p:nvPicPr>
                      <p:cNvPr id="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05000"/>
                        <a:ext cx="7962900" cy="750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2971800" y="2819400"/>
          <a:ext cx="46085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02" name="Equation" r:id="rId5" imgW="2946400" imgH="457200" progId="Equation.DSMT4">
                  <p:embed/>
                </p:oleObj>
              </mc:Choice>
              <mc:Fallback>
                <p:oleObj name="Equation" r:id="rId5" imgW="2946400" imgH="4572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19400"/>
                        <a:ext cx="4608513" cy="711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/>
          </p:nvPr>
        </p:nvGraphicFramePr>
        <p:xfrm>
          <a:off x="2971800" y="3578225"/>
          <a:ext cx="39719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03" name="Equation" r:id="rId7" imgW="2540000" imgH="393700" progId="Equation.DSMT4">
                  <p:embed/>
                </p:oleObj>
              </mc:Choice>
              <mc:Fallback>
                <p:oleObj name="Equation" r:id="rId7" imgW="2540000" imgH="393700" progId="Equation.DSMT4">
                  <p:embed/>
                  <p:pic>
                    <p:nvPicPr>
                      <p:cNvPr id="1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578225"/>
                        <a:ext cx="3971925" cy="612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>
            <p:extLst/>
          </p:nvPr>
        </p:nvGraphicFramePr>
        <p:xfrm>
          <a:off x="5257800" y="4191000"/>
          <a:ext cx="3815866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04" name="Equation" r:id="rId9" imgW="2171700" imgH="304800" progId="Equation.DSMT4">
                  <p:embed/>
                </p:oleObj>
              </mc:Choice>
              <mc:Fallback>
                <p:oleObj name="Equation" r:id="rId9" imgW="2171700" imgH="304800" progId="Equation.DSMT4">
                  <p:embed/>
                  <p:pic>
                    <p:nvPicPr>
                      <p:cNvPr id="1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191000"/>
                        <a:ext cx="3815866" cy="53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/>
          </p:nvPr>
        </p:nvGraphicFramePr>
        <p:xfrm>
          <a:off x="2590800" y="4600575"/>
          <a:ext cx="359251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05" name="Equation" r:id="rId11" imgW="2044700" imgH="419100" progId="Equation.DSMT4">
                  <p:embed/>
                </p:oleObj>
              </mc:Choice>
              <mc:Fallback>
                <p:oleObj name="Equation" r:id="rId11" imgW="2044700" imgH="419100" progId="Equation.DSMT4">
                  <p:embed/>
                  <p:pic>
                    <p:nvPicPr>
                      <p:cNvPr id="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00575"/>
                        <a:ext cx="3592513" cy="733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>
            <p:extLst/>
          </p:nvPr>
        </p:nvGraphicFramePr>
        <p:xfrm>
          <a:off x="2541587" y="5486400"/>
          <a:ext cx="33258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06" name="Equation" r:id="rId13" imgW="1892300" imgH="279400" progId="Equation.DSMT4">
                  <p:embed/>
                </p:oleObj>
              </mc:Choice>
              <mc:Fallback>
                <p:oleObj name="Equation" r:id="rId13" imgW="1892300" imgH="279400" progId="Equation.DSMT4">
                  <p:embed/>
                  <p:pic>
                    <p:nvPicPr>
                      <p:cNvPr id="2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7" y="5486400"/>
                        <a:ext cx="3325813" cy="488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062DE30-46DF-F74E-83E0-9118978E149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71800" y="990600"/>
            <a:ext cx="838200" cy="4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95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uiExpand="1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32015</TotalTime>
  <Words>1733</Words>
  <Application>Microsoft Macintosh PowerPoint</Application>
  <PresentationFormat>On-screen Show (4:3)</PresentationFormat>
  <Paragraphs>232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Narrow</vt:lpstr>
      <vt:lpstr>Cambria Math</vt:lpstr>
      <vt:lpstr>Lucida Grande</vt:lpstr>
      <vt:lpstr>Monotype Corsiva</vt:lpstr>
      <vt:lpstr>Symbol</vt:lpstr>
      <vt:lpstr>Times New Roman</vt:lpstr>
      <vt:lpstr>Wingdings</vt:lpstr>
      <vt:lpstr>phys1443-spring02</vt:lpstr>
      <vt:lpstr>Equation</vt:lpstr>
      <vt:lpstr>PHYS 3313 – Section 001 Lecture #12</vt:lpstr>
      <vt:lpstr>Announcements</vt:lpstr>
      <vt:lpstr>Reminder: Special Project #4</vt:lpstr>
      <vt:lpstr>Prefixes, expressions and their meanings</vt:lpstr>
      <vt:lpstr>The Atomic Models of Thomson and Rutherford</vt:lpstr>
      <vt:lpstr>Thomson’s Atomic Model</vt:lpstr>
      <vt:lpstr>Experiments of Geiger and Marsden</vt:lpstr>
      <vt:lpstr>Ex 4.1: Maximum Scattering Angle</vt:lpstr>
      <vt:lpstr>Multiple Scattering from Electrons</vt:lpstr>
      <vt:lpstr>Rutherford’s Atomic Model</vt:lpstr>
      <vt:lpstr>Assumptions of Rutherford Scattering </vt:lpstr>
      <vt:lpstr>Rutherford Scattering </vt:lpstr>
      <vt:lpstr>The Relationship Between the Impact Parameter b and the Scattering Angle   </vt:lpstr>
      <vt:lpstr>Rutherford Scattering</vt:lpstr>
      <vt:lpstr>Rutherford Scattering - probability</vt:lpstr>
      <vt:lpstr>Rutherford Scattering Equation</vt:lpstr>
      <vt:lpstr>The Important Points </vt:lpstr>
      <vt:lpstr>The Classical Atomic Model</vt:lpstr>
      <vt:lpstr>The Planetary Model is Doomed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803</cp:revision>
  <cp:lastPrinted>2013-08-26T21:25:15Z</cp:lastPrinted>
  <dcterms:created xsi:type="dcterms:W3CDTF">2012-08-27T21:13:02Z</dcterms:created>
  <dcterms:modified xsi:type="dcterms:W3CDTF">2019-02-25T20:58:47Z</dcterms:modified>
</cp:coreProperties>
</file>