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39" r:id="rId3"/>
    <p:sldId id="750" r:id="rId4"/>
    <p:sldId id="724" r:id="rId5"/>
    <p:sldId id="725" r:id="rId6"/>
    <p:sldId id="726" r:id="rId7"/>
    <p:sldId id="727" r:id="rId8"/>
    <p:sldId id="728" r:id="rId9"/>
    <p:sldId id="729" r:id="rId10"/>
    <p:sldId id="730" r:id="rId11"/>
    <p:sldId id="731" r:id="rId12"/>
    <p:sldId id="732" r:id="rId13"/>
    <p:sldId id="733" r:id="rId14"/>
    <p:sldId id="751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/>
    <p:restoredTop sz="96291"/>
  </p:normalViewPr>
  <p:slideViewPr>
    <p:cSldViewPr>
      <p:cViewPr varScale="1">
        <p:scale>
          <a:sx n="92" d="100"/>
          <a:sy n="92" d="100"/>
        </p:scale>
        <p:origin x="168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Relationship Id="rId9" Type="http://schemas.openxmlformats.org/officeDocument/2006/relationships/image" Target="../media/image7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8.emf"/><Relationship Id="rId18" Type="http://schemas.openxmlformats.org/officeDocument/2006/relationships/oleObject" Target="../embeddings/oleObject46.bin"/><Relationship Id="rId26" Type="http://schemas.openxmlformats.org/officeDocument/2006/relationships/image" Target="../media/image56.emf"/><Relationship Id="rId3" Type="http://schemas.openxmlformats.org/officeDocument/2006/relationships/image" Target="../media/image55.jpeg"/><Relationship Id="rId21" Type="http://schemas.openxmlformats.org/officeDocument/2006/relationships/image" Target="../media/image52.emf"/><Relationship Id="rId7" Type="http://schemas.openxmlformats.org/officeDocument/2006/relationships/image" Target="../media/image45.e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50.emf"/><Relationship Id="rId25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29" Type="http://schemas.openxmlformats.org/officeDocument/2006/relationships/image" Target="../media/image59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7.emf"/><Relationship Id="rId24" Type="http://schemas.openxmlformats.org/officeDocument/2006/relationships/oleObject" Target="../embeddings/oleObject49.bin"/><Relationship Id="rId5" Type="http://schemas.openxmlformats.org/officeDocument/2006/relationships/image" Target="../media/image44.emf"/><Relationship Id="rId15" Type="http://schemas.openxmlformats.org/officeDocument/2006/relationships/image" Target="../media/image49.emf"/><Relationship Id="rId23" Type="http://schemas.openxmlformats.org/officeDocument/2006/relationships/image" Target="../media/image53.emf"/><Relationship Id="rId28" Type="http://schemas.openxmlformats.org/officeDocument/2006/relationships/image" Target="../media/image58.e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51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6.emf"/><Relationship Id="rId14" Type="http://schemas.openxmlformats.org/officeDocument/2006/relationships/oleObject" Target="../embeddings/oleObject44.bin"/><Relationship Id="rId22" Type="http://schemas.openxmlformats.org/officeDocument/2006/relationships/oleObject" Target="../embeddings/oleObject48.bin"/><Relationship Id="rId27" Type="http://schemas.openxmlformats.org/officeDocument/2006/relationships/image" Target="../media/image57.emf"/><Relationship Id="rId30" Type="http://schemas.openxmlformats.org/officeDocument/2006/relationships/image" Target="../media/image6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69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6.e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emf"/><Relationship Id="rId20" Type="http://schemas.openxmlformats.org/officeDocument/2006/relationships/image" Target="../media/image70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e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65.e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62.e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44.bin"/><Relationship Id="rId7" Type="http://schemas.openxmlformats.org/officeDocument/2006/relationships/image" Target="../media/image71.emf"/><Relationship Id="rId12" Type="http://schemas.openxmlformats.org/officeDocument/2006/relationships/image" Target="../media/image7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emf"/><Relationship Id="rId11" Type="http://schemas.openxmlformats.org/officeDocument/2006/relationships/image" Target="../media/image75.e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74.emf"/><Relationship Id="rId4" Type="http://schemas.openxmlformats.org/officeDocument/2006/relationships/image" Target="../media/image49.emf"/><Relationship Id="rId9" Type="http://schemas.openxmlformats.org/officeDocument/2006/relationships/image" Target="../media/image7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8.emf"/><Relationship Id="rId10" Type="http://schemas.openxmlformats.org/officeDocument/2006/relationships/image" Target="../media/image9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emf"/><Relationship Id="rId22" Type="http://schemas.openxmlformats.org/officeDocument/2006/relationships/image" Target="../media/image15.emf"/><Relationship Id="rId27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6.e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2.e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4.emf"/><Relationship Id="rId22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6.e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3.e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emf"/><Relationship Id="rId20" Type="http://schemas.openxmlformats.org/officeDocument/2006/relationships/image" Target="../media/image37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28.bin"/><Relationship Id="rId24" Type="http://schemas.openxmlformats.org/officeDocument/2006/relationships/image" Target="../media/image39.emf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4.bin"/><Relationship Id="rId10" Type="http://schemas.openxmlformats.org/officeDocument/2006/relationships/image" Target="../media/image32.e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4.emf"/><Relationship Id="rId22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#13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3400" y="1524000"/>
            <a:ext cx="30492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Feb. 27,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286000"/>
            <a:ext cx="666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Bohr Radius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Bohr’s Hydrogen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Correspondence Principle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Importance of Bohr’s Hydrogen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Success and Failure of Bohr’s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Characteristic X-ray Spectra</a:t>
            </a:r>
            <a:endParaRPr lang="en-US" sz="3200" dirty="0"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/>
              <a:t>Uncertainties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/>
              <a:t>Statistical Uncertainty: A naturally occurring uncertainty due to the number of measurements</a:t>
            </a:r>
          </a:p>
          <a:p>
            <a:pPr lvl="1"/>
            <a:r>
              <a:rPr lang="en-US" dirty="0"/>
              <a:t>Usually estimated by taking the square root of the number of measurements or samples, √N</a:t>
            </a:r>
          </a:p>
          <a:p>
            <a:r>
              <a:rPr lang="en-US" dirty="0"/>
              <a:t>Systematic Uncertainty: Uncertainty due to unintended biases or unknown sources</a:t>
            </a:r>
          </a:p>
          <a:p>
            <a:pPr lvl="1"/>
            <a:r>
              <a:rPr lang="en-US" dirty="0"/>
              <a:t>Biases made by personal measurement habits</a:t>
            </a:r>
          </a:p>
          <a:p>
            <a:pPr lvl="1"/>
            <a:r>
              <a:rPr lang="en-US" dirty="0"/>
              <a:t>Some sources that could impact the measurements</a:t>
            </a:r>
          </a:p>
          <a:p>
            <a:r>
              <a:rPr lang="en-US" dirty="0"/>
              <a:t>In any measurement, the uncertainties provide the significance to the measurement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0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276600" y="2286000"/>
            <a:ext cx="525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Emission of light occurs when the atom is in an excited state and decays to a lower energy state (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Lucida Grande" pitchFamily="-84" charset="0"/>
                <a:cs typeface="Lucida Grande" pitchFamily="-84" charset="0"/>
              </a:rPr>
              <a:t>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where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f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the frequency of a photon.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R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∞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is the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Rydberg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constant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5842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dirty="0"/>
              <a:t>The Hydrogen Atom – Rydberg Equation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/>
              <a:t>Recalling the total E of an e in an atom, the n</a:t>
            </a:r>
            <a:r>
              <a:rPr lang="en-US" sz="2400" baseline="30000" dirty="0"/>
              <a:t>th</a:t>
            </a:r>
            <a:r>
              <a:rPr lang="en-US" sz="2400" dirty="0"/>
              <a:t> stationary states, E</a:t>
            </a:r>
            <a:r>
              <a:rPr lang="en-US" sz="2400" baseline="-25000" dirty="0"/>
              <a:t>n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where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is the lowest energy or ground state energy</a:t>
            </a:r>
          </a:p>
        </p:txBody>
      </p:sp>
      <p:pic>
        <p:nvPicPr>
          <p:cNvPr id="3584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>
            <p:extLst/>
          </p:nvPr>
        </p:nvGraphicFramePr>
        <p:xfrm>
          <a:off x="152400" y="1066800"/>
          <a:ext cx="1698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98" name="Equation" r:id="rId4" imgW="990600" imgH="457200" progId="Equation.DSMT4">
                  <p:embed/>
                </p:oleObj>
              </mc:Choice>
              <mc:Fallback>
                <p:oleObj name="Equation" r:id="rId4" imgW="990600" imgH="457200" progId="Equation.DSMT4">
                  <p:embed/>
                  <p:pic>
                    <p:nvPicPr>
                      <p:cNvPr id="3778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169862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290988"/>
              </p:ext>
            </p:extLst>
          </p:nvPr>
        </p:nvGraphicFramePr>
        <p:xfrm>
          <a:off x="4203700" y="1373187"/>
          <a:ext cx="3683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99" name="Equation" r:id="rId6" imgW="330200" imgH="203200" progId="Equation.DSMT4">
                  <p:embed/>
                </p:oleObj>
              </mc:Choice>
              <mc:Fallback>
                <p:oleObj name="Equation" r:id="rId6" imgW="330200" imgH="203200" progId="Equation.DSMT4">
                  <p:embed/>
                  <p:pic>
                    <p:nvPicPr>
                      <p:cNvPr id="3778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1373187"/>
                        <a:ext cx="368300" cy="22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>
            <p:extLst/>
          </p:nvPr>
        </p:nvGraphicFramePr>
        <p:xfrm>
          <a:off x="1905000" y="1066800"/>
          <a:ext cx="14589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00" name="Equation" r:id="rId8" imgW="850900" imgH="457200" progId="Equation.DSMT4">
                  <p:embed/>
                </p:oleObj>
              </mc:Choice>
              <mc:Fallback>
                <p:oleObj name="Equation" r:id="rId8" imgW="850900" imgH="457200" progId="Equation.DSMT4">
                  <p:embed/>
                  <p:pic>
                    <p:nvPicPr>
                      <p:cNvPr id="377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1458913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>
            <p:extLst/>
          </p:nvPr>
        </p:nvGraphicFramePr>
        <p:xfrm>
          <a:off x="4654550" y="3505200"/>
          <a:ext cx="831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01" name="Equation" r:id="rId10" imgW="317500" imgH="203200" progId="Equation.DSMT4">
                  <p:embed/>
                </p:oleObj>
              </mc:Choice>
              <mc:Fallback>
                <p:oleObj name="Equation" r:id="rId10" imgW="317500" imgH="203200" progId="Equation.DSMT4">
                  <p:embed/>
                  <p:pic>
                    <p:nvPicPr>
                      <p:cNvPr id="3778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505200"/>
                        <a:ext cx="831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>
            <p:extLst/>
          </p:nvPr>
        </p:nvGraphicFramePr>
        <p:xfrm>
          <a:off x="5454650" y="3505200"/>
          <a:ext cx="12334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02" name="Equation" r:id="rId12" imgW="469900" imgH="203200" progId="Equation.DSMT4">
                  <p:embed/>
                </p:oleObj>
              </mc:Choice>
              <mc:Fallback>
                <p:oleObj name="Equation" r:id="rId12" imgW="469900" imgH="203200" progId="Equation.DSMT4">
                  <p:embed/>
                  <p:pic>
                    <p:nvPicPr>
                      <p:cNvPr id="3778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3505200"/>
                        <a:ext cx="12334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>
            <p:extLst/>
          </p:nvPr>
        </p:nvGraphicFramePr>
        <p:xfrm>
          <a:off x="2819400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03" name="Equation" r:id="rId14" imgW="292100" imgH="393700" progId="Equation.DSMT4">
                  <p:embed/>
                </p:oleObj>
              </mc:Choice>
              <mc:Fallback>
                <p:oleObj name="Equation" r:id="rId14" imgW="292100" imgH="393700" progId="Equation.DSMT4">
                  <p:embed/>
                  <p:pic>
                    <p:nvPicPr>
                      <p:cNvPr id="3778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>
            <p:extLst/>
          </p:nvPr>
        </p:nvGraphicFramePr>
        <p:xfrm>
          <a:off x="3363913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04" name="Equation" r:id="rId16" imgW="292100" imgH="393700" progId="Equation.DSMT4">
                  <p:embed/>
                </p:oleObj>
              </mc:Choice>
              <mc:Fallback>
                <p:oleObj name="Equation" r:id="rId16" imgW="292100" imgH="393700" progId="Equation.DSMT4">
                  <p:embed/>
                  <p:pic>
                    <p:nvPicPr>
                      <p:cNvPr id="3778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>
            <p:extLst/>
          </p:nvPr>
        </p:nvGraphicFramePr>
        <p:xfrm>
          <a:off x="3967163" y="4724400"/>
          <a:ext cx="12779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05" name="Equation" r:id="rId18" imgW="622300" imgH="393700" progId="Equation.DSMT4">
                  <p:embed/>
                </p:oleObj>
              </mc:Choice>
              <mc:Fallback>
                <p:oleObj name="Equation" r:id="rId18" imgW="622300" imgH="393700" progId="Equation.DSMT4">
                  <p:embed/>
                  <p:pic>
                    <p:nvPicPr>
                      <p:cNvPr id="3778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724400"/>
                        <a:ext cx="1277937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2" name="Object 16"/>
          <p:cNvGraphicFramePr>
            <a:graphicFrameLocks noChangeAspect="1"/>
          </p:cNvGraphicFramePr>
          <p:nvPr>
            <p:extLst/>
          </p:nvPr>
        </p:nvGraphicFramePr>
        <p:xfrm>
          <a:off x="5267325" y="4660900"/>
          <a:ext cx="2035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06" name="Equation" r:id="rId20" imgW="990600" imgH="469900" progId="Equation.DSMT4">
                  <p:embed/>
                </p:oleObj>
              </mc:Choice>
              <mc:Fallback>
                <p:oleObj name="Equation" r:id="rId20" imgW="990600" imgH="469900" progId="Equation.DSMT4">
                  <p:embed/>
                  <p:pic>
                    <p:nvPicPr>
                      <p:cNvPr id="3778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4660900"/>
                        <a:ext cx="20351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>
            <p:extLst/>
          </p:nvPr>
        </p:nvGraphicFramePr>
        <p:xfrm>
          <a:off x="7281863" y="4660900"/>
          <a:ext cx="17716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07" name="Equation" r:id="rId22" imgW="863600" imgH="469900" progId="Equation.DSMT4">
                  <p:embed/>
                </p:oleObj>
              </mc:Choice>
              <mc:Fallback>
                <p:oleObj name="Equation" r:id="rId22" imgW="863600" imgH="469900" progId="Equation.DSMT4">
                  <p:embed/>
                  <p:pic>
                    <p:nvPicPr>
                      <p:cNvPr id="3778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4660900"/>
                        <a:ext cx="17716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>
            <p:extLst/>
          </p:nvPr>
        </p:nvGraphicFramePr>
        <p:xfrm>
          <a:off x="7072313" y="5830887"/>
          <a:ext cx="15382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08" name="Equation" r:id="rId24" imgW="749300" imgH="203200" progId="Equation.DSMT4">
                  <p:embed/>
                </p:oleObj>
              </mc:Choice>
              <mc:Fallback>
                <p:oleObj name="Equation" r:id="rId24" imgW="749300" imgH="203200" progId="Equation.DSMT4">
                  <p:embed/>
                  <p:pic>
                    <p:nvPicPr>
                      <p:cNvPr id="3778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5830887"/>
                        <a:ext cx="15382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60D5405-5978-2741-A39C-6309378863F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00714" y="1066800"/>
            <a:ext cx="561686" cy="7129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D1301-4454-2049-BB2D-20134E0DB69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72000" y="1143000"/>
            <a:ext cx="840828" cy="661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71BFB2-1C97-7048-B72D-009DFCB37F5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410200" y="1030702"/>
            <a:ext cx="2844800" cy="835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A541F-D6F3-184A-B7AA-4B7212FBE51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229600" y="1295400"/>
            <a:ext cx="764899" cy="334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044FC7-93F8-D540-8C49-498079BAF3B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716588" y="6249092"/>
            <a:ext cx="2438400" cy="4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013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400" dirty="0"/>
              <a:t>Transitions in the Hydrogen Atom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3687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38600" y="10668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Lyman series (n=1):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atom will remain in the excited state for a short time before emitting a photon and returning to a lower stationary state. All hydrogen atoms exist in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= 1 (invisible).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Balmer series (n=2):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When sunlight passes through the atmosphere, hydrogen atoms in water vapor absorb the wavelengths (visible).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9955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Fine Structure Constant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382000" cy="5181600"/>
          </a:xfrm>
        </p:spPr>
        <p:txBody>
          <a:bodyPr/>
          <a:lstStyle/>
          <a:p>
            <a:pPr eaLnBrk="1" hangingPunct="1"/>
            <a:r>
              <a:rPr lang="en-US" dirty="0"/>
              <a:t>The electron’s speed on an orbit in the Bohr model: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On the ground state,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= 2.2 </a:t>
            </a:r>
            <a:r>
              <a:rPr lang="en-US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6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 err="1">
                <a:ea typeface="Arial" pitchFamily="-84" charset="0"/>
                <a:cs typeface="Arial" pitchFamily="-84" charset="0"/>
              </a:rPr>
              <a:t>m/s</a:t>
            </a:r>
            <a:r>
              <a:rPr lang="en-US" dirty="0"/>
              <a:t> ~ less than 1% of the speed of light</a:t>
            </a:r>
          </a:p>
          <a:p>
            <a:pPr eaLnBrk="1" hangingPunct="1"/>
            <a:r>
              <a:rPr lang="en-US" dirty="0"/>
              <a:t>The ratio of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 err="1"/>
              <a:t>c</a:t>
            </a:r>
            <a:r>
              <a:rPr lang="en-US" dirty="0"/>
              <a:t> is the </a:t>
            </a:r>
            <a:r>
              <a:rPr lang="en-US" b="1" dirty="0">
                <a:solidFill>
                  <a:srgbClr val="800000"/>
                </a:solidFill>
              </a:rPr>
              <a:t>fine structure constant, </a:t>
            </a:r>
            <a:r>
              <a:rPr lang="en-US" b="1" dirty="0" err="1">
                <a:solidFill>
                  <a:srgbClr val="800000"/>
                </a:solidFill>
                <a:latin typeface="Symbol" charset="2"/>
                <a:cs typeface="Symbol" charset="2"/>
              </a:rPr>
              <a:t>α</a:t>
            </a:r>
            <a:r>
              <a:rPr lang="en-US" dirty="0"/>
              <a:t>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79906" name="Object 2"/>
          <p:cNvGraphicFramePr>
            <a:graphicFrameLocks noChangeAspect="1"/>
          </p:cNvGraphicFramePr>
          <p:nvPr>
            <p:extLst/>
          </p:nvPr>
        </p:nvGraphicFramePr>
        <p:xfrm>
          <a:off x="1614488" y="1295400"/>
          <a:ext cx="17176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8" name="Equation" r:id="rId3" imgW="723900" imgH="431800" progId="Equation.DSMT4">
                  <p:embed/>
                </p:oleObj>
              </mc:Choice>
              <mc:Fallback>
                <p:oleObj name="Equation" r:id="rId3" imgW="723900" imgH="431800" progId="Equation.DSMT4">
                  <p:embed/>
                  <p:pic>
                    <p:nvPicPr>
                      <p:cNvPr id="3799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1295400"/>
                        <a:ext cx="17176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7" name="Object 3"/>
          <p:cNvGraphicFramePr>
            <a:graphicFrameLocks noChangeAspect="1"/>
          </p:cNvGraphicFramePr>
          <p:nvPr>
            <p:extLst/>
          </p:nvPr>
        </p:nvGraphicFramePr>
        <p:xfrm>
          <a:off x="3408363" y="1323975"/>
          <a:ext cx="2290762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29" name="Equation" r:id="rId5" imgW="965200" imgH="635000" progId="Equation.DSMT4">
                  <p:embed/>
                </p:oleObj>
              </mc:Choice>
              <mc:Fallback>
                <p:oleObj name="Equation" r:id="rId5" imgW="965200" imgH="635000" progId="Equation.DSMT4">
                  <p:embed/>
                  <p:pic>
                    <p:nvPicPr>
                      <p:cNvPr id="3799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1323975"/>
                        <a:ext cx="2290762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>
            <p:extLst/>
          </p:nvPr>
        </p:nvGraphicFramePr>
        <p:xfrm>
          <a:off x="5684837" y="1295400"/>
          <a:ext cx="13255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30" name="Equation" r:id="rId7" imgW="558800" imgH="457200" progId="Equation.DSMT4">
                  <p:embed/>
                </p:oleObj>
              </mc:Choice>
              <mc:Fallback>
                <p:oleObj name="Equation" r:id="rId7" imgW="558800" imgH="457200" progId="Equation.DSMT4">
                  <p:embed/>
                  <p:pic>
                    <p:nvPicPr>
                      <p:cNvPr id="3799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7" y="1295400"/>
                        <a:ext cx="1325563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>
            <p:extLst/>
          </p:nvPr>
        </p:nvGraphicFramePr>
        <p:xfrm>
          <a:off x="1669636" y="4495800"/>
          <a:ext cx="768764" cy="37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31" name="Equation" r:id="rId9" imgW="266700" imgH="139700" progId="Equation.DSMT4">
                  <p:embed/>
                </p:oleObj>
              </mc:Choice>
              <mc:Fallback>
                <p:oleObj name="Equation" r:id="rId9" imgW="266700" imgH="139700" progId="Equation.DSMT4">
                  <p:embed/>
                  <p:pic>
                    <p:nvPicPr>
                      <p:cNvPr id="379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36" y="4495800"/>
                        <a:ext cx="768764" cy="379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>
            <p:extLst/>
          </p:nvPr>
        </p:nvGraphicFramePr>
        <p:xfrm>
          <a:off x="2626612" y="4114800"/>
          <a:ext cx="878588" cy="106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32" name="Equation" r:id="rId11" imgW="304800" imgH="393700" progId="Equation.DSMT4">
                  <p:embed/>
                </p:oleObj>
              </mc:Choice>
              <mc:Fallback>
                <p:oleObj name="Equation" r:id="rId11" imgW="304800" imgH="393700" progId="Equation.DSMT4">
                  <p:embed/>
                  <p:pic>
                    <p:nvPicPr>
                      <p:cNvPr id="3799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612" y="4114800"/>
                        <a:ext cx="878588" cy="1069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1" name="Object 7"/>
          <p:cNvGraphicFramePr>
            <a:graphicFrameLocks noChangeAspect="1"/>
          </p:cNvGraphicFramePr>
          <p:nvPr>
            <p:extLst/>
          </p:nvPr>
        </p:nvGraphicFramePr>
        <p:xfrm>
          <a:off x="3582988" y="4114800"/>
          <a:ext cx="14271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33" name="Equation" r:id="rId13" imgW="495300" imgH="431800" progId="Equation.DSMT4">
                  <p:embed/>
                </p:oleObj>
              </mc:Choice>
              <mc:Fallback>
                <p:oleObj name="Equation" r:id="rId13" imgW="495300" imgH="431800" progId="Equation.DSMT4">
                  <p:embed/>
                  <p:pic>
                    <p:nvPicPr>
                      <p:cNvPr id="3799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4114800"/>
                        <a:ext cx="1427162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>
            <p:extLst/>
          </p:nvPr>
        </p:nvGraphicFramePr>
        <p:xfrm>
          <a:off x="5105400" y="4038600"/>
          <a:ext cx="1828800" cy="124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34" name="Equation" r:id="rId15" imgW="635000" imgH="457200" progId="Equation.DSMT4">
                  <p:embed/>
                </p:oleObj>
              </mc:Choice>
              <mc:Fallback>
                <p:oleObj name="Equation" r:id="rId15" imgW="635000" imgH="457200" progId="Equation.DSMT4">
                  <p:embed/>
                  <p:pic>
                    <p:nvPicPr>
                      <p:cNvPr id="3799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1828800" cy="1241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>
            <p:extLst/>
          </p:nvPr>
        </p:nvGraphicFramePr>
        <p:xfrm>
          <a:off x="2139950" y="5257800"/>
          <a:ext cx="445293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35" name="Equation" r:id="rId17" imgW="2501900" imgH="546100" progId="Equation.DSMT4">
                  <p:embed/>
                </p:oleObj>
              </mc:Choice>
              <mc:Fallback>
                <p:oleObj name="Equation" r:id="rId17" imgW="2501900" imgH="546100" progId="Equation.DSMT4">
                  <p:embed/>
                  <p:pic>
                    <p:nvPicPr>
                      <p:cNvPr id="3799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5257800"/>
                        <a:ext cx="4452938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>
            <p:extLst/>
          </p:nvPr>
        </p:nvGraphicFramePr>
        <p:xfrm>
          <a:off x="6629400" y="5384800"/>
          <a:ext cx="5603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36" name="Equation" r:id="rId19" imgW="292100" imgH="393700" progId="Equation.DSMT4">
                  <p:embed/>
                </p:oleObj>
              </mc:Choice>
              <mc:Fallback>
                <p:oleObj name="Equation" r:id="rId19" imgW="292100" imgH="393700" progId="Equation.DSMT4">
                  <p:embed/>
                  <p:pic>
                    <p:nvPicPr>
                      <p:cNvPr id="3799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384800"/>
                        <a:ext cx="56038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540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z="3600" dirty="0"/>
              <a:t>Ex. 4.7: Determine the longest and shortest wavelengths observed in </a:t>
            </a:r>
            <a:r>
              <a:rPr lang="en-US" sz="3600" dirty="0" err="1"/>
              <a:t>Paschen</a:t>
            </a:r>
            <a:r>
              <a:rPr lang="en-US" sz="3600" dirty="0"/>
              <a:t> Series (n=3)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We use the equation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F1A0F61-0977-F543-8230-1ADA46E586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863248"/>
              </p:ext>
            </p:extLst>
          </p:nvPr>
        </p:nvGraphicFramePr>
        <p:xfrm>
          <a:off x="1328737" y="2040904"/>
          <a:ext cx="71489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9" name="Equation" r:id="rId3" imgW="292100" imgH="393700" progId="Equation.DSMT4">
                  <p:embed/>
                </p:oleObj>
              </mc:Choice>
              <mc:Fallback>
                <p:oleObj name="Equation" r:id="rId3" imgW="292100" imgH="393700" progId="Equation.DSMT4">
                  <p:embed/>
                  <p:pic>
                    <p:nvPicPr>
                      <p:cNvPr id="3778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7" y="2040904"/>
                        <a:ext cx="714893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>
            <a:extLst>
              <a:ext uri="{FF2B5EF4-FFF2-40B4-BE49-F238E27FC236}">
                <a16:creationId xmlns:a16="http://schemas.microsoft.com/office/drawing/2014/main" id="{4448D4E2-7663-0349-B318-44B4CA828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410105"/>
              </p:ext>
            </p:extLst>
          </p:nvPr>
        </p:nvGraphicFramePr>
        <p:xfrm>
          <a:off x="2020439" y="2040904"/>
          <a:ext cx="17716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0" name="Equation" r:id="rId5" imgW="863600" imgH="469900" progId="Equation.DSMT4">
                  <p:embed/>
                </p:oleObj>
              </mc:Choice>
              <mc:Fallback>
                <p:oleObj name="Equation" r:id="rId5" imgW="863600" imgH="469900" progId="Equation.DSMT4">
                  <p:embed/>
                  <p:pic>
                    <p:nvPicPr>
                      <p:cNvPr id="3778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439" y="2040904"/>
                        <a:ext cx="17716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976469DE-1625-8C4C-BE78-14E361FA89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997201"/>
            <a:ext cx="4173833" cy="965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77F734-663E-4243-9EC0-65A244727D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412" y="3749514"/>
            <a:ext cx="3127070" cy="6700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88D828-3393-1143-9C6F-F544E03212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0229" y="3172367"/>
            <a:ext cx="2273300" cy="637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D0F6B9-EFFB-184B-ABDE-CA8F8D4EEF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" y="4419600"/>
            <a:ext cx="3906162" cy="950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86971C-CB8F-DC41-9D2E-171DF1B542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3272" y="4530966"/>
            <a:ext cx="2550528" cy="6376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F1EF9A-4AA2-6B44-BFB1-9595588194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3603" y="5168598"/>
            <a:ext cx="2903702" cy="6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4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415290"/>
            <a:ext cx="8458200" cy="5909310"/>
          </a:xfrm>
        </p:spPr>
        <p:txBody>
          <a:bodyPr/>
          <a:lstStyle/>
          <a:p>
            <a:pPr eaLnBrk="1" hangingPunct="1"/>
            <a:r>
              <a:rPr lang="en-US" sz="2000" dirty="0"/>
              <a:t>Homework #3</a:t>
            </a:r>
          </a:p>
          <a:p>
            <a:pPr lvl="1" eaLnBrk="1" hangingPunct="1"/>
            <a:r>
              <a:rPr lang="en-US" sz="1800" dirty="0"/>
              <a:t>End of chapter problems on CH4: 5, 14, 17, 21, 23 and 45</a:t>
            </a:r>
          </a:p>
          <a:p>
            <a:pPr lvl="1" eaLnBrk="1" hangingPunct="1"/>
            <a:r>
              <a:rPr lang="en-US" sz="1800" dirty="0"/>
              <a:t>Due: Monday, March 18</a:t>
            </a:r>
            <a:endParaRPr lang="en-US" sz="1600" dirty="0"/>
          </a:p>
          <a:p>
            <a:pPr eaLnBrk="1" hangingPunct="1"/>
            <a:r>
              <a:rPr lang="en-US" sz="2000" dirty="0"/>
              <a:t>Reminder: Midterm Exam</a:t>
            </a:r>
          </a:p>
          <a:p>
            <a:pPr lvl="1" eaLnBrk="1" hangingPunct="1"/>
            <a:r>
              <a:rPr lang="en-US" sz="1800" dirty="0"/>
              <a:t>In class next Wednesday, March. 6</a:t>
            </a:r>
          </a:p>
          <a:p>
            <a:pPr lvl="1" eaLnBrk="1" hangingPunct="1"/>
            <a:r>
              <a:rPr lang="en-US" sz="1800" dirty="0"/>
              <a:t>Covers from CH1.1 through what we learn March 4 plus the math refresher in the appendices</a:t>
            </a:r>
          </a:p>
          <a:p>
            <a:pPr lvl="1" eaLnBrk="1" hangingPunct="1"/>
            <a:r>
              <a:rPr lang="en-US" sz="1800" dirty="0"/>
              <a:t>Mid-term exam constitutes 20% of the total</a:t>
            </a:r>
          </a:p>
          <a:p>
            <a:pPr lvl="1" eaLnBrk="1" hangingPunct="1"/>
            <a:r>
              <a:rPr lang="en-US" sz="18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18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1800" dirty="0"/>
              <a:t>No derivations, word definitions or setups or solutions of any problems!</a:t>
            </a:r>
          </a:p>
          <a:p>
            <a:pPr lvl="2" eaLnBrk="1" hangingPunct="1"/>
            <a:r>
              <a:rPr lang="en-US" sz="1600" dirty="0"/>
              <a:t>No Lorentz velocity addition formula!</a:t>
            </a:r>
          </a:p>
          <a:p>
            <a:pPr lvl="2" eaLnBrk="1" hangingPunct="1"/>
            <a:r>
              <a:rPr lang="en-US" sz="1600" dirty="0"/>
              <a:t>No Maxwell’s equations!</a:t>
            </a:r>
          </a:p>
          <a:p>
            <a:pPr lvl="1" eaLnBrk="1" hangingPunct="1"/>
            <a:r>
              <a:rPr lang="en-US" sz="1800" dirty="0"/>
              <a:t>No additional formulae or values of constants will be provided!</a:t>
            </a:r>
          </a:p>
          <a:p>
            <a:pPr eaLnBrk="1" hangingPunct="1"/>
            <a:r>
              <a:rPr lang="en-US" sz="2000" dirty="0"/>
              <a:t>Special Colloquium this Friday </a:t>
            </a:r>
          </a:p>
          <a:p>
            <a:pPr lvl="1" eaLnBrk="1" hangingPunct="1"/>
            <a:r>
              <a:rPr lang="en-US" sz="1800" dirty="0"/>
              <a:t>4pm, Friday, Mar. 1, SH101</a:t>
            </a:r>
          </a:p>
          <a:p>
            <a:pPr lvl="1" eaLnBrk="1" hangingPunct="1"/>
            <a:r>
              <a:rPr lang="en-US" sz="1800" dirty="0"/>
              <a:t>Mr. Steve Battel, Battel Engineering, member of National Academy of Engineering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endParaRPr lang="en-US" sz="1600" dirty="0"/>
          </a:p>
          <a:p>
            <a:pPr lvl="1" eaLnBrk="1" hangingPunct="1"/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3AF96-46EA-9641-92BF-37CD72201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6DA45BC-AD58-6848-99BF-5619BA564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5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b="1" dirty="0"/>
              <a:t>The Planetary Model is Doomed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From the classical E&amp;M theory, an accelerated electric charge radiates energy (electromagnetic radiation) which means total energy must decrease. </a:t>
            </a:r>
            <a:r>
              <a:rPr lang="en-US" sz="2400" dirty="0">
                <a:solidFill>
                  <a:srgbClr val="3333CC"/>
                </a:solidFill>
                <a:sym typeface="Wingdings"/>
              </a:rPr>
              <a:t></a:t>
            </a:r>
            <a:r>
              <a:rPr lang="en-US" sz="2400" i="1" dirty="0">
                <a:solidFill>
                  <a:srgbClr val="3333CC"/>
                </a:solidFill>
              </a:rPr>
              <a:t>Radius r must decrease!!</a:t>
            </a:r>
          </a:p>
          <a:p>
            <a:pPr>
              <a:spcBef>
                <a:spcPct val="0"/>
              </a:spcBef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Font typeface="Wingdings" pitchFamily="-84" charset="2"/>
              <a:buNone/>
            </a:pPr>
            <a:r>
              <a:rPr lang="en-US" sz="2400" b="1" i="1" dirty="0">
                <a:solidFill>
                  <a:srgbClr val="3333CC"/>
                </a:solidFill>
              </a:rPr>
              <a:t>Electron crashes into the nucleus!?</a:t>
            </a:r>
          </a:p>
          <a:p>
            <a:pPr>
              <a:spcBef>
                <a:spcPct val="0"/>
              </a:spcBef>
              <a:buNone/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3333CC"/>
                </a:solidFill>
              </a:rPr>
              <a:t>Physics had reached a turning point in 1900 with Planck’s hypothesis of the quantum behavior of radiation.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191000" y="5029200"/>
            <a:ext cx="533400" cy="457200"/>
          </a:xfrm>
          <a:prstGeom prst="downArrow">
            <a:avLst>
              <a:gd name="adj1" fmla="val 50880"/>
              <a:gd name="adj2" fmla="val 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3262520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/>
              <a:t>The Bohr Model of the Hydrogen Atom – </a:t>
            </a:r>
            <a:r>
              <a:rPr lang="en-US" sz="2800" b="1" dirty="0"/>
              <a:t>The assumptions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85800"/>
            <a:ext cx="89154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“Stationary” states or orbits must exist in atoms, i.e., orbiting electrons </a:t>
            </a:r>
            <a:r>
              <a:rPr lang="en-US" sz="2400" b="1" i="1" u="sng" dirty="0">
                <a:solidFill>
                  <a:srgbClr val="FF0000"/>
                </a:solidFill>
              </a:rPr>
              <a:t>do not radiate</a:t>
            </a:r>
            <a:r>
              <a:rPr lang="en-US" sz="2400" dirty="0"/>
              <a:t> energy in these orbits. These orbits or stationary states are of a fixed definite energy E.  (Niels Bohr was awarded Nobel in 1922 for this!)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/>
              <a:t> </a:t>
            </a:r>
            <a:r>
              <a:rPr lang="en-US" sz="2400" dirty="0"/>
              <a:t>The emission or absorption of electromagnetic radiation can occur only in conjunction with a transition between two stationary states. The frequency, f, of this radiation is proportional to the </a:t>
            </a:r>
            <a:r>
              <a:rPr lang="en-US" sz="2400" i="1" dirty="0"/>
              <a:t>difference </a:t>
            </a:r>
            <a:r>
              <a:rPr lang="en-US" sz="2400" dirty="0"/>
              <a:t>in the energies of the two stationary states: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                                    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 err="1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hf</a:t>
            </a:r>
            <a:endParaRPr lang="en-US" sz="2400" i="1" dirty="0">
              <a:solidFill>
                <a:srgbClr val="FF0000"/>
              </a:solidFill>
              <a:ea typeface="Arial" pitchFamily="-84" charset="0"/>
              <a:cs typeface="Arial" pitchFamily="-84" charset="0"/>
            </a:endParaRP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>
                <a:ea typeface="Arial" pitchFamily="-84" charset="0"/>
                <a:cs typeface="Arial" pitchFamily="-84" charset="0"/>
              </a:rPr>
              <a:t> where h is Planck’s Constant </a:t>
            </a:r>
          </a:p>
          <a:p>
            <a:pPr marL="646938" lvl="1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000" i="1" dirty="0">
                <a:ea typeface="Arial" pitchFamily="-84" charset="0"/>
                <a:cs typeface="Arial" pitchFamily="-84" charset="0"/>
              </a:rPr>
              <a:t>Bohr thought this has to do with the fundamental length of order ~10</a:t>
            </a:r>
            <a:r>
              <a:rPr lang="en-US" sz="2000" i="1" baseline="30000" dirty="0">
                <a:ea typeface="Arial" pitchFamily="-84" charset="0"/>
                <a:cs typeface="Arial" pitchFamily="-84" charset="0"/>
              </a:rPr>
              <a:t>-10</a:t>
            </a:r>
            <a:r>
              <a:rPr lang="en-US" sz="2000" i="1" dirty="0">
                <a:ea typeface="Arial" pitchFamily="-84" charset="0"/>
                <a:cs typeface="Arial" pitchFamily="-84" charset="0"/>
              </a:rPr>
              <a:t>m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Classical laws of physics govern the dynamic equilibrium of the stationary state but they do not apply to the transitions between stationary states.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mean kinetic energy of the electron-nucleus system is quantized as</a:t>
            </a:r>
            <a:br>
              <a:rPr lang="en-US" sz="2400" dirty="0"/>
            </a:br>
            <a:r>
              <a:rPr lang="en-US" sz="2400" b="1" i="1" u="sng" dirty="0">
                <a:solidFill>
                  <a:srgbClr val="FF0000"/>
                </a:solidFill>
              </a:rPr>
              <a:t>K</a:t>
            </a:r>
            <a:r>
              <a:rPr lang="en-US" sz="2400" b="1" u="sng" dirty="0">
                <a:solidFill>
                  <a:srgbClr val="FF0000"/>
                </a:solidFill>
              </a:rPr>
              <a:t> = </a:t>
            </a:r>
            <a:r>
              <a:rPr lang="en-US" sz="2400" b="1" i="1" u="sng" dirty="0">
                <a:solidFill>
                  <a:srgbClr val="FF0000"/>
                </a:solidFill>
              </a:rPr>
              <a:t>nhf</a:t>
            </a:r>
            <a:r>
              <a:rPr lang="en-US" sz="2400" b="1" u="sng" baseline="-25000" dirty="0">
                <a:solidFill>
                  <a:srgbClr val="FF0000"/>
                </a:solidFill>
              </a:rPr>
              <a:t>orb</a:t>
            </a:r>
            <a:r>
              <a:rPr lang="en-US" sz="2400" b="1" u="sng" dirty="0">
                <a:solidFill>
                  <a:srgbClr val="FF0000"/>
                </a:solidFill>
              </a:rPr>
              <a:t>/2</a:t>
            </a:r>
            <a:r>
              <a:rPr lang="en-US" sz="2400" dirty="0"/>
              <a:t>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rotation. This is equivalent to the angular momentum of a stationary state to be an integral multiple of 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FDEAC8-281E-FE44-A4E9-51CB81C59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5798226"/>
            <a:ext cx="565150" cy="350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899E8B-C16B-5040-ACB3-5C70F1FB0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020" y="5800159"/>
            <a:ext cx="425450" cy="29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581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/>
              <a:t>How did Bohr Arrived at the angular momentum quantization?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5344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mean kinetic energy of the electron-nucleus system is quantized as</a:t>
            </a:r>
            <a:br>
              <a:rPr lang="en-US" sz="2400" dirty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/>
              <a:t>f</a:t>
            </a:r>
            <a:r>
              <a:rPr lang="en-US" sz="2400" baseline="-25000" dirty="0"/>
              <a:t>orb</a:t>
            </a:r>
            <a:r>
              <a:rPr lang="en-US" sz="2400" dirty="0"/>
              <a:t> is the frequency of rotation in the given orbit. This is equivalent to the angular momentum of a stationary state to be an integral multiple of h/2</a:t>
            </a:r>
            <a:r>
              <a:rPr lang="en-US" sz="2400" dirty="0">
                <a:latin typeface="Symbol" charset="2"/>
                <a:cs typeface="Symbol" charset="2"/>
              </a:rPr>
              <a:t>π</a:t>
            </a:r>
            <a:r>
              <a:rPr lang="en-US" sz="2400" dirty="0"/>
              <a:t>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Kinetic energy can be written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Angular momentum is defined as 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relationship between linear and angular quantifies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  <a:buNone/>
            </a:pPr>
            <a:endParaRPr lang="en-US" sz="2400" dirty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Thus, we can rewrite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145083"/>
              </p:ext>
            </p:extLst>
          </p:nvPr>
        </p:nvGraphicFramePr>
        <p:xfrm>
          <a:off x="3865563" y="2019300"/>
          <a:ext cx="13922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08" name="Equation" r:id="rId3" imgW="685800" imgH="393700" progId="Equation.DSMT4">
                  <p:embed/>
                </p:oleObj>
              </mc:Choice>
              <mc:Fallback>
                <p:oleObj name="Equation" r:id="rId3" imgW="685800" imgH="393700" progId="Equation.DSMT4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2019300"/>
                        <a:ext cx="139223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65037"/>
              </p:ext>
            </p:extLst>
          </p:nvPr>
        </p:nvGraphicFramePr>
        <p:xfrm>
          <a:off x="4524375" y="28194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09" name="Equation" r:id="rId5" imgW="812800" imgH="292100" progId="Equation.DSMT4">
                  <p:embed/>
                </p:oleObj>
              </mc:Choice>
              <mc:Fallback>
                <p:oleObj name="Equation" r:id="rId5" imgW="812800" imgH="292100" progId="Equation.DSMT4">
                  <p:embed/>
                  <p:pic>
                    <p:nvPicPr>
                      <p:cNvPr id="416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28194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114025"/>
              </p:ext>
            </p:extLst>
          </p:nvPr>
        </p:nvGraphicFramePr>
        <p:xfrm>
          <a:off x="6705600" y="3732212"/>
          <a:ext cx="10985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10" name="Equation" r:id="rId7" imgW="546100" imgH="152400" progId="Equation.DSMT4">
                  <p:embed/>
                </p:oleObj>
              </mc:Choice>
              <mc:Fallback>
                <p:oleObj name="Equation" r:id="rId7" imgW="546100" imgH="152400" progId="Equation.DSMT4">
                  <p:embed/>
                  <p:pic>
                    <p:nvPicPr>
                      <p:cNvPr id="416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732212"/>
                        <a:ext cx="10985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360007"/>
              </p:ext>
            </p:extLst>
          </p:nvPr>
        </p:nvGraphicFramePr>
        <p:xfrm>
          <a:off x="2936875" y="4114800"/>
          <a:ext cx="2241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11" name="Equation" r:id="rId9" imgW="914400" imgH="393700" progId="Equation.DSMT4">
                  <p:embed/>
                </p:oleObj>
              </mc:Choice>
              <mc:Fallback>
                <p:oleObj name="Equation" r:id="rId9" imgW="914400" imgH="393700" progId="Equation.DSMT4">
                  <p:embed/>
                  <p:pic>
                    <p:nvPicPr>
                      <p:cNvPr id="416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4114800"/>
                        <a:ext cx="2241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33752"/>
              </p:ext>
            </p:extLst>
          </p:nvPr>
        </p:nvGraphicFramePr>
        <p:xfrm>
          <a:off x="1828800" y="5257800"/>
          <a:ext cx="1993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12" name="Equation" r:id="rId11" imgW="812800" imgH="177800" progId="Equation.DSMT4">
                  <p:embed/>
                </p:oleObj>
              </mc:Choice>
              <mc:Fallback>
                <p:oleObj name="Equation" r:id="rId11" imgW="812800" imgH="177800" progId="Equation.DSMT4">
                  <p:embed/>
                  <p:pic>
                    <p:nvPicPr>
                      <p:cNvPr id="416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257800"/>
                        <a:ext cx="19939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514575"/>
              </p:ext>
            </p:extLst>
          </p:nvPr>
        </p:nvGraphicFramePr>
        <p:xfrm>
          <a:off x="5308600" y="2019300"/>
          <a:ext cx="800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13" name="Equation" r:id="rId13" imgW="393700" imgH="393700" progId="Equation.DSMT4">
                  <p:embed/>
                </p:oleObj>
              </mc:Choice>
              <mc:Fallback>
                <p:oleObj name="Equation" r:id="rId13" imgW="393700" imgH="393700" progId="Equation.DSMT4">
                  <p:embed/>
                  <p:pic>
                    <p:nvPicPr>
                      <p:cNvPr id="416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2019300"/>
                        <a:ext cx="800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824360"/>
              </p:ext>
            </p:extLst>
          </p:nvPr>
        </p:nvGraphicFramePr>
        <p:xfrm>
          <a:off x="6457950" y="304165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14" name="Equation" r:id="rId15" imgW="292100" imgH="127000" progId="Equation.DSMT4">
                  <p:embed/>
                </p:oleObj>
              </mc:Choice>
              <mc:Fallback>
                <p:oleObj name="Equation" r:id="rId15" imgW="292100" imgH="127000" progId="Equation.DSMT4">
                  <p:embed/>
                  <p:pic>
                    <p:nvPicPr>
                      <p:cNvPr id="416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304165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328291"/>
              </p:ext>
            </p:extLst>
          </p:nvPr>
        </p:nvGraphicFramePr>
        <p:xfrm>
          <a:off x="7696200" y="3657600"/>
          <a:ext cx="11747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15" name="Equation" r:id="rId17" imgW="584200" imgH="203200" progId="Equation.DSMT4">
                  <p:embed/>
                </p:oleObj>
              </mc:Choice>
              <mc:Fallback>
                <p:oleObj name="Equation" r:id="rId17" imgW="584200" imgH="203200" progId="Equation.DSMT4">
                  <p:embed/>
                  <p:pic>
                    <p:nvPicPr>
                      <p:cNvPr id="416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657600"/>
                        <a:ext cx="117475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627671"/>
              </p:ext>
            </p:extLst>
          </p:nvPr>
        </p:nvGraphicFramePr>
        <p:xfrm>
          <a:off x="5118100" y="4114800"/>
          <a:ext cx="12144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16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4167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4114800"/>
                        <a:ext cx="121443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599081"/>
              </p:ext>
            </p:extLst>
          </p:nvPr>
        </p:nvGraphicFramePr>
        <p:xfrm>
          <a:off x="6335713" y="4114800"/>
          <a:ext cx="15255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17" name="Equation" r:id="rId21" imgW="622300" imgH="393700" progId="Equation.DSMT4">
                  <p:embed/>
                </p:oleObj>
              </mc:Choice>
              <mc:Fallback>
                <p:oleObj name="Equation" r:id="rId21" imgW="622300" imgH="393700" progId="Equation.DSMT4">
                  <p:embed/>
                  <p:pic>
                    <p:nvPicPr>
                      <p:cNvPr id="4167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4114800"/>
                        <a:ext cx="152558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994546"/>
              </p:ext>
            </p:extLst>
          </p:nvPr>
        </p:nvGraphicFramePr>
        <p:xfrm>
          <a:off x="7829550" y="4114800"/>
          <a:ext cx="717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18" name="Equation" r:id="rId23" imgW="292100" imgH="393700" progId="Equation.DSMT4">
                  <p:embed/>
                </p:oleObj>
              </mc:Choice>
              <mc:Fallback>
                <p:oleObj name="Equation" r:id="rId23" imgW="292100" imgH="393700" progId="Equation.DSMT4">
                  <p:embed/>
                  <p:pic>
                    <p:nvPicPr>
                      <p:cNvPr id="4167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4114800"/>
                        <a:ext cx="717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142347"/>
              </p:ext>
            </p:extLst>
          </p:nvPr>
        </p:nvGraphicFramePr>
        <p:xfrm>
          <a:off x="4033838" y="5029200"/>
          <a:ext cx="221138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19" name="Equation" r:id="rId25" imgW="901700" imgH="393700" progId="Equation.DSMT4">
                  <p:embed/>
                </p:oleObj>
              </mc:Choice>
              <mc:Fallback>
                <p:oleObj name="Equation" r:id="rId25" imgW="901700" imgH="393700" progId="Equation.DSMT4">
                  <p:embed/>
                  <p:pic>
                    <p:nvPicPr>
                      <p:cNvPr id="4167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5029200"/>
                        <a:ext cx="2211387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810291"/>
              </p:ext>
            </p:extLst>
          </p:nvPr>
        </p:nvGraphicFramePr>
        <p:xfrm>
          <a:off x="6162675" y="5105400"/>
          <a:ext cx="1609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20" name="Equation" r:id="rId27" imgW="927100" imgH="393700" progId="Equation.DSMT4">
                  <p:embed/>
                </p:oleObj>
              </mc:Choice>
              <mc:Fallback>
                <p:oleObj name="Equation" r:id="rId27" imgW="927100" imgH="393700" progId="Equation.DSMT4">
                  <p:embed/>
                  <p:pic>
                    <p:nvPicPr>
                      <p:cNvPr id="4167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5" y="5105400"/>
                        <a:ext cx="16097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5727700" y="53340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3430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/>
              <a:t>Bohr’s Quantized Radius of Hydrogen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/>
              <a:t>The angular momentum is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So the speed of an orbiting </a:t>
            </a:r>
            <a:r>
              <a:rPr lang="en-US" sz="2800" dirty="0" err="1"/>
              <a:t>e</a:t>
            </a:r>
            <a:r>
              <a:rPr lang="en-US" sz="2800" dirty="0"/>
              <a:t> can be written</a:t>
            </a:r>
          </a:p>
          <a:p>
            <a:pPr eaLnBrk="1" hangingPunct="1"/>
            <a:r>
              <a:rPr lang="en-US" sz="2800" dirty="0"/>
              <a:t>From the Newton’s law for a circular motion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So from the above two equations, we can get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None/>
            </a:pP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>
            <p:extLst/>
          </p:nvPr>
        </p:nvGraphicFramePr>
        <p:xfrm>
          <a:off x="4541838" y="7620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07" name="Equation" r:id="rId3" imgW="812800" imgH="292100" progId="Equation.DSMT4">
                  <p:embed/>
                </p:oleObj>
              </mc:Choice>
              <mc:Fallback>
                <p:oleObj name="Equation" r:id="rId3" imgW="812800" imgH="292100" progId="Equation.DSMT4">
                  <p:embed/>
                  <p:pic>
                    <p:nvPicPr>
                      <p:cNvPr id="3768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7620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>
            <p:extLst/>
          </p:nvPr>
        </p:nvGraphicFramePr>
        <p:xfrm>
          <a:off x="6477000" y="99060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08" name="Equation" r:id="rId5" imgW="292100" imgH="127000" progId="Equation.DSMT4">
                  <p:embed/>
                </p:oleObj>
              </mc:Choice>
              <mc:Fallback>
                <p:oleObj name="Equation" r:id="rId5" imgW="292100" imgH="127000" progId="Equation.DSMT4">
                  <p:embed/>
                  <p:pic>
                    <p:nvPicPr>
                      <p:cNvPr id="376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>
            <p:extLst/>
          </p:nvPr>
        </p:nvGraphicFramePr>
        <p:xfrm>
          <a:off x="7207250" y="889000"/>
          <a:ext cx="777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09" name="Equation" r:id="rId7" imgW="317500" imgH="165100" progId="Equation.DSMT4">
                  <p:embed/>
                </p:oleObj>
              </mc:Choice>
              <mc:Fallback>
                <p:oleObj name="Equation" r:id="rId7" imgW="317500" imgH="165100" progId="Equation.DSMT4">
                  <p:embed/>
                  <p:pic>
                    <p:nvPicPr>
                      <p:cNvPr id="376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889000"/>
                        <a:ext cx="7778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>
            <p:extLst/>
          </p:nvPr>
        </p:nvGraphicFramePr>
        <p:xfrm>
          <a:off x="6567488" y="1811338"/>
          <a:ext cx="7175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10" name="Equation" r:id="rId9" imgW="292100" imgH="203200" progId="Equation.DSMT4">
                  <p:embed/>
                </p:oleObj>
              </mc:Choice>
              <mc:Fallback>
                <p:oleObj name="Equation" r:id="rId9" imgW="292100" imgH="203200" progId="Equation.DSMT4">
                  <p:embed/>
                  <p:pic>
                    <p:nvPicPr>
                      <p:cNvPr id="3768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1811338"/>
                        <a:ext cx="7175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>
            <p:extLst/>
          </p:nvPr>
        </p:nvGraphicFramePr>
        <p:xfrm>
          <a:off x="7207250" y="1604962"/>
          <a:ext cx="7175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11" name="Equation" r:id="rId11" imgW="292100" imgH="431800" progId="Equation.DSMT4">
                  <p:embed/>
                </p:oleObj>
              </mc:Choice>
              <mc:Fallback>
                <p:oleObj name="Equation" r:id="rId11" imgW="292100" imgH="431800" progId="Equation.DSMT4">
                  <p:embed/>
                  <p:pic>
                    <p:nvPicPr>
                      <p:cNvPr id="3768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604962"/>
                        <a:ext cx="717550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9" name="Object 7"/>
          <p:cNvGraphicFramePr>
            <a:graphicFrameLocks noChangeAspect="1"/>
          </p:cNvGraphicFramePr>
          <p:nvPr>
            <p:extLst/>
          </p:nvPr>
        </p:nvGraphicFramePr>
        <p:xfrm>
          <a:off x="1612900" y="2819400"/>
          <a:ext cx="20161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12" name="Equation" r:id="rId13" imgW="952500" imgH="457200" progId="Equation.DSMT4">
                  <p:embed/>
                </p:oleObj>
              </mc:Choice>
              <mc:Fallback>
                <p:oleObj name="Equation" r:id="rId13" imgW="952500" imgH="457200" progId="Equation.DSMT4">
                  <p:embed/>
                  <p:pic>
                    <p:nvPicPr>
                      <p:cNvPr id="3768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819400"/>
                        <a:ext cx="20161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>
            <p:extLst/>
          </p:nvPr>
        </p:nvGraphicFramePr>
        <p:xfrm>
          <a:off x="3581400" y="2819400"/>
          <a:ext cx="11557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13" name="Equation" r:id="rId15" imgW="546100" imgH="419100" progId="Equation.DSMT4">
                  <p:embed/>
                </p:oleObj>
              </mc:Choice>
              <mc:Fallback>
                <p:oleObj name="Equation" r:id="rId15" imgW="546100" imgH="419100" progId="Equation.DSMT4">
                  <p:embed/>
                  <p:pic>
                    <p:nvPicPr>
                      <p:cNvPr id="3768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0"/>
                        <a:ext cx="11557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>
            <p:extLst/>
          </p:nvPr>
        </p:nvGraphicFramePr>
        <p:xfrm>
          <a:off x="4724400" y="2868613"/>
          <a:ext cx="20701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14" name="Equation" r:id="rId17" imgW="977900" imgH="444500" progId="Equation.DSMT4">
                  <p:embed/>
                </p:oleObj>
              </mc:Choice>
              <mc:Fallback>
                <p:oleObj name="Equation" r:id="rId17" imgW="977900" imgH="444500" progId="Equation.DSMT4">
                  <p:embed/>
                  <p:pic>
                    <p:nvPicPr>
                      <p:cNvPr id="3768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68613"/>
                        <a:ext cx="2070100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>
            <p:extLst/>
          </p:nvPr>
        </p:nvGraphicFramePr>
        <p:xfrm>
          <a:off x="1020763" y="4525963"/>
          <a:ext cx="38068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15" name="Equation" r:id="rId19" imgW="1549400" imgH="444500" progId="Equation.DSMT4">
                  <p:embed/>
                </p:oleObj>
              </mc:Choice>
              <mc:Fallback>
                <p:oleObj name="Equation" r:id="rId19" imgW="1549400" imgH="444500" progId="Equation.DSMT4">
                  <p:embed/>
                  <p:pic>
                    <p:nvPicPr>
                      <p:cNvPr id="3768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525963"/>
                        <a:ext cx="3806825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>
            <p:extLst/>
          </p:nvPr>
        </p:nvGraphicFramePr>
        <p:xfrm>
          <a:off x="4887912" y="4495800"/>
          <a:ext cx="21224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16" name="Equation" r:id="rId21" imgW="863600" imgH="457200" progId="Equation.DSMT4">
                  <p:embed/>
                </p:oleObj>
              </mc:Choice>
              <mc:Fallback>
                <p:oleObj name="Equation" r:id="rId21" imgW="863600" imgH="457200" progId="Equation.DSMT4">
                  <p:embed/>
                  <p:pic>
                    <p:nvPicPr>
                      <p:cNvPr id="3768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2" y="4495800"/>
                        <a:ext cx="2122488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7315200" y="16764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908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/>
              <a:t>Bohr Radius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82037" cy="5106988"/>
          </a:xfrm>
        </p:spPr>
        <p:txBody>
          <a:bodyPr/>
          <a:lstStyle/>
          <a:p>
            <a:pPr eaLnBrk="1" hangingPunct="1"/>
            <a:r>
              <a:rPr lang="en-US" sz="2800" dirty="0"/>
              <a:t>The radius of the hydrogen atom for the n</a:t>
            </a:r>
            <a:r>
              <a:rPr lang="en-US" sz="2800" baseline="30000" dirty="0"/>
              <a:t>th</a:t>
            </a:r>
            <a:r>
              <a:rPr lang="en-US" sz="2800" dirty="0"/>
              <a:t> stationary state is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	Where the </a:t>
            </a:r>
            <a:r>
              <a:rPr lang="en-US" sz="2800" b="1" dirty="0">
                <a:solidFill>
                  <a:srgbClr val="000000"/>
                </a:solidFill>
              </a:rPr>
              <a:t>Bohr radius</a:t>
            </a:r>
            <a:r>
              <a:rPr lang="en-US" sz="2800" dirty="0"/>
              <a:t> for a given stationary state is:</a:t>
            </a:r>
          </a:p>
          <a:p>
            <a:pPr eaLnBrk="1" hangingPunct="1"/>
            <a:endParaRPr lang="en-US" sz="2800" dirty="0"/>
          </a:p>
          <a:p>
            <a:pPr eaLnBrk="1" hangingPunct="1">
              <a:buNone/>
            </a:pPr>
            <a:endParaRPr lang="en-US" sz="2800" dirty="0"/>
          </a:p>
          <a:p>
            <a:pPr eaLnBrk="1" hangingPunct="1"/>
            <a:r>
              <a:rPr lang="en-US" sz="2800" dirty="0"/>
              <a:t>The smallest diameter of the hydrogen atom is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OMG!!  The fundamental length!!</a:t>
            </a:r>
            <a:endParaRPr lang="en-US" sz="2800" dirty="0"/>
          </a:p>
          <a:p>
            <a:pPr eaLnBrk="1" hangingPunct="1"/>
            <a:r>
              <a:rPr lang="en-US" sz="2800" i="1" dirty="0" err="1"/>
              <a:t>n</a:t>
            </a:r>
            <a:r>
              <a:rPr lang="en-US" sz="2800" dirty="0"/>
              <a:t> = 1 gives its lowest energy state (called the </a:t>
            </a:r>
            <a:r>
              <a:rPr lang="en-US" sz="2800" b="1" u="sng" dirty="0">
                <a:solidFill>
                  <a:srgbClr val="800000"/>
                </a:solidFill>
              </a:rPr>
              <a:t>“ground” state</a:t>
            </a:r>
            <a:r>
              <a:rPr lang="en-US" sz="2800" dirty="0"/>
              <a:t>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17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56101"/>
              </p:ext>
            </p:extLst>
          </p:nvPr>
        </p:nvGraphicFramePr>
        <p:xfrm>
          <a:off x="290513" y="3177159"/>
          <a:ext cx="547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6" name="Equation" r:id="rId3" imgW="304800" imgH="203200" progId="Equation.DSMT4">
                  <p:embed/>
                </p:oleObj>
              </mc:Choice>
              <mc:Fallback>
                <p:oleObj name="Equation" r:id="rId3" imgW="304800" imgH="203200" progId="Equation.DSMT4">
                  <p:embed/>
                  <p:pic>
                    <p:nvPicPr>
                      <p:cNvPr id="417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177159"/>
                        <a:ext cx="5476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447625"/>
              </p:ext>
            </p:extLst>
          </p:nvPr>
        </p:nvGraphicFramePr>
        <p:xfrm>
          <a:off x="852488" y="2932684"/>
          <a:ext cx="1117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7" name="Equation" r:id="rId5" imgW="622300" imgH="457200" progId="Equation.DSMT4">
                  <p:embed/>
                </p:oleObj>
              </mc:Choice>
              <mc:Fallback>
                <p:oleObj name="Equation" r:id="rId5" imgW="622300" imgH="457200" progId="Equation.DSMT4">
                  <p:embed/>
                  <p:pic>
                    <p:nvPicPr>
                      <p:cNvPr id="417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932684"/>
                        <a:ext cx="11176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610874"/>
              </p:ext>
            </p:extLst>
          </p:nvPr>
        </p:nvGraphicFramePr>
        <p:xfrm>
          <a:off x="2057400" y="2895600"/>
          <a:ext cx="5404808" cy="87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8" name="Equation" r:id="rId7" imgW="3530600" imgH="571500" progId="Equation.DSMT4">
                  <p:embed/>
                </p:oleObj>
              </mc:Choice>
              <mc:Fallback>
                <p:oleObj name="Equation" r:id="rId7" imgW="3530600" imgH="571500" progId="Equation.DSMT4">
                  <p:embed/>
                  <p:pic>
                    <p:nvPicPr>
                      <p:cNvPr id="417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95600"/>
                        <a:ext cx="5404808" cy="8752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350270"/>
              </p:ext>
            </p:extLst>
          </p:nvPr>
        </p:nvGraphicFramePr>
        <p:xfrm>
          <a:off x="7543800" y="3124772"/>
          <a:ext cx="15494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9" name="Equation" r:id="rId9" imgW="863600" imgH="190500" progId="Equation.DSMT4">
                  <p:embed/>
                </p:oleObj>
              </mc:Choice>
              <mc:Fallback>
                <p:oleObj name="Equation" r:id="rId9" imgW="863600" imgH="190500" progId="Equation.DSMT4">
                  <p:embed/>
                  <p:pic>
                    <p:nvPicPr>
                      <p:cNvPr id="417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124772"/>
                        <a:ext cx="154940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>
            <p:extLst/>
          </p:nvPr>
        </p:nvGraphicFramePr>
        <p:xfrm>
          <a:off x="2514600" y="4425950"/>
          <a:ext cx="457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0" name="Equation" r:id="rId11" imgW="254000" imgH="165100" progId="Equation.DSMT4">
                  <p:embed/>
                </p:oleObj>
              </mc:Choice>
              <mc:Fallback>
                <p:oleObj name="Equation" r:id="rId11" imgW="254000" imgH="165100" progId="Equation.DSMT4">
                  <p:embed/>
                  <p:pic>
                    <p:nvPicPr>
                      <p:cNvPr id="417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25950"/>
                        <a:ext cx="4572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1" name="Object 9"/>
          <p:cNvGraphicFramePr>
            <a:graphicFrameLocks noChangeAspect="1"/>
          </p:cNvGraphicFramePr>
          <p:nvPr>
            <p:extLst/>
          </p:nvPr>
        </p:nvGraphicFramePr>
        <p:xfrm>
          <a:off x="3041650" y="4435475"/>
          <a:ext cx="615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1" name="Equation" r:id="rId13" imgW="342900" imgH="203200" progId="Equation.DSMT4">
                  <p:embed/>
                </p:oleObj>
              </mc:Choice>
              <mc:Fallback>
                <p:oleObj name="Equation" r:id="rId13" imgW="342900" imgH="203200" progId="Equation.DSMT4">
                  <p:embed/>
                  <p:pic>
                    <p:nvPicPr>
                      <p:cNvPr id="4178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435475"/>
                        <a:ext cx="6159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2" name="Object 10"/>
          <p:cNvGraphicFramePr>
            <a:graphicFrameLocks noChangeAspect="1"/>
          </p:cNvGraphicFramePr>
          <p:nvPr>
            <p:extLst/>
          </p:nvPr>
        </p:nvGraphicFramePr>
        <p:xfrm>
          <a:off x="3657600" y="4419600"/>
          <a:ext cx="685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2" name="Equation" r:id="rId15" imgW="381000" imgH="203200" progId="Equation.DSMT4">
                  <p:embed/>
                </p:oleObj>
              </mc:Choice>
              <mc:Fallback>
                <p:oleObj name="Equation" r:id="rId15" imgW="381000" imgH="203200" progId="Equation.DSMT4">
                  <p:embed/>
                  <p:pic>
                    <p:nvPicPr>
                      <p:cNvPr id="4178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685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3" name="Object 11"/>
          <p:cNvGraphicFramePr>
            <a:graphicFrameLocks noChangeAspect="1"/>
          </p:cNvGraphicFramePr>
          <p:nvPr>
            <p:extLst/>
          </p:nvPr>
        </p:nvGraphicFramePr>
        <p:xfrm>
          <a:off x="4284662" y="4381500"/>
          <a:ext cx="10493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3" name="Equation" r:id="rId17" imgW="584200" imgH="190500" progId="Equation.DSMT4">
                  <p:embed/>
                </p:oleObj>
              </mc:Choice>
              <mc:Fallback>
                <p:oleObj name="Equation" r:id="rId17" imgW="584200" imgH="190500" progId="Equation.DSMT4">
                  <p:embed/>
                  <p:pic>
                    <p:nvPicPr>
                      <p:cNvPr id="4178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4381500"/>
                        <a:ext cx="10493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4" name="Object 12"/>
          <p:cNvGraphicFramePr>
            <a:graphicFrameLocks noChangeAspect="1"/>
          </p:cNvGraphicFramePr>
          <p:nvPr>
            <p:extLst/>
          </p:nvPr>
        </p:nvGraphicFramePr>
        <p:xfrm>
          <a:off x="5327650" y="4267200"/>
          <a:ext cx="387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4" name="Equation" r:id="rId19" imgW="215900" imgH="254000" progId="Equation.DSMT4">
                  <p:embed/>
                </p:oleObj>
              </mc:Choice>
              <mc:Fallback>
                <p:oleObj name="Equation" r:id="rId19" imgW="215900" imgH="254000" progId="Equation.DSMT4">
                  <p:embed/>
                  <p:pic>
                    <p:nvPicPr>
                      <p:cNvPr id="4178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267200"/>
                        <a:ext cx="387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5257800" y="1524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191000" y="1295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/>
          </p:nvPr>
        </p:nvGraphicFramePr>
        <p:xfrm>
          <a:off x="2514600" y="1238250"/>
          <a:ext cx="24955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5" name="Equation" r:id="rId21" imgW="1016000" imgH="457200" progId="Equation.DSMT4">
                  <p:embed/>
                </p:oleObj>
              </mc:Choice>
              <mc:Fallback>
                <p:oleObj name="Equation" r:id="rId21" imgW="1016000" imgH="45720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38250"/>
                        <a:ext cx="2495550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4965700" y="1524000"/>
          <a:ext cx="749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6" name="Equation" r:id="rId23" imgW="304800" imgH="228600" progId="Equation.DSMT4">
                  <p:embed/>
                </p:oleObj>
              </mc:Choice>
              <mc:Fallback>
                <p:oleObj name="Equation" r:id="rId23" imgW="304800" imgH="22860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524000"/>
                        <a:ext cx="7493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26502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Ex. 4.6 Justification for non-relativistic treatment of orbital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Are we justified for the non-relativistic treatment of the orbital electrons?</a:t>
            </a:r>
          </a:p>
          <a:p>
            <a:pPr lvl="1"/>
            <a:r>
              <a:rPr lang="en-US" dirty="0"/>
              <a:t>When do we apply relativistic treatment?</a:t>
            </a:r>
          </a:p>
          <a:p>
            <a:pPr lvl="2"/>
            <a:r>
              <a:rPr lang="en-US" dirty="0"/>
              <a:t>When v/c&gt;0.1</a:t>
            </a:r>
          </a:p>
          <a:p>
            <a:r>
              <a:rPr lang="en-US" dirty="0"/>
              <a:t>Orbital speed: </a:t>
            </a:r>
          </a:p>
          <a:p>
            <a:r>
              <a:rPr lang="en-US" dirty="0"/>
              <a:t>Thus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Feb. 27,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/>
          </p:nvPr>
        </p:nvGraphicFramePr>
        <p:xfrm>
          <a:off x="3429000" y="3352800"/>
          <a:ext cx="20081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5" name="Equation" r:id="rId3" imgW="977900" imgH="444500" progId="Equation.DSMT4">
                  <p:embed/>
                </p:oleObj>
              </mc:Choice>
              <mc:Fallback>
                <p:oleObj name="Equation" r:id="rId3" imgW="977900" imgH="444500" progId="Equation.DSMT4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2008188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/>
          </p:nvPr>
        </p:nvGraphicFramePr>
        <p:xfrm>
          <a:off x="762000" y="4648200"/>
          <a:ext cx="406876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6" name="Equation" r:id="rId5" imgW="1981200" imgH="571500" progId="Equation.DSMT4">
                  <p:embed/>
                </p:oleObj>
              </mc:Choice>
              <mc:Fallback>
                <p:oleObj name="Equation" r:id="rId5" imgW="1981200" imgH="571500" progId="Equation.DSMT4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4068762" cy="1174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/>
          </p:nvPr>
        </p:nvGraphicFramePr>
        <p:xfrm>
          <a:off x="4819650" y="4989513"/>
          <a:ext cx="21907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7" name="Equation" r:id="rId7" imgW="1066800" imgH="241300" progId="Equation.DSMT4">
                  <p:embed/>
                </p:oleObj>
              </mc:Choice>
              <mc:Fallback>
                <p:oleObj name="Equation" r:id="rId7" imgW="1066800" imgH="241300" progId="Equation.DSMT4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4989513"/>
                        <a:ext cx="2190750" cy="496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/>
          </p:nvPr>
        </p:nvGraphicFramePr>
        <p:xfrm>
          <a:off x="6934200" y="5105400"/>
          <a:ext cx="10175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8" name="Equation" r:id="rId9" imgW="495300" imgH="152400" progId="Equation.DSMT4">
                  <p:embed/>
                </p:oleObj>
              </mc:Choice>
              <mc:Fallback>
                <p:oleObj name="Equation" r:id="rId9" imgW="495300" imgH="152400" progId="Equation.DSMT4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05400"/>
                        <a:ext cx="1017588" cy="312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759463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34879</TotalTime>
  <Words>1022</Words>
  <Application>Microsoft Macintosh PowerPoint</Application>
  <PresentationFormat>On-screen Show (4:3)</PresentationFormat>
  <Paragraphs>155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#13</vt:lpstr>
      <vt:lpstr>Announcements</vt:lpstr>
      <vt:lpstr>PowerPoint Presentation</vt:lpstr>
      <vt:lpstr>The Planetary Model is Doomed </vt:lpstr>
      <vt:lpstr>The Bohr Model of the Hydrogen Atom – The assumptions</vt:lpstr>
      <vt:lpstr>How did Bohr Arrived at the angular momentum quantization?</vt:lpstr>
      <vt:lpstr>Bohr’s Quantized Radius of Hydrogen</vt:lpstr>
      <vt:lpstr>Bohr Radius</vt:lpstr>
      <vt:lpstr>Ex. 4.6 Justification for non-relativistic treatment of orbital e</vt:lpstr>
      <vt:lpstr>Uncertainties</vt:lpstr>
      <vt:lpstr>The Hydrogen Atom – Rydberg Equation</vt:lpstr>
      <vt:lpstr>Transitions in the Hydrogen Atom</vt:lpstr>
      <vt:lpstr>Fine Structure Constant</vt:lpstr>
      <vt:lpstr>Ex. 4.7: Determine the longest and shortest wavelengths observed in Paschen Series (n=3)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834</cp:revision>
  <cp:lastPrinted>2013-08-26T21:25:15Z</cp:lastPrinted>
  <dcterms:created xsi:type="dcterms:W3CDTF">2012-08-27T21:13:02Z</dcterms:created>
  <dcterms:modified xsi:type="dcterms:W3CDTF">2019-02-27T20:42:23Z</dcterms:modified>
</cp:coreProperties>
</file>