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9" r:id="rId3"/>
    <p:sldId id="750" r:id="rId4"/>
    <p:sldId id="724" r:id="rId5"/>
    <p:sldId id="725" r:id="rId6"/>
    <p:sldId id="726" r:id="rId7"/>
    <p:sldId id="727" r:id="rId8"/>
    <p:sldId id="728" r:id="rId9"/>
    <p:sldId id="729" r:id="rId10"/>
    <p:sldId id="730" r:id="rId11"/>
    <p:sldId id="731" r:id="rId12"/>
    <p:sldId id="732" r:id="rId13"/>
    <p:sldId id="733" r:id="rId14"/>
    <p:sldId id="751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2"/>
    <p:restoredTop sz="96291"/>
  </p:normalViewPr>
  <p:slideViewPr>
    <p:cSldViewPr>
      <p:cViewPr varScale="1">
        <p:scale>
          <a:sx n="78" d="100"/>
          <a:sy n="78" d="100"/>
        </p:scale>
        <p:origin x="18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8.emf"/><Relationship Id="rId18" Type="http://schemas.openxmlformats.org/officeDocument/2006/relationships/oleObject" Target="../embeddings/oleObject46.bin"/><Relationship Id="rId26" Type="http://schemas.openxmlformats.org/officeDocument/2006/relationships/image" Target="../media/image56.emf"/><Relationship Id="rId3" Type="http://schemas.openxmlformats.org/officeDocument/2006/relationships/image" Target="../media/image55.jpeg"/><Relationship Id="rId21" Type="http://schemas.openxmlformats.org/officeDocument/2006/relationships/image" Target="../media/image52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59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7.emf"/><Relationship Id="rId24" Type="http://schemas.openxmlformats.org/officeDocument/2006/relationships/oleObject" Target="../embeddings/oleObject49.bin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image" Target="../media/image58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51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57.emf"/><Relationship Id="rId30" Type="http://schemas.openxmlformats.org/officeDocument/2006/relationships/image" Target="../media/image6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9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6.e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65.e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62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emf"/><Relationship Id="rId11" Type="http://schemas.openxmlformats.org/officeDocument/2006/relationships/image" Target="../media/image75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4.emf"/><Relationship Id="rId4" Type="http://schemas.openxmlformats.org/officeDocument/2006/relationships/image" Target="../media/image49.emf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emf"/><Relationship Id="rId10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6.e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9.e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emf"/><Relationship Id="rId22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400" y="15240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27,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Bohr’s Hydrogen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Correspondence Principle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Importance of Bohr’s Hydrogen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Success and Failure of Bohr’s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/>
              <a:t>Uncertainties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/>
              <a:t>Statistical Uncertainty: A naturally occurring uncertainty due to the number of measurements</a:t>
            </a:r>
          </a:p>
          <a:p>
            <a:pPr lvl="1"/>
            <a:r>
              <a:rPr lang="en-US" dirty="0"/>
              <a:t>Usually estimated by taking the square root of the number of measurements or samples, √N</a:t>
            </a:r>
          </a:p>
          <a:p>
            <a:r>
              <a:rPr lang="en-US" dirty="0"/>
              <a:t>Systematic Uncertainty: Uncertainty due to unintended biases or unknown sources</a:t>
            </a:r>
          </a:p>
          <a:p>
            <a:pPr lvl="1"/>
            <a:r>
              <a:rPr lang="en-US" dirty="0"/>
              <a:t>Biases made by personal measurement habits</a:t>
            </a:r>
          </a:p>
          <a:p>
            <a:pPr lvl="1"/>
            <a:r>
              <a:rPr lang="en-US" dirty="0"/>
              <a:t>Some sources that could impact the measurements</a:t>
            </a:r>
          </a:p>
          <a:p>
            <a:r>
              <a:rPr lang="en-US" dirty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 – Rydberg Equation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Recalling the total E of an e in an atom, the n</a:t>
            </a:r>
            <a:r>
              <a:rPr lang="en-US" sz="2400" baseline="30000" dirty="0"/>
              <a:t>th</a:t>
            </a:r>
            <a:r>
              <a:rPr lang="en-US" sz="2400" dirty="0"/>
              <a:t> stationary states, E</a:t>
            </a:r>
            <a:r>
              <a:rPr lang="en-US" sz="2400" baseline="-25000" dirty="0"/>
              <a:t>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lowest energy or ground state energy</a:t>
            </a:r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/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76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377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90988"/>
              </p:ext>
            </p:extLst>
          </p:nvPr>
        </p:nvGraphicFramePr>
        <p:xfrm>
          <a:off x="42037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77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377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/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78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377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/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79" name="Equation" r:id="rId10" imgW="317500" imgH="203200" progId="Equation.DSMT4">
                  <p:embed/>
                </p:oleObj>
              </mc:Choice>
              <mc:Fallback>
                <p:oleObj name="Equation" r:id="rId10" imgW="317500" imgH="20320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/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0" name="Equation" r:id="rId12" imgW="469900" imgH="203200" progId="Equation.DSMT4">
                  <p:embed/>
                </p:oleObj>
              </mc:Choice>
              <mc:Fallback>
                <p:oleObj name="Equation" r:id="rId12" imgW="469900" imgH="203200" progId="Equation.DSMT4">
                  <p:embed/>
                  <p:pic>
                    <p:nvPicPr>
                      <p:cNvPr id="3778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/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1" name="Equation" r:id="rId14" imgW="292100" imgH="393700" progId="Equation.DSMT4">
                  <p:embed/>
                </p:oleObj>
              </mc:Choice>
              <mc:Fallback>
                <p:oleObj name="Equation" r:id="rId14" imgW="292100" imgH="39370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/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2" name="Equation" r:id="rId16" imgW="292100" imgH="393700" progId="Equation.DSMT4">
                  <p:embed/>
                </p:oleObj>
              </mc:Choice>
              <mc:Fallback>
                <p:oleObj name="Equation" r:id="rId16" imgW="292100" imgH="39370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/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3" name="Equation" r:id="rId18" imgW="622300" imgH="393700" progId="Equation.DSMT4">
                  <p:embed/>
                </p:oleObj>
              </mc:Choice>
              <mc:Fallback>
                <p:oleObj name="Equation" r:id="rId18" imgW="622300" imgH="393700" progId="Equation.DSMT4">
                  <p:embed/>
                  <p:pic>
                    <p:nvPicPr>
                      <p:cNvPr id="3778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/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4" name="Equation" r:id="rId20" imgW="990600" imgH="469900" progId="Equation.DSMT4">
                  <p:embed/>
                </p:oleObj>
              </mc:Choice>
              <mc:Fallback>
                <p:oleObj name="Equation" r:id="rId20" imgW="990600" imgH="4699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/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5" name="Equation" r:id="rId22" imgW="863600" imgH="469900" progId="Equation.DSMT4">
                  <p:embed/>
                </p:oleObj>
              </mc:Choice>
              <mc:Fallback>
                <p:oleObj name="Equation" r:id="rId22" imgW="863600" imgH="46990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/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86" name="Equation" r:id="rId24" imgW="749300" imgH="203200" progId="Equation.DSMT4">
                  <p:embed/>
                </p:oleObj>
              </mc:Choice>
              <mc:Fallback>
                <p:oleObj name="Equation" r:id="rId24" imgW="749300" imgH="20320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60D5405-5978-2741-A39C-6309378863F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00714" y="1066800"/>
            <a:ext cx="561686" cy="712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D1301-4454-2049-BB2D-20134E0DB69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72000" y="1143000"/>
            <a:ext cx="840828" cy="66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1BFB2-1C97-7048-B72D-009DFCB37F5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10200" y="1030702"/>
            <a:ext cx="2844800" cy="835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A541F-D6F3-184A-B7AA-4B7212FBE51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29600" y="1295400"/>
            <a:ext cx="764899" cy="33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044FC7-93F8-D540-8C49-498079BAF3B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16588" y="6249092"/>
            <a:ext cx="2438400" cy="4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1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584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 (n=1):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 series (n=2):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995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 speed on an orbit 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state,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constant, </a:t>
            </a:r>
            <a:r>
              <a:rPr lang="en-US" b="1" dirty="0" err="1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/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0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3799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/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1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379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/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2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379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/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3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379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/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4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379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/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5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3799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/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6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379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/>
          </p:nvPr>
        </p:nvGraphicFramePr>
        <p:xfrm>
          <a:off x="2139950" y="5257800"/>
          <a:ext cx="44529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7" name="Equation" r:id="rId17" imgW="2501900" imgH="546100" progId="Equation.DSMT4">
                  <p:embed/>
                </p:oleObj>
              </mc:Choice>
              <mc:Fallback>
                <p:oleObj name="Equation" r:id="rId17" imgW="2501900" imgH="546100" progId="Equation.DSMT4">
                  <p:embed/>
                  <p:pic>
                    <p:nvPicPr>
                      <p:cNvPr id="379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257800"/>
                        <a:ext cx="44529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/>
          </p:nvPr>
        </p:nvGraphicFramePr>
        <p:xfrm>
          <a:off x="6629400" y="53848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18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379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848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5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dirty="0"/>
              <a:t>Ex. 4.7: Determine the longest and shortest wavelengths observed in </a:t>
            </a:r>
            <a:r>
              <a:rPr lang="en-US" sz="3600" dirty="0" err="1"/>
              <a:t>Paschen</a:t>
            </a:r>
            <a:r>
              <a:rPr lang="en-US" sz="3600" dirty="0"/>
              <a:t> Series (n=3)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We use the equation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F1A0F61-0977-F543-8230-1ADA46E58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63248"/>
              </p:ext>
            </p:extLst>
          </p:nvPr>
        </p:nvGraphicFramePr>
        <p:xfrm>
          <a:off x="1328737" y="2040904"/>
          <a:ext cx="71489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5" name="Equation" r:id="rId3" imgW="292100" imgH="393700" progId="Equation.DSMT4">
                  <p:embed/>
                </p:oleObj>
              </mc:Choice>
              <mc:Fallback>
                <p:oleObj name="Equation" r:id="rId3" imgW="292100" imgH="39370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7" y="2040904"/>
                        <a:ext cx="71489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4448D4E2-7663-0349-B318-44B4CA828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10105"/>
              </p:ext>
            </p:extLst>
          </p:nvPr>
        </p:nvGraphicFramePr>
        <p:xfrm>
          <a:off x="2020439" y="2040904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6" name="Equation" r:id="rId5" imgW="863600" imgH="469900" progId="Equation.DSMT4">
                  <p:embed/>
                </p:oleObj>
              </mc:Choice>
              <mc:Fallback>
                <p:oleObj name="Equation" r:id="rId5" imgW="863600" imgH="46990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39" y="2040904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76469DE-1625-8C4C-BE78-14E361FA8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997201"/>
            <a:ext cx="4173833" cy="965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77F734-663E-4243-9EC0-65A244727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412" y="3749514"/>
            <a:ext cx="3127070" cy="670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88D828-3393-1143-9C6F-F544E0321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229" y="3172367"/>
            <a:ext cx="2273300" cy="637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D0F6B9-EFFB-184B-ABDE-CA8F8D4EE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4419600"/>
            <a:ext cx="3906162" cy="950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6971C-CB8F-DC41-9D2E-171DF1B542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3272" y="4530966"/>
            <a:ext cx="2550528" cy="6376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F1EF9A-4AA2-6B44-BFB1-9595588194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3603" y="5168598"/>
            <a:ext cx="2903702" cy="6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415290"/>
            <a:ext cx="8458200" cy="5909310"/>
          </a:xfrm>
        </p:spPr>
        <p:txBody>
          <a:bodyPr/>
          <a:lstStyle/>
          <a:p>
            <a:pPr eaLnBrk="1" hangingPunct="1"/>
            <a:r>
              <a:rPr lang="en-US" sz="2000" dirty="0"/>
              <a:t>Homework #3</a:t>
            </a:r>
          </a:p>
          <a:p>
            <a:pPr lvl="1" eaLnBrk="1" hangingPunct="1"/>
            <a:r>
              <a:rPr lang="en-US" sz="1800" dirty="0"/>
              <a:t>End of chapter problems on CH4: 5, 14, 17, 21, 23 and 45</a:t>
            </a:r>
          </a:p>
          <a:p>
            <a:pPr lvl="1" eaLnBrk="1" hangingPunct="1"/>
            <a:r>
              <a:rPr lang="en-US" sz="1800" dirty="0"/>
              <a:t>Due: Monday, March 18</a:t>
            </a:r>
            <a:endParaRPr lang="en-US" sz="1600" dirty="0"/>
          </a:p>
          <a:p>
            <a:pPr eaLnBrk="1" hangingPunct="1"/>
            <a:r>
              <a:rPr lang="en-US" sz="2000" dirty="0"/>
              <a:t>Reminder: Midterm Exam</a:t>
            </a:r>
          </a:p>
          <a:p>
            <a:pPr lvl="1" eaLnBrk="1" hangingPunct="1"/>
            <a:r>
              <a:rPr lang="en-US" sz="1800" dirty="0"/>
              <a:t>In class next Wednesday, March. 6</a:t>
            </a:r>
          </a:p>
          <a:p>
            <a:pPr lvl="1" eaLnBrk="1" hangingPunct="1"/>
            <a:r>
              <a:rPr lang="en-US" sz="1800" dirty="0"/>
              <a:t>Covers from CH1.1 through what we learn March 4 plus the math refresher in the appendices</a:t>
            </a:r>
          </a:p>
          <a:p>
            <a:pPr lvl="1" eaLnBrk="1" hangingPunct="1"/>
            <a:r>
              <a:rPr lang="en-US" sz="1800" dirty="0"/>
              <a:t>Mid-term exam constitutes 20% of the total</a:t>
            </a:r>
          </a:p>
          <a:p>
            <a:pPr lvl="1" eaLnBrk="1" hangingPunct="1"/>
            <a:r>
              <a:rPr lang="en-US" sz="18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18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1800" dirty="0"/>
              <a:t>No derivations, word definitions or setups or solutions of any problems!</a:t>
            </a:r>
          </a:p>
          <a:p>
            <a:pPr lvl="2" eaLnBrk="1" hangingPunct="1"/>
            <a:r>
              <a:rPr lang="en-US" sz="1600" dirty="0"/>
              <a:t>No Lorentz velocity addition formula!</a:t>
            </a:r>
          </a:p>
          <a:p>
            <a:pPr lvl="2" eaLnBrk="1" hangingPunct="1"/>
            <a:r>
              <a:rPr lang="en-US" sz="1600" dirty="0"/>
              <a:t>No Maxwell’s equations!</a:t>
            </a:r>
          </a:p>
          <a:p>
            <a:pPr lvl="1" eaLnBrk="1" hangingPunct="1"/>
            <a:r>
              <a:rPr lang="en-US" sz="1800" dirty="0"/>
              <a:t>No additional formulae or values of constants will be provided!</a:t>
            </a:r>
          </a:p>
          <a:p>
            <a:pPr eaLnBrk="1" hangingPunct="1"/>
            <a:r>
              <a:rPr lang="en-US" sz="2000" dirty="0"/>
              <a:t>Special Colloquium this Friday </a:t>
            </a:r>
          </a:p>
          <a:p>
            <a:pPr lvl="1" eaLnBrk="1" hangingPunct="1"/>
            <a:r>
              <a:rPr lang="en-US" sz="1800" dirty="0"/>
              <a:t>4pm, Friday, Mar. 1, SH101</a:t>
            </a:r>
          </a:p>
          <a:p>
            <a:pPr lvl="1" eaLnBrk="1" hangingPunct="1"/>
            <a:r>
              <a:rPr lang="en-US" sz="1800" dirty="0"/>
              <a:t>Mr. Steve Battel, Battel Engineering, member of National Academy of Engineering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600" dirty="0"/>
          </a:p>
          <a:p>
            <a:pPr lvl="1" eaLnBrk="1" hangingPunct="1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3AF96-46EA-9641-92BF-37CD7220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6DA45BC-AD58-6848-99BF-5619BA564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dirty="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the classical E&amp;M theory, an accelerated electric charge radiates energy (electromagnetic radiation) which means total energy must decrease. </a:t>
            </a:r>
            <a:r>
              <a:rPr lang="en-US" sz="2400" dirty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>
                <a:solidFill>
                  <a:srgbClr val="3333CC"/>
                </a:solidFill>
              </a:rPr>
              <a:t>Radius 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</a:p>
          <a:p>
            <a:pPr>
              <a:spcBef>
                <a:spcPct val="0"/>
              </a:spcBef>
              <a:buNone/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26252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The Bohr Model of the Hydrogen Atom – </a:t>
            </a:r>
            <a:r>
              <a:rPr lang="en-US" sz="2800" b="1" dirty="0"/>
              <a:t>The assumptions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8915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“Stationary” states or orbits must exist in atoms, i.e., orbiting electrons </a:t>
            </a:r>
            <a:r>
              <a:rPr lang="en-US" sz="2400" b="1" i="1" u="sng" dirty="0">
                <a:solidFill>
                  <a:srgbClr val="FF0000"/>
                </a:solidFill>
              </a:rPr>
              <a:t>do not radiate</a:t>
            </a:r>
            <a:r>
              <a:rPr lang="en-US" sz="2400" dirty="0"/>
              <a:t> energy in these orbits. These orbits or stationary states are of a fixed definite energy E.  (Niels Bohr was awarded Nobel in 1922 for this!)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/>
              <a:t> </a:t>
            </a:r>
            <a:r>
              <a:rPr lang="en-US" sz="2400" dirty="0"/>
              <a:t>The emission or absorption of electromagnetic radiation can occur only in conjunction with a transition between two stationary states. The frequency, f, of this radiation is proportional to the </a:t>
            </a:r>
            <a:r>
              <a:rPr lang="en-US" sz="2400" i="1" dirty="0"/>
              <a:t>difference </a:t>
            </a:r>
            <a:r>
              <a:rPr lang="en-US" sz="2400" dirty="0"/>
              <a:t>in the energies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                                    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>
                <a:ea typeface="Arial" pitchFamily="-84" charset="0"/>
                <a:cs typeface="Arial" pitchFamily="-84" charset="0"/>
              </a:rPr>
              <a:t> where h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>
                <a:ea typeface="Arial" pitchFamily="-84" charset="0"/>
                <a:cs typeface="Arial" pitchFamily="-84" charset="0"/>
              </a:rPr>
              <a:t>Bohr thought this has to do with the fundamental length of order ~10</a:t>
            </a:r>
            <a:r>
              <a:rPr lang="en-US" sz="2000" i="1" baseline="30000" dirty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Classical laws of physics govern the dynamic equilibrium of the stationary state but they do not apply to the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 quantized as</a:t>
            </a:r>
            <a:br>
              <a:rPr lang="en-US" sz="2400" dirty="0"/>
            </a:br>
            <a:r>
              <a:rPr lang="en-US" sz="2400" b="1" i="1" u="sng" dirty="0">
                <a:solidFill>
                  <a:srgbClr val="FF0000"/>
                </a:solidFill>
              </a:rPr>
              <a:t>K</a:t>
            </a:r>
            <a:r>
              <a:rPr lang="en-US" sz="2400" b="1" u="sng" dirty="0">
                <a:solidFill>
                  <a:srgbClr val="FF0000"/>
                </a:solidFill>
              </a:rPr>
              <a:t> = </a:t>
            </a:r>
            <a:r>
              <a:rPr lang="en-US" sz="2400" b="1" i="1" u="sng" dirty="0">
                <a:solidFill>
                  <a:srgbClr val="FF0000"/>
                </a:solidFill>
              </a:rPr>
              <a:t>nhf</a:t>
            </a:r>
            <a:r>
              <a:rPr lang="en-US" sz="2400" b="1" u="sng" baseline="-25000" dirty="0">
                <a:solidFill>
                  <a:srgbClr val="FF0000"/>
                </a:solidFill>
              </a:rPr>
              <a:t>orb</a:t>
            </a:r>
            <a:r>
              <a:rPr lang="en-US" sz="2400" b="1" u="sng" dirty="0">
                <a:solidFill>
                  <a:srgbClr val="FF0000"/>
                </a:solidFill>
              </a:rPr>
              <a:t>/2</a:t>
            </a:r>
            <a:r>
              <a:rPr lang="en-US" sz="2400" dirty="0"/>
              <a:t>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rotation. This is equivalent to the angular momentum of a stationary state to be an integral multiple of 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DEAC8-281E-FE44-A4E9-51CB81C5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98226"/>
            <a:ext cx="565150" cy="350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899E8B-C16B-5040-ACB3-5C70F1FB0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020" y="5800159"/>
            <a:ext cx="425450" cy="2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How did Bohr Arrived at the angular momentum quantization?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 quantized as</a:t>
            </a:r>
            <a:br>
              <a:rPr lang="en-US" sz="2400" dirty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/>
              <a:t>f</a:t>
            </a:r>
            <a:r>
              <a:rPr lang="en-US" sz="2400" baseline="-25000" dirty="0"/>
              <a:t>orb</a:t>
            </a:r>
            <a:r>
              <a:rPr lang="en-US" sz="2400" dirty="0"/>
              <a:t> is the frequency of rotation in the given orbit. This is equivalent to the angular momentum of a stationary state to be an integral multiple of h/2</a:t>
            </a:r>
            <a:r>
              <a:rPr lang="en-US" sz="2400" dirty="0">
                <a:latin typeface="Symbol" charset="2"/>
                <a:cs typeface="Symbol" charset="2"/>
              </a:rPr>
              <a:t>π</a:t>
            </a:r>
            <a:r>
              <a:rPr lang="en-US" sz="2400" dirty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Thus, we can rewrite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45083"/>
              </p:ext>
            </p:extLst>
          </p:nvPr>
        </p:nvGraphicFramePr>
        <p:xfrm>
          <a:off x="38655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2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65037"/>
              </p:ext>
            </p:extLst>
          </p:nvPr>
        </p:nvGraphicFramePr>
        <p:xfrm>
          <a:off x="45243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3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416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14025"/>
              </p:ext>
            </p:extLst>
          </p:nvPr>
        </p:nvGraphicFramePr>
        <p:xfrm>
          <a:off x="670560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4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60007"/>
              </p:ext>
            </p:extLst>
          </p:nvPr>
        </p:nvGraphicFramePr>
        <p:xfrm>
          <a:off x="29368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5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3752"/>
              </p:ext>
            </p:extLst>
          </p:nvPr>
        </p:nvGraphicFramePr>
        <p:xfrm>
          <a:off x="18288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6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14575"/>
              </p:ext>
            </p:extLst>
          </p:nvPr>
        </p:nvGraphicFramePr>
        <p:xfrm>
          <a:off x="53086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7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416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24360"/>
              </p:ext>
            </p:extLst>
          </p:nvPr>
        </p:nvGraphicFramePr>
        <p:xfrm>
          <a:off x="64579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8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28291"/>
              </p:ext>
            </p:extLst>
          </p:nvPr>
        </p:nvGraphicFramePr>
        <p:xfrm>
          <a:off x="769620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89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27671"/>
              </p:ext>
            </p:extLst>
          </p:nvPr>
        </p:nvGraphicFramePr>
        <p:xfrm>
          <a:off x="51181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90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416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9081"/>
              </p:ext>
            </p:extLst>
          </p:nvPr>
        </p:nvGraphicFramePr>
        <p:xfrm>
          <a:off x="63357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91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416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94546"/>
              </p:ext>
            </p:extLst>
          </p:nvPr>
        </p:nvGraphicFramePr>
        <p:xfrm>
          <a:off x="78295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92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416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142347"/>
              </p:ext>
            </p:extLst>
          </p:nvPr>
        </p:nvGraphicFramePr>
        <p:xfrm>
          <a:off x="40338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93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4167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10291"/>
              </p:ext>
            </p:extLst>
          </p:nvPr>
        </p:nvGraphicFramePr>
        <p:xfrm>
          <a:off x="6162675" y="51054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94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4167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51054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7277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4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Bohr’s Quantized Radius of Hydrogen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 angular momentum is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 the speed of an orbiting </a:t>
            </a:r>
            <a:r>
              <a:rPr lang="en-US" sz="2800" dirty="0" err="1"/>
              <a:t>e</a:t>
            </a:r>
            <a:r>
              <a:rPr lang="en-US" sz="2800" dirty="0"/>
              <a:t> can be written</a:t>
            </a:r>
          </a:p>
          <a:p>
            <a:pPr eaLnBrk="1" hangingPunct="1"/>
            <a:r>
              <a:rPr lang="en-US" sz="2800" dirty="0"/>
              <a:t>From the Newton’s law for a circular motion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 from the above two equations, we can get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/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87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376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/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88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/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89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/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0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/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1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/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2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/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3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/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4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/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5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/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96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90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 radius of the hydrogen atom for the n</a:t>
            </a:r>
            <a:r>
              <a:rPr lang="en-US" sz="2800" baseline="30000" dirty="0"/>
              <a:t>th</a:t>
            </a:r>
            <a:r>
              <a:rPr lang="en-US" sz="2800" dirty="0"/>
              <a:t> stationary state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/>
              <a:t> for a given stationary state is:</a:t>
            </a:r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 smallest diameter of the hydrogen atom is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OMG!!  The fundamental length!!</a:t>
            </a:r>
            <a:endParaRPr lang="en-US" sz="2800" dirty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56101"/>
              </p:ext>
            </p:extLst>
          </p:nvPr>
        </p:nvGraphicFramePr>
        <p:xfrm>
          <a:off x="290513" y="3177159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4" name="Equation" r:id="rId3" imgW="304800" imgH="203200" progId="Equation.DSMT4">
                  <p:embed/>
                </p:oleObj>
              </mc:Choice>
              <mc:Fallback>
                <p:oleObj name="Equation" r:id="rId3" imgW="304800" imgH="203200" progId="Equation.DSMT4">
                  <p:embed/>
                  <p:pic>
                    <p:nvPicPr>
                      <p:cNvPr id="417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177159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47625"/>
              </p:ext>
            </p:extLst>
          </p:nvPr>
        </p:nvGraphicFramePr>
        <p:xfrm>
          <a:off x="852488" y="2932684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5" name="Equation" r:id="rId5" imgW="622300" imgH="457200" progId="Equation.DSMT4">
                  <p:embed/>
                </p:oleObj>
              </mc:Choice>
              <mc:Fallback>
                <p:oleObj name="Equation" r:id="rId5" imgW="622300" imgH="457200" progId="Equation.DSMT4">
                  <p:embed/>
                  <p:pic>
                    <p:nvPicPr>
                      <p:cNvPr id="417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32684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610874"/>
              </p:ext>
            </p:extLst>
          </p:nvPr>
        </p:nvGraphicFramePr>
        <p:xfrm>
          <a:off x="2057400" y="2895600"/>
          <a:ext cx="5404808" cy="8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6" name="Equation" r:id="rId7" imgW="3530600" imgH="571500" progId="Equation.DSMT4">
                  <p:embed/>
                </p:oleObj>
              </mc:Choice>
              <mc:Fallback>
                <p:oleObj name="Equation" r:id="rId7" imgW="3530600" imgH="571500" progId="Equation.DSMT4">
                  <p:embed/>
                  <p:pic>
                    <p:nvPicPr>
                      <p:cNvPr id="417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5404808" cy="8752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350270"/>
              </p:ext>
            </p:extLst>
          </p:nvPr>
        </p:nvGraphicFramePr>
        <p:xfrm>
          <a:off x="7543800" y="3124772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7" name="Equation" r:id="rId9" imgW="863600" imgH="190500" progId="Equation.DSMT4">
                  <p:embed/>
                </p:oleObj>
              </mc:Choice>
              <mc:Fallback>
                <p:oleObj name="Equation" r:id="rId9" imgW="863600" imgH="190500" progId="Equation.DSMT4">
                  <p:embed/>
                  <p:pic>
                    <p:nvPicPr>
                      <p:cNvPr id="417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24772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/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8" name="Equation" r:id="rId11" imgW="254000" imgH="165100" progId="Equation.DSMT4">
                  <p:embed/>
                </p:oleObj>
              </mc:Choice>
              <mc:Fallback>
                <p:oleObj name="Equation" r:id="rId11" imgW="254000" imgH="165100" progId="Equation.DSMT4">
                  <p:embed/>
                  <p:pic>
                    <p:nvPicPr>
                      <p:cNvPr id="417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/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9" name="Equation" r:id="rId13" imgW="342900" imgH="203200" progId="Equation.DSMT4">
                  <p:embed/>
                </p:oleObj>
              </mc:Choice>
              <mc:Fallback>
                <p:oleObj name="Equation" r:id="rId13" imgW="342900" imgH="203200" progId="Equation.DSMT4">
                  <p:embed/>
                  <p:pic>
                    <p:nvPicPr>
                      <p:cNvPr id="417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/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0" name="Equation" r:id="rId15" imgW="381000" imgH="203200" progId="Equation.DSMT4">
                  <p:embed/>
                </p:oleObj>
              </mc:Choice>
              <mc:Fallback>
                <p:oleObj name="Equation" r:id="rId15" imgW="381000" imgH="20320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/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1" name="Equation" r:id="rId17" imgW="584200" imgH="190500" progId="Equation.DSMT4">
                  <p:embed/>
                </p:oleObj>
              </mc:Choice>
              <mc:Fallback>
                <p:oleObj name="Equation" r:id="rId17" imgW="584200" imgH="190500" progId="Equation.DSMT4">
                  <p:embed/>
                  <p:pic>
                    <p:nvPicPr>
                      <p:cNvPr id="417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/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2" name="Equation" r:id="rId19" imgW="215900" imgH="254000" progId="Equation.DSMT4">
                  <p:embed/>
                </p:oleObj>
              </mc:Choice>
              <mc:Fallback>
                <p:oleObj name="Equation" r:id="rId19" imgW="215900" imgH="2540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1238250"/>
          <a:ext cx="2495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3" name="Equation" r:id="rId21" imgW="1016000" imgH="457200" progId="Equation.DSMT4">
                  <p:embed/>
                </p:oleObj>
              </mc:Choice>
              <mc:Fallback>
                <p:oleObj name="Equation" r:id="rId21" imgW="1016000" imgH="4572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38250"/>
                        <a:ext cx="249555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965700" y="1524000"/>
          <a:ext cx="749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4" name="Equation" r:id="rId23" imgW="304800" imgH="228600" progId="Equation.DSMT4">
                  <p:embed/>
                </p:oleObj>
              </mc:Choice>
              <mc:Fallback>
                <p:oleObj name="Equation" r:id="rId23" imgW="304800" imgH="2286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524000"/>
                        <a:ext cx="749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650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Ex. 4.6 Justification for non-relativistic treatment of orbital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Are we justified for the non-relativistic treatment of the orbital electrons?</a:t>
            </a:r>
          </a:p>
          <a:p>
            <a:pPr lvl="1"/>
            <a:r>
              <a:rPr lang="en-US" dirty="0"/>
              <a:t>When do we apply relativistic treatment?</a:t>
            </a:r>
          </a:p>
          <a:p>
            <a:pPr lvl="2"/>
            <a:r>
              <a:rPr lang="en-US" dirty="0"/>
              <a:t>When v/c&gt;0.1</a:t>
            </a:r>
          </a:p>
          <a:p>
            <a:r>
              <a:rPr lang="en-US" dirty="0"/>
              <a:t>Orbital speed: </a:t>
            </a:r>
          </a:p>
          <a:p>
            <a:r>
              <a:rPr lang="en-US" dirty="0"/>
              <a:t>Thus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7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/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8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/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9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/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0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7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34878</TotalTime>
  <Words>1022</Words>
  <Application>Microsoft Macintosh PowerPoint</Application>
  <PresentationFormat>On-screen Show (4:3)</PresentationFormat>
  <Paragraphs>155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#13</vt:lpstr>
      <vt:lpstr>Announcements</vt:lpstr>
      <vt:lpstr>PowerPoint Presentation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Ex. 4.6 Justification for non-relativistic treatment of orbital e</vt:lpstr>
      <vt:lpstr>Uncertainties</vt:lpstr>
      <vt:lpstr>The Hydrogen Atom – Rydberg Equation</vt:lpstr>
      <vt:lpstr>Transitions in the Hydrogen Atom</vt:lpstr>
      <vt:lpstr>Fine Structure Constant</vt:lpstr>
      <vt:lpstr>Ex. 4.7: Determine the longest and shortest wavelengths observed in Paschen Series (n=3)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833</cp:revision>
  <cp:lastPrinted>2013-08-26T21:25:15Z</cp:lastPrinted>
  <dcterms:created xsi:type="dcterms:W3CDTF">2012-08-27T21:13:02Z</dcterms:created>
  <dcterms:modified xsi:type="dcterms:W3CDTF">2019-02-27T20:41:08Z</dcterms:modified>
</cp:coreProperties>
</file>