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39" r:id="rId3"/>
    <p:sldId id="750" r:id="rId4"/>
    <p:sldId id="752" r:id="rId5"/>
    <p:sldId id="751" r:id="rId6"/>
    <p:sldId id="734" r:id="rId7"/>
    <p:sldId id="735" r:id="rId8"/>
    <p:sldId id="736" r:id="rId9"/>
    <p:sldId id="737" r:id="rId10"/>
    <p:sldId id="738" r:id="rId11"/>
    <p:sldId id="710" r:id="rId12"/>
    <p:sldId id="711" r:id="rId13"/>
    <p:sldId id="712" r:id="rId14"/>
    <p:sldId id="739" r:id="rId15"/>
    <p:sldId id="740" r:id="rId16"/>
    <p:sldId id="741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2"/>
    <p:restoredTop sz="96291"/>
  </p:normalViewPr>
  <p:slideViewPr>
    <p:cSldViewPr>
      <p:cViewPr varScale="1">
        <p:scale>
          <a:sx n="104" d="100"/>
          <a:sy n="104" d="100"/>
        </p:scale>
        <p:origin x="200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emf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oleObject" Target="../embeddings/oleObject13.bin"/><Relationship Id="rId30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9.emf"/><Relationship Id="rId3" Type="http://schemas.openxmlformats.org/officeDocument/2006/relationships/image" Target="../media/image31.jpeg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5611" y="1524000"/>
            <a:ext cx="2824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March 4,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Correspondence Principle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Importance of Bohr’s Hydrogen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Success and Failure of Bohr’s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X-ray 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Bragg’s Law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 but it had its limitations.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atoms (H, He+, Li++..)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/>
              <a:t>Works even for ions </a:t>
            </a:r>
            <a:r>
              <a:rPr lang="en-US" dirty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>
                <a:sym typeface="Wingdings"/>
              </a:rPr>
              <a:t>The charge of the nucleus</a:t>
            </a:r>
            <a:endParaRPr lang="en-US" dirty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/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6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3840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1226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Characteristic 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 a transition occurs in a heavy atom, the radiation emitted is an </a:t>
            </a:r>
            <a:r>
              <a:rPr lang="en-US" sz="2800" b="1" dirty="0" err="1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01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0775678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     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    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4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4194175" y="4572000"/>
          <a:ext cx="3498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0" name="Equation" r:id="rId5" imgW="1130300" imgH="393700" progId="Equation.DSMT4">
                  <p:embed/>
                </p:oleObj>
              </mc:Choice>
              <mc:Fallback>
                <p:oleObj name="Equation" r:id="rId5" imgW="1130300" imgH="3937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572000"/>
                        <a:ext cx="349885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9662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dirty="0"/>
              <a:t> ray is produced from </a:t>
            </a:r>
            <a:r>
              <a:rPr lang="en-US" i="1" dirty="0" err="1"/>
              <a:t>n</a:t>
            </a:r>
            <a:r>
              <a:rPr lang="en-US" dirty="0"/>
              <a:t> = 2 to </a:t>
            </a:r>
            <a:r>
              <a:rPr lang="en-US" i="1" dirty="0" err="1"/>
              <a:t>n</a:t>
            </a:r>
            <a:r>
              <a:rPr lang="en-US" dirty="0"/>
              <a:t> = 1 transition.</a:t>
            </a:r>
          </a:p>
          <a:p>
            <a:pPr eaLnBrk="1" hangingPunct="1"/>
            <a:r>
              <a:rPr lang="en-US" dirty="0"/>
              <a:t>In general, the K series of </a:t>
            </a:r>
            <a:r>
              <a:rPr lang="en-US" dirty="0" err="1"/>
              <a:t>x</a:t>
            </a:r>
            <a:r>
              <a:rPr lang="en-US" dirty="0"/>
              <a:t> 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</a:p>
          <a:p>
            <a:pPr eaLnBrk="1" hangingPunct="1">
              <a:buFont typeface="Arial"/>
              <a:buChar char="•"/>
            </a:pPr>
            <a:r>
              <a:rPr lang="en-US" dirty="0"/>
              <a:t>Moseley’s research clarified the importance of the electron shells for all the elements, not just for hydrogen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sym typeface="Wingdings"/>
              </a:rPr>
              <a:t>Concluded correctly that atomic number Z, rather than the atomic weight, is the determining factor in ordering of the periodic table</a:t>
            </a:r>
            <a:endParaRPr lang="en-US" dirty="0"/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2590800"/>
            <a:ext cx="1219200" cy="8382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600200" y="1600200"/>
          <a:ext cx="3532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91"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353218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5086350" y="1600200"/>
          <a:ext cx="238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92" name="Equation" r:id="rId6" imgW="1155700" imgH="431800" progId="Equation.DSMT4">
                  <p:embed/>
                </p:oleObj>
              </mc:Choice>
              <mc:Fallback>
                <p:oleObj name="Equation" r:id="rId6" imgW="1155700" imgH="4318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600200"/>
                        <a:ext cx="238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7948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/>
              <a:t>Atomic 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ionization KE transfer from electrons to atoms.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When the accelerating 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energy going through the mercury vapor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When the accelerating voltage is above 5 V, 10V, etc..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5105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94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371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096000" y="28956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3528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3013139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 which can be considered as 0.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Above 4.88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, the current drops because scattered electrons no longer reach the collector until the accelerating voltage reaches 9.76 </a:t>
            </a:r>
            <a:r>
              <a:rPr lang="en-US" sz="2000" dirty="0" err="1">
                <a:solidFill>
                  <a:schemeClr val="accent2"/>
                </a:solidFill>
                <a:latin typeface="+mn-lt"/>
              </a:rPr>
              <a:t>eV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7200" y="2209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(mercury) has an excitation energy of 4.88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14545969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X-Ray Scattering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15240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Max von Laue suggested that if X rays were a form of electromagnetic radiation, interference effects should be observed. (Wave property!!)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Crystals act as three-dimensional gratings, scattering the waves and producing observable interference effects.</a:t>
            </a:r>
          </a:p>
        </p:txBody>
      </p:sp>
      <p:pic>
        <p:nvPicPr>
          <p:cNvPr id="174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36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5290"/>
            <a:ext cx="8801100" cy="5909310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000" dirty="0"/>
              <a:t>Reminder: Homework #3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End of chapter problems on CH4: 5, 14, 17, 21, 23 and 45; Due: Monday, March 18</a:t>
            </a:r>
            <a:endParaRPr lang="en-US" sz="1600" dirty="0"/>
          </a:p>
          <a:p>
            <a:pPr eaLnBrk="1" hangingPunct="1">
              <a:spcBef>
                <a:spcPts val="200"/>
              </a:spcBef>
            </a:pPr>
            <a:r>
              <a:rPr lang="en-US" sz="2000" dirty="0"/>
              <a:t>Reminder: Midterm Exam</a:t>
            </a:r>
            <a:endParaRPr lang="en-US" sz="1800" dirty="0"/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Covers from CH1.1 through CH4.7 plus the math refresher in the appendices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Mid-term exam constitutes 20% of the total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No derivations, word definitions or setups or solutions of any problems!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No Lorentz velocity addition formula!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No Maxwell’s equations!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No additional formulae or values of constants will be provided!</a:t>
            </a:r>
          </a:p>
          <a:p>
            <a:pPr eaLnBrk="1" hangingPunct="1"/>
            <a:r>
              <a:rPr lang="en-US" sz="2000" dirty="0"/>
              <a:t>Mid-term grade discussions in my office CPB342</a:t>
            </a:r>
          </a:p>
          <a:p>
            <a:pPr lvl="1" eaLnBrk="1" hangingPunct="1"/>
            <a:r>
              <a:rPr lang="en-US" sz="1800" dirty="0"/>
              <a:t>Monday, March 18 class for the first 45min, from 1:50 – 2:30: Last name starts A – C </a:t>
            </a:r>
          </a:p>
          <a:p>
            <a:pPr lvl="1" eaLnBrk="1" hangingPunct="1"/>
            <a:r>
              <a:rPr lang="en-US" sz="1800" dirty="0"/>
              <a:t>Wednesday, March 20: 12:30 – 1:00: Last name starts D – K; 1 – 1:30: L – P: 1:30 – 2:00: P - Z</a:t>
            </a:r>
          </a:p>
          <a:p>
            <a:pPr lvl="1" eaLnBrk="1" hangingPunct="1"/>
            <a:r>
              <a:rPr lang="en-US" sz="1800" dirty="0"/>
              <a:t>Extremely important for you to come and talk to me about the prospect of your grade</a:t>
            </a:r>
            <a:endParaRPr lang="en-US" sz="2400" dirty="0"/>
          </a:p>
          <a:p>
            <a:pPr eaLnBrk="1" hangingPunct="1">
              <a:spcBef>
                <a:spcPts val="200"/>
              </a:spcBef>
            </a:pPr>
            <a:r>
              <a:rPr lang="en-US" sz="2200" dirty="0"/>
              <a:t>Colloquium this week; </a:t>
            </a:r>
            <a:r>
              <a:rPr lang="en-US" sz="1800" dirty="0"/>
              <a:t>4:00pm Wed. Mar. 6 in SH101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Dr. A. </a:t>
            </a:r>
            <a:r>
              <a:rPr lang="en-US" sz="1800" dirty="0" err="1"/>
              <a:t>Naumov</a:t>
            </a:r>
            <a:r>
              <a:rPr lang="en-US" sz="1800" dirty="0"/>
              <a:t> of TCU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D3267D-B9A1-F94A-9DB4-508AE9B25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9E4E231-FFC2-7041-B787-65A36036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EA2D0A8-C039-BE4F-9AA0-FA124068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E4D17F-A42D-1D4A-AE2A-68D560B4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0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Mon. March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DF798-0697-F947-BA50-F6220D5723A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/>
              <a:t>Group Research Projects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Detailed studies on important discoveries and theories that set the foundation of modern physics</a:t>
            </a:r>
          </a:p>
          <a:p>
            <a:pPr eaLnBrk="1" hangingPunct="1">
              <a:defRPr/>
            </a:pPr>
            <a:r>
              <a:rPr lang="en-US" altLang="en-US" dirty="0"/>
              <a:t>Final project consists of</a:t>
            </a:r>
          </a:p>
          <a:p>
            <a:pPr lvl="1" eaLnBrk="1" hangingPunct="1">
              <a:defRPr/>
            </a:pPr>
            <a:r>
              <a:rPr lang="en-US" altLang="en-US" dirty="0"/>
              <a:t>A 5 – 10 page paper each : 10% of the total</a:t>
            </a:r>
          </a:p>
          <a:p>
            <a:pPr lvl="1" eaLnBrk="1" hangingPunct="1">
              <a:defRPr/>
            </a:pPr>
            <a:r>
              <a:rPr lang="en-US" altLang="en-US" dirty="0"/>
              <a:t>A 10+2 minute power point presentation for each group: 5% of total</a:t>
            </a:r>
          </a:p>
          <a:p>
            <a:pPr eaLnBrk="1" hangingPunct="1">
              <a:defRPr/>
            </a:pPr>
            <a:r>
              <a:rPr lang="en-US" altLang="en-US" dirty="0"/>
              <a:t>Report Due and Presentation Dates</a:t>
            </a:r>
          </a:p>
          <a:p>
            <a:pPr lvl="1" eaLnBrk="1" hangingPunct="1">
              <a:defRPr/>
            </a:pPr>
            <a:r>
              <a:rPr lang="en-US" altLang="en-US" dirty="0"/>
              <a:t>Reference cannot have more than 20% direct web link!</a:t>
            </a:r>
          </a:p>
          <a:p>
            <a:pPr lvl="1" eaLnBrk="1" hangingPunct="1">
              <a:defRPr/>
            </a:pPr>
            <a:r>
              <a:rPr lang="en-US" altLang="en-US" dirty="0"/>
              <a:t>Presentation: Monday, Apr. 22 and Wednesday, Apr. 24</a:t>
            </a:r>
          </a:p>
          <a:p>
            <a:pPr lvl="1" eaLnBrk="1" hangingPunct="1">
              <a:defRPr/>
            </a:pPr>
            <a:r>
              <a:rPr lang="en-US" altLang="en-US" dirty="0"/>
              <a:t>Report Due: At the beginning of the class on Wed. Apr. 24</a:t>
            </a:r>
          </a:p>
        </p:txBody>
      </p:sp>
    </p:spTree>
    <p:extLst>
      <p:ext uri="{BB962C8B-B14F-4D97-AF65-F5344CB8AC3E}">
        <p14:creationId xmlns:p14="http://schemas.microsoft.com/office/powerpoint/2010/main" val="427254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F87F96-F692-7B4B-A029-5A44E813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7B4314B-E38F-7345-BE42-6A0B3F67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456613" cy="533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</a:t>
            </a:r>
            <a:r>
              <a:rPr lang="en-US" sz="2400">
                <a:solidFill>
                  <a:srgbClr val="3333CC"/>
                </a:solidFill>
              </a:rPr>
              <a:t>with the classical </a:t>
            </a:r>
            <a:r>
              <a:rPr lang="en-US" sz="2400" dirty="0">
                <a:solidFill>
                  <a:srgbClr val="3333CC"/>
                </a:solidFill>
              </a:rPr>
              <a:t>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 produce the classical results.</a:t>
            </a: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33CC"/>
                </a:solidFill>
              </a:rPr>
              <a:t>Mon. March 4,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6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33CC"/>
                </a:solidFill>
              </a:rPr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418823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The 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frequency of the photon in the transition from </a:t>
            </a:r>
            <a:r>
              <a:rPr lang="en-US" sz="2400" i="1" dirty="0"/>
              <a:t>n</a:t>
            </a:r>
            <a:r>
              <a:rPr lang="en-US" sz="2400" dirty="0"/>
              <a:t> + 1 to </a:t>
            </a:r>
            <a:r>
              <a:rPr lang="en-US" sz="2400" i="1" dirty="0"/>
              <a:t>n</a:t>
            </a:r>
            <a:r>
              <a:rPr lang="en-US" sz="2400" dirty="0"/>
              <a:t> is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For a large </a:t>
            </a:r>
            <a:r>
              <a:rPr lang="en-US" sz="2400" i="1" dirty="0"/>
              <a:t>n the classical limit</a:t>
            </a:r>
            <a:r>
              <a:rPr lang="en-US" sz="2400" dirty="0"/>
              <a:t>,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So the frequency of the radiated E between classical theory and Bohr model agrees in large </a:t>
            </a:r>
            <a:r>
              <a:rPr lang="en-US" sz="2400" dirty="0" err="1"/>
              <a:t>n</a:t>
            </a:r>
            <a:r>
              <a:rPr lang="en-US" sz="2400" dirty="0"/>
              <a:t> case!!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>
            <p:extLst/>
          </p:nvPr>
        </p:nvGraphicFramePr>
        <p:xfrm>
          <a:off x="2187575" y="1423987"/>
          <a:ext cx="6318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1" name="Equation" r:id="rId3" imgW="368300" imgH="393700" progId="Equation.DSMT4">
                  <p:embed/>
                </p:oleObj>
              </mc:Choice>
              <mc:Fallback>
                <p:oleObj name="Equation" r:id="rId3" imgW="368300" imgH="39370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1423987"/>
                        <a:ext cx="6318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>
            <p:extLst/>
          </p:nvPr>
        </p:nvGraphicFramePr>
        <p:xfrm>
          <a:off x="2830512" y="1425575"/>
          <a:ext cx="827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2" name="Equation" r:id="rId5" imgW="482600" imgH="393700" progId="Equation.DSMT4">
                  <p:embed/>
                </p:oleObj>
              </mc:Choice>
              <mc:Fallback>
                <p:oleObj name="Equation" r:id="rId5" imgW="482600" imgH="39370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2" y="1425575"/>
                        <a:ext cx="8270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>
            <p:extLst/>
          </p:nvPr>
        </p:nvGraphicFramePr>
        <p:xfrm>
          <a:off x="3581400" y="1374775"/>
          <a:ext cx="1897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3" name="Equation" r:id="rId7" imgW="1104900" imgH="444500" progId="Equation.DSMT4">
                  <p:embed/>
                </p:oleObj>
              </mc:Choice>
              <mc:Fallback>
                <p:oleObj name="Equation" r:id="rId7" imgW="1104900" imgH="444500" progId="Equation.DSMT4">
                  <p:embed/>
                  <p:pic>
                    <p:nvPicPr>
                      <p:cNvPr id="3819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4775"/>
                        <a:ext cx="18970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>
            <p:extLst/>
          </p:nvPr>
        </p:nvGraphicFramePr>
        <p:xfrm>
          <a:off x="5486400" y="1308100"/>
          <a:ext cx="21796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4" name="Equation" r:id="rId9" imgW="1270000" imgH="495300" progId="Equation.DSMT4">
                  <p:embed/>
                </p:oleObj>
              </mc:Choice>
              <mc:Fallback>
                <p:oleObj name="Equation" r:id="rId9" imgW="1270000" imgH="49530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08100"/>
                        <a:ext cx="21796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>
            <p:extLst/>
          </p:nvPr>
        </p:nvGraphicFramePr>
        <p:xfrm>
          <a:off x="7705725" y="1374775"/>
          <a:ext cx="10461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5" name="Equation" r:id="rId11" imgW="609600" imgH="469900" progId="Equation.DSMT4">
                  <p:embed/>
                </p:oleObj>
              </mc:Choice>
              <mc:Fallback>
                <p:oleObj name="Equation" r:id="rId11" imgW="609600" imgH="469900" progId="Equation.DSMT4">
                  <p:embed/>
                  <p:pic>
                    <p:nvPicPr>
                      <p:cNvPr id="381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374775"/>
                        <a:ext cx="10461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/>
          </p:nvPr>
        </p:nvGraphicFramePr>
        <p:xfrm>
          <a:off x="736600" y="2590800"/>
          <a:ext cx="319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6" name="Equation" r:id="rId13" imgW="1816100" imgH="520700" progId="Equation.DSMT4">
                  <p:embed/>
                </p:oleObj>
              </mc:Choice>
              <mc:Fallback>
                <p:oleObj name="Equation" r:id="rId13" imgW="1816100" imgH="52070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90800"/>
                        <a:ext cx="31924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/>
          </p:nvPr>
        </p:nvGraphicFramePr>
        <p:xfrm>
          <a:off x="3938588" y="2679700"/>
          <a:ext cx="2276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7" name="Equation" r:id="rId15" imgW="1295400" imgH="469900" progId="Equation.DSMT4">
                  <p:embed/>
                </p:oleObj>
              </mc:Choice>
              <mc:Fallback>
                <p:oleObj name="Equation" r:id="rId15" imgW="1295400" imgH="4699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679700"/>
                        <a:ext cx="22764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>
            <p:extLst/>
          </p:nvPr>
        </p:nvGraphicFramePr>
        <p:xfrm>
          <a:off x="6335713" y="2590800"/>
          <a:ext cx="1763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8" name="Equation" r:id="rId17" imgW="1003300" imgH="520700" progId="Equation.DSMT4">
                  <p:embed/>
                </p:oleObj>
              </mc:Choice>
              <mc:Fallback>
                <p:oleObj name="Equation" r:id="rId17" imgW="1003300" imgH="520700" progId="Equation.DSMT4">
                  <p:embed/>
                  <p:pic>
                    <p:nvPicPr>
                      <p:cNvPr id="381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590800"/>
                        <a:ext cx="17637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>
            <p:extLst/>
          </p:nvPr>
        </p:nvGraphicFramePr>
        <p:xfrm>
          <a:off x="4506912" y="3581400"/>
          <a:ext cx="25034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9" name="Equation" r:id="rId19" imgW="1219200" imgH="393700" progId="Equation.DSMT4">
                  <p:embed/>
                </p:oleObj>
              </mc:Choice>
              <mc:Fallback>
                <p:oleObj name="Equation" r:id="rId19" imgW="1219200" imgH="393700" progId="Equation.DSMT4">
                  <p:embed/>
                  <p:pic>
                    <p:nvPicPr>
                      <p:cNvPr id="3819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3581400"/>
                        <a:ext cx="25034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>
            <p:extLst/>
          </p:nvPr>
        </p:nvGraphicFramePr>
        <p:xfrm>
          <a:off x="2473325" y="4433888"/>
          <a:ext cx="17478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0" name="Equation" r:id="rId21" imgW="850900" imgH="393700" progId="Equation.DSMT4">
                  <p:embed/>
                </p:oleObj>
              </mc:Choice>
              <mc:Fallback>
                <p:oleObj name="Equation" r:id="rId21" imgW="850900" imgH="393700" progId="Equation.DSMT4">
                  <p:embed/>
                  <p:pic>
                    <p:nvPicPr>
                      <p:cNvPr id="3819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433888"/>
                        <a:ext cx="17478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>
            <p:extLst/>
          </p:nvPr>
        </p:nvGraphicFramePr>
        <p:xfrm>
          <a:off x="4311650" y="4356100"/>
          <a:ext cx="21129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1" name="Equation" r:id="rId23" imgW="1028700" imgH="469900" progId="Equation.DSMT4">
                  <p:embed/>
                </p:oleObj>
              </mc:Choice>
              <mc:Fallback>
                <p:oleObj name="Equation" r:id="rId23" imgW="1028700" imgH="469900" progId="Equation.DSMT4">
                  <p:embed/>
                  <p:pic>
                    <p:nvPicPr>
                      <p:cNvPr id="3819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356100"/>
                        <a:ext cx="21129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>
            <p:extLst/>
          </p:nvPr>
        </p:nvGraphicFramePr>
        <p:xfrm>
          <a:off x="6399213" y="4370388"/>
          <a:ext cx="12509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2" name="Equation" r:id="rId25" imgW="609600" imgH="469900" progId="Equation.DSMT4">
                  <p:embed/>
                </p:oleObj>
              </mc:Choice>
              <mc:Fallback>
                <p:oleObj name="Equation" r:id="rId25" imgW="609600" imgH="469900" progId="Equation.DSMT4">
                  <p:embed/>
                  <p:pic>
                    <p:nvPicPr>
                      <p:cNvPr id="3819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370388"/>
                        <a:ext cx="125095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>
            <p:extLst/>
          </p:nvPr>
        </p:nvGraphicFramePr>
        <p:xfrm>
          <a:off x="7740650" y="4648200"/>
          <a:ext cx="1174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3" name="Equation" r:id="rId27" imgW="571500" imgH="203200" progId="Equation.DSMT4">
                  <p:embed/>
                </p:oleObj>
              </mc:Choice>
              <mc:Fallback>
                <p:oleObj name="Equation" r:id="rId27" imgW="571500" imgH="203200" progId="Equation.DSMT4">
                  <p:embed/>
                  <p:pic>
                    <p:nvPicPr>
                      <p:cNvPr id="3819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648200"/>
                        <a:ext cx="11747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8825" y="1600200"/>
            <a:ext cx="1450975" cy="330466"/>
          </a:xfrm>
          <a:prstGeom prst="rect">
            <a:avLst/>
          </a:prstGeom>
        </p:spPr>
      </p:pic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BF339330-AAEA-4743-BF74-215479E25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851297"/>
              </p:ext>
            </p:extLst>
          </p:nvPr>
        </p:nvGraphicFramePr>
        <p:xfrm>
          <a:off x="7440671" y="927894"/>
          <a:ext cx="860386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4" name="Equation" r:id="rId30" imgW="863600" imgH="457200" progId="Equation.DSMT4">
                  <p:embed/>
                </p:oleObj>
              </mc:Choice>
              <mc:Fallback>
                <p:oleObj name="Equation" r:id="rId30" imgW="863600" imgH="4572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71" y="927894"/>
                        <a:ext cx="860386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5699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/>
              <a:t>The Importance of Bohr’s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/>
              <a:t>Demonstrated the need for Plank’s constant in understanding the atomic structure</a:t>
            </a:r>
          </a:p>
          <a:p>
            <a:r>
              <a:rPr lang="en-US" dirty="0"/>
              <a:t>Assumption of quantized angular momentum which led to quantization of other quantities, r, v and E as follows</a:t>
            </a:r>
          </a:p>
          <a:p>
            <a:r>
              <a:rPr lang="en-US" dirty="0"/>
              <a:t>Orbital Radius:</a:t>
            </a:r>
          </a:p>
          <a:p>
            <a:endParaRPr lang="en-US" dirty="0"/>
          </a:p>
          <a:p>
            <a:r>
              <a:rPr lang="en-US" dirty="0"/>
              <a:t>Orbital Speed:</a:t>
            </a:r>
          </a:p>
          <a:p>
            <a:endParaRPr lang="en-US" dirty="0"/>
          </a:p>
          <a:p>
            <a:r>
              <a:rPr lang="en-US" dirty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/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83" name="Equation" r:id="rId3" imgW="304800" imgH="228600" progId="Equation.DSMT4">
                  <p:embed/>
                </p:oleObj>
              </mc:Choice>
              <mc:Fallback>
                <p:oleObj name="Equation" r:id="rId3" imgW="304800" imgH="228600" progId="Equation.DSMT4">
                  <p:embed/>
                  <p:pic>
                    <p:nvPicPr>
                      <p:cNvPr id="419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/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84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419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/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85" name="Equation" r:id="rId7" imgW="1054100" imgH="457200" progId="Equation.DSMT4">
                  <p:embed/>
                </p:oleObj>
              </mc:Choice>
              <mc:Fallback>
                <p:oleObj name="Equation" r:id="rId7" imgW="1054100" imgH="45720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/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86" name="Equation" r:id="rId9" imgW="1041400" imgH="457200" progId="Equation.DSMT4">
                  <p:embed/>
                </p:oleObj>
              </mc:Choice>
              <mc:Fallback>
                <p:oleObj name="Equation" r:id="rId9" imgW="1041400" imgH="45720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/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87" name="Equation" r:id="rId11" imgW="431800" imgH="431800" progId="Equation.DSMT4">
                  <p:embed/>
                </p:oleObj>
              </mc:Choice>
              <mc:Fallback>
                <p:oleObj name="Equation" r:id="rId11" imgW="431800" imgH="43180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/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88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4198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6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/>
              <a:t>Successes 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revolve about their mutual center of mass </a:t>
            </a:r>
            <a:r>
              <a:rPr lang="en-US" sz="2800" dirty="0">
                <a:sym typeface="Wingdings"/>
              </a:rPr>
              <a:t> reduced mass correction!!</a:t>
            </a:r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All we need is to replace m</a:t>
            </a:r>
            <a:r>
              <a:rPr lang="en-US" sz="2800" baseline="-25000" dirty="0"/>
              <a:t>e</a:t>
            </a:r>
            <a:r>
              <a:rPr lang="en-US" sz="2800" dirty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mass, R</a:t>
            </a:r>
            <a:r>
              <a:rPr lang="en-US" sz="2800" baseline="-25000" dirty="0"/>
              <a:t>∞  </a:t>
            </a:r>
            <a:r>
              <a:rPr lang="en-US" sz="2800" dirty="0"/>
              <a:t>is 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March 4,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/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7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3829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8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382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/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9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382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/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10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382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/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11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3829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12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382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7557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42090</TotalTime>
  <Words>1181</Words>
  <Application>Microsoft Macintosh PowerPoint</Application>
  <PresentationFormat>On-screen Show (4:3)</PresentationFormat>
  <Paragraphs>188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Lucida Grande</vt:lpstr>
      <vt:lpstr>Monotype Corsiva</vt:lpstr>
      <vt:lpstr>Times New Roman</vt:lpstr>
      <vt:lpstr>Wingdings</vt:lpstr>
      <vt:lpstr>phys1443-spring02</vt:lpstr>
      <vt:lpstr>Equation</vt:lpstr>
      <vt:lpstr>PHYS 3313 – Section 001 Lecture #14</vt:lpstr>
      <vt:lpstr>Announcements</vt:lpstr>
      <vt:lpstr>PowerPoint Presentation</vt:lpstr>
      <vt:lpstr>Group Research Projects</vt:lpstr>
      <vt:lpstr>PowerPoint Presentation</vt:lpstr>
      <vt:lpstr>The Correspondence Principle</vt:lpstr>
      <vt:lpstr>The Correspondence Principle</vt:lpstr>
      <vt:lpstr>The 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  <vt:lpstr>X-Ray Scattering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851</cp:revision>
  <cp:lastPrinted>2013-08-26T21:25:15Z</cp:lastPrinted>
  <dcterms:created xsi:type="dcterms:W3CDTF">2012-08-27T21:13:02Z</dcterms:created>
  <dcterms:modified xsi:type="dcterms:W3CDTF">2019-03-04T20:28:24Z</dcterms:modified>
</cp:coreProperties>
</file>