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639" r:id="rId3"/>
    <p:sldId id="406" r:id="rId4"/>
    <p:sldId id="790" r:id="rId5"/>
    <p:sldId id="772" r:id="rId6"/>
    <p:sldId id="766" r:id="rId7"/>
    <p:sldId id="768" r:id="rId8"/>
    <p:sldId id="769" r:id="rId9"/>
    <p:sldId id="770" r:id="rId10"/>
    <p:sldId id="771" r:id="rId11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46"/>
    <p:restoredTop sz="96291"/>
  </p:normalViewPr>
  <p:slideViewPr>
    <p:cSldViewPr>
      <p:cViewPr varScale="1">
        <p:scale>
          <a:sx n="115" d="100"/>
          <a:sy n="115" d="100"/>
        </p:scale>
        <p:origin x="67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6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0B7E2-7A51-D747-84A2-14E3BE625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64" y="6316796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1F849-A541-B441-B49D-8B90865F6DA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64" y="6316796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 dirty="0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3313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#15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38285" y="1524000"/>
            <a:ext cx="2959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March 18,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Jaehoon Yu</a:t>
            </a:r>
            <a:endParaRPr lang="en-US" b="1" dirty="0">
              <a:solidFill>
                <a:srgbClr val="FF0066"/>
              </a:solidFill>
              <a:latin typeface="Monotype Corsiva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90700" y="2354996"/>
            <a:ext cx="6667500" cy="374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X-ray scattering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Bragg’s Law</a:t>
            </a:r>
            <a:endParaRPr lang="en-US" sz="3200" dirty="0">
              <a:latin typeface="Arial Narrow" pitchFamily="-84" charset="0"/>
            </a:endParaRP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de Broglie Waves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pitchFamily="-84" charset="0"/>
              </a:rPr>
              <a:t>Bohr’s Quantization Conditions</a:t>
            </a:r>
          </a:p>
          <a:p>
            <a:pPr>
              <a:spcBef>
                <a:spcPct val="20000"/>
              </a:spcBef>
            </a:pPr>
            <a:endParaRPr lang="en-US" sz="3200" dirty="0">
              <a:solidFill>
                <a:schemeClr val="accent2"/>
              </a:solidFill>
              <a:latin typeface="Arial Narrow" pitchFamily="-8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10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Research Presentations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"/>
            <a:ext cx="8382000" cy="57150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Each of the 9 research groups makes a 10+2min presentation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10min presentation + 2min Q&amp;A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All presentations must be in power point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I must receive all final presentation files by 8pm, Sunday, Apr. 21, 2019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600" dirty="0">
                <a:ea typeface="ＭＳ Ｐゴシック" pitchFamily="-84" charset="-128"/>
                <a:cs typeface="ＭＳ Ｐゴシック" pitchFamily="-84" charset="-128"/>
              </a:rPr>
              <a:t>No changes are allowed afterward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The representative of the group makes the presentation followed by all group members’ participation in the Q&amp;A session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Date and time: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In class Monday and Wednesday, Apr. 22 and 24, 2019</a:t>
            </a:r>
          </a:p>
          <a:p>
            <a:pPr marL="514350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Important metrics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Contents of the presentation: 55%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>
                <a:ea typeface="ＭＳ Ｐゴシック" pitchFamily="-84" charset="-128"/>
                <a:cs typeface="ＭＳ Ｐゴシック" pitchFamily="-84" charset="-128"/>
              </a:rPr>
              <a:t>Inclusion of all important points as mentioned in the report</a:t>
            </a:r>
          </a:p>
          <a:p>
            <a:pPr marL="1314450" lvl="2" indent="-514350" eaLnBrk="1" hangingPunct="1">
              <a:spcBef>
                <a:spcPts val="0"/>
              </a:spcBef>
            </a:pPr>
            <a:r>
              <a:rPr lang="en-US" sz="1800" dirty="0">
                <a:ea typeface="ＭＳ Ｐゴシック" pitchFamily="-84" charset="-128"/>
                <a:cs typeface="ＭＳ Ｐゴシック" pitchFamily="-84" charset="-128"/>
              </a:rPr>
              <a:t>The quality of the research and making the right points</a:t>
            </a:r>
            <a:endParaRPr lang="en-US" sz="2000" dirty="0">
              <a:ea typeface="ＭＳ Ｐゴシック" pitchFamily="-84" charset="-128"/>
              <a:cs typeface="ＭＳ Ｐゴシック" pitchFamily="-84" charset="-128"/>
            </a:endParaRP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Quality of the presentation itself: 15%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Presentation manner: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Q&amp;A handling: 10%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Staying in the allotted presentation time: 5%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000" dirty="0">
                <a:ea typeface="ＭＳ Ｐゴシック" pitchFamily="-84" charset="-128"/>
                <a:cs typeface="ＭＳ Ｐゴシック" pitchFamily="-84" charset="-128"/>
              </a:rPr>
              <a:t>Judging participation and sincerity: 5%</a:t>
            </a:r>
          </a:p>
          <a:p>
            <a:pPr marL="914400" lvl="1" indent="-514350" eaLnBrk="1" hangingPunct="1"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55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67700" cy="5715000"/>
          </a:xfrm>
        </p:spPr>
        <p:txBody>
          <a:bodyPr/>
          <a:lstStyle/>
          <a:p>
            <a:pPr eaLnBrk="1" hangingPunct="1"/>
            <a:r>
              <a:rPr lang="en-US" sz="2400" dirty="0"/>
              <a:t>Mid-term grade discussions in my office CPB342</a:t>
            </a:r>
          </a:p>
          <a:p>
            <a:pPr lvl="1" eaLnBrk="1" hangingPunct="1"/>
            <a:r>
              <a:rPr lang="en-US" sz="2000" dirty="0"/>
              <a:t>Today: Class for the first 45min, from 1:50 – 2:30: Last name starts A – C </a:t>
            </a:r>
          </a:p>
          <a:p>
            <a:pPr lvl="1" eaLnBrk="1" hangingPunct="1"/>
            <a:r>
              <a:rPr lang="en-US" sz="2000" dirty="0"/>
              <a:t>Wednesday, March 20: 12:30 – 1:00: Last name starts D – K; 1 – 1:30: L – P: 1:30 – 2:00: P - Z</a:t>
            </a:r>
          </a:p>
          <a:p>
            <a:pPr lvl="1" eaLnBrk="1" hangingPunct="1"/>
            <a:r>
              <a:rPr lang="en-US" sz="2000" dirty="0"/>
              <a:t>Extremely important for you to come and talk to me about the prospect of your grade</a:t>
            </a:r>
            <a:endParaRPr lang="en-US" dirty="0"/>
          </a:p>
          <a:p>
            <a:pPr eaLnBrk="1" hangingPunct="1">
              <a:spcBef>
                <a:spcPts val="200"/>
              </a:spcBef>
            </a:pPr>
            <a:r>
              <a:rPr lang="en-US" sz="2400" dirty="0"/>
              <a:t>Mid-term exam results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Class average: 50.4/105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Equivalent to 48/100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Top score: 84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A24904-CAB9-984B-82EA-62C1934E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44F0CF-7294-F14A-9BF7-40CB3566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47503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Jan. 16,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797066-9E70-DF4E-B61B-A6DC8A529E44}" type="slidenum">
              <a:rPr lang="en-US">
                <a:latin typeface="Arial Narrow" pitchFamily="-84" charset="0"/>
              </a:rPr>
              <a:pPr/>
              <a:t>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609600"/>
            <a:ext cx="8870950" cy="6172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Homework: </a:t>
            </a:r>
            <a:r>
              <a:rPr lang="en-US" dirty="0">
                <a:ea typeface="굴림" pitchFamily="-84" charset="-127"/>
                <a:cs typeface="굴림" pitchFamily="-84" charset="-127"/>
              </a:rPr>
              <a:t>30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Mid-term Exam (Wed., Mar. 6):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Final Comprehensive Exam (11 – 1:30pm, Fri, May. 10): 25%</a:t>
            </a:r>
            <a:endParaRPr lang="en-US" sz="2000" dirty="0">
              <a:ea typeface="ＭＳ Ｐゴシック" pitchFamily="-8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</a:rPr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</a:rPr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u="sng" dirty="0">
                <a:solidFill>
                  <a:srgbClr val="A50021"/>
                </a:solidFill>
                <a:ea typeface="ＭＳ Ｐゴシック" pitchFamily="-84" charset="-128"/>
              </a:rPr>
              <a:t>You will get an F if you miss any of the exams without a prior approval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Group Research Project: 15%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Extra credits: 10% of the total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Grading will be done on a sliding scale</a:t>
            </a:r>
          </a:p>
          <a:p>
            <a:pPr eaLnBrk="1" hangingPunct="1">
              <a:lnSpc>
                <a:spcPct val="8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55% of the grade is in your hand!!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648200"/>
            <a:ext cx="7880350" cy="396875"/>
            <a:chOff x="28" y="2551"/>
            <a:chExt cx="4964" cy="250"/>
          </a:xfrm>
        </p:grpSpPr>
        <p:sp>
          <p:nvSpPr>
            <p:cNvPr id="44040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1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FF0066"/>
                  </a:solidFill>
                  <a:latin typeface="Arial Narrow" pitchFamily="-84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91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67700" cy="5715000"/>
          </a:xfrm>
        </p:spPr>
        <p:txBody>
          <a:bodyPr/>
          <a:lstStyle/>
          <a:p>
            <a:pPr eaLnBrk="1" hangingPunct="1"/>
            <a:r>
              <a:rPr lang="en-US" sz="2400" dirty="0"/>
              <a:t>Mid-term grade discussions in my office CPB342</a:t>
            </a:r>
          </a:p>
          <a:p>
            <a:pPr lvl="1" eaLnBrk="1" hangingPunct="1"/>
            <a:r>
              <a:rPr lang="en-US" sz="2000" dirty="0"/>
              <a:t>Today: Class for the first 45min, from 1:50 – 2:30: Last name starts A – C </a:t>
            </a:r>
          </a:p>
          <a:p>
            <a:pPr lvl="1" eaLnBrk="1" hangingPunct="1"/>
            <a:r>
              <a:rPr lang="en-US" sz="2000" dirty="0"/>
              <a:t>Wednesday, March 20: 12:30 – 1:00: Last name starts D – K; 1 – 1:30: L – P: 1:30 – 2:00: P - Z</a:t>
            </a:r>
          </a:p>
          <a:p>
            <a:pPr lvl="1" eaLnBrk="1" hangingPunct="1"/>
            <a:r>
              <a:rPr lang="en-US" sz="2000" dirty="0"/>
              <a:t>Extremely important for you to come and talk to me about the prospect of your grade</a:t>
            </a:r>
            <a:endParaRPr lang="en-US" dirty="0"/>
          </a:p>
          <a:p>
            <a:pPr eaLnBrk="1" hangingPunct="1">
              <a:spcBef>
                <a:spcPts val="200"/>
              </a:spcBef>
            </a:pPr>
            <a:r>
              <a:rPr lang="en-US" sz="2400" dirty="0"/>
              <a:t>Mid-term exam results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Class average: 50.4/105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Equivalent to 48/100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Top score: 84</a:t>
            </a:r>
          </a:p>
          <a:p>
            <a:pPr eaLnBrk="1" hangingPunct="1">
              <a:spcBef>
                <a:spcPts val="200"/>
              </a:spcBef>
            </a:pPr>
            <a:r>
              <a:rPr lang="en-US" sz="2400" dirty="0"/>
              <a:t>Volunteers needed for two physics workshop at UTA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4/12 and 13: New Opportunities at the Next Generation Neutrino Experiments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A few students to help registration on 4/12 and 2 throughout the day to help the session</a:t>
            </a:r>
          </a:p>
          <a:p>
            <a:pPr lvl="1" eaLnBrk="1" hangingPunct="1">
              <a:spcBef>
                <a:spcPts val="200"/>
              </a:spcBef>
            </a:pPr>
            <a:r>
              <a:rPr lang="en-US" sz="2000" dirty="0"/>
              <a:t>4/18 and 19: US DUNE Near Detector Workshop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Two students in the morning of 4/18 for help with registration</a:t>
            </a:r>
          </a:p>
          <a:p>
            <a:pPr lvl="2" eaLnBrk="1" hangingPunct="1">
              <a:spcBef>
                <a:spcPts val="200"/>
              </a:spcBef>
            </a:pPr>
            <a:r>
              <a:rPr lang="en-US" sz="1600" dirty="0"/>
              <a:t>Several students to help 4 breakout sessions – 2 each, total 8 for both days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FA24904-CAB9-984B-82EA-62C1934E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44F0CF-7294-F14A-9BF7-40CB3566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90963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8226425" cy="636587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Special Project #5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85800"/>
            <a:ext cx="8001000" cy="5486400"/>
          </a:xfrm>
        </p:spPr>
        <p:txBody>
          <a:bodyPr/>
          <a:lstStyle/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Prove that the wave function 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Ψ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=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A[sin(kx-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ω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t)+icos(kx-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ω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t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)] is a good solution for the time-dependent Schrödinger wave equation.  Do NOT use the exponential expression of the wave function. (10 points)</a:t>
            </a: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Determine whether or not the wave function </a:t>
            </a:r>
            <a:r>
              <a:rPr lang="en-US" dirty="0" err="1">
                <a:latin typeface="Symbol" charset="2"/>
                <a:ea typeface="ＭＳ Ｐゴシック" pitchFamily="-84" charset="-128"/>
                <a:cs typeface="Symbol" charset="2"/>
              </a:rPr>
              <a:t>Ψ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=</a:t>
            </a:r>
            <a:r>
              <a:rPr lang="en-US" dirty="0" err="1">
                <a:ea typeface="ＭＳ Ｐゴシック" pitchFamily="-84" charset="-128"/>
                <a:cs typeface="ＭＳ Ｐゴシック" pitchFamily="-84" charset="-128"/>
              </a:rPr>
              <a:t>Ae</a:t>
            </a:r>
            <a:r>
              <a:rPr lang="en-US" baseline="30000" dirty="0" err="1">
                <a:ea typeface="ＭＳ Ｐゴシック" pitchFamily="-84" charset="-128"/>
                <a:cs typeface="ＭＳ Ｐゴシック" pitchFamily="-84" charset="-128"/>
              </a:rPr>
              <a:t>-</a:t>
            </a:r>
            <a:r>
              <a:rPr lang="en-US" baseline="30000" dirty="0" err="1">
                <a:latin typeface="Symbol" charset="2"/>
                <a:ea typeface="ＭＳ Ｐゴシック" pitchFamily="-84" charset="-128"/>
                <a:cs typeface="Symbol" charset="2"/>
              </a:rPr>
              <a:t>α</a:t>
            </a:r>
            <a:r>
              <a:rPr lang="en-US" baseline="30000" dirty="0" err="1">
                <a:ea typeface="ＭＳ Ｐゴシック" pitchFamily="-84" charset="-128"/>
                <a:cs typeface="ＭＳ Ｐゴシック" pitchFamily="-84" charset="-128"/>
              </a:rPr>
              <a:t>|x</a:t>
            </a:r>
            <a:r>
              <a:rPr lang="en-US" baseline="30000" dirty="0">
                <a:ea typeface="ＭＳ Ｐゴシック" pitchFamily="-84" charset="-128"/>
                <a:cs typeface="ＭＳ Ｐゴシック" pitchFamily="-84" charset="-128"/>
              </a:rPr>
              <a:t>|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 satisfy the time-dependent Schrödinger wave equation. (10 points)</a:t>
            </a: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Due for this special project is Wednesday, Apr. 5.</a:t>
            </a: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You MUST have your own answers!</a:t>
            </a:r>
          </a:p>
          <a:p>
            <a:pPr marL="571500" indent="-571500" algn="l" eaLnBrk="1" hangingPunct="1">
              <a:buFont typeface="Arial"/>
              <a:buChar char="•"/>
            </a:pPr>
            <a:endParaRPr lang="en-US" sz="36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31190313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Research Projects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763000" cy="56388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of the 9 research groups has an assigned research topic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90EC7B-241C-AD49-A4C3-BBABEB1A1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507"/>
            <a:ext cx="9144000" cy="52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Research Projects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943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of the 9 research groups has an assigned research topic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Study the topic as a group, looking up references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The original theory or the original observation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Experimental proofs or Theoretical prediction + subsequent experimental proofs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Importance and the impact of the theory/experiment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member of the group writes a 5 </a:t>
            </a:r>
            <a:r>
              <a:rPr lang="mr-IN" sz="2800" dirty="0">
                <a:ea typeface="ＭＳ Ｐゴシック" pitchFamily="-84" charset="-128"/>
                <a:cs typeface="ＭＳ Ｐゴシック" pitchFamily="-84" charset="-128"/>
              </a:rPr>
              <a:t>–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7 page report, including figures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10%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Can share the theme and facts but you must write your own!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Due beginning of the class Wed. Apr. 24, 2019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DO NOT Copy!  Both the copies and the one allowed it will get F grade!</a:t>
            </a:r>
          </a:p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Each group presents a 10+2min power point talk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5% of the total grade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Date and the order of presentations have been chosen today!</a:t>
            </a:r>
          </a:p>
        </p:txBody>
      </p:sp>
    </p:spTree>
    <p:extLst>
      <p:ext uri="{BB962C8B-B14F-4D97-AF65-F5344CB8AC3E}">
        <p14:creationId xmlns:p14="http://schemas.microsoft.com/office/powerpoint/2010/main" val="292382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Reminder: Research Project Report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382000" cy="5562600"/>
          </a:xfrm>
        </p:spPr>
        <p:txBody>
          <a:bodyPr/>
          <a:lstStyle/>
          <a:p>
            <a:pPr marL="514350" indent="-514350" eaLnBrk="1" hangingPunct="1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Must contain the following at the minimum 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Original theory or Original observation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Experimental proofs or Theoretical prediction + subsequent experimental proofs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Importance and the impact of the theory/experiment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Conclusions and future prospects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The reference to </a:t>
            </a:r>
            <a:r>
              <a:rPr lang="en-US" b="1" u="sng" dirty="0">
                <a:solidFill>
                  <a:srgbClr val="FF0000"/>
                </a:solidFill>
                <a:ea typeface="ＭＳ Ｐゴシック" pitchFamily="-84" charset="-128"/>
                <a:cs typeface="ＭＳ Ｐゴシック" pitchFamily="-84" charset="-128"/>
              </a:rPr>
              <a:t>the original paper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must be included!</a:t>
            </a:r>
          </a:p>
          <a:p>
            <a:pPr marL="914400" lvl="1" indent="-514350" eaLnBrk="1" hangingPunct="1">
              <a:spcBef>
                <a:spcPts val="0"/>
              </a:spcBef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Bibliography referring to web site must be minimized (&lt;20%)</a:t>
            </a:r>
          </a:p>
        </p:txBody>
      </p:sp>
    </p:spTree>
    <p:extLst>
      <p:ext uri="{BB962C8B-B14F-4D97-AF65-F5344CB8AC3E}">
        <p14:creationId xmlns:p14="http://schemas.microsoft.com/office/powerpoint/2010/main" val="37785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r>
              <a:rPr lang="en-US" altLang="en-US" b="1" dirty="0"/>
              <a:t>Project Report Template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457200"/>
            <a:ext cx="9753600" cy="8001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March 18,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08286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42455</TotalTime>
  <Words>989</Words>
  <Application>Microsoft Macintosh PowerPoint</Application>
  <PresentationFormat>On-screen Show (4:3)</PresentationFormat>
  <Paragraphs>125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Monotype Corsiva</vt:lpstr>
      <vt:lpstr>Symbol</vt:lpstr>
      <vt:lpstr>Times New Roman</vt:lpstr>
      <vt:lpstr>phys1443-spring02</vt:lpstr>
      <vt:lpstr>PHYS 3313 – Section 001 Lecture #15</vt:lpstr>
      <vt:lpstr>Announcements</vt:lpstr>
      <vt:lpstr>Evaluation Policy</vt:lpstr>
      <vt:lpstr>Announcements</vt:lpstr>
      <vt:lpstr>Special Project #5</vt:lpstr>
      <vt:lpstr>Research Projects</vt:lpstr>
      <vt:lpstr>Research Projects</vt:lpstr>
      <vt:lpstr>Reminder: Research Project Report</vt:lpstr>
      <vt:lpstr>Project Report Template</vt:lpstr>
      <vt:lpstr>Research Presentations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877</cp:revision>
  <cp:lastPrinted>2013-08-26T21:25:15Z</cp:lastPrinted>
  <dcterms:created xsi:type="dcterms:W3CDTF">2012-08-27T21:13:02Z</dcterms:created>
  <dcterms:modified xsi:type="dcterms:W3CDTF">2019-03-18T19:44:45Z</dcterms:modified>
</cp:coreProperties>
</file>