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639" r:id="rId3"/>
    <p:sldId id="772" r:id="rId4"/>
    <p:sldId id="741" r:id="rId5"/>
    <p:sldId id="742" r:id="rId6"/>
    <p:sldId id="743" r:id="rId7"/>
    <p:sldId id="744" r:id="rId8"/>
    <p:sldId id="745" r:id="rId9"/>
    <p:sldId id="746" r:id="rId10"/>
    <p:sldId id="747" r:id="rId11"/>
    <p:sldId id="748" r:id="rId12"/>
    <p:sldId id="749" r:id="rId13"/>
    <p:sldId id="773" r:id="rId14"/>
    <p:sldId id="774" r:id="rId15"/>
    <p:sldId id="750" r:id="rId16"/>
    <p:sldId id="751" r:id="rId17"/>
    <p:sldId id="752" r:id="rId18"/>
    <p:sldId id="753" r:id="rId19"/>
    <p:sldId id="755" r:id="rId20"/>
    <p:sldId id="756" r:id="rId21"/>
    <p:sldId id="757" r:id="rId22"/>
    <p:sldId id="758" r:id="rId23"/>
    <p:sldId id="759" r:id="rId24"/>
    <p:sldId id="760" r:id="rId2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53"/>
    <p:restoredTop sz="96291"/>
  </p:normalViewPr>
  <p:slideViewPr>
    <p:cSldViewPr>
      <p:cViewPr varScale="1">
        <p:scale>
          <a:sx n="107" d="100"/>
          <a:sy n="107" d="100"/>
        </p:scale>
        <p:origin x="808"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71.emf"/><Relationship Id="rId5" Type="http://schemas.openxmlformats.org/officeDocument/2006/relationships/image" Target="../media/image75.emf"/><Relationship Id="rId4" Type="http://schemas.openxmlformats.org/officeDocument/2006/relationships/image" Target="../media/image7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image" Target="../media/image87.emf"/><Relationship Id="rId7" Type="http://schemas.openxmlformats.org/officeDocument/2006/relationships/image" Target="../media/image91.emf"/><Relationship Id="rId2" Type="http://schemas.openxmlformats.org/officeDocument/2006/relationships/image" Target="../media/image86.emf"/><Relationship Id="rId1" Type="http://schemas.openxmlformats.org/officeDocument/2006/relationships/image" Target="../media/image85.emf"/><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image" Target="../media/image88.emf"/><Relationship Id="rId9" Type="http://schemas.openxmlformats.org/officeDocument/2006/relationships/image" Target="../media/image9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image" Target="../media/image95.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image" Target="../media/image28.emf"/><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image" Target="../media/image50.emf"/><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6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a:t>
            </a:fld>
            <a:endParaRPr lang="en-US"/>
          </a:p>
        </p:txBody>
      </p:sp>
    </p:spTree>
    <p:extLst>
      <p:ext uri="{BB962C8B-B14F-4D97-AF65-F5344CB8AC3E}">
        <p14:creationId xmlns:p14="http://schemas.microsoft.com/office/powerpoint/2010/main" val="382166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21</a:t>
            </a:fld>
            <a:endParaRPr lang="en-US"/>
          </a:p>
        </p:txBody>
      </p:sp>
    </p:spTree>
    <p:extLst>
      <p:ext uri="{BB962C8B-B14F-4D97-AF65-F5344CB8AC3E}">
        <p14:creationId xmlns:p14="http://schemas.microsoft.com/office/powerpoint/2010/main" val="134086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22</a:t>
            </a:fld>
            <a:endParaRPr lang="en-US"/>
          </a:p>
        </p:txBody>
      </p:sp>
    </p:spTree>
    <p:extLst>
      <p:ext uri="{BB962C8B-B14F-4D97-AF65-F5344CB8AC3E}">
        <p14:creationId xmlns:p14="http://schemas.microsoft.com/office/powerpoint/2010/main" val="378018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a:t>Mon. March 25, 2019</a:t>
            </a:r>
          </a:p>
        </p:txBody>
      </p:sp>
      <p:sp>
        <p:nvSpPr>
          <p:cNvPr id="6" name="Rectangle 5"/>
          <p:cNvSpPr>
            <a:spLocks noGrp="1" noChangeArrowheads="1"/>
          </p:cNvSpPr>
          <p:nvPr>
            <p:ph type="ftr" sz="quarter" idx="11"/>
          </p:nvPr>
        </p:nvSpPr>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pic>
        <p:nvPicPr>
          <p:cNvPr id="8" name="Picture 7">
            <a:extLst>
              <a:ext uri="{FF2B5EF4-FFF2-40B4-BE49-F238E27FC236}">
                <a16:creationId xmlns:a16="http://schemas.microsoft.com/office/drawing/2014/main" id="{FD90B7E2-7A51-D747-84A2-14E3BE625E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564" y="6316796"/>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7" name="Rectangle 5"/>
          <p:cNvSpPr>
            <a:spLocks noGrp="1" noChangeArrowheads="1"/>
          </p:cNvSpPr>
          <p:nvPr>
            <p:ph type="ftr" sz="quarter" idx="11"/>
          </p:nvPr>
        </p:nvSpPr>
        <p:spPr>
          <a:ln/>
        </p:spPr>
        <p:txBody>
          <a:bodyPr/>
          <a:lstStyle>
            <a:lvl1pPr>
              <a:defRPr/>
            </a:lvl1pPr>
          </a:lstStyle>
          <a:p>
            <a:pPr>
              <a:defRPr/>
            </a:pPr>
            <a:r>
              <a:rPr lang="nl-NL"/>
              <a:t>PHYS 3313-001, Spring 2019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51515341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6" name="Rectangle 5"/>
          <p:cNvSpPr>
            <a:spLocks noGrp="1" noChangeArrowheads="1"/>
          </p:cNvSpPr>
          <p:nvPr>
            <p:ph type="ftr" sz="quarter" idx="11"/>
          </p:nvPr>
        </p:nvSpPr>
        <p:spPr>
          <a:ln/>
        </p:spPr>
        <p:txBody>
          <a:bodyPr/>
          <a:lstStyle>
            <a:lvl1pPr>
              <a:defRPr/>
            </a:lvl1pPr>
          </a:lstStyle>
          <a:p>
            <a:pPr>
              <a:defRPr/>
            </a:pPr>
            <a:r>
              <a:rPr lang="nl-NL"/>
              <a:t>PHYS 3313-001, Spring 2019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35543756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March 25,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a:t>Mon. March 25,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a:t>PHYS 3313-001, Spring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8" name="Picture 7">
            <a:extLst>
              <a:ext uri="{FF2B5EF4-FFF2-40B4-BE49-F238E27FC236}">
                <a16:creationId xmlns:a16="http://schemas.microsoft.com/office/drawing/2014/main" id="{A051F849-A541-B441-B49D-8B90865F6DA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64764" y="6316796"/>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Lst>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9.emf"/><Relationship Id="rId18" Type="http://schemas.openxmlformats.org/officeDocument/2006/relationships/oleObject" Target="../embeddings/oleObject32.bin"/><Relationship Id="rId3" Type="http://schemas.openxmlformats.org/officeDocument/2006/relationships/image" Target="../media/image44.jpeg"/><Relationship Id="rId21" Type="http://schemas.openxmlformats.org/officeDocument/2006/relationships/image" Target="../media/image43.emf"/><Relationship Id="rId7" Type="http://schemas.openxmlformats.org/officeDocument/2006/relationships/image" Target="../media/image36.emf"/><Relationship Id="rId12" Type="http://schemas.openxmlformats.org/officeDocument/2006/relationships/oleObject" Target="../embeddings/oleObject29.bin"/><Relationship Id="rId17" Type="http://schemas.openxmlformats.org/officeDocument/2006/relationships/image" Target="../media/image41.emf"/><Relationship Id="rId2" Type="http://schemas.openxmlformats.org/officeDocument/2006/relationships/slideLayout" Target="../slideLayouts/slideLayout13.xml"/><Relationship Id="rId16" Type="http://schemas.openxmlformats.org/officeDocument/2006/relationships/oleObject" Target="../embeddings/oleObject31.bin"/><Relationship Id="rId20" Type="http://schemas.openxmlformats.org/officeDocument/2006/relationships/oleObject" Target="../embeddings/oleObject33.bin"/><Relationship Id="rId1" Type="http://schemas.openxmlformats.org/officeDocument/2006/relationships/vmlDrawing" Target="../drawings/vmlDrawing5.vml"/><Relationship Id="rId6" Type="http://schemas.openxmlformats.org/officeDocument/2006/relationships/oleObject" Target="../embeddings/oleObject26.bin"/><Relationship Id="rId11" Type="http://schemas.openxmlformats.org/officeDocument/2006/relationships/image" Target="../media/image38.emf"/><Relationship Id="rId5" Type="http://schemas.openxmlformats.org/officeDocument/2006/relationships/image" Target="../media/image35.emf"/><Relationship Id="rId15" Type="http://schemas.openxmlformats.org/officeDocument/2006/relationships/image" Target="../media/image40.emf"/><Relationship Id="rId10" Type="http://schemas.openxmlformats.org/officeDocument/2006/relationships/oleObject" Target="../embeddings/oleObject28.bin"/><Relationship Id="rId19" Type="http://schemas.openxmlformats.org/officeDocument/2006/relationships/image" Target="../media/image42.emf"/><Relationship Id="rId4" Type="http://schemas.openxmlformats.org/officeDocument/2006/relationships/oleObject" Target="../embeddings/oleObject25.bin"/><Relationship Id="rId9" Type="http://schemas.openxmlformats.org/officeDocument/2006/relationships/image" Target="../media/image37.emf"/><Relationship Id="rId14" Type="http://schemas.openxmlformats.org/officeDocument/2006/relationships/oleObject" Target="../embeddings/oleObject30.bin"/></Relationships>
</file>

<file path=ppt/slides/_rels/slide11.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6.jpeg"/><Relationship Id="rId7" Type="http://schemas.openxmlformats.org/officeDocument/2006/relationships/oleObject" Target="../embeddings/oleObject34.bin"/><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54.emf"/><Relationship Id="rId2" Type="http://schemas.openxmlformats.org/officeDocument/2006/relationships/slideLayout" Target="../slideLayouts/slideLayout12.xml"/><Relationship Id="rId16" Type="http://schemas.openxmlformats.org/officeDocument/2006/relationships/image" Target="../media/image56.emf"/><Relationship Id="rId1" Type="http://schemas.openxmlformats.org/officeDocument/2006/relationships/vmlDrawing" Target="../drawings/vmlDrawing7.vml"/><Relationship Id="rId6" Type="http://schemas.openxmlformats.org/officeDocument/2006/relationships/image" Target="../media/image51.emf"/><Relationship Id="rId11" Type="http://schemas.openxmlformats.org/officeDocument/2006/relationships/oleObject" Target="../embeddings/oleObject39.bin"/><Relationship Id="rId5" Type="http://schemas.openxmlformats.org/officeDocument/2006/relationships/oleObject" Target="../embeddings/oleObject36.bin"/><Relationship Id="rId15" Type="http://schemas.openxmlformats.org/officeDocument/2006/relationships/oleObject" Target="../embeddings/oleObject41.bin"/><Relationship Id="rId10" Type="http://schemas.openxmlformats.org/officeDocument/2006/relationships/image" Target="../media/image53.emf"/><Relationship Id="rId4" Type="http://schemas.openxmlformats.org/officeDocument/2006/relationships/image" Target="../media/image50.emf"/><Relationship Id="rId9" Type="http://schemas.openxmlformats.org/officeDocument/2006/relationships/oleObject" Target="../embeddings/oleObject38.bin"/><Relationship Id="rId14" Type="http://schemas.openxmlformats.org/officeDocument/2006/relationships/image" Target="../media/image55.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61.emf"/><Relationship Id="rId3" Type="http://schemas.openxmlformats.org/officeDocument/2006/relationships/image" Target="../media/image63.jpeg"/><Relationship Id="rId7" Type="http://schemas.openxmlformats.org/officeDocument/2006/relationships/image" Target="../media/image58.emf"/><Relationship Id="rId12"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43.bin"/><Relationship Id="rId11" Type="http://schemas.openxmlformats.org/officeDocument/2006/relationships/image" Target="../media/image60.emf"/><Relationship Id="rId5" Type="http://schemas.openxmlformats.org/officeDocument/2006/relationships/image" Target="../media/image57.emf"/><Relationship Id="rId15" Type="http://schemas.openxmlformats.org/officeDocument/2006/relationships/image" Target="../media/image62.e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59.emf"/><Relationship Id="rId14" Type="http://schemas.openxmlformats.org/officeDocument/2006/relationships/oleObject" Target="../embeddings/oleObject4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2.emf"/><Relationship Id="rId3" Type="http://schemas.openxmlformats.org/officeDocument/2006/relationships/image" Target="../media/image68.jpeg"/><Relationship Id="rId7" Type="http://schemas.openxmlformats.org/officeDocument/2006/relationships/image" Target="../media/image65.emf"/><Relationship Id="rId12"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49.bin"/><Relationship Id="rId11" Type="http://schemas.openxmlformats.org/officeDocument/2006/relationships/image" Target="../media/image67.emf"/><Relationship Id="rId5" Type="http://schemas.openxmlformats.org/officeDocument/2006/relationships/image" Target="../media/image64.emf"/><Relationship Id="rId15" Type="http://schemas.openxmlformats.org/officeDocument/2006/relationships/image" Target="../media/image3.e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66.emf"/><Relationship Id="rId1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70.emf"/><Relationship Id="rId4" Type="http://schemas.openxmlformats.org/officeDocument/2006/relationships/image" Target="../media/image69.emf"/></Relationships>
</file>

<file path=ppt/slides/_rels/slide17.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75.e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72.e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74.emf"/><Relationship Id="rId4" Type="http://schemas.openxmlformats.org/officeDocument/2006/relationships/image" Target="../media/image71.emf"/><Relationship Id="rId9" Type="http://schemas.openxmlformats.org/officeDocument/2006/relationships/oleObject" Target="../embeddings/oleObject56.bin"/></Relationships>
</file>

<file path=ppt/slides/_rels/slide18.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77.e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59.bin"/><Relationship Id="rId5" Type="http://schemas.openxmlformats.org/officeDocument/2006/relationships/image" Target="../media/image76.emf"/><Relationship Id="rId4" Type="http://schemas.openxmlformats.org/officeDocument/2006/relationships/oleObject" Target="../embeddings/oleObject58.bin"/></Relationships>
</file>

<file path=ppt/slides/_rels/slide1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3.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86.emf"/><Relationship Id="rId13" Type="http://schemas.openxmlformats.org/officeDocument/2006/relationships/oleObject" Target="../embeddings/oleObject64.bin"/><Relationship Id="rId18" Type="http://schemas.openxmlformats.org/officeDocument/2006/relationships/image" Target="../media/image91.emf"/><Relationship Id="rId3" Type="http://schemas.openxmlformats.org/officeDocument/2006/relationships/notesSlide" Target="../notesSlides/notesSlide3.xml"/><Relationship Id="rId21" Type="http://schemas.openxmlformats.org/officeDocument/2006/relationships/oleObject" Target="../embeddings/oleObject68.bin"/><Relationship Id="rId7" Type="http://schemas.openxmlformats.org/officeDocument/2006/relationships/oleObject" Target="../embeddings/oleObject61.bin"/><Relationship Id="rId12" Type="http://schemas.openxmlformats.org/officeDocument/2006/relationships/image" Target="../media/image88.emf"/><Relationship Id="rId17" Type="http://schemas.openxmlformats.org/officeDocument/2006/relationships/oleObject" Target="../embeddings/oleObject66.bin"/><Relationship Id="rId2" Type="http://schemas.openxmlformats.org/officeDocument/2006/relationships/slideLayout" Target="../slideLayouts/slideLayout13.xml"/><Relationship Id="rId16" Type="http://schemas.openxmlformats.org/officeDocument/2006/relationships/image" Target="../media/image90.emf"/><Relationship Id="rId20" Type="http://schemas.openxmlformats.org/officeDocument/2006/relationships/image" Target="../media/image92.emf"/><Relationship Id="rId1" Type="http://schemas.openxmlformats.org/officeDocument/2006/relationships/vmlDrawing" Target="../drawings/vmlDrawing13.vml"/><Relationship Id="rId6" Type="http://schemas.openxmlformats.org/officeDocument/2006/relationships/image" Target="../media/image85.emf"/><Relationship Id="rId11" Type="http://schemas.openxmlformats.org/officeDocument/2006/relationships/oleObject" Target="../embeddings/oleObject63.bin"/><Relationship Id="rId5" Type="http://schemas.openxmlformats.org/officeDocument/2006/relationships/oleObject" Target="../embeddings/oleObject60.bin"/><Relationship Id="rId15" Type="http://schemas.openxmlformats.org/officeDocument/2006/relationships/oleObject" Target="../embeddings/oleObject65.bin"/><Relationship Id="rId10" Type="http://schemas.openxmlformats.org/officeDocument/2006/relationships/image" Target="../media/image87.emf"/><Relationship Id="rId19" Type="http://schemas.openxmlformats.org/officeDocument/2006/relationships/oleObject" Target="../embeddings/oleObject67.bin"/><Relationship Id="rId4" Type="http://schemas.openxmlformats.org/officeDocument/2006/relationships/image" Target="../media/image94.jpeg"/><Relationship Id="rId9" Type="http://schemas.openxmlformats.org/officeDocument/2006/relationships/oleObject" Target="../embeddings/oleObject62.bin"/><Relationship Id="rId14" Type="http://schemas.openxmlformats.org/officeDocument/2006/relationships/image" Target="../media/image89.emf"/><Relationship Id="rId22" Type="http://schemas.openxmlformats.org/officeDocument/2006/relationships/image" Target="../media/image93.emf"/></Relationships>
</file>

<file path=ppt/slides/_rels/slide23.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96.emf"/><Relationship Id="rId5" Type="http://schemas.openxmlformats.org/officeDocument/2006/relationships/oleObject" Target="../embeddings/oleObject70.bin"/><Relationship Id="rId4" Type="http://schemas.openxmlformats.org/officeDocument/2006/relationships/image" Target="../media/image9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oleObject" Target="../embeddings/oleObject8.bin"/><Relationship Id="rId18" Type="http://schemas.openxmlformats.org/officeDocument/2006/relationships/image" Target="../media/image20.e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7.emf"/><Relationship Id="rId17" Type="http://schemas.openxmlformats.org/officeDocument/2006/relationships/oleObject" Target="../embeddings/oleObject10.bin"/><Relationship Id="rId2" Type="http://schemas.openxmlformats.org/officeDocument/2006/relationships/slideLayout" Target="../slideLayouts/slideLayout13.xml"/><Relationship Id="rId16" Type="http://schemas.openxmlformats.org/officeDocument/2006/relationships/image" Target="../media/image19.emf"/><Relationship Id="rId20" Type="http://schemas.openxmlformats.org/officeDocument/2006/relationships/image" Target="../media/image21.emf"/><Relationship Id="rId1" Type="http://schemas.openxmlformats.org/officeDocument/2006/relationships/vmlDrawing" Target="../drawings/vmlDrawing2.vml"/><Relationship Id="rId6" Type="http://schemas.openxmlformats.org/officeDocument/2006/relationships/image" Target="../media/image14.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6.emf"/><Relationship Id="rId19" Type="http://schemas.openxmlformats.org/officeDocument/2006/relationships/oleObject" Target="../embeddings/oleObject11.bin"/><Relationship Id="rId4" Type="http://schemas.openxmlformats.org/officeDocument/2006/relationships/image" Target="../media/image13.emf"/><Relationship Id="rId9" Type="http://schemas.openxmlformats.org/officeDocument/2006/relationships/oleObject" Target="../embeddings/oleObject6.bin"/><Relationship Id="rId14"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6.e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3.e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oleObject" Target="../embeddings/oleObject15.bin"/><Relationship Id="rId14"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32.emf"/><Relationship Id="rId2" Type="http://schemas.openxmlformats.org/officeDocument/2006/relationships/slideLayout" Target="../slideLayouts/slideLayout13.xml"/><Relationship Id="rId16" Type="http://schemas.openxmlformats.org/officeDocument/2006/relationships/image" Target="../media/image34.emf"/><Relationship Id="rId1" Type="http://schemas.openxmlformats.org/officeDocument/2006/relationships/vmlDrawing" Target="../drawings/vmlDrawing4.vml"/><Relationship Id="rId6" Type="http://schemas.openxmlformats.org/officeDocument/2006/relationships/image" Target="../media/image29.e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31.emf"/><Relationship Id="rId4" Type="http://schemas.openxmlformats.org/officeDocument/2006/relationships/image" Target="../media/image28.emf"/><Relationship Id="rId9" Type="http://schemas.openxmlformats.org/officeDocument/2006/relationships/oleObject" Target="../embeddings/oleObject21.bin"/><Relationship Id="rId1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 March 25, 2019</a:t>
            </a:r>
            <a:endParaRPr lang="en-US" dirty="0"/>
          </a:p>
        </p:txBody>
      </p:sp>
      <p:sp>
        <p:nvSpPr>
          <p:cNvPr id="7" name="Rectangle 5"/>
          <p:cNvSpPr>
            <a:spLocks noGrp="1" noChangeArrowheads="1"/>
          </p:cNvSpPr>
          <p:nvPr>
            <p:ph type="ftr" sz="quarter" idx="11"/>
          </p:nvPr>
        </p:nvSpPr>
        <p:spPr/>
        <p:txBody>
          <a:bodyPr/>
          <a:lstStyle/>
          <a:p>
            <a:pPr>
              <a:defRPr/>
            </a:pPr>
            <a:r>
              <a:rPr lang="en-US"/>
              <a:t>PHYS 3313-001, Spring 2019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3313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#16</a:t>
            </a:r>
          </a:p>
        </p:txBody>
      </p:sp>
      <p:sp>
        <p:nvSpPr>
          <p:cNvPr id="18438" name="Text Box 4"/>
          <p:cNvSpPr txBox="1">
            <a:spLocks noChangeArrowheads="1"/>
          </p:cNvSpPr>
          <p:nvPr/>
        </p:nvSpPr>
        <p:spPr bwMode="auto">
          <a:xfrm>
            <a:off x="2938285" y="1524000"/>
            <a:ext cx="295946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a:t>
            </a:r>
            <a:r>
              <a:rPr lang="en-US">
                <a:solidFill>
                  <a:schemeClr val="accent2"/>
                </a:solidFill>
                <a:latin typeface="Monotype Corsiva" pitchFamily="-84" charset="0"/>
              </a:rPr>
              <a:t>March 25, </a:t>
            </a:r>
            <a:r>
              <a:rPr lang="en-US" dirty="0">
                <a:solidFill>
                  <a:schemeClr val="accent2"/>
                </a:solidFill>
                <a:latin typeface="Monotype Corsiva" pitchFamily="-84" charset="0"/>
              </a:rPr>
              <a:t>2019</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755140" y="2209800"/>
            <a:ext cx="6667500" cy="3741003"/>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X-ray scattering &amp; Bragg’s Law</a:t>
            </a:r>
            <a:endParaRPr lang="en-US" sz="3200" dirty="0">
              <a:latin typeface="Arial Narrow" pitchFamily="-84" charset="0"/>
            </a:endParaRPr>
          </a:p>
          <a:p>
            <a:pPr marL="609600" indent="-609600">
              <a:spcBef>
                <a:spcPct val="20000"/>
              </a:spcBef>
              <a:buFontTx/>
              <a:buChar char="•"/>
            </a:pPr>
            <a:r>
              <a:rPr lang="en-US" sz="3200" dirty="0">
                <a:solidFill>
                  <a:schemeClr val="accent2"/>
                </a:solidFill>
                <a:latin typeface="Arial Narrow" pitchFamily="-84" charset="0"/>
              </a:rPr>
              <a:t>de Broglie Waves</a:t>
            </a:r>
          </a:p>
          <a:p>
            <a:pPr marL="609600" indent="-609600">
              <a:spcBef>
                <a:spcPct val="20000"/>
              </a:spcBef>
              <a:buFontTx/>
              <a:buChar char="•"/>
            </a:pPr>
            <a:r>
              <a:rPr lang="en-US" sz="3200" dirty="0">
                <a:solidFill>
                  <a:schemeClr val="accent2"/>
                </a:solidFill>
                <a:latin typeface="Arial Narrow" pitchFamily="-84" charset="0"/>
              </a:rPr>
              <a:t>Bohr’s Quantization Conditions</a:t>
            </a:r>
          </a:p>
          <a:p>
            <a:pPr marL="609600" indent="-609600">
              <a:spcBef>
                <a:spcPct val="20000"/>
              </a:spcBef>
              <a:buFontTx/>
              <a:buChar char="•"/>
            </a:pPr>
            <a:r>
              <a:rPr lang="en-US" sz="3200" dirty="0">
                <a:solidFill>
                  <a:schemeClr val="accent2"/>
                </a:solidFill>
                <a:latin typeface="Arial Narrow" pitchFamily="-84" charset="0"/>
              </a:rPr>
              <a:t>Electron Scattering</a:t>
            </a:r>
          </a:p>
          <a:p>
            <a:pPr marL="609600" indent="-609600">
              <a:spcBef>
                <a:spcPct val="20000"/>
              </a:spcBef>
              <a:buFontTx/>
              <a:buChar char="•"/>
            </a:pPr>
            <a:r>
              <a:rPr lang="en-US" sz="3200" dirty="0">
                <a:solidFill>
                  <a:schemeClr val="accent2"/>
                </a:solidFill>
                <a:latin typeface="Arial Narrow" pitchFamily="-84" charset="0"/>
              </a:rPr>
              <a:t>Wave Motion and Properties</a:t>
            </a:r>
          </a:p>
          <a:p>
            <a:pPr marL="609600" indent="-609600">
              <a:spcBef>
                <a:spcPct val="20000"/>
              </a:spcBef>
              <a:buFontTx/>
              <a:buChar char="•"/>
            </a:pPr>
            <a:r>
              <a:rPr lang="en-US" sz="3200" dirty="0">
                <a:solidFill>
                  <a:schemeClr val="accent2"/>
                </a:solidFill>
                <a:latin typeface="Arial Narrow" pitchFamily="-84" charset="0"/>
              </a:rPr>
              <a:t>Wave Packets and Packet Envelops</a:t>
            </a:r>
          </a:p>
          <a:p>
            <a:pPr marL="609600" indent="-609600">
              <a:spcBef>
                <a:spcPct val="20000"/>
              </a:spcBef>
              <a:buFontTx/>
              <a:buChar char="•"/>
            </a:pPr>
            <a:r>
              <a:rPr lang="en-US" sz="3200" dirty="0">
                <a:solidFill>
                  <a:schemeClr val="accent2"/>
                </a:solidFill>
                <a:latin typeface="Arial Narrow" pitchFamily="-84" charset="0"/>
              </a:rPr>
              <a:t>The Uncertainty Principle</a:t>
            </a:r>
          </a:p>
          <a:p>
            <a:pPr>
              <a:spcBef>
                <a:spcPct val="20000"/>
              </a:spcBef>
            </a:pPr>
            <a:endParaRPr lang="en-US" sz="3200" dirty="0">
              <a:solidFill>
                <a:schemeClr val="accent2"/>
              </a:solidFill>
              <a:latin typeface="Arial Narrow" pitchFamily="-8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4" descr="0508"/>
          <p:cNvPicPr>
            <a:picLocks noChangeAspect="1" noChangeArrowheads="1"/>
          </p:cNvPicPr>
          <p:nvPr/>
        </p:nvPicPr>
        <p:blipFill>
          <a:blip r:embed="rId3"/>
          <a:srcRect b="3606"/>
          <a:stretch>
            <a:fillRect/>
          </a:stretch>
        </p:blipFill>
        <p:spPr bwMode="auto">
          <a:xfrm>
            <a:off x="5338763" y="2971800"/>
            <a:ext cx="3500437" cy="3352800"/>
          </a:xfrm>
          <a:prstGeom prst="rect">
            <a:avLst/>
          </a:prstGeom>
          <a:noFill/>
          <a:ln w="9525">
            <a:noFill/>
            <a:miter lim="800000"/>
            <a:headEnd/>
            <a:tailEnd/>
          </a:ln>
        </p:spPr>
      </p:pic>
      <p:sp>
        <p:nvSpPr>
          <p:cNvPr id="21507" name="Rectangle 2"/>
          <p:cNvSpPr>
            <a:spLocks noGrp="1" noChangeArrowheads="1"/>
          </p:cNvSpPr>
          <p:nvPr>
            <p:ph type="title"/>
          </p:nvPr>
        </p:nvSpPr>
        <p:spPr>
          <a:xfrm>
            <a:off x="457200" y="0"/>
            <a:ext cx="8229600" cy="788987"/>
          </a:xfrm>
        </p:spPr>
        <p:txBody>
          <a:bodyPr/>
          <a:lstStyle/>
          <a:p>
            <a:pPr eaLnBrk="1" hangingPunct="1"/>
            <a:r>
              <a:rPr lang="en-US" sz="4000" dirty="0">
                <a:cs typeface="ＭＳ Ｐゴシック" pitchFamily="-84" charset="-128"/>
              </a:rPr>
              <a:t>Bohr’</a:t>
            </a:r>
            <a:r>
              <a:rPr lang="en-US" altLang="ja-JP" sz="4000" dirty="0">
                <a:cs typeface="ＭＳ Ｐゴシック" pitchFamily="-84" charset="-128"/>
              </a:rPr>
              <a:t>s Quantization Condition</a:t>
            </a:r>
            <a:endParaRPr lang="en-US" sz="4000" dirty="0">
              <a:cs typeface="ＭＳ Ｐゴシック" pitchFamily="-84" charset="-128"/>
            </a:endParaRPr>
          </a:p>
        </p:txBody>
      </p:sp>
      <p:sp>
        <p:nvSpPr>
          <p:cNvPr id="21508" name="Rectangle 3"/>
          <p:cNvSpPr>
            <a:spLocks noGrp="1" noChangeArrowheads="1"/>
          </p:cNvSpPr>
          <p:nvPr>
            <p:ph type="body" sz="half" idx="1"/>
          </p:nvPr>
        </p:nvSpPr>
        <p:spPr>
          <a:xfrm>
            <a:off x="228600" y="762000"/>
            <a:ext cx="8763000" cy="4497388"/>
          </a:xfrm>
        </p:spPr>
        <p:txBody>
          <a:bodyPr/>
          <a:lstStyle/>
          <a:p>
            <a:pPr eaLnBrk="1" hangingPunct="1">
              <a:lnSpc>
                <a:spcPct val="90000"/>
              </a:lnSpc>
            </a:pPr>
            <a:r>
              <a:rPr lang="en-US" sz="2800" dirty="0">
                <a:cs typeface="ＭＳ Ｐゴシック" pitchFamily="-84" charset="-128"/>
              </a:rPr>
              <a:t>One of Bohr’</a:t>
            </a:r>
            <a:r>
              <a:rPr lang="en-US" altLang="ja-JP" sz="2800" dirty="0">
                <a:cs typeface="ＭＳ Ｐゴシック" pitchFamily="-84" charset="-128"/>
              </a:rPr>
              <a:t>s assumptions concerning his hydrogen atom model was that </a:t>
            </a:r>
            <a:r>
              <a:rPr lang="en-US" altLang="ja-JP" sz="2800" u="sng" dirty="0">
                <a:solidFill>
                  <a:srgbClr val="FF0000"/>
                </a:solidFill>
                <a:cs typeface="ＭＳ Ｐゴシック" pitchFamily="-84" charset="-128"/>
              </a:rPr>
              <a:t>the angular momentum of the electron-nucleus system in a stationary state is an integral multiple of </a:t>
            </a:r>
            <a:r>
              <a:rPr lang="en-US" altLang="ja-JP" sz="2800" i="1" u="sng" dirty="0">
                <a:solidFill>
                  <a:srgbClr val="FF0000"/>
                </a:solidFill>
                <a:cs typeface="ＭＳ Ｐゴシック" pitchFamily="-84" charset="-128"/>
              </a:rPr>
              <a:t>h</a:t>
            </a:r>
            <a:r>
              <a:rPr lang="en-US" altLang="ja-JP" sz="2800" u="sng" dirty="0">
                <a:solidFill>
                  <a:srgbClr val="FF0000"/>
                </a:solidFill>
                <a:cs typeface="ＭＳ Ｐゴシック" pitchFamily="-84" charset="-128"/>
              </a:rPr>
              <a:t>/2</a:t>
            </a:r>
            <a:r>
              <a:rPr lang="en-US" altLang="ja-JP" sz="2800" i="1" u="sng" dirty="0">
                <a:solidFill>
                  <a:srgbClr val="FF0000"/>
                </a:solidFill>
                <a:cs typeface="ＭＳ Ｐゴシック" pitchFamily="-84" charset="-128"/>
              </a:rPr>
              <a:t>π</a:t>
            </a:r>
            <a:r>
              <a:rPr lang="en-US" altLang="ja-JP" sz="2800" dirty="0">
                <a:cs typeface="ＭＳ Ｐゴシック" pitchFamily="-84" charset="-128"/>
              </a:rPr>
              <a:t>.</a:t>
            </a:r>
          </a:p>
          <a:p>
            <a:pPr eaLnBrk="1" hangingPunct="1">
              <a:lnSpc>
                <a:spcPct val="90000"/>
              </a:lnSpc>
            </a:pPr>
            <a:r>
              <a:rPr lang="en-US" sz="2800" dirty="0">
                <a:cs typeface="ＭＳ Ｐゴシック" pitchFamily="-84" charset="-128"/>
              </a:rPr>
              <a:t>The electron is a standing wave in an orbit around the proton. This standing wave will have nodes, and an integral number of wavelengths fit into the orbit!</a:t>
            </a:r>
          </a:p>
          <a:p>
            <a:pPr eaLnBrk="1" hangingPunct="1">
              <a:lnSpc>
                <a:spcPct val="90000"/>
              </a:lnSpc>
            </a:pPr>
            <a:endParaRPr lang="en-US" sz="2800" dirty="0">
              <a:cs typeface="ＭＳ Ｐゴシック" pitchFamily="-84" charset="-128"/>
            </a:endParaRPr>
          </a:p>
          <a:p>
            <a:pPr eaLnBrk="1" hangingPunct="1">
              <a:lnSpc>
                <a:spcPct val="90000"/>
              </a:lnSpc>
              <a:buNone/>
            </a:pPr>
            <a:endParaRPr lang="en-US" sz="2800" dirty="0">
              <a:cs typeface="ＭＳ Ｐゴシック" pitchFamily="-84" charset="-128"/>
            </a:endParaRPr>
          </a:p>
          <a:p>
            <a:pPr eaLnBrk="1" hangingPunct="1">
              <a:lnSpc>
                <a:spcPct val="90000"/>
              </a:lnSpc>
            </a:pPr>
            <a:r>
              <a:rPr lang="en-US" sz="2800" dirty="0">
                <a:cs typeface="ＭＳ Ｐゴシック" pitchFamily="-84" charset="-128"/>
              </a:rPr>
              <a:t>The angular momentum becomes:</a:t>
            </a: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Mon. March 25, 2019</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9" name="Footer Placeholder 8"/>
          <p:cNvSpPr>
            <a:spLocks noGrp="1"/>
          </p:cNvSpPr>
          <p:nvPr>
            <p:ph type="ftr" sz="quarter" idx="11"/>
          </p:nvPr>
        </p:nvSpPr>
        <p:spPr/>
        <p:txBody>
          <a:bodyPr/>
          <a:lstStyle/>
          <a:p>
            <a:pPr>
              <a:defRPr/>
            </a:pPr>
            <a:r>
              <a:rPr lang="nl-NL"/>
              <a:t>PHYS 3313-001, Spring 2019                      Dr. Jaehoon Yu</a:t>
            </a:r>
            <a:endParaRPr lang="en-US"/>
          </a:p>
        </p:txBody>
      </p:sp>
      <p:graphicFrame>
        <p:nvGraphicFramePr>
          <p:cNvPr id="432130" name="Object 2"/>
          <p:cNvGraphicFramePr>
            <a:graphicFrameLocks noChangeAspect="1"/>
          </p:cNvGraphicFramePr>
          <p:nvPr>
            <p:extLst/>
          </p:nvPr>
        </p:nvGraphicFramePr>
        <p:xfrm>
          <a:off x="796925" y="3495675"/>
          <a:ext cx="1108075" cy="390525"/>
        </p:xfrm>
        <a:graphic>
          <a:graphicData uri="http://schemas.openxmlformats.org/presentationml/2006/ole">
            <mc:AlternateContent xmlns:mc="http://schemas.openxmlformats.org/markup-compatibility/2006">
              <mc:Choice xmlns:v="urn:schemas-microsoft-com:vml" Requires="v">
                <p:oleObj spid="_x0000_s198805" name="Equation" r:id="rId4" imgW="406400" imgH="165100" progId="Equation.DSMT4">
                  <p:embed/>
                </p:oleObj>
              </mc:Choice>
              <mc:Fallback>
                <p:oleObj name="Equation" r:id="rId4" imgW="406400" imgH="165100" progId="Equation.DSMT4">
                  <p:embed/>
                  <p:pic>
                    <p:nvPicPr>
                      <p:cNvPr id="432130" name="Object 2"/>
                      <p:cNvPicPr>
                        <a:picLocks noChangeAspect="1" noChangeArrowheads="1"/>
                      </p:cNvPicPr>
                      <p:nvPr/>
                    </p:nvPicPr>
                    <p:blipFill>
                      <a:blip r:embed="rId5"/>
                      <a:srcRect/>
                      <a:stretch>
                        <a:fillRect/>
                      </a:stretch>
                    </p:blipFill>
                    <p:spPr bwMode="auto">
                      <a:xfrm>
                        <a:off x="796925" y="3495675"/>
                        <a:ext cx="1108075" cy="390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2131" name="Object 3"/>
          <p:cNvGraphicFramePr>
            <a:graphicFrameLocks noChangeAspect="1"/>
          </p:cNvGraphicFramePr>
          <p:nvPr>
            <p:extLst/>
          </p:nvPr>
        </p:nvGraphicFramePr>
        <p:xfrm>
          <a:off x="490537" y="5126037"/>
          <a:ext cx="728663" cy="360363"/>
        </p:xfrm>
        <a:graphic>
          <a:graphicData uri="http://schemas.openxmlformats.org/presentationml/2006/ole">
            <mc:AlternateContent xmlns:mc="http://schemas.openxmlformats.org/markup-compatibility/2006">
              <mc:Choice xmlns:v="urn:schemas-microsoft-com:vml" Requires="v">
                <p:oleObj spid="_x0000_s198806" name="Equation" r:id="rId6" imgW="266700" imgH="152400" progId="Equation.DSMT4">
                  <p:embed/>
                </p:oleObj>
              </mc:Choice>
              <mc:Fallback>
                <p:oleObj name="Equation" r:id="rId6" imgW="266700" imgH="152400" progId="Equation.DSMT4">
                  <p:embed/>
                  <p:pic>
                    <p:nvPicPr>
                      <p:cNvPr id="432131" name="Object 3"/>
                      <p:cNvPicPr>
                        <a:picLocks noChangeAspect="1" noChangeArrowheads="1"/>
                      </p:cNvPicPr>
                      <p:nvPr/>
                    </p:nvPicPr>
                    <p:blipFill>
                      <a:blip r:embed="rId7"/>
                      <a:srcRect/>
                      <a:stretch>
                        <a:fillRect/>
                      </a:stretch>
                    </p:blipFill>
                    <p:spPr bwMode="auto">
                      <a:xfrm>
                        <a:off x="490537" y="5126037"/>
                        <a:ext cx="728663"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2132" name="Object 4"/>
          <p:cNvGraphicFramePr>
            <a:graphicFrameLocks noChangeAspect="1"/>
          </p:cNvGraphicFramePr>
          <p:nvPr>
            <p:extLst/>
          </p:nvPr>
        </p:nvGraphicFramePr>
        <p:xfrm>
          <a:off x="1863725" y="3429000"/>
          <a:ext cx="935038" cy="420687"/>
        </p:xfrm>
        <a:graphic>
          <a:graphicData uri="http://schemas.openxmlformats.org/presentationml/2006/ole">
            <mc:AlternateContent xmlns:mc="http://schemas.openxmlformats.org/markup-compatibility/2006">
              <mc:Choice xmlns:v="urn:schemas-microsoft-com:vml" Requires="v">
                <p:oleObj spid="_x0000_s198807" name="Equation" r:id="rId8" imgW="342900" imgH="177800" progId="Equation.DSMT4">
                  <p:embed/>
                </p:oleObj>
              </mc:Choice>
              <mc:Fallback>
                <p:oleObj name="Equation" r:id="rId8" imgW="342900" imgH="177800" progId="Equation.DSMT4">
                  <p:embed/>
                  <p:pic>
                    <p:nvPicPr>
                      <p:cNvPr id="432132" name="Object 4"/>
                      <p:cNvPicPr>
                        <a:picLocks noChangeAspect="1" noChangeArrowheads="1"/>
                      </p:cNvPicPr>
                      <p:nvPr/>
                    </p:nvPicPr>
                    <p:blipFill>
                      <a:blip r:embed="rId9"/>
                      <a:srcRect/>
                      <a:stretch>
                        <a:fillRect/>
                      </a:stretch>
                    </p:blipFill>
                    <p:spPr bwMode="auto">
                      <a:xfrm>
                        <a:off x="1863725" y="3429000"/>
                        <a:ext cx="935038" cy="420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2133" name="Object 5"/>
          <p:cNvGraphicFramePr>
            <a:graphicFrameLocks noChangeAspect="1"/>
          </p:cNvGraphicFramePr>
          <p:nvPr>
            <p:extLst/>
          </p:nvPr>
        </p:nvGraphicFramePr>
        <p:xfrm>
          <a:off x="2778125" y="3200400"/>
          <a:ext cx="727075" cy="990600"/>
        </p:xfrm>
        <a:graphic>
          <a:graphicData uri="http://schemas.openxmlformats.org/presentationml/2006/ole">
            <mc:AlternateContent xmlns:mc="http://schemas.openxmlformats.org/markup-compatibility/2006">
              <mc:Choice xmlns:v="urn:schemas-microsoft-com:vml" Requires="v">
                <p:oleObj spid="_x0000_s198808" name="Equation" r:id="rId10" imgW="266700" imgH="419100" progId="Equation.DSMT4">
                  <p:embed/>
                </p:oleObj>
              </mc:Choice>
              <mc:Fallback>
                <p:oleObj name="Equation" r:id="rId10" imgW="266700" imgH="419100" progId="Equation.DSMT4">
                  <p:embed/>
                  <p:pic>
                    <p:nvPicPr>
                      <p:cNvPr id="432133" name="Object 5"/>
                      <p:cNvPicPr>
                        <a:picLocks noChangeAspect="1" noChangeArrowheads="1"/>
                      </p:cNvPicPr>
                      <p:nvPr/>
                    </p:nvPicPr>
                    <p:blipFill>
                      <a:blip r:embed="rId11"/>
                      <a:srcRect/>
                      <a:stretch>
                        <a:fillRect/>
                      </a:stretch>
                    </p:blipFill>
                    <p:spPr bwMode="auto">
                      <a:xfrm>
                        <a:off x="2778125" y="3200400"/>
                        <a:ext cx="727075" cy="990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2134" name="Object 6"/>
          <p:cNvGraphicFramePr>
            <a:graphicFrameLocks noChangeAspect="1"/>
          </p:cNvGraphicFramePr>
          <p:nvPr>
            <p:extLst/>
          </p:nvPr>
        </p:nvGraphicFramePr>
        <p:xfrm>
          <a:off x="1219200" y="5181600"/>
          <a:ext cx="831850" cy="390525"/>
        </p:xfrm>
        <a:graphic>
          <a:graphicData uri="http://schemas.openxmlformats.org/presentationml/2006/ole">
            <mc:AlternateContent xmlns:mc="http://schemas.openxmlformats.org/markup-compatibility/2006">
              <mc:Choice xmlns:v="urn:schemas-microsoft-com:vml" Requires="v">
                <p:oleObj spid="_x0000_s198809" name="Equation" r:id="rId12" imgW="304800" imgH="165100" progId="Equation.DSMT4">
                  <p:embed/>
                </p:oleObj>
              </mc:Choice>
              <mc:Fallback>
                <p:oleObj name="Equation" r:id="rId12" imgW="304800" imgH="165100" progId="Equation.DSMT4">
                  <p:embed/>
                  <p:pic>
                    <p:nvPicPr>
                      <p:cNvPr id="432134" name="Object 6"/>
                      <p:cNvPicPr>
                        <a:picLocks noChangeAspect="1" noChangeArrowheads="1"/>
                      </p:cNvPicPr>
                      <p:nvPr/>
                    </p:nvPicPr>
                    <p:blipFill>
                      <a:blip r:embed="rId13"/>
                      <a:srcRect/>
                      <a:stretch>
                        <a:fillRect/>
                      </a:stretch>
                    </p:blipFill>
                    <p:spPr bwMode="auto">
                      <a:xfrm>
                        <a:off x="1219200" y="5181600"/>
                        <a:ext cx="831850" cy="390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2135" name="Object 7"/>
          <p:cNvGraphicFramePr>
            <a:graphicFrameLocks noChangeAspect="1"/>
          </p:cNvGraphicFramePr>
          <p:nvPr>
            <p:extLst/>
          </p:nvPr>
        </p:nvGraphicFramePr>
        <p:xfrm>
          <a:off x="2022475" y="4876800"/>
          <a:ext cx="1558925" cy="990600"/>
        </p:xfrm>
        <a:graphic>
          <a:graphicData uri="http://schemas.openxmlformats.org/presentationml/2006/ole">
            <mc:AlternateContent xmlns:mc="http://schemas.openxmlformats.org/markup-compatibility/2006">
              <mc:Choice xmlns:v="urn:schemas-microsoft-com:vml" Requires="v">
                <p:oleObj spid="_x0000_s198810" name="Equation" r:id="rId14" imgW="571500" imgH="419100" progId="Equation.DSMT4">
                  <p:embed/>
                </p:oleObj>
              </mc:Choice>
              <mc:Fallback>
                <p:oleObj name="Equation" r:id="rId14" imgW="571500" imgH="419100" progId="Equation.DSMT4">
                  <p:embed/>
                  <p:pic>
                    <p:nvPicPr>
                      <p:cNvPr id="432135" name="Object 7"/>
                      <p:cNvPicPr>
                        <a:picLocks noChangeAspect="1" noChangeArrowheads="1"/>
                      </p:cNvPicPr>
                      <p:nvPr/>
                    </p:nvPicPr>
                    <p:blipFill>
                      <a:blip r:embed="rId15"/>
                      <a:srcRect/>
                      <a:stretch>
                        <a:fillRect/>
                      </a:stretch>
                    </p:blipFill>
                    <p:spPr bwMode="auto">
                      <a:xfrm>
                        <a:off x="2022475" y="4876800"/>
                        <a:ext cx="1558925" cy="990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2136" name="Object 8"/>
          <p:cNvGraphicFramePr>
            <a:graphicFrameLocks noChangeAspect="1"/>
          </p:cNvGraphicFramePr>
          <p:nvPr>
            <p:extLst/>
          </p:nvPr>
        </p:nvGraphicFramePr>
        <p:xfrm>
          <a:off x="3581400" y="4876800"/>
          <a:ext cx="1281113" cy="931863"/>
        </p:xfrm>
        <a:graphic>
          <a:graphicData uri="http://schemas.openxmlformats.org/presentationml/2006/ole">
            <mc:AlternateContent xmlns:mc="http://schemas.openxmlformats.org/markup-compatibility/2006">
              <mc:Choice xmlns:v="urn:schemas-microsoft-com:vml" Requires="v">
                <p:oleObj spid="_x0000_s198811" name="Equation" r:id="rId16" imgW="469900" imgH="393700" progId="Equation.DSMT4">
                  <p:embed/>
                </p:oleObj>
              </mc:Choice>
              <mc:Fallback>
                <p:oleObj name="Equation" r:id="rId16" imgW="469900" imgH="393700" progId="Equation.DSMT4">
                  <p:embed/>
                  <p:pic>
                    <p:nvPicPr>
                      <p:cNvPr id="432136" name="Object 8"/>
                      <p:cNvPicPr>
                        <a:picLocks noChangeAspect="1" noChangeArrowheads="1"/>
                      </p:cNvPicPr>
                      <p:nvPr/>
                    </p:nvPicPr>
                    <p:blipFill>
                      <a:blip r:embed="rId17"/>
                      <a:srcRect/>
                      <a:stretch>
                        <a:fillRect/>
                      </a:stretch>
                    </p:blipFill>
                    <p:spPr bwMode="auto">
                      <a:xfrm>
                        <a:off x="3581400" y="4876800"/>
                        <a:ext cx="1281113" cy="9318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2137" name="Object 9"/>
          <p:cNvGraphicFramePr>
            <a:graphicFrameLocks noChangeAspect="1"/>
          </p:cNvGraphicFramePr>
          <p:nvPr>
            <p:extLst/>
          </p:nvPr>
        </p:nvGraphicFramePr>
        <p:xfrm>
          <a:off x="4800600" y="5105400"/>
          <a:ext cx="554037" cy="390525"/>
        </p:xfrm>
        <a:graphic>
          <a:graphicData uri="http://schemas.openxmlformats.org/presentationml/2006/ole">
            <mc:AlternateContent xmlns:mc="http://schemas.openxmlformats.org/markup-compatibility/2006">
              <mc:Choice xmlns:v="urn:schemas-microsoft-com:vml" Requires="v">
                <p:oleObj spid="_x0000_s198812" name="Equation" r:id="rId18" imgW="203200" imgH="165100" progId="Equation.DSMT4">
                  <p:embed/>
                </p:oleObj>
              </mc:Choice>
              <mc:Fallback>
                <p:oleObj name="Equation" r:id="rId18" imgW="203200" imgH="165100" progId="Equation.DSMT4">
                  <p:embed/>
                  <p:pic>
                    <p:nvPicPr>
                      <p:cNvPr id="432137" name="Object 9"/>
                      <p:cNvPicPr>
                        <a:picLocks noChangeAspect="1" noChangeArrowheads="1"/>
                      </p:cNvPicPr>
                      <p:nvPr/>
                    </p:nvPicPr>
                    <p:blipFill>
                      <a:blip r:embed="rId19"/>
                      <a:srcRect/>
                      <a:stretch>
                        <a:fillRect/>
                      </a:stretch>
                    </p:blipFill>
                    <p:spPr bwMode="auto">
                      <a:xfrm>
                        <a:off x="4800600" y="5105400"/>
                        <a:ext cx="554037" cy="390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nvPr>
        </p:nvGraphicFramePr>
        <p:xfrm>
          <a:off x="3505200" y="3200400"/>
          <a:ext cx="2008187" cy="990600"/>
        </p:xfrm>
        <a:graphic>
          <a:graphicData uri="http://schemas.openxmlformats.org/presentationml/2006/ole">
            <mc:AlternateContent xmlns:mc="http://schemas.openxmlformats.org/markup-compatibility/2006">
              <mc:Choice xmlns:v="urn:schemas-microsoft-com:vml" Requires="v">
                <p:oleObj spid="_x0000_s198813" name="Equation" r:id="rId20" imgW="736600" imgH="419100" progId="Equation.DSMT4">
                  <p:embed/>
                </p:oleObj>
              </mc:Choice>
              <mc:Fallback>
                <p:oleObj name="Equation" r:id="rId20" imgW="736600" imgH="419100" progId="Equation.DSMT4">
                  <p:embed/>
                  <p:pic>
                    <p:nvPicPr>
                      <p:cNvPr id="16" name="Object 5"/>
                      <p:cNvPicPr>
                        <a:picLocks noChangeAspect="1" noChangeArrowheads="1"/>
                      </p:cNvPicPr>
                      <p:nvPr/>
                    </p:nvPicPr>
                    <p:blipFill>
                      <a:blip r:embed="rId21"/>
                      <a:srcRect/>
                      <a:stretch>
                        <a:fillRect/>
                      </a:stretch>
                    </p:blipFill>
                    <p:spPr bwMode="auto">
                      <a:xfrm>
                        <a:off x="3505200" y="3200400"/>
                        <a:ext cx="2008187" cy="990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68049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
          <p:cNvPicPr>
            <a:picLocks/>
          </p:cNvPicPr>
          <p:nvPr/>
        </p:nvPicPr>
        <p:blipFill>
          <a:blip r:embed="rId3"/>
          <a:srcRect/>
          <a:stretch>
            <a:fillRect/>
          </a:stretch>
        </p:blipFill>
        <p:spPr bwMode="auto">
          <a:xfrm>
            <a:off x="5800725" y="1695450"/>
            <a:ext cx="2844800" cy="2590800"/>
          </a:xfrm>
          <a:prstGeom prst="rect">
            <a:avLst/>
          </a:prstGeom>
          <a:noFill/>
          <a:ln w="9525">
            <a:noFill/>
            <a:miter lim="800000"/>
            <a:headEnd/>
            <a:tailEnd/>
          </a:ln>
        </p:spPr>
      </p:pic>
      <p:pic>
        <p:nvPicPr>
          <p:cNvPr id="22530" name="Picture 39" descr="0512b"/>
          <p:cNvPicPr preferRelativeResize="0">
            <a:picLocks noChangeAspect="1" noChangeArrowheads="1"/>
          </p:cNvPicPr>
          <p:nvPr/>
        </p:nvPicPr>
        <p:blipFill>
          <a:blip r:embed="rId4"/>
          <a:srcRect b="3253"/>
          <a:stretch>
            <a:fillRect/>
          </a:stretch>
        </p:blipFill>
        <p:spPr bwMode="auto">
          <a:xfrm>
            <a:off x="7315200" y="4445000"/>
            <a:ext cx="1408113" cy="1463675"/>
          </a:xfrm>
          <a:prstGeom prst="rect">
            <a:avLst/>
          </a:prstGeom>
          <a:noFill/>
          <a:ln w="9525">
            <a:noFill/>
            <a:miter lim="800000"/>
            <a:headEnd/>
            <a:tailEnd/>
          </a:ln>
        </p:spPr>
      </p:pic>
      <p:pic>
        <p:nvPicPr>
          <p:cNvPr id="22531" name="Picture 38" descr="0512a"/>
          <p:cNvPicPr preferRelativeResize="0">
            <a:picLocks noChangeAspect="1" noChangeArrowheads="1"/>
          </p:cNvPicPr>
          <p:nvPr/>
        </p:nvPicPr>
        <p:blipFill>
          <a:blip r:embed="rId5"/>
          <a:srcRect b="3250"/>
          <a:stretch>
            <a:fillRect/>
          </a:stretch>
        </p:blipFill>
        <p:spPr bwMode="auto">
          <a:xfrm>
            <a:off x="5867400" y="4441825"/>
            <a:ext cx="1397000" cy="1465263"/>
          </a:xfrm>
          <a:prstGeom prst="rect">
            <a:avLst/>
          </a:prstGeom>
          <a:noFill/>
          <a:ln w="9525">
            <a:noFill/>
            <a:miter lim="800000"/>
            <a:headEnd/>
            <a:tailEnd/>
          </a:ln>
        </p:spPr>
      </p:pic>
      <p:sp>
        <p:nvSpPr>
          <p:cNvPr id="36873" name="Rectangle 9"/>
          <p:cNvSpPr>
            <a:spLocks noGrp="1" noChangeArrowheads="1"/>
          </p:cNvSpPr>
          <p:nvPr>
            <p:ph type="title"/>
          </p:nvPr>
        </p:nvSpPr>
        <p:spPr>
          <a:xfrm>
            <a:off x="457200" y="1"/>
            <a:ext cx="8229600" cy="685800"/>
          </a:xfrm>
        </p:spPr>
        <p:txBody>
          <a:bodyPr/>
          <a:lstStyle/>
          <a:p>
            <a:pPr eaLnBrk="1" hangingPunct="1">
              <a:defRPr/>
            </a:pPr>
            <a:r>
              <a:rPr lang="en-US" dirty="0">
                <a:cs typeface="+mj-cs"/>
              </a:rPr>
              <a:t>Electron Scattering</a:t>
            </a:r>
          </a:p>
        </p:txBody>
      </p:sp>
      <p:sp>
        <p:nvSpPr>
          <p:cNvPr id="36892" name="Text Box 28"/>
          <p:cNvSpPr txBox="1">
            <a:spLocks noChangeArrowheads="1"/>
          </p:cNvSpPr>
          <p:nvPr/>
        </p:nvSpPr>
        <p:spPr bwMode="auto">
          <a:xfrm>
            <a:off x="1447800" y="3352800"/>
            <a:ext cx="6781800" cy="366713"/>
          </a:xfrm>
          <a:prstGeom prst="rect">
            <a:avLst/>
          </a:prstGeom>
          <a:noFill/>
          <a:ln>
            <a:noFill/>
          </a:ln>
          <a:effectLst/>
          <a:extLst/>
        </p:spPr>
        <p:txBody>
          <a:bodyPr>
            <a:spAutoFit/>
          </a:bodyPr>
          <a:lstStyle/>
          <a:p>
            <a:pPr>
              <a:spcBef>
                <a:spcPct val="50000"/>
              </a:spcBef>
              <a:defRPr/>
            </a:pPr>
            <a:endParaRPr lang="en-US" sz="1800">
              <a:latin typeface="Arial" charset="0"/>
              <a:ea typeface="ＭＳ Ｐゴシック" charset="0"/>
              <a:cs typeface="+mn-cs"/>
            </a:endParaRPr>
          </a:p>
        </p:txBody>
      </p:sp>
      <p:sp>
        <p:nvSpPr>
          <p:cNvPr id="36894" name="Rectangle 30"/>
          <p:cNvSpPr>
            <a:spLocks noChangeArrowheads="1"/>
          </p:cNvSpPr>
          <p:nvPr/>
        </p:nvSpPr>
        <p:spPr bwMode="auto">
          <a:xfrm>
            <a:off x="0" y="609600"/>
            <a:ext cx="9144000" cy="1066800"/>
          </a:xfrm>
          <a:prstGeom prst="rect">
            <a:avLst/>
          </a:prstGeom>
          <a:noFill/>
          <a:ln>
            <a:noFill/>
          </a:ln>
          <a:effectLst/>
          <a:extLst/>
        </p:spPr>
        <p:txBody>
          <a:bodyPr/>
          <a:lstStyle/>
          <a:p>
            <a:pPr marL="342900" indent="-342900" eaLnBrk="1" hangingPunct="1">
              <a:spcBef>
                <a:spcPct val="20000"/>
              </a:spcBef>
              <a:buClr>
                <a:srgbClr val="3333CC"/>
              </a:buClr>
              <a:buSzPct val="65000"/>
              <a:buFont typeface="Wingdings" charset="0"/>
              <a:buChar char="n"/>
              <a:defRPr/>
            </a:pPr>
            <a:r>
              <a:rPr lang="en-US" dirty="0">
                <a:solidFill>
                  <a:srgbClr val="3333CC"/>
                </a:solidFill>
                <a:latin typeface="+mn-lt"/>
                <a:ea typeface="ＭＳ Ｐゴシック" charset="0"/>
                <a:cs typeface="+mn-cs"/>
              </a:rPr>
              <a:t>Davisson* and </a:t>
            </a:r>
            <a:r>
              <a:rPr lang="en-US" dirty="0" err="1">
                <a:solidFill>
                  <a:srgbClr val="3333CC"/>
                </a:solidFill>
                <a:latin typeface="+mn-lt"/>
                <a:ea typeface="ＭＳ Ｐゴシック" charset="0"/>
                <a:cs typeface="+mn-cs"/>
              </a:rPr>
              <a:t>Germer</a:t>
            </a:r>
            <a:r>
              <a:rPr lang="en-US" dirty="0">
                <a:solidFill>
                  <a:srgbClr val="3333CC"/>
                </a:solidFill>
                <a:latin typeface="+mn-lt"/>
                <a:ea typeface="ＭＳ Ｐゴシック" charset="0"/>
                <a:cs typeface="+mn-cs"/>
              </a:rPr>
              <a:t> experimentally observed that electrons were diffracted much like </a:t>
            </a:r>
            <a:r>
              <a:rPr lang="en-US" dirty="0">
                <a:solidFill>
                  <a:srgbClr val="3333CC"/>
                </a:solidFill>
                <a:latin typeface="+mn-lt"/>
                <a:ea typeface="ＭＳ Ｐゴシック" charset="0"/>
              </a:rPr>
              <a:t>X</a:t>
            </a:r>
            <a:r>
              <a:rPr lang="en-US" dirty="0">
                <a:solidFill>
                  <a:srgbClr val="3333CC"/>
                </a:solidFill>
                <a:latin typeface="+mn-lt"/>
                <a:ea typeface="ＭＳ Ｐゴシック" charset="0"/>
                <a:cs typeface="+mn-cs"/>
              </a:rPr>
              <a:t> rays in nickel crystals. </a:t>
            </a:r>
            <a:r>
              <a:rPr lang="en-US" dirty="0">
                <a:solidFill>
                  <a:srgbClr val="3333CC"/>
                </a:solidFill>
                <a:latin typeface="+mn-lt"/>
                <a:ea typeface="ＭＳ Ｐゴシック" charset="0"/>
                <a:cs typeface="+mn-cs"/>
                <a:sym typeface="Wingdings"/>
              </a:rPr>
              <a:t> direct proof of the de Broglie wave!</a:t>
            </a:r>
            <a:endParaRPr lang="en-US" dirty="0">
              <a:solidFill>
                <a:srgbClr val="3333CC"/>
              </a:solidFill>
              <a:latin typeface="+mn-lt"/>
              <a:ea typeface="ＭＳ Ｐゴシック" charset="0"/>
              <a:cs typeface="+mn-cs"/>
            </a:endParaRPr>
          </a:p>
        </p:txBody>
      </p:sp>
      <p:sp>
        <p:nvSpPr>
          <p:cNvPr id="22539" name="Rectangle 40"/>
          <p:cNvSpPr>
            <a:spLocks noChangeArrowheads="1"/>
          </p:cNvSpPr>
          <p:nvPr/>
        </p:nvSpPr>
        <p:spPr bwMode="auto">
          <a:xfrm>
            <a:off x="457200" y="4114800"/>
            <a:ext cx="5334000" cy="2169825"/>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50000"/>
              </a:spcBef>
              <a:buClr>
                <a:srgbClr val="3333CC"/>
              </a:buClr>
              <a:buSzPct val="65000"/>
              <a:buFont typeface="Wingdings" pitchFamily="-84" charset="2"/>
              <a:buChar char="n"/>
            </a:pPr>
            <a:r>
              <a:rPr lang="en-US" sz="1800" dirty="0">
                <a:solidFill>
                  <a:srgbClr val="3333CC"/>
                </a:solidFill>
                <a:latin typeface="+mn-lt"/>
              </a:rPr>
              <a:t>George P. Thomson* (1892–1975, 1937 Nobel), the son of J. J. Thomson (1906 Nobel), reported seeing the effects of electron diffraction in transmission experiments. The first target was celluloid, and soon after that gold, aluminum, and platinum were used. </a:t>
            </a:r>
          </a:p>
          <a:p>
            <a:pPr marL="342900" indent="-342900" eaLnBrk="1" hangingPunct="1">
              <a:spcBef>
                <a:spcPct val="50000"/>
              </a:spcBef>
              <a:buClr>
                <a:srgbClr val="3333CC"/>
              </a:buClr>
              <a:buSzPct val="65000"/>
              <a:buFont typeface="Wingdings" pitchFamily="-84" charset="2"/>
              <a:buChar char="n"/>
            </a:pPr>
            <a:r>
              <a:rPr lang="en-US" sz="1800" dirty="0">
                <a:solidFill>
                  <a:srgbClr val="3333CC"/>
                </a:solidFill>
                <a:latin typeface="+mn-lt"/>
              </a:rPr>
              <a:t>The randomly oriented polycrystalline sample of SnO</a:t>
            </a:r>
            <a:r>
              <a:rPr lang="en-US" sz="1800" baseline="-25000" dirty="0">
                <a:solidFill>
                  <a:srgbClr val="3333CC"/>
                </a:solidFill>
                <a:latin typeface="+mn-lt"/>
              </a:rPr>
              <a:t>2</a:t>
            </a:r>
            <a:r>
              <a:rPr lang="en-US" sz="1800" dirty="0">
                <a:solidFill>
                  <a:srgbClr val="3333CC"/>
                </a:solidFill>
                <a:latin typeface="+mn-lt"/>
              </a:rPr>
              <a:t> produces rings as shown in the figure right.</a:t>
            </a:r>
          </a:p>
        </p:txBody>
      </p:sp>
      <p:pic>
        <p:nvPicPr>
          <p:cNvPr id="22540" name="Picture 1"/>
          <p:cNvPicPr>
            <a:picLocks/>
          </p:cNvPicPr>
          <p:nvPr/>
        </p:nvPicPr>
        <p:blipFill>
          <a:blip r:embed="rId6"/>
          <a:srcRect/>
          <a:stretch>
            <a:fillRect/>
          </a:stretch>
        </p:blipFill>
        <p:spPr bwMode="auto">
          <a:xfrm>
            <a:off x="1066800" y="1524000"/>
            <a:ext cx="3200400" cy="2489200"/>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a:t>Mon. March 25, 2019</a:t>
            </a:r>
          </a:p>
        </p:txBody>
      </p:sp>
      <p:sp>
        <p:nvSpPr>
          <p:cNvPr id="12" name="Slide Number Placeholder 11"/>
          <p:cNvSpPr>
            <a:spLocks noGrp="1"/>
          </p:cNvSpPr>
          <p:nvPr>
            <p:ph type="sldNum" sz="quarter" idx="12"/>
          </p:nvPr>
        </p:nvSpPr>
        <p:spPr/>
        <p:txBody>
          <a:bodyPr/>
          <a:lstStyle/>
          <a:p>
            <a:fld id="{FDDAF44D-5BDC-464D-BFC2-357404B9B058}" type="slidenum">
              <a:rPr lang="en-US" smtClean="0"/>
              <a:pPr/>
              <a:t>11</a:t>
            </a:fld>
            <a:endParaRPr lang="en-US"/>
          </a:p>
        </p:txBody>
      </p:sp>
      <p:sp>
        <p:nvSpPr>
          <p:cNvPr id="13" name="Footer Placeholder 12"/>
          <p:cNvSpPr>
            <a:spLocks noGrp="1"/>
          </p:cNvSpPr>
          <p:nvPr>
            <p:ph type="ftr" sz="quarter" idx="11"/>
          </p:nvPr>
        </p:nvSpPr>
        <p:spPr/>
        <p:txBody>
          <a:bodyPr/>
          <a:lstStyle/>
          <a:p>
            <a:pPr>
              <a:defRPr/>
            </a:pPr>
            <a:r>
              <a:rPr lang="nl-NL"/>
              <a:t>PHYS 3313-001, Spring 2019                      Dr. Jaehoon Yu</a:t>
            </a:r>
            <a:endParaRPr lang="en-US"/>
          </a:p>
        </p:txBody>
      </p:sp>
      <p:graphicFrame>
        <p:nvGraphicFramePr>
          <p:cNvPr id="433154" name="Object 2"/>
          <p:cNvGraphicFramePr>
            <a:graphicFrameLocks noChangeAspect="1"/>
          </p:cNvGraphicFramePr>
          <p:nvPr>
            <p:extLst/>
          </p:nvPr>
        </p:nvGraphicFramePr>
        <p:xfrm>
          <a:off x="4343401" y="1921026"/>
          <a:ext cx="1371600" cy="745974"/>
        </p:xfrm>
        <a:graphic>
          <a:graphicData uri="http://schemas.openxmlformats.org/presentationml/2006/ole">
            <mc:AlternateContent xmlns:mc="http://schemas.openxmlformats.org/markup-compatibility/2006">
              <mc:Choice xmlns:v="urn:schemas-microsoft-com:vml" Requires="v">
                <p:oleObj spid="_x0000_s137461" name="Equation" r:id="rId7" imgW="723900" imgH="393700" progId="Equation.DSMT4">
                  <p:embed/>
                </p:oleObj>
              </mc:Choice>
              <mc:Fallback>
                <p:oleObj name="Equation" r:id="rId7" imgW="723900" imgH="393700" progId="Equation.DSMT4">
                  <p:embed/>
                  <p:pic>
                    <p:nvPicPr>
                      <p:cNvPr id="433154" name="Object 2"/>
                      <p:cNvPicPr>
                        <a:picLocks noChangeAspect="1" noChangeArrowheads="1"/>
                      </p:cNvPicPr>
                      <p:nvPr/>
                    </p:nvPicPr>
                    <p:blipFill>
                      <a:blip r:embed="rId8"/>
                      <a:srcRect/>
                      <a:stretch>
                        <a:fillRect/>
                      </a:stretch>
                    </p:blipFill>
                    <p:spPr bwMode="auto">
                      <a:xfrm>
                        <a:off x="4343401" y="1921026"/>
                        <a:ext cx="1371600" cy="74597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6516A550-352E-A043-B6E4-79B3E04F9CC9}"/>
              </a:ext>
            </a:extLst>
          </p:cNvPr>
          <p:cNvSpPr txBox="1"/>
          <p:nvPr/>
        </p:nvSpPr>
        <p:spPr>
          <a:xfrm>
            <a:off x="6096000" y="5838448"/>
            <a:ext cx="840295" cy="400110"/>
          </a:xfrm>
          <a:prstGeom prst="rect">
            <a:avLst/>
          </a:prstGeom>
          <a:noFill/>
        </p:spPr>
        <p:txBody>
          <a:bodyPr wrap="none" rtlCol="0">
            <a:spAutoFit/>
          </a:bodyPr>
          <a:lstStyle/>
          <a:p>
            <a:r>
              <a:rPr lang="en-US" sz="2000" dirty="0">
                <a:solidFill>
                  <a:srgbClr val="FF0000"/>
                </a:solidFill>
                <a:latin typeface="+mj-lt"/>
              </a:rPr>
              <a:t>Crystal</a:t>
            </a:r>
          </a:p>
        </p:txBody>
      </p:sp>
      <p:sp>
        <p:nvSpPr>
          <p:cNvPr id="15" name="TextBox 14">
            <a:extLst>
              <a:ext uri="{FF2B5EF4-FFF2-40B4-BE49-F238E27FC236}">
                <a16:creationId xmlns:a16="http://schemas.microsoft.com/office/drawing/2014/main" id="{9C9CCC71-9B75-AD41-8C22-A9F0FE8EA069}"/>
              </a:ext>
            </a:extLst>
          </p:cNvPr>
          <p:cNvSpPr txBox="1"/>
          <p:nvPr/>
        </p:nvSpPr>
        <p:spPr>
          <a:xfrm>
            <a:off x="7620000" y="5848290"/>
            <a:ext cx="899605" cy="400110"/>
          </a:xfrm>
          <a:prstGeom prst="rect">
            <a:avLst/>
          </a:prstGeom>
          <a:noFill/>
        </p:spPr>
        <p:txBody>
          <a:bodyPr wrap="none" rtlCol="0">
            <a:spAutoFit/>
          </a:bodyPr>
          <a:lstStyle/>
          <a:p>
            <a:r>
              <a:rPr lang="en-US" sz="2000" dirty="0">
                <a:solidFill>
                  <a:srgbClr val="FF0000"/>
                </a:solidFill>
                <a:latin typeface="+mj-lt"/>
              </a:rPr>
              <a:t>Powder</a:t>
            </a:r>
          </a:p>
        </p:txBody>
      </p:sp>
    </p:spTree>
    <p:extLst>
      <p:ext uri="{BB962C8B-B14F-4D97-AF65-F5344CB8AC3E}">
        <p14:creationId xmlns:p14="http://schemas.microsoft.com/office/powerpoint/2010/main" val="23788374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229600" cy="5486400"/>
          </a:xfrm>
        </p:spPr>
        <p:txBody>
          <a:bodyPr/>
          <a:lstStyle/>
          <a:p>
            <a:r>
              <a:rPr lang="en-US" dirty="0"/>
              <a:t>Photons, which we thought were waves, act particle like (</a:t>
            </a:r>
            <a:r>
              <a:rPr lang="en-US" dirty="0" err="1"/>
              <a:t>eg</a:t>
            </a:r>
            <a:r>
              <a:rPr lang="en-US" dirty="0"/>
              <a:t> Photoelectric effect or Compton Scattering)</a:t>
            </a:r>
          </a:p>
          <a:p>
            <a:r>
              <a:rPr lang="en-US" dirty="0"/>
              <a:t>Electrons, which we thought were particles, act wave like (e.g. electron scattering) </a:t>
            </a:r>
          </a:p>
          <a:p>
            <a:r>
              <a:rPr lang="en-US" dirty="0"/>
              <a:t>de Broglie: All matter has intrinsic wavelength.</a:t>
            </a:r>
          </a:p>
          <a:p>
            <a:pPr lvl="1"/>
            <a:r>
              <a:rPr lang="en-US" dirty="0"/>
              <a:t>Wavelength is inversely proportional to momentum</a:t>
            </a:r>
          </a:p>
          <a:p>
            <a:pPr lvl="1"/>
            <a:r>
              <a:rPr lang="en-US" dirty="0"/>
              <a:t>The more massive… the smaller the wavelength… the harder to observe the wavelike properties</a:t>
            </a:r>
          </a:p>
          <a:p>
            <a:pPr lvl="1"/>
            <a:r>
              <a:rPr lang="en-US" dirty="0"/>
              <a:t>So while photons appear mostly wavelike, electrons (next lightest particle!) appear mostly particle like.</a:t>
            </a:r>
          </a:p>
          <a:p>
            <a:r>
              <a:rPr lang="en-US" dirty="0"/>
              <a:t>How can we reconcile the wave/particle views?</a:t>
            </a:r>
          </a:p>
          <a:p>
            <a:pPr lvl="1"/>
            <a:endParaRPr lang="en-US" dirty="0"/>
          </a:p>
        </p:txBody>
      </p:sp>
      <p:sp>
        <p:nvSpPr>
          <p:cNvPr id="7" name="Date Placeholder 6"/>
          <p:cNvSpPr>
            <a:spLocks noGrp="1"/>
          </p:cNvSpPr>
          <p:nvPr>
            <p:ph type="dt" sz="half" idx="10"/>
          </p:nvPr>
        </p:nvSpPr>
        <p:spPr/>
        <p:txBody>
          <a:bodyPr/>
          <a:lstStyle/>
          <a:p>
            <a:pPr>
              <a:defRPr/>
            </a:pPr>
            <a:r>
              <a:rPr lang="en-US"/>
              <a:t>Mon. March 25, 2019</a:t>
            </a:r>
          </a:p>
        </p:txBody>
      </p:sp>
      <p:sp>
        <p:nvSpPr>
          <p:cNvPr id="8" name="Footer Placeholder 7"/>
          <p:cNvSpPr>
            <a:spLocks noGrp="1"/>
          </p:cNvSpPr>
          <p:nvPr>
            <p:ph type="ftr" sz="quarter" idx="11"/>
          </p:nvPr>
        </p:nvSpPr>
        <p:spPr/>
        <p:txBody>
          <a:bodyPr/>
          <a:lstStyle/>
          <a:p>
            <a:pPr>
              <a:defRPr/>
            </a:pPr>
            <a:r>
              <a:rPr lang="nl-NL"/>
              <a:t>PHYS 3313-001, Spring 2019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12</a:t>
            </a:fld>
            <a:endParaRPr lang="en-US"/>
          </a:p>
        </p:txBody>
      </p:sp>
    </p:spTree>
    <p:extLst>
      <p:ext uri="{BB962C8B-B14F-4D97-AF65-F5344CB8AC3E}">
        <p14:creationId xmlns:p14="http://schemas.microsoft.com/office/powerpoint/2010/main" val="385002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81000" y="457200"/>
            <a:ext cx="8153400" cy="5943600"/>
          </a:xfrm>
        </p:spPr>
        <p:txBody>
          <a:bodyPr/>
          <a:lstStyle/>
          <a:p>
            <a:pPr marL="609600" indent="-609600" eaLnBrk="1" hangingPunct="1">
              <a:buClr>
                <a:srgbClr val="3333CC"/>
              </a:buClr>
              <a:buSzPct val="65000"/>
              <a:buFont typeface="Wingdings" pitchFamily="-84" charset="2"/>
              <a:buChar char="n"/>
            </a:pPr>
            <a:r>
              <a:rPr lang="en-US" sz="2800" dirty="0">
                <a:solidFill>
                  <a:srgbClr val="3333CC"/>
                </a:solidFill>
              </a:rPr>
              <a:t>de Broglie matter waves suggest a further description of particles in wave. The displacement of a typical traveling wave is</a:t>
            </a:r>
          </a:p>
          <a:p>
            <a:pPr marL="609600" indent="-609600" eaLnBrk="1" hangingPunct="1">
              <a:buClr>
                <a:srgbClr val="3333CC"/>
              </a:buClr>
              <a:buSzPct val="65000"/>
              <a:buFont typeface="Wingdings" pitchFamily="-84" charset="2"/>
              <a:buChar char="n"/>
            </a:pPr>
            <a:endParaRPr lang="en-US" sz="2800" dirty="0">
              <a:solidFill>
                <a:srgbClr val="3333CC"/>
              </a:solidFill>
            </a:endParaRPr>
          </a:p>
          <a:p>
            <a:pPr marL="609600" indent="-609600" eaLnBrk="1" hangingPunct="1">
              <a:buClr>
                <a:srgbClr val="3333CC"/>
              </a:buClr>
              <a:buSzPct val="65000"/>
              <a:buNone/>
            </a:pPr>
            <a:endParaRPr lang="en-US" sz="2800" dirty="0">
              <a:solidFill>
                <a:srgbClr val="3333CC"/>
              </a:solidFill>
            </a:endParaRPr>
          </a:p>
          <a:p>
            <a:pPr marL="609600" indent="-609600" eaLnBrk="1" hangingPunct="1">
              <a:buClr>
                <a:srgbClr val="3333CC"/>
              </a:buClr>
              <a:buSzPct val="65000"/>
              <a:buFont typeface="Wingdings" pitchFamily="-84" charset="2"/>
              <a:buChar char="n"/>
            </a:pPr>
            <a:r>
              <a:rPr lang="en-US" sz="2800" dirty="0">
                <a:solidFill>
                  <a:srgbClr val="3333CC"/>
                </a:solidFill>
              </a:rPr>
              <a:t>This is a solution to the wave equation</a:t>
            </a:r>
          </a:p>
          <a:p>
            <a:pPr marL="609600" indent="-609600" eaLnBrk="1" hangingPunct="1">
              <a:buClr>
                <a:srgbClr val="3333CC"/>
              </a:buClr>
              <a:buSzPct val="65000"/>
              <a:buFont typeface="Wingdings" pitchFamily="-84" charset="2"/>
              <a:buChar char="n"/>
            </a:pPr>
            <a:endParaRPr lang="en-US" sz="2800" dirty="0">
              <a:solidFill>
                <a:srgbClr val="3333CC"/>
              </a:solidFill>
            </a:endParaRPr>
          </a:p>
          <a:p>
            <a:pPr marL="609600" indent="-609600" eaLnBrk="1" hangingPunct="1">
              <a:buClr>
                <a:srgbClr val="3333CC"/>
              </a:buClr>
              <a:buSzPct val="65000"/>
              <a:buFont typeface="Wingdings" pitchFamily="-84" charset="2"/>
              <a:buChar char="n"/>
            </a:pPr>
            <a:endParaRPr lang="en-US" sz="2800" dirty="0">
              <a:solidFill>
                <a:srgbClr val="3333CC"/>
              </a:solidFill>
            </a:endParaRPr>
          </a:p>
          <a:p>
            <a:pPr marL="609600" indent="-609600" eaLnBrk="1" hangingPunct="1">
              <a:buClr>
                <a:srgbClr val="3333CC"/>
              </a:buClr>
              <a:buSzPct val="65000"/>
              <a:buFont typeface="Wingdings" pitchFamily="-84" charset="2"/>
              <a:buChar char="n"/>
            </a:pPr>
            <a:r>
              <a:rPr lang="en-US" sz="2800" dirty="0">
                <a:solidFill>
                  <a:srgbClr val="3333CC"/>
                </a:solidFill>
              </a:rPr>
              <a:t>Define the wave number </a:t>
            </a:r>
            <a:r>
              <a:rPr lang="en-US" sz="2800" i="1" dirty="0">
                <a:solidFill>
                  <a:srgbClr val="3333CC"/>
                </a:solidFill>
              </a:rPr>
              <a:t>k</a:t>
            </a:r>
            <a:r>
              <a:rPr lang="en-US" sz="2800" dirty="0">
                <a:solidFill>
                  <a:srgbClr val="3333CC"/>
                </a:solidFill>
              </a:rPr>
              <a:t> and the angular frequency </a:t>
            </a:r>
            <a:r>
              <a:rPr lang="en-US" sz="2800" i="1" dirty="0" err="1">
                <a:solidFill>
                  <a:srgbClr val="3333CC"/>
                </a:solidFill>
                <a:latin typeface="Symbol" charset="2"/>
                <a:cs typeface="Symbol" charset="2"/>
              </a:rPr>
              <a:t>ω</a:t>
            </a:r>
            <a:r>
              <a:rPr lang="en-US" sz="2800" dirty="0">
                <a:solidFill>
                  <a:srgbClr val="3333CC"/>
                </a:solidFill>
              </a:rPr>
              <a:t> as:</a:t>
            </a:r>
          </a:p>
          <a:p>
            <a:pPr marL="0" indent="0" eaLnBrk="1" hangingPunct="1">
              <a:buClr>
                <a:srgbClr val="3333CC"/>
              </a:buClr>
              <a:buSzPct val="65000"/>
              <a:buNone/>
            </a:pPr>
            <a:endParaRPr lang="en-US" sz="2800" dirty="0">
              <a:solidFill>
                <a:srgbClr val="3333CC"/>
              </a:solidFill>
            </a:endParaRPr>
          </a:p>
          <a:p>
            <a:pPr marL="609600" indent="-609600" eaLnBrk="1" hangingPunct="1">
              <a:buClr>
                <a:srgbClr val="3333CC"/>
              </a:buClr>
              <a:buSzPct val="65000"/>
              <a:buFont typeface="Wingdings" pitchFamily="-84" charset="2"/>
              <a:buChar char="n"/>
            </a:pPr>
            <a:r>
              <a:rPr lang="en-US" sz="2800" dirty="0">
                <a:solidFill>
                  <a:srgbClr val="3333CC"/>
                </a:solidFill>
              </a:rPr>
              <a:t>The wave function can be rewritten:</a:t>
            </a:r>
            <a:endParaRPr lang="el-GR" sz="2800" dirty="0">
              <a:solidFill>
                <a:srgbClr val="3333CC"/>
              </a:solidFill>
              <a:ea typeface="Arial" pitchFamily="-84" charset="0"/>
              <a:cs typeface="Arial" pitchFamily="-84" charset="0"/>
            </a:endParaRPr>
          </a:p>
        </p:txBody>
      </p:sp>
      <p:sp>
        <p:nvSpPr>
          <p:cNvPr id="48130" name="Rectangle 2"/>
          <p:cNvSpPr>
            <a:spLocks noGrp="1" noChangeArrowheads="1"/>
          </p:cNvSpPr>
          <p:nvPr>
            <p:ph type="title" sz="quarter"/>
          </p:nvPr>
        </p:nvSpPr>
        <p:spPr>
          <a:xfrm>
            <a:off x="609600" y="0"/>
            <a:ext cx="7772400" cy="685800"/>
          </a:xfrm>
        </p:spPr>
        <p:txBody>
          <a:bodyPr/>
          <a:lstStyle/>
          <a:p>
            <a:pPr eaLnBrk="1" hangingPunct="1">
              <a:defRPr/>
            </a:pPr>
            <a:r>
              <a:rPr lang="en-US" sz="4800" b="1" dirty="0">
                <a:cs typeface="+mj-cs"/>
              </a:rPr>
              <a:t>Wave Motion</a:t>
            </a:r>
          </a:p>
        </p:txBody>
      </p:sp>
      <p:sp>
        <p:nvSpPr>
          <p:cNvPr id="9" name="Date Placeholder 8"/>
          <p:cNvSpPr>
            <a:spLocks noGrp="1"/>
          </p:cNvSpPr>
          <p:nvPr>
            <p:ph type="dt" sz="half" idx="10"/>
          </p:nvPr>
        </p:nvSpPr>
        <p:spPr/>
        <p:txBody>
          <a:bodyPr/>
          <a:lstStyle/>
          <a:p>
            <a:pPr>
              <a:defRPr/>
            </a:pPr>
            <a:r>
              <a:rPr lang="en-US"/>
              <a:t>Mon. March 25, 2019</a:t>
            </a:r>
          </a:p>
        </p:txBody>
      </p:sp>
      <p:sp>
        <p:nvSpPr>
          <p:cNvPr id="10" name="Slide Number Placeholder 9"/>
          <p:cNvSpPr>
            <a:spLocks noGrp="1"/>
          </p:cNvSpPr>
          <p:nvPr>
            <p:ph type="sldNum" sz="quarter" idx="12"/>
          </p:nvPr>
        </p:nvSpPr>
        <p:spPr/>
        <p:txBody>
          <a:bodyPr/>
          <a:lstStyle/>
          <a:p>
            <a:pPr>
              <a:defRPr/>
            </a:pPr>
            <a:fld id="{633D2C0A-C00C-6D49-85C5-A00CF6C3B057}" type="slidenum">
              <a:rPr lang="en-US" smtClean="0"/>
              <a:pPr>
                <a:defRPr/>
              </a:pPr>
              <a:t>13</a:t>
            </a:fld>
            <a:endParaRPr lang="en-US"/>
          </a:p>
        </p:txBody>
      </p:sp>
      <p:sp>
        <p:nvSpPr>
          <p:cNvPr id="11" name="Footer Placeholder 10"/>
          <p:cNvSpPr>
            <a:spLocks noGrp="1"/>
          </p:cNvSpPr>
          <p:nvPr>
            <p:ph type="ftr" sz="quarter" idx="11"/>
          </p:nvPr>
        </p:nvSpPr>
        <p:spPr/>
        <p:txBody>
          <a:bodyPr/>
          <a:lstStyle/>
          <a:p>
            <a:pPr>
              <a:defRPr/>
            </a:pPr>
            <a:r>
              <a:rPr lang="en-US"/>
              <a:t>PHYS 3313-001, Spring 2019                      Dr. Jaehoon Yu</a:t>
            </a:r>
          </a:p>
        </p:txBody>
      </p:sp>
      <p:graphicFrame>
        <p:nvGraphicFramePr>
          <p:cNvPr id="434178" name="Object 2"/>
          <p:cNvGraphicFramePr>
            <a:graphicFrameLocks noChangeAspect="1"/>
          </p:cNvGraphicFramePr>
          <p:nvPr>
            <p:extLst>
              <p:ext uri="{D42A27DB-BD31-4B8C-83A1-F6EECF244321}">
                <p14:modId xmlns:p14="http://schemas.microsoft.com/office/powerpoint/2010/main" val="2651305053"/>
              </p:ext>
            </p:extLst>
          </p:nvPr>
        </p:nvGraphicFramePr>
        <p:xfrm>
          <a:off x="2401887" y="1629603"/>
          <a:ext cx="3846513" cy="961197"/>
        </p:xfrm>
        <a:graphic>
          <a:graphicData uri="http://schemas.openxmlformats.org/presentationml/2006/ole">
            <mc:AlternateContent xmlns:mc="http://schemas.openxmlformats.org/markup-compatibility/2006">
              <mc:Choice xmlns:v="urn:schemas-microsoft-com:vml" Requires="v">
                <p:oleObj spid="_x0000_s200801" name="Equation" r:id="rId3" imgW="1727200" imgH="431800" progId="Equation.DSMT4">
                  <p:embed/>
                </p:oleObj>
              </mc:Choice>
              <mc:Fallback>
                <p:oleObj name="Equation" r:id="rId3" imgW="1727200" imgH="431800" progId="Equation.DSMT4">
                  <p:embed/>
                  <p:pic>
                    <p:nvPicPr>
                      <p:cNvPr id="434178" name="Object 2"/>
                      <p:cNvPicPr>
                        <a:picLocks noChangeAspect="1" noChangeArrowheads="1"/>
                      </p:cNvPicPr>
                      <p:nvPr/>
                    </p:nvPicPr>
                    <p:blipFill>
                      <a:blip r:embed="rId4"/>
                      <a:srcRect/>
                      <a:stretch>
                        <a:fillRect/>
                      </a:stretch>
                    </p:blipFill>
                    <p:spPr bwMode="auto">
                      <a:xfrm>
                        <a:off x="2401887" y="1629603"/>
                        <a:ext cx="3846513" cy="96119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4179" name="Object 3"/>
          <p:cNvGraphicFramePr>
            <a:graphicFrameLocks noChangeAspect="1"/>
          </p:cNvGraphicFramePr>
          <p:nvPr>
            <p:extLst>
              <p:ext uri="{D42A27DB-BD31-4B8C-83A1-F6EECF244321}">
                <p14:modId xmlns:p14="http://schemas.microsoft.com/office/powerpoint/2010/main" val="3927329255"/>
              </p:ext>
            </p:extLst>
          </p:nvPr>
        </p:nvGraphicFramePr>
        <p:xfrm>
          <a:off x="2590800" y="3352800"/>
          <a:ext cx="2008187" cy="860425"/>
        </p:xfrm>
        <a:graphic>
          <a:graphicData uri="http://schemas.openxmlformats.org/presentationml/2006/ole">
            <mc:AlternateContent xmlns:mc="http://schemas.openxmlformats.org/markup-compatibility/2006">
              <mc:Choice xmlns:v="urn:schemas-microsoft-com:vml" Requires="v">
                <p:oleObj spid="_x0000_s200802" name="Equation" r:id="rId5" imgW="965200" imgH="419100" progId="Equation.DSMT4">
                  <p:embed/>
                </p:oleObj>
              </mc:Choice>
              <mc:Fallback>
                <p:oleObj name="Equation" r:id="rId5" imgW="965200" imgH="419100" progId="Equation.DSMT4">
                  <p:embed/>
                  <p:pic>
                    <p:nvPicPr>
                      <p:cNvPr id="434179" name="Object 3"/>
                      <p:cNvPicPr>
                        <a:picLocks noChangeAspect="1" noChangeArrowheads="1"/>
                      </p:cNvPicPr>
                      <p:nvPr/>
                    </p:nvPicPr>
                    <p:blipFill>
                      <a:blip r:embed="rId6"/>
                      <a:srcRect/>
                      <a:stretch>
                        <a:fillRect/>
                      </a:stretch>
                    </p:blipFill>
                    <p:spPr bwMode="auto">
                      <a:xfrm>
                        <a:off x="2590800" y="3352800"/>
                        <a:ext cx="2008187" cy="860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4180" name="Object 4"/>
          <p:cNvGraphicFramePr>
            <a:graphicFrameLocks noChangeAspect="1"/>
          </p:cNvGraphicFramePr>
          <p:nvPr>
            <p:extLst>
              <p:ext uri="{D42A27DB-BD31-4B8C-83A1-F6EECF244321}">
                <p14:modId xmlns:p14="http://schemas.microsoft.com/office/powerpoint/2010/main" val="3925714017"/>
              </p:ext>
            </p:extLst>
          </p:nvPr>
        </p:nvGraphicFramePr>
        <p:xfrm>
          <a:off x="2590799" y="4907756"/>
          <a:ext cx="1931719" cy="905668"/>
        </p:xfrm>
        <a:graphic>
          <a:graphicData uri="http://schemas.openxmlformats.org/presentationml/2006/ole">
            <mc:AlternateContent xmlns:mc="http://schemas.openxmlformats.org/markup-compatibility/2006">
              <mc:Choice xmlns:v="urn:schemas-microsoft-com:vml" Requires="v">
                <p:oleObj spid="_x0000_s200803" name="Equation" r:id="rId7" imgW="838200" imgH="393700" progId="Equation.DSMT4">
                  <p:embed/>
                </p:oleObj>
              </mc:Choice>
              <mc:Fallback>
                <p:oleObj name="Equation" r:id="rId7" imgW="838200" imgH="393700" progId="Equation.DSMT4">
                  <p:embed/>
                  <p:pic>
                    <p:nvPicPr>
                      <p:cNvPr id="434180" name="Object 4"/>
                      <p:cNvPicPr>
                        <a:picLocks noChangeAspect="1" noChangeArrowheads="1"/>
                      </p:cNvPicPr>
                      <p:nvPr/>
                    </p:nvPicPr>
                    <p:blipFill>
                      <a:blip r:embed="rId8"/>
                      <a:srcRect/>
                      <a:stretch>
                        <a:fillRect/>
                      </a:stretch>
                    </p:blipFill>
                    <p:spPr bwMode="auto">
                      <a:xfrm>
                        <a:off x="2590799" y="4907756"/>
                        <a:ext cx="1931719" cy="9056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4181" name="Object 5"/>
          <p:cNvGraphicFramePr>
            <a:graphicFrameLocks noChangeAspect="1"/>
          </p:cNvGraphicFramePr>
          <p:nvPr>
            <p:extLst>
              <p:ext uri="{D42A27DB-BD31-4B8C-83A1-F6EECF244321}">
                <p14:modId xmlns:p14="http://schemas.microsoft.com/office/powerpoint/2010/main" val="746064770"/>
              </p:ext>
            </p:extLst>
          </p:nvPr>
        </p:nvGraphicFramePr>
        <p:xfrm>
          <a:off x="5715000" y="5867400"/>
          <a:ext cx="1390650" cy="533400"/>
        </p:xfrm>
        <a:graphic>
          <a:graphicData uri="http://schemas.openxmlformats.org/presentationml/2006/ole">
            <mc:AlternateContent xmlns:mc="http://schemas.openxmlformats.org/markup-compatibility/2006">
              <mc:Choice xmlns:v="urn:schemas-microsoft-com:vml" Requires="v">
                <p:oleObj spid="_x0000_s200804" name="Equation" r:id="rId9" imgW="596900" imgH="228600" progId="Equation.DSMT4">
                  <p:embed/>
                </p:oleObj>
              </mc:Choice>
              <mc:Fallback>
                <p:oleObj name="Equation" r:id="rId9" imgW="596900" imgH="228600" progId="Equation.DSMT4">
                  <p:embed/>
                  <p:pic>
                    <p:nvPicPr>
                      <p:cNvPr id="434181" name="Object 5"/>
                      <p:cNvPicPr>
                        <a:picLocks noChangeAspect="1" noChangeArrowheads="1"/>
                      </p:cNvPicPr>
                      <p:nvPr/>
                    </p:nvPicPr>
                    <p:blipFill>
                      <a:blip r:embed="rId10"/>
                      <a:srcRect/>
                      <a:stretch>
                        <a:fillRect/>
                      </a:stretch>
                    </p:blipFill>
                    <p:spPr bwMode="auto">
                      <a:xfrm>
                        <a:off x="5715000" y="5867400"/>
                        <a:ext cx="1390650" cy="533400"/>
                      </a:xfrm>
                      <a:prstGeom prst="rect">
                        <a:avLst/>
                      </a:prstGeom>
                      <a:noFill/>
                      <a:extLst/>
                    </p:spPr>
                  </p:pic>
                </p:oleObj>
              </mc:Fallback>
            </mc:AlternateContent>
          </a:graphicData>
        </a:graphic>
      </p:graphicFrame>
      <p:graphicFrame>
        <p:nvGraphicFramePr>
          <p:cNvPr id="434182" name="Object 6"/>
          <p:cNvGraphicFramePr>
            <a:graphicFrameLocks noChangeAspect="1"/>
          </p:cNvGraphicFramePr>
          <p:nvPr>
            <p:extLst>
              <p:ext uri="{D42A27DB-BD31-4B8C-83A1-F6EECF244321}">
                <p14:modId xmlns:p14="http://schemas.microsoft.com/office/powerpoint/2010/main" val="123724554"/>
              </p:ext>
            </p:extLst>
          </p:nvPr>
        </p:nvGraphicFramePr>
        <p:xfrm>
          <a:off x="4592904" y="4907756"/>
          <a:ext cx="1198296" cy="905668"/>
        </p:xfrm>
        <a:graphic>
          <a:graphicData uri="http://schemas.openxmlformats.org/presentationml/2006/ole">
            <mc:AlternateContent xmlns:mc="http://schemas.openxmlformats.org/markup-compatibility/2006">
              <mc:Choice xmlns:v="urn:schemas-microsoft-com:vml" Requires="v">
                <p:oleObj spid="_x0000_s200805" name="Equation" r:id="rId11" imgW="520700" imgH="393700" progId="Equation.DSMT4">
                  <p:embed/>
                </p:oleObj>
              </mc:Choice>
              <mc:Fallback>
                <p:oleObj name="Equation" r:id="rId11" imgW="520700" imgH="393700" progId="Equation.DSMT4">
                  <p:embed/>
                  <p:pic>
                    <p:nvPicPr>
                      <p:cNvPr id="434182" name="Object 6"/>
                      <p:cNvPicPr>
                        <a:picLocks noChangeAspect="1" noChangeArrowheads="1"/>
                      </p:cNvPicPr>
                      <p:nvPr/>
                    </p:nvPicPr>
                    <p:blipFill>
                      <a:blip r:embed="rId12"/>
                      <a:srcRect/>
                      <a:stretch>
                        <a:fillRect/>
                      </a:stretch>
                    </p:blipFill>
                    <p:spPr bwMode="auto">
                      <a:xfrm>
                        <a:off x="4592904" y="4907756"/>
                        <a:ext cx="1198296" cy="9056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4183" name="Object 7"/>
          <p:cNvGraphicFramePr>
            <a:graphicFrameLocks noChangeAspect="1"/>
          </p:cNvGraphicFramePr>
          <p:nvPr>
            <p:extLst>
              <p:ext uri="{D42A27DB-BD31-4B8C-83A1-F6EECF244321}">
                <p14:modId xmlns:p14="http://schemas.microsoft.com/office/powerpoint/2010/main" val="3140776287"/>
              </p:ext>
            </p:extLst>
          </p:nvPr>
        </p:nvGraphicFramePr>
        <p:xfrm>
          <a:off x="6058077" y="5067299"/>
          <a:ext cx="1409523" cy="533399"/>
        </p:xfrm>
        <a:graphic>
          <a:graphicData uri="http://schemas.openxmlformats.org/presentationml/2006/ole">
            <mc:AlternateContent xmlns:mc="http://schemas.openxmlformats.org/markup-compatibility/2006">
              <mc:Choice xmlns:v="urn:schemas-microsoft-com:vml" Requires="v">
                <p:oleObj spid="_x0000_s200806" name="Equation" r:id="rId13" imgW="469900" imgH="177800" progId="Equation.DSMT4">
                  <p:embed/>
                </p:oleObj>
              </mc:Choice>
              <mc:Fallback>
                <p:oleObj name="Equation" r:id="rId13" imgW="469900" imgH="177800" progId="Equation.DSMT4">
                  <p:embed/>
                  <p:pic>
                    <p:nvPicPr>
                      <p:cNvPr id="434183" name="Object 7"/>
                      <p:cNvPicPr>
                        <a:picLocks noChangeAspect="1" noChangeArrowheads="1"/>
                      </p:cNvPicPr>
                      <p:nvPr/>
                    </p:nvPicPr>
                    <p:blipFill>
                      <a:blip r:embed="rId14"/>
                      <a:srcRect/>
                      <a:stretch>
                        <a:fillRect/>
                      </a:stretch>
                    </p:blipFill>
                    <p:spPr bwMode="auto">
                      <a:xfrm>
                        <a:off x="6058077" y="5067299"/>
                        <a:ext cx="1409523" cy="5333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2805788577"/>
              </p:ext>
            </p:extLst>
          </p:nvPr>
        </p:nvGraphicFramePr>
        <p:xfrm>
          <a:off x="7010400" y="5867400"/>
          <a:ext cx="2073275" cy="533400"/>
        </p:xfrm>
        <a:graphic>
          <a:graphicData uri="http://schemas.openxmlformats.org/presentationml/2006/ole">
            <mc:AlternateContent xmlns:mc="http://schemas.openxmlformats.org/markup-compatibility/2006">
              <mc:Choice xmlns:v="urn:schemas-microsoft-com:vml" Requires="v">
                <p:oleObj spid="_x0000_s200807" name="Equation" r:id="rId15" imgW="889000" imgH="228600" progId="Equation.DSMT4">
                  <p:embed/>
                </p:oleObj>
              </mc:Choice>
              <mc:Fallback>
                <p:oleObj name="Equation" r:id="rId15" imgW="889000" imgH="228600" progId="Equation.DSMT4">
                  <p:embed/>
                  <p:pic>
                    <p:nvPicPr>
                      <p:cNvPr id="13" name="Object 5"/>
                      <p:cNvPicPr>
                        <a:picLocks noChangeAspect="1" noChangeArrowheads="1"/>
                      </p:cNvPicPr>
                      <p:nvPr/>
                    </p:nvPicPr>
                    <p:blipFill>
                      <a:blip r:embed="rId16"/>
                      <a:srcRect/>
                      <a:stretch>
                        <a:fillRect/>
                      </a:stretch>
                    </p:blipFill>
                    <p:spPr bwMode="auto">
                      <a:xfrm>
                        <a:off x="7010400" y="5867400"/>
                        <a:ext cx="2073275" cy="533400"/>
                      </a:xfrm>
                      <a:prstGeom prst="rect">
                        <a:avLst/>
                      </a:prstGeom>
                      <a:noFill/>
                      <a:extLst/>
                    </p:spPr>
                  </p:pic>
                </p:oleObj>
              </mc:Fallback>
            </mc:AlternateContent>
          </a:graphicData>
        </a:graphic>
      </p:graphicFrame>
    </p:spTree>
    <p:extLst>
      <p:ext uri="{BB962C8B-B14F-4D97-AF65-F5344CB8AC3E}">
        <p14:creationId xmlns:p14="http://schemas.microsoft.com/office/powerpoint/2010/main" val="6073284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2" descr="0513"/>
          <p:cNvPicPr>
            <a:picLocks noChangeAspect="1" noChangeArrowheads="1"/>
          </p:cNvPicPr>
          <p:nvPr/>
        </p:nvPicPr>
        <p:blipFill>
          <a:blip r:embed="rId3"/>
          <a:srcRect b="10869"/>
          <a:stretch>
            <a:fillRect/>
          </a:stretch>
        </p:blipFill>
        <p:spPr bwMode="auto">
          <a:xfrm>
            <a:off x="4419600" y="3581400"/>
            <a:ext cx="4419600" cy="2563813"/>
          </a:xfrm>
          <a:prstGeom prst="rect">
            <a:avLst/>
          </a:prstGeom>
          <a:noFill/>
          <a:ln w="9525">
            <a:noFill/>
            <a:miter lim="800000"/>
            <a:headEnd/>
            <a:tailEnd/>
          </a:ln>
        </p:spPr>
      </p:pic>
      <p:sp>
        <p:nvSpPr>
          <p:cNvPr id="51202" name="Rectangle 2"/>
          <p:cNvSpPr>
            <a:spLocks noGrp="1" noChangeArrowheads="1"/>
          </p:cNvSpPr>
          <p:nvPr>
            <p:ph type="title"/>
          </p:nvPr>
        </p:nvSpPr>
        <p:spPr>
          <a:xfrm>
            <a:off x="457200" y="125413"/>
            <a:ext cx="8229600" cy="636587"/>
          </a:xfrm>
        </p:spPr>
        <p:txBody>
          <a:bodyPr/>
          <a:lstStyle/>
          <a:p>
            <a:pPr eaLnBrk="1" hangingPunct="1">
              <a:defRPr/>
            </a:pPr>
            <a:r>
              <a:rPr lang="en-US" b="1" dirty="0">
                <a:cs typeface="+mj-cs"/>
              </a:rPr>
              <a:t>Wave Properties</a:t>
            </a:r>
          </a:p>
        </p:txBody>
      </p:sp>
      <p:sp>
        <p:nvSpPr>
          <p:cNvPr id="51203" name="AutoShape 3"/>
          <p:cNvSpPr>
            <a:spLocks noGrp="1" noChangeAspect="1" noChangeArrowheads="1"/>
          </p:cNvSpPr>
          <p:nvPr>
            <p:ph type="body" sz="half" idx="1"/>
          </p:nvPr>
        </p:nvSpPr>
        <p:spPr>
          <a:xfrm>
            <a:off x="457200" y="762000"/>
            <a:ext cx="8382000" cy="4530725"/>
          </a:xfrm>
          <a:extLst/>
        </p:spPr>
        <p:txBody>
          <a:bodyPr/>
          <a:lstStyle/>
          <a:p>
            <a:pPr eaLnBrk="1" hangingPunct="1"/>
            <a:r>
              <a:rPr lang="en-US" dirty="0">
                <a:cs typeface="ＭＳ Ｐゴシック" pitchFamily="-84" charset="-128"/>
              </a:rPr>
              <a:t>The phase velocity is the velocity of a point on the wave that has a given phase (for example, the crest) and is given by</a:t>
            </a:r>
          </a:p>
          <a:p>
            <a:pPr eaLnBrk="1" hangingPunct="1">
              <a:buNone/>
            </a:pPr>
            <a:endParaRPr lang="en-US" dirty="0">
              <a:cs typeface="ＭＳ Ｐゴシック" pitchFamily="-84" charset="-128"/>
            </a:endParaRPr>
          </a:p>
          <a:p>
            <a:pPr eaLnBrk="1" hangingPunct="1"/>
            <a:r>
              <a:rPr lang="en-US" dirty="0">
                <a:cs typeface="ＭＳ Ｐゴシック" pitchFamily="-84" charset="-128"/>
              </a:rPr>
              <a:t>The phase constant </a:t>
            </a:r>
            <a:r>
              <a:rPr lang="en-US" dirty="0" err="1">
                <a:latin typeface="Symbol" charset="2"/>
                <a:cs typeface="Symbol" charset="2"/>
              </a:rPr>
              <a:t>φ</a:t>
            </a:r>
            <a:r>
              <a:rPr lang="en-US" dirty="0">
                <a:cs typeface="ＭＳ Ｐゴシック" pitchFamily="-84" charset="-128"/>
              </a:rPr>
              <a:t> shifts the wave:</a:t>
            </a:r>
          </a:p>
          <a:p>
            <a:pPr eaLnBrk="1" hangingPunct="1">
              <a:buFont typeface="Wingdings" pitchFamily="-84" charset="2"/>
              <a:buNone/>
            </a:pPr>
            <a:r>
              <a:rPr lang="en-US" dirty="0">
                <a:cs typeface="ＭＳ Ｐゴシック" pitchFamily="-84" charset="-128"/>
              </a:rPr>
              <a:t>					   .</a:t>
            </a:r>
          </a:p>
        </p:txBody>
      </p:sp>
      <p:sp>
        <p:nvSpPr>
          <p:cNvPr id="7" name="Date Placeholder 6"/>
          <p:cNvSpPr>
            <a:spLocks noGrp="1"/>
          </p:cNvSpPr>
          <p:nvPr>
            <p:ph type="dt" sz="half" idx="10"/>
          </p:nvPr>
        </p:nvSpPr>
        <p:spPr/>
        <p:txBody>
          <a:bodyPr/>
          <a:lstStyle/>
          <a:p>
            <a:pPr>
              <a:defRPr/>
            </a:pPr>
            <a:r>
              <a:rPr lang="en-US"/>
              <a:t>Mon. March 25, 2019</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graphicFrame>
        <p:nvGraphicFramePr>
          <p:cNvPr id="435202" name="Object 2"/>
          <p:cNvGraphicFramePr>
            <a:graphicFrameLocks noChangeAspect="1"/>
          </p:cNvGraphicFramePr>
          <p:nvPr>
            <p:extLst/>
          </p:nvPr>
        </p:nvGraphicFramePr>
        <p:xfrm>
          <a:off x="3597275" y="1905000"/>
          <a:ext cx="1566863" cy="990600"/>
        </p:xfrm>
        <a:graphic>
          <a:graphicData uri="http://schemas.openxmlformats.org/presentationml/2006/ole">
            <mc:AlternateContent xmlns:mc="http://schemas.openxmlformats.org/markup-compatibility/2006">
              <mc:Choice xmlns:v="urn:schemas-microsoft-com:vml" Requires="v">
                <p:oleObj spid="_x0000_s142273" name="Equation" r:id="rId4" imgW="622300" imgH="393700" progId="Equation.DSMT4">
                  <p:embed/>
                </p:oleObj>
              </mc:Choice>
              <mc:Fallback>
                <p:oleObj name="Equation" r:id="rId4" imgW="622300" imgH="393700" progId="Equation.DSMT4">
                  <p:embed/>
                  <p:pic>
                    <p:nvPicPr>
                      <p:cNvPr id="435202" name="Object 2"/>
                      <p:cNvPicPr>
                        <a:picLocks noChangeAspect="1" noChangeArrowheads="1"/>
                      </p:cNvPicPr>
                      <p:nvPr/>
                    </p:nvPicPr>
                    <p:blipFill>
                      <a:blip r:embed="rId5"/>
                      <a:srcRect/>
                      <a:stretch>
                        <a:fillRect/>
                      </a:stretch>
                    </p:blipFill>
                    <p:spPr bwMode="auto">
                      <a:xfrm>
                        <a:off x="3597275" y="1905000"/>
                        <a:ext cx="1566863" cy="99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3" name="Object 3"/>
          <p:cNvGraphicFramePr>
            <a:graphicFrameLocks noChangeAspect="1"/>
          </p:cNvGraphicFramePr>
          <p:nvPr>
            <p:extLst/>
          </p:nvPr>
        </p:nvGraphicFramePr>
        <p:xfrm>
          <a:off x="5233987" y="1905000"/>
          <a:ext cx="1471613" cy="990600"/>
        </p:xfrm>
        <a:graphic>
          <a:graphicData uri="http://schemas.openxmlformats.org/presentationml/2006/ole">
            <mc:AlternateContent xmlns:mc="http://schemas.openxmlformats.org/markup-compatibility/2006">
              <mc:Choice xmlns:v="urn:schemas-microsoft-com:vml" Requires="v">
                <p:oleObj spid="_x0000_s142274" name="Equation" r:id="rId6" imgW="584200" imgH="393700" progId="Equation.DSMT4">
                  <p:embed/>
                </p:oleObj>
              </mc:Choice>
              <mc:Fallback>
                <p:oleObj name="Equation" r:id="rId6" imgW="584200" imgH="393700" progId="Equation.DSMT4">
                  <p:embed/>
                  <p:pic>
                    <p:nvPicPr>
                      <p:cNvPr id="435203" name="Object 3"/>
                      <p:cNvPicPr>
                        <a:picLocks noChangeAspect="1" noChangeArrowheads="1"/>
                      </p:cNvPicPr>
                      <p:nvPr/>
                    </p:nvPicPr>
                    <p:blipFill>
                      <a:blip r:embed="rId7"/>
                      <a:srcRect/>
                      <a:stretch>
                        <a:fillRect/>
                      </a:stretch>
                    </p:blipFill>
                    <p:spPr bwMode="auto">
                      <a:xfrm>
                        <a:off x="5233987" y="1905000"/>
                        <a:ext cx="1471613" cy="99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4" name="Object 4"/>
          <p:cNvGraphicFramePr>
            <a:graphicFrameLocks noChangeAspect="1"/>
          </p:cNvGraphicFramePr>
          <p:nvPr>
            <p:extLst/>
          </p:nvPr>
        </p:nvGraphicFramePr>
        <p:xfrm>
          <a:off x="6699250" y="1905000"/>
          <a:ext cx="479425" cy="990600"/>
        </p:xfrm>
        <a:graphic>
          <a:graphicData uri="http://schemas.openxmlformats.org/presentationml/2006/ole">
            <mc:AlternateContent xmlns:mc="http://schemas.openxmlformats.org/markup-compatibility/2006">
              <mc:Choice xmlns:v="urn:schemas-microsoft-com:vml" Requires="v">
                <p:oleObj spid="_x0000_s142275" name="Equation" r:id="rId8" imgW="190500" imgH="393700" progId="Equation.DSMT4">
                  <p:embed/>
                </p:oleObj>
              </mc:Choice>
              <mc:Fallback>
                <p:oleObj name="Equation" r:id="rId8" imgW="190500" imgH="393700" progId="Equation.DSMT4">
                  <p:embed/>
                  <p:pic>
                    <p:nvPicPr>
                      <p:cNvPr id="435204" name="Object 4"/>
                      <p:cNvPicPr>
                        <a:picLocks noChangeAspect="1" noChangeArrowheads="1"/>
                      </p:cNvPicPr>
                      <p:nvPr/>
                    </p:nvPicPr>
                    <p:blipFill>
                      <a:blip r:embed="rId9"/>
                      <a:srcRect/>
                      <a:stretch>
                        <a:fillRect/>
                      </a:stretch>
                    </p:blipFill>
                    <p:spPr bwMode="auto">
                      <a:xfrm>
                        <a:off x="6699250" y="1905000"/>
                        <a:ext cx="479425" cy="99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5" name="Object 5"/>
          <p:cNvGraphicFramePr>
            <a:graphicFrameLocks noChangeAspect="1"/>
          </p:cNvGraphicFramePr>
          <p:nvPr>
            <p:extLst/>
          </p:nvPr>
        </p:nvGraphicFramePr>
        <p:xfrm>
          <a:off x="685800" y="3657600"/>
          <a:ext cx="1150937" cy="546100"/>
        </p:xfrm>
        <a:graphic>
          <a:graphicData uri="http://schemas.openxmlformats.org/presentationml/2006/ole">
            <mc:AlternateContent xmlns:mc="http://schemas.openxmlformats.org/markup-compatibility/2006">
              <mc:Choice xmlns:v="urn:schemas-microsoft-com:vml" Requires="v">
                <p:oleObj spid="_x0000_s142276" name="Equation" r:id="rId10" imgW="469900" imgH="228600" progId="Equation.DSMT4">
                  <p:embed/>
                </p:oleObj>
              </mc:Choice>
              <mc:Fallback>
                <p:oleObj name="Equation" r:id="rId10" imgW="469900" imgH="228600" progId="Equation.DSMT4">
                  <p:embed/>
                  <p:pic>
                    <p:nvPicPr>
                      <p:cNvPr id="435205" name="Object 5"/>
                      <p:cNvPicPr>
                        <a:picLocks noChangeAspect="1" noChangeArrowheads="1"/>
                      </p:cNvPicPr>
                      <p:nvPr/>
                    </p:nvPicPr>
                    <p:blipFill>
                      <a:blip r:embed="rId11"/>
                      <a:srcRect/>
                      <a:stretch>
                        <a:fillRect/>
                      </a:stretch>
                    </p:blipFill>
                    <p:spPr bwMode="auto">
                      <a:xfrm>
                        <a:off x="685800" y="3657600"/>
                        <a:ext cx="1150937" cy="546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5208" name="Object 8"/>
          <p:cNvGraphicFramePr>
            <a:graphicFrameLocks noChangeAspect="1"/>
          </p:cNvGraphicFramePr>
          <p:nvPr>
            <p:extLst/>
          </p:nvPr>
        </p:nvGraphicFramePr>
        <p:xfrm>
          <a:off x="1830388" y="3657600"/>
          <a:ext cx="2940050" cy="546100"/>
        </p:xfrm>
        <a:graphic>
          <a:graphicData uri="http://schemas.openxmlformats.org/presentationml/2006/ole">
            <mc:AlternateContent xmlns:mc="http://schemas.openxmlformats.org/markup-compatibility/2006">
              <mc:Choice xmlns:v="urn:schemas-microsoft-com:vml" Requires="v">
                <p:oleObj spid="_x0000_s142277" name="Equation" r:id="rId12" imgW="1231900" imgH="228600" progId="Equation.DSMT4">
                  <p:embed/>
                </p:oleObj>
              </mc:Choice>
              <mc:Fallback>
                <p:oleObj name="Equation" r:id="rId12" imgW="1231900" imgH="228600" progId="Equation.DSMT4">
                  <p:embed/>
                  <p:pic>
                    <p:nvPicPr>
                      <p:cNvPr id="435208" name="Object 8"/>
                      <p:cNvPicPr>
                        <a:picLocks noChangeAspect="1" noChangeArrowheads="1"/>
                      </p:cNvPicPr>
                      <p:nvPr/>
                    </p:nvPicPr>
                    <p:blipFill>
                      <a:blip r:embed="rId13"/>
                      <a:srcRect/>
                      <a:stretch>
                        <a:fillRect/>
                      </a:stretch>
                    </p:blipFill>
                    <p:spPr bwMode="auto">
                      <a:xfrm>
                        <a:off x="1830388" y="3657600"/>
                        <a:ext cx="2940050" cy="546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5209" name="Object 9"/>
          <p:cNvGraphicFramePr>
            <a:graphicFrameLocks noChangeAspect="1"/>
          </p:cNvGraphicFramePr>
          <p:nvPr>
            <p:extLst/>
          </p:nvPr>
        </p:nvGraphicFramePr>
        <p:xfrm>
          <a:off x="1843088" y="4254500"/>
          <a:ext cx="2484437" cy="546100"/>
        </p:xfrm>
        <a:graphic>
          <a:graphicData uri="http://schemas.openxmlformats.org/presentationml/2006/ole">
            <mc:AlternateContent xmlns:mc="http://schemas.openxmlformats.org/markup-compatibility/2006">
              <mc:Choice xmlns:v="urn:schemas-microsoft-com:vml" Requires="v">
                <p:oleObj spid="_x0000_s142278" name="Equation" r:id="rId14" imgW="1041400" imgH="228600" progId="Equation.DSMT4">
                  <p:embed/>
                </p:oleObj>
              </mc:Choice>
              <mc:Fallback>
                <p:oleObj name="Equation" r:id="rId14" imgW="1041400" imgH="228600" progId="Equation.DSMT4">
                  <p:embed/>
                  <p:pic>
                    <p:nvPicPr>
                      <p:cNvPr id="435209" name="Object 9"/>
                      <p:cNvPicPr>
                        <a:picLocks noChangeAspect="1" noChangeArrowheads="1"/>
                      </p:cNvPicPr>
                      <p:nvPr/>
                    </p:nvPicPr>
                    <p:blipFill>
                      <a:blip r:embed="rId15"/>
                      <a:srcRect/>
                      <a:stretch>
                        <a:fillRect/>
                      </a:stretch>
                    </p:blipFill>
                    <p:spPr bwMode="auto">
                      <a:xfrm>
                        <a:off x="1843088" y="4254500"/>
                        <a:ext cx="2484437" cy="546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514600" y="4876800"/>
            <a:ext cx="1769385" cy="461665"/>
          </a:xfrm>
          <a:prstGeom prst="rect">
            <a:avLst/>
          </a:prstGeom>
          <a:noFill/>
        </p:spPr>
        <p:txBody>
          <a:bodyPr wrap="none" rtlCol="0">
            <a:spAutoFit/>
          </a:bodyPr>
          <a:lstStyle/>
          <a:p>
            <a:r>
              <a:rPr lang="en-US" dirty="0">
                <a:solidFill>
                  <a:schemeClr val="accent2"/>
                </a:solidFill>
                <a:latin typeface="+mn-lt"/>
              </a:rPr>
              <a:t>(When </a:t>
            </a:r>
            <a:r>
              <a:rPr lang="en-US" dirty="0" err="1">
                <a:solidFill>
                  <a:schemeClr val="accent2"/>
                </a:solidFill>
                <a:latin typeface="Symbol" charset="2"/>
                <a:cs typeface="Symbol" charset="2"/>
              </a:rPr>
              <a:t>φ</a:t>
            </a:r>
            <a:r>
              <a:rPr lang="en-US" dirty="0">
                <a:solidFill>
                  <a:schemeClr val="accent2"/>
                </a:solidFill>
                <a:latin typeface="+mn-lt"/>
                <a:cs typeface="Symbol" charset="2"/>
              </a:rPr>
              <a:t>=</a:t>
            </a:r>
            <a:r>
              <a:rPr lang="en-US" dirty="0">
                <a:solidFill>
                  <a:schemeClr val="accent2"/>
                </a:solidFill>
                <a:latin typeface="Symbol" charset="2"/>
                <a:cs typeface="Symbol" charset="2"/>
              </a:rPr>
              <a:t>π</a:t>
            </a:r>
            <a:r>
              <a:rPr lang="en-US" dirty="0">
                <a:solidFill>
                  <a:schemeClr val="accent2"/>
                </a:solidFill>
                <a:latin typeface="+mn-lt"/>
              </a:rPr>
              <a:t>/2)</a:t>
            </a:r>
          </a:p>
        </p:txBody>
      </p:sp>
    </p:spTree>
    <p:extLst>
      <p:ext uri="{BB962C8B-B14F-4D97-AF65-F5344CB8AC3E}">
        <p14:creationId xmlns:p14="http://schemas.microsoft.com/office/powerpoint/2010/main" val="5811255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0" descr="0515"/>
          <p:cNvPicPr>
            <a:picLocks noChangeAspect="1" noChangeArrowheads="1"/>
          </p:cNvPicPr>
          <p:nvPr/>
        </p:nvPicPr>
        <p:blipFill>
          <a:blip r:embed="rId3"/>
          <a:srcRect b="10364"/>
          <a:stretch>
            <a:fillRect/>
          </a:stretch>
        </p:blipFill>
        <p:spPr bwMode="auto">
          <a:xfrm>
            <a:off x="571500" y="4705028"/>
            <a:ext cx="4648200" cy="1619572"/>
          </a:xfrm>
          <a:prstGeom prst="rect">
            <a:avLst/>
          </a:prstGeom>
          <a:noFill/>
          <a:ln w="9525">
            <a:noFill/>
            <a:miter lim="800000"/>
            <a:headEnd/>
            <a:tailEnd/>
          </a:ln>
        </p:spPr>
      </p:pic>
      <p:sp>
        <p:nvSpPr>
          <p:cNvPr id="54287" name="Rectangle 15"/>
          <p:cNvSpPr>
            <a:spLocks noGrp="1" noChangeArrowheads="1"/>
          </p:cNvSpPr>
          <p:nvPr>
            <p:ph type="title"/>
          </p:nvPr>
        </p:nvSpPr>
        <p:spPr>
          <a:xfrm>
            <a:off x="457200" y="0"/>
            <a:ext cx="8229600" cy="788987"/>
          </a:xfrm>
        </p:spPr>
        <p:txBody>
          <a:bodyPr/>
          <a:lstStyle/>
          <a:p>
            <a:pPr eaLnBrk="1" hangingPunct="1">
              <a:defRPr/>
            </a:pPr>
            <a:r>
              <a:rPr lang="en-US" b="1" dirty="0">
                <a:cs typeface="+mj-cs"/>
              </a:rPr>
              <a:t>Principle of Superposition</a:t>
            </a:r>
          </a:p>
        </p:txBody>
      </p:sp>
      <p:sp>
        <p:nvSpPr>
          <p:cNvPr id="25606" name="Rectangle 3"/>
          <p:cNvSpPr>
            <a:spLocks noGrp="1" noChangeArrowheads="1"/>
          </p:cNvSpPr>
          <p:nvPr>
            <p:ph type="body" sz="half" idx="1"/>
          </p:nvPr>
        </p:nvSpPr>
        <p:spPr>
          <a:xfrm>
            <a:off x="228600" y="762000"/>
            <a:ext cx="8610600" cy="4114800"/>
          </a:xfrm>
        </p:spPr>
        <p:txBody>
          <a:bodyPr/>
          <a:lstStyle/>
          <a:p>
            <a:pPr eaLnBrk="1" hangingPunct="1">
              <a:lnSpc>
                <a:spcPct val="80000"/>
              </a:lnSpc>
              <a:spcBef>
                <a:spcPct val="10000"/>
              </a:spcBef>
            </a:pPr>
            <a:r>
              <a:rPr lang="en-US" sz="2800" dirty="0">
                <a:cs typeface="ＭＳ Ｐゴシック" pitchFamily="-84" charset="-128"/>
              </a:rPr>
              <a:t>When two or more waves traverse in the same region, they act independently of each other. </a:t>
            </a:r>
          </a:p>
          <a:p>
            <a:pPr eaLnBrk="1" hangingPunct="1">
              <a:lnSpc>
                <a:spcPct val="80000"/>
              </a:lnSpc>
              <a:spcBef>
                <a:spcPct val="10000"/>
              </a:spcBef>
            </a:pPr>
            <a:r>
              <a:rPr lang="en-US" sz="2800" dirty="0">
                <a:cs typeface="ＭＳ Ｐゴシック" pitchFamily="-84" charset="-128"/>
              </a:rPr>
              <a:t>Combining two waves of the same amplitude yields:</a:t>
            </a:r>
          </a:p>
          <a:p>
            <a:pPr eaLnBrk="1" hangingPunct="1">
              <a:lnSpc>
                <a:spcPct val="80000"/>
              </a:lnSpc>
              <a:spcBef>
                <a:spcPct val="10000"/>
              </a:spcBef>
            </a:pPr>
            <a:endParaRPr lang="en-US" sz="2800" dirty="0">
              <a:cs typeface="ＭＳ Ｐゴシック" pitchFamily="-84" charset="-128"/>
            </a:endParaRPr>
          </a:p>
          <a:p>
            <a:pPr eaLnBrk="1" hangingPunct="1">
              <a:lnSpc>
                <a:spcPct val="80000"/>
              </a:lnSpc>
              <a:spcBef>
                <a:spcPct val="10000"/>
              </a:spcBef>
              <a:buNone/>
            </a:pPr>
            <a:endParaRPr lang="en-US" sz="2800" dirty="0">
              <a:cs typeface="ＭＳ Ｐゴシック" pitchFamily="-84" charset="-128"/>
            </a:endParaRPr>
          </a:p>
          <a:p>
            <a:pPr eaLnBrk="1" hangingPunct="1">
              <a:lnSpc>
                <a:spcPct val="80000"/>
              </a:lnSpc>
              <a:spcBef>
                <a:spcPct val="10000"/>
              </a:spcBef>
            </a:pPr>
            <a:endParaRPr lang="en-US" sz="2800" dirty="0">
              <a:cs typeface="ＭＳ Ｐゴシック" pitchFamily="-84" charset="-128"/>
            </a:endParaRPr>
          </a:p>
          <a:p>
            <a:pPr eaLnBrk="1" hangingPunct="1">
              <a:lnSpc>
                <a:spcPct val="80000"/>
              </a:lnSpc>
              <a:spcBef>
                <a:spcPct val="10000"/>
              </a:spcBef>
            </a:pPr>
            <a:r>
              <a:rPr lang="en-US" sz="2800" dirty="0">
                <a:cs typeface="ＭＳ Ｐゴシック" pitchFamily="-84" charset="-128"/>
              </a:rPr>
              <a:t>The combined wave oscillates within an envelope that denotes the maximum displacement of the combined waves.</a:t>
            </a:r>
          </a:p>
          <a:p>
            <a:pPr eaLnBrk="1" hangingPunct="1">
              <a:lnSpc>
                <a:spcPct val="80000"/>
              </a:lnSpc>
              <a:spcBef>
                <a:spcPct val="10000"/>
              </a:spcBef>
            </a:pPr>
            <a:r>
              <a:rPr lang="en-US" sz="2800" dirty="0">
                <a:cs typeface="ＭＳ Ｐゴシック" pitchFamily="-84" charset="-128"/>
              </a:rPr>
              <a:t>When combining many waves with different amplitudes and frequencies, a pulse, or </a:t>
            </a:r>
            <a:r>
              <a:rPr lang="en-US" sz="2800" b="1" dirty="0">
                <a:cs typeface="ＭＳ Ｐゴシック" pitchFamily="-84" charset="-128"/>
              </a:rPr>
              <a:t>wave packet w/ </a:t>
            </a:r>
            <a:r>
              <a:rPr lang="en-US" sz="2800" dirty="0">
                <a:cs typeface="ＭＳ Ｐゴシック" pitchFamily="-84" charset="-128"/>
              </a:rPr>
              <a:t>localized amplitude, can be formed and can move with a </a:t>
            </a:r>
            <a:r>
              <a:rPr lang="en-US" sz="2800" b="1" dirty="0">
                <a:cs typeface="ＭＳ Ｐゴシック" pitchFamily="-84" charset="-128"/>
              </a:rPr>
              <a:t>group velocity</a:t>
            </a:r>
            <a:r>
              <a:rPr lang="en-US" sz="2800" dirty="0">
                <a:cs typeface="ＭＳ Ｐゴシック" pitchFamily="-84" charset="-128"/>
              </a:rPr>
              <a:t>:                </a:t>
            </a: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buFont typeface="Wingdings" pitchFamily="-84" charset="2"/>
              <a:buNone/>
            </a:pPr>
            <a:r>
              <a:rPr lang="en-US" sz="2800" i="1" dirty="0">
                <a:cs typeface="ＭＳ Ｐゴシック" pitchFamily="-84" charset="-128"/>
              </a:rPr>
              <a:t>	</a:t>
            </a:r>
            <a:endParaRPr lang="el-GR" sz="2800" dirty="0">
              <a:ea typeface="Arial" pitchFamily="-84" charset="0"/>
              <a:cs typeface="Arial" pitchFamily="-84" charset="0"/>
            </a:endParaRPr>
          </a:p>
        </p:txBody>
      </p:sp>
      <p:graphicFrame>
        <p:nvGraphicFramePr>
          <p:cNvPr id="25602" name="Object 1"/>
          <p:cNvGraphicFramePr>
            <a:graphicFrameLocks noChangeAspect="1"/>
          </p:cNvGraphicFramePr>
          <p:nvPr>
            <p:extLst/>
          </p:nvPr>
        </p:nvGraphicFramePr>
        <p:xfrm>
          <a:off x="457200" y="1920875"/>
          <a:ext cx="1082675" cy="400050"/>
        </p:xfrm>
        <a:graphic>
          <a:graphicData uri="http://schemas.openxmlformats.org/presentationml/2006/ole">
            <mc:AlternateContent xmlns:mc="http://schemas.openxmlformats.org/markup-compatibility/2006">
              <mc:Choice xmlns:v="urn:schemas-microsoft-com:vml" Requires="v">
                <p:oleObj spid="_x0000_s143297" name="Equation" r:id="rId4" imgW="596900" imgH="228600" progId="Equation.DSMT4">
                  <p:embed/>
                </p:oleObj>
              </mc:Choice>
              <mc:Fallback>
                <p:oleObj name="Equation" r:id="rId4" imgW="596900" imgH="228600" progId="Equation.DSMT4">
                  <p:embed/>
                  <p:pic>
                    <p:nvPicPr>
                      <p:cNvPr id="25602" name="Object 1"/>
                      <p:cNvPicPr>
                        <a:picLocks noChangeAspect="1" noChangeArrowheads="1"/>
                      </p:cNvPicPr>
                      <p:nvPr/>
                    </p:nvPicPr>
                    <p:blipFill>
                      <a:blip r:embed="rId5"/>
                      <a:srcRect/>
                      <a:stretch>
                        <a:fillRect/>
                      </a:stretch>
                    </p:blipFill>
                    <p:spPr bwMode="auto">
                      <a:xfrm>
                        <a:off x="457200" y="1920875"/>
                        <a:ext cx="1082675" cy="400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5603" name="Object 2"/>
          <p:cNvGraphicFramePr>
            <a:graphicFrameLocks noChangeAspect="1"/>
          </p:cNvGraphicFramePr>
          <p:nvPr>
            <p:extLst>
              <p:ext uri="{D42A27DB-BD31-4B8C-83A1-F6EECF244321}">
                <p14:modId xmlns:p14="http://schemas.microsoft.com/office/powerpoint/2010/main" val="1243741326"/>
              </p:ext>
            </p:extLst>
          </p:nvPr>
        </p:nvGraphicFramePr>
        <p:xfrm>
          <a:off x="6019800" y="4922655"/>
          <a:ext cx="1547536" cy="1026129"/>
        </p:xfrm>
        <a:graphic>
          <a:graphicData uri="http://schemas.openxmlformats.org/presentationml/2006/ole">
            <mc:AlternateContent xmlns:mc="http://schemas.openxmlformats.org/markup-compatibility/2006">
              <mc:Choice xmlns:v="urn:schemas-microsoft-com:vml" Requires="v">
                <p:oleObj spid="_x0000_s143298" name="Equation" r:id="rId6" imgW="609600" imgH="393700" progId="Equation.DSMT4">
                  <p:embed/>
                </p:oleObj>
              </mc:Choice>
              <mc:Fallback>
                <p:oleObj name="Equation" r:id="rId6" imgW="609600" imgH="393700" progId="Equation.DSMT4">
                  <p:embed/>
                  <p:pic>
                    <p:nvPicPr>
                      <p:cNvPr id="25603" name="Object 2"/>
                      <p:cNvPicPr>
                        <a:picLocks noChangeAspect="1" noChangeArrowheads="1"/>
                      </p:cNvPicPr>
                      <p:nvPr/>
                    </p:nvPicPr>
                    <p:blipFill>
                      <a:blip r:embed="rId7"/>
                      <a:srcRect/>
                      <a:stretch>
                        <a:fillRect/>
                      </a:stretch>
                    </p:blipFill>
                    <p:spPr bwMode="auto">
                      <a:xfrm>
                        <a:off x="6019800" y="4922655"/>
                        <a:ext cx="1547536" cy="102612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Date Placeholder 6"/>
          <p:cNvSpPr>
            <a:spLocks noGrp="1"/>
          </p:cNvSpPr>
          <p:nvPr>
            <p:ph type="dt" sz="half" idx="10"/>
          </p:nvPr>
        </p:nvSpPr>
        <p:spPr/>
        <p:txBody>
          <a:bodyPr/>
          <a:lstStyle/>
          <a:p>
            <a:pPr>
              <a:defRPr/>
            </a:pPr>
            <a:r>
              <a:rPr lang="en-US"/>
              <a:t>Mon. March 25, 2019</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graphicFrame>
        <p:nvGraphicFramePr>
          <p:cNvPr id="346118" name="Object 1"/>
          <p:cNvGraphicFramePr>
            <a:graphicFrameLocks noChangeAspect="1"/>
          </p:cNvGraphicFramePr>
          <p:nvPr>
            <p:extLst/>
          </p:nvPr>
        </p:nvGraphicFramePr>
        <p:xfrm>
          <a:off x="1676400" y="1905000"/>
          <a:ext cx="2305050" cy="400050"/>
        </p:xfrm>
        <a:graphic>
          <a:graphicData uri="http://schemas.openxmlformats.org/presentationml/2006/ole">
            <mc:AlternateContent xmlns:mc="http://schemas.openxmlformats.org/markup-compatibility/2006">
              <mc:Choice xmlns:v="urn:schemas-microsoft-com:vml" Requires="v">
                <p:oleObj spid="_x0000_s143299" name="Equation" r:id="rId8" imgW="1270000" imgH="228600" progId="Equation.DSMT4">
                  <p:embed/>
                </p:oleObj>
              </mc:Choice>
              <mc:Fallback>
                <p:oleObj name="Equation" r:id="rId8" imgW="1270000" imgH="228600" progId="Equation.DSMT4">
                  <p:embed/>
                  <p:pic>
                    <p:nvPicPr>
                      <p:cNvPr id="346118" name="Object 1"/>
                      <p:cNvPicPr>
                        <a:picLocks noChangeAspect="1" noChangeArrowheads="1"/>
                      </p:cNvPicPr>
                      <p:nvPr/>
                    </p:nvPicPr>
                    <p:blipFill>
                      <a:blip r:embed="rId9"/>
                      <a:srcRect/>
                      <a:stretch>
                        <a:fillRect/>
                      </a:stretch>
                    </p:blipFill>
                    <p:spPr bwMode="auto">
                      <a:xfrm>
                        <a:off x="1676400" y="1905000"/>
                        <a:ext cx="2305050" cy="400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6119" name="Object 1"/>
          <p:cNvGraphicFramePr>
            <a:graphicFrameLocks noChangeAspect="1"/>
          </p:cNvGraphicFramePr>
          <p:nvPr>
            <p:extLst/>
          </p:nvPr>
        </p:nvGraphicFramePr>
        <p:xfrm>
          <a:off x="5557837" y="2362200"/>
          <a:ext cx="3509963" cy="632139"/>
        </p:xfrm>
        <a:graphic>
          <a:graphicData uri="http://schemas.openxmlformats.org/presentationml/2006/ole">
            <mc:AlternateContent xmlns:mc="http://schemas.openxmlformats.org/markup-compatibility/2006">
              <mc:Choice xmlns:v="urn:schemas-microsoft-com:vml" Requires="v">
                <p:oleObj spid="_x0000_s143300" name="Equation" r:id="rId10" imgW="2311400" imgH="431800" progId="Equation.DSMT4">
                  <p:embed/>
                </p:oleObj>
              </mc:Choice>
              <mc:Fallback>
                <p:oleObj name="Equation" r:id="rId10" imgW="2311400" imgH="431800" progId="Equation.DSMT4">
                  <p:embed/>
                  <p:pic>
                    <p:nvPicPr>
                      <p:cNvPr id="346119" name="Object 1"/>
                      <p:cNvPicPr>
                        <a:picLocks noChangeAspect="1" noChangeArrowheads="1"/>
                      </p:cNvPicPr>
                      <p:nvPr/>
                    </p:nvPicPr>
                    <p:blipFill>
                      <a:blip r:embed="rId11"/>
                      <a:srcRect/>
                      <a:stretch>
                        <a:fillRect/>
                      </a:stretch>
                    </p:blipFill>
                    <p:spPr bwMode="auto">
                      <a:xfrm>
                        <a:off x="5557837" y="2362200"/>
                        <a:ext cx="3509963" cy="632139"/>
                      </a:xfrm>
                      <a:prstGeom prst="rect">
                        <a:avLst/>
                      </a:prstGeom>
                      <a:noFill/>
                      <a:extLst/>
                    </p:spPr>
                  </p:pic>
                </p:oleObj>
              </mc:Fallback>
            </mc:AlternateContent>
          </a:graphicData>
        </a:graphic>
      </p:graphicFrame>
      <p:graphicFrame>
        <p:nvGraphicFramePr>
          <p:cNvPr id="12" name="Object 1"/>
          <p:cNvGraphicFramePr>
            <a:graphicFrameLocks noChangeAspect="1"/>
          </p:cNvGraphicFramePr>
          <p:nvPr>
            <p:extLst/>
          </p:nvPr>
        </p:nvGraphicFramePr>
        <p:xfrm>
          <a:off x="3962400" y="1863725"/>
          <a:ext cx="4102100" cy="422275"/>
        </p:xfrm>
        <a:graphic>
          <a:graphicData uri="http://schemas.openxmlformats.org/presentationml/2006/ole">
            <mc:AlternateContent xmlns:mc="http://schemas.openxmlformats.org/markup-compatibility/2006">
              <mc:Choice xmlns:v="urn:schemas-microsoft-com:vml" Requires="v">
                <p:oleObj spid="_x0000_s143301" name="Equation" r:id="rId12" imgW="2260600" imgH="241300" progId="Equation.DSMT4">
                  <p:embed/>
                </p:oleObj>
              </mc:Choice>
              <mc:Fallback>
                <p:oleObj name="Equation" r:id="rId12" imgW="2260600" imgH="241300" progId="Equation.DSMT4">
                  <p:embed/>
                  <p:pic>
                    <p:nvPicPr>
                      <p:cNvPr id="12" name="Object 1"/>
                      <p:cNvPicPr>
                        <a:picLocks noChangeAspect="1" noChangeArrowheads="1"/>
                      </p:cNvPicPr>
                      <p:nvPr/>
                    </p:nvPicPr>
                    <p:blipFill>
                      <a:blip r:embed="rId13"/>
                      <a:srcRect/>
                      <a:stretch>
                        <a:fillRect/>
                      </a:stretch>
                    </p:blipFill>
                    <p:spPr bwMode="auto">
                      <a:xfrm>
                        <a:off x="3962400" y="1863725"/>
                        <a:ext cx="4102100" cy="422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 name="Object 1"/>
          <p:cNvGraphicFramePr>
            <a:graphicFrameLocks noChangeAspect="1"/>
          </p:cNvGraphicFramePr>
          <p:nvPr>
            <p:extLst/>
          </p:nvPr>
        </p:nvGraphicFramePr>
        <p:xfrm>
          <a:off x="527050" y="2376213"/>
          <a:ext cx="5035550" cy="595587"/>
        </p:xfrm>
        <a:graphic>
          <a:graphicData uri="http://schemas.openxmlformats.org/presentationml/2006/ole">
            <mc:AlternateContent xmlns:mc="http://schemas.openxmlformats.org/markup-compatibility/2006">
              <mc:Choice xmlns:v="urn:schemas-microsoft-com:vml" Requires="v">
                <p:oleObj spid="_x0000_s143302" name="Equation" r:id="rId14" imgW="3517900" imgH="431800" progId="Equation.DSMT4">
                  <p:embed/>
                </p:oleObj>
              </mc:Choice>
              <mc:Fallback>
                <p:oleObj name="Equation" r:id="rId14" imgW="3517900" imgH="431800" progId="Equation.DSMT4">
                  <p:embed/>
                  <p:pic>
                    <p:nvPicPr>
                      <p:cNvPr id="14" name="Object 1"/>
                      <p:cNvPicPr>
                        <a:picLocks noChangeAspect="1" noChangeArrowheads="1"/>
                      </p:cNvPicPr>
                      <p:nvPr/>
                    </p:nvPicPr>
                    <p:blipFill>
                      <a:blip r:embed="rId15"/>
                      <a:srcRect/>
                      <a:stretch>
                        <a:fillRect/>
                      </a:stretch>
                    </p:blipFill>
                    <p:spPr bwMode="auto">
                      <a:xfrm>
                        <a:off x="527050" y="2376213"/>
                        <a:ext cx="5035550" cy="595587"/>
                      </a:xfrm>
                      <a:prstGeom prst="rect">
                        <a:avLst/>
                      </a:prstGeom>
                      <a:noFill/>
                      <a:extLst/>
                    </p:spPr>
                  </p:pic>
                </p:oleObj>
              </mc:Fallback>
            </mc:AlternateContent>
          </a:graphicData>
        </a:graphic>
      </p:graphicFrame>
    </p:spTree>
    <p:extLst>
      <p:ext uri="{BB962C8B-B14F-4D97-AF65-F5344CB8AC3E}">
        <p14:creationId xmlns:p14="http://schemas.microsoft.com/office/powerpoint/2010/main" val="747247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712787"/>
          </a:xfrm>
        </p:spPr>
        <p:txBody>
          <a:bodyPr/>
          <a:lstStyle/>
          <a:p>
            <a:pPr eaLnBrk="1" hangingPunct="1">
              <a:defRPr/>
            </a:pPr>
            <a:r>
              <a:rPr lang="en-US" b="1" dirty="0">
                <a:cs typeface="+mj-cs"/>
              </a:rPr>
              <a:t>Fourier Series</a:t>
            </a:r>
          </a:p>
        </p:txBody>
      </p:sp>
      <p:sp>
        <p:nvSpPr>
          <p:cNvPr id="26627" name="Rectangle 3"/>
          <p:cNvSpPr>
            <a:spLocks noGrp="1" noChangeArrowheads="1"/>
          </p:cNvSpPr>
          <p:nvPr>
            <p:ph type="body" sz="half" idx="1"/>
          </p:nvPr>
        </p:nvSpPr>
        <p:spPr>
          <a:xfrm>
            <a:off x="457200" y="762000"/>
            <a:ext cx="8234363" cy="5292725"/>
          </a:xfrm>
        </p:spPr>
        <p:txBody>
          <a:bodyPr/>
          <a:lstStyle/>
          <a:p>
            <a:pPr eaLnBrk="1" hangingPunct="1">
              <a:lnSpc>
                <a:spcPct val="90000"/>
              </a:lnSpc>
            </a:pPr>
            <a:r>
              <a:rPr lang="en-US" dirty="0">
                <a:cs typeface="ＭＳ Ｐゴシック" pitchFamily="-84" charset="-128"/>
              </a:rPr>
              <a:t>The sum of many waves that form a wave packet is called a </a:t>
            </a:r>
            <a:r>
              <a:rPr lang="en-US" b="1" dirty="0">
                <a:cs typeface="ＭＳ Ｐゴシック" pitchFamily="-84" charset="-128"/>
              </a:rPr>
              <a:t>Fourier series</a:t>
            </a:r>
            <a:r>
              <a:rPr lang="en-US" dirty="0">
                <a:cs typeface="ＭＳ Ｐゴシック" pitchFamily="-84" charset="-128"/>
              </a:rPr>
              <a:t>:</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r>
              <a:rPr lang="en-US" dirty="0">
                <a:cs typeface="ＭＳ Ｐゴシック" pitchFamily="-84" charset="-128"/>
              </a:rPr>
              <a:t>Summing an infinite number of waves yields the Fourier integral:</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a:t>Mon. March 25, 2019</a:t>
            </a:r>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16</a:t>
            </a:fld>
            <a:endParaRPr lang="en-US"/>
          </a:p>
        </p:txBody>
      </p:sp>
      <p:sp>
        <p:nvSpPr>
          <p:cNvPr id="8" name="Footer Placeholder 7"/>
          <p:cNvSpPr>
            <a:spLocks noGrp="1"/>
          </p:cNvSpPr>
          <p:nvPr>
            <p:ph type="ftr" sz="quarter" idx="11"/>
          </p:nvPr>
        </p:nvSpPr>
        <p:spPr/>
        <p:txBody>
          <a:bodyPr/>
          <a:lstStyle/>
          <a:p>
            <a:pPr>
              <a:defRPr/>
            </a:pPr>
            <a:r>
              <a:rPr lang="en-US"/>
              <a:t>PHYS 3313-001, Spring 2019                      Dr. Jaehoon Yu</a:t>
            </a:r>
          </a:p>
        </p:txBody>
      </p:sp>
      <p:graphicFrame>
        <p:nvGraphicFramePr>
          <p:cNvPr id="437251" name="Object 3"/>
          <p:cNvGraphicFramePr>
            <a:graphicFrameLocks noChangeAspect="1"/>
          </p:cNvGraphicFramePr>
          <p:nvPr>
            <p:extLst/>
          </p:nvPr>
        </p:nvGraphicFramePr>
        <p:xfrm>
          <a:off x="990600" y="4724400"/>
          <a:ext cx="7076811" cy="1066800"/>
        </p:xfrm>
        <a:graphic>
          <a:graphicData uri="http://schemas.openxmlformats.org/presentationml/2006/ole">
            <mc:AlternateContent xmlns:mc="http://schemas.openxmlformats.org/markup-compatibility/2006">
              <mc:Choice xmlns:v="urn:schemas-microsoft-com:vml" Requires="v">
                <p:oleObj spid="_x0000_s143622" name="Equation" r:id="rId3" imgW="1943100" imgH="292100" progId="Equation.DSMT4">
                  <p:embed/>
                </p:oleObj>
              </mc:Choice>
              <mc:Fallback>
                <p:oleObj name="Equation" r:id="rId3" imgW="1943100" imgH="292100" progId="Equation.DSMT4">
                  <p:embed/>
                  <p:pic>
                    <p:nvPicPr>
                      <p:cNvPr id="437251" name="Object 3"/>
                      <p:cNvPicPr>
                        <a:picLocks noChangeAspect="1" noChangeArrowheads="1"/>
                      </p:cNvPicPr>
                      <p:nvPr/>
                    </p:nvPicPr>
                    <p:blipFill>
                      <a:blip r:embed="rId4"/>
                      <a:srcRect/>
                      <a:stretch>
                        <a:fillRect/>
                      </a:stretch>
                    </p:blipFill>
                    <p:spPr bwMode="auto">
                      <a:xfrm>
                        <a:off x="990600" y="4724400"/>
                        <a:ext cx="7076811" cy="1066800"/>
                      </a:xfrm>
                      <a:prstGeom prst="rect">
                        <a:avLst/>
                      </a:prstGeom>
                      <a:noFill/>
                      <a:extLst/>
                    </p:spPr>
                  </p:pic>
                </p:oleObj>
              </mc:Fallback>
            </mc:AlternateContent>
          </a:graphicData>
        </a:graphic>
      </p:graphicFrame>
      <p:pic>
        <p:nvPicPr>
          <p:cNvPr id="4" name="Picture 3">
            <a:extLst>
              <a:ext uri="{FF2B5EF4-FFF2-40B4-BE49-F238E27FC236}">
                <a16:creationId xmlns:a16="http://schemas.microsoft.com/office/drawing/2014/main" id="{A028544D-AA6E-7742-AB49-D1CA1C79DA09}"/>
              </a:ext>
            </a:extLst>
          </p:cNvPr>
          <p:cNvPicPr>
            <a:picLocks noChangeAspect="1"/>
          </p:cNvPicPr>
          <p:nvPr/>
        </p:nvPicPr>
        <p:blipFill>
          <a:blip r:embed="rId5"/>
          <a:stretch>
            <a:fillRect/>
          </a:stretch>
        </p:blipFill>
        <p:spPr>
          <a:xfrm>
            <a:off x="1752600" y="1981200"/>
            <a:ext cx="5837464" cy="1143000"/>
          </a:xfrm>
          <a:prstGeom prst="rect">
            <a:avLst/>
          </a:prstGeom>
        </p:spPr>
      </p:pic>
    </p:spTree>
    <p:extLst>
      <p:ext uri="{BB962C8B-B14F-4D97-AF65-F5344CB8AC3E}">
        <p14:creationId xmlns:p14="http://schemas.microsoft.com/office/powerpoint/2010/main" val="41513122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
            <a:ext cx="8229600" cy="685800"/>
          </a:xfrm>
        </p:spPr>
        <p:txBody>
          <a:bodyPr/>
          <a:lstStyle/>
          <a:p>
            <a:pPr eaLnBrk="1" hangingPunct="1">
              <a:defRPr/>
            </a:pPr>
            <a:r>
              <a:rPr lang="en-US" b="1" dirty="0">
                <a:cs typeface="+mj-cs"/>
              </a:rPr>
              <a:t>Wave Packet Envelope</a:t>
            </a:r>
          </a:p>
        </p:txBody>
      </p:sp>
      <p:sp>
        <p:nvSpPr>
          <p:cNvPr id="27652" name="Rectangle 3"/>
          <p:cNvSpPr>
            <a:spLocks noGrp="1" noChangeArrowheads="1"/>
          </p:cNvSpPr>
          <p:nvPr>
            <p:ph type="body" sz="half" idx="1"/>
          </p:nvPr>
        </p:nvSpPr>
        <p:spPr>
          <a:xfrm>
            <a:off x="381000" y="685800"/>
            <a:ext cx="8534400" cy="5562600"/>
          </a:xfrm>
        </p:spPr>
        <p:txBody>
          <a:bodyPr/>
          <a:lstStyle/>
          <a:p>
            <a:pPr eaLnBrk="1" hangingPunct="1">
              <a:lnSpc>
                <a:spcPct val="90000"/>
              </a:lnSpc>
            </a:pPr>
            <a:r>
              <a:rPr lang="en-US" sz="2400" dirty="0">
                <a:cs typeface="ＭＳ Ｐゴシック" pitchFamily="-84" charset="-128"/>
              </a:rPr>
              <a:t>The superposition of two waves yields the wave number and angular frequency of the wave packet envelope.</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range of wave numbers and angular frequencies that produce the wave packet have the following relations:</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A </a:t>
            </a:r>
            <a:r>
              <a:rPr lang="en-US" sz="2400" b="1" dirty="0">
                <a:cs typeface="ＭＳ Ｐゴシック" pitchFamily="-84" charset="-128"/>
              </a:rPr>
              <a:t>Gaussian wave packet</a:t>
            </a:r>
            <a:r>
              <a:rPr lang="en-US" sz="2400" dirty="0">
                <a:cs typeface="ＭＳ Ｐゴシック" pitchFamily="-84" charset="-128"/>
              </a:rPr>
              <a:t> has similar relations:</a:t>
            </a:r>
          </a:p>
          <a:p>
            <a:pPr eaLnBrk="1" hangingPunct="1">
              <a:lnSpc>
                <a:spcPct val="90000"/>
              </a:lnSpc>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localization of the wave packet over a small region to describe a particle position precisely requires a large range of wave numbers. Conversely, a small range of wave numbers cannot produce a wave packet localized within a small distance.  </a:t>
            </a:r>
            <a:endParaRPr lang="en-US" sz="2800" dirty="0">
              <a:cs typeface="ＭＳ Ｐゴシック" pitchFamily="-84" charset="-128"/>
            </a:endParaRPr>
          </a:p>
        </p:txBody>
      </p:sp>
      <p:sp>
        <p:nvSpPr>
          <p:cNvPr id="9" name="Date Placeholder 8"/>
          <p:cNvSpPr>
            <a:spLocks noGrp="1"/>
          </p:cNvSpPr>
          <p:nvPr>
            <p:ph type="dt" sz="half" idx="10"/>
          </p:nvPr>
        </p:nvSpPr>
        <p:spPr/>
        <p:txBody>
          <a:bodyPr/>
          <a:lstStyle/>
          <a:p>
            <a:pPr>
              <a:defRPr/>
            </a:pPr>
            <a:r>
              <a:rPr lang="en-US"/>
              <a:t>Mon. March 25, 2019</a:t>
            </a:r>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11" name="Footer Placeholder 10"/>
          <p:cNvSpPr>
            <a:spLocks noGrp="1"/>
          </p:cNvSpPr>
          <p:nvPr>
            <p:ph type="ftr" sz="quarter" idx="11"/>
          </p:nvPr>
        </p:nvSpPr>
        <p:spPr/>
        <p:txBody>
          <a:bodyPr/>
          <a:lstStyle/>
          <a:p>
            <a:pPr>
              <a:defRPr/>
            </a:pPr>
            <a:r>
              <a:rPr lang="en-US"/>
              <a:t>PHYS 3313-001, Spring 2019                      Dr. Jaehoon Yu</a:t>
            </a:r>
          </a:p>
        </p:txBody>
      </p:sp>
      <p:graphicFrame>
        <p:nvGraphicFramePr>
          <p:cNvPr id="348165" name="Object 2"/>
          <p:cNvGraphicFramePr>
            <a:graphicFrameLocks noChangeAspect="1"/>
          </p:cNvGraphicFramePr>
          <p:nvPr>
            <p:extLst/>
          </p:nvPr>
        </p:nvGraphicFramePr>
        <p:xfrm>
          <a:off x="5203825" y="1077913"/>
          <a:ext cx="2949575" cy="1131887"/>
        </p:xfrm>
        <a:graphic>
          <a:graphicData uri="http://schemas.openxmlformats.org/presentationml/2006/ole">
            <mc:AlternateContent xmlns:mc="http://schemas.openxmlformats.org/markup-compatibility/2006">
              <mc:Choice xmlns:v="urn:schemas-microsoft-com:vml" Requires="v">
                <p:oleObj spid="_x0000_s145185" name="Equation" r:id="rId3" imgW="1155700" imgH="431800" progId="Equation.DSMT4">
                  <p:embed/>
                </p:oleObj>
              </mc:Choice>
              <mc:Fallback>
                <p:oleObj name="Equation" r:id="rId3" imgW="1155700" imgH="431800" progId="Equation.DSMT4">
                  <p:embed/>
                  <p:pic>
                    <p:nvPicPr>
                      <p:cNvPr id="348165" name="Object 2"/>
                      <p:cNvPicPr>
                        <a:picLocks noChangeAspect="1" noChangeArrowheads="1"/>
                      </p:cNvPicPr>
                      <p:nvPr/>
                    </p:nvPicPr>
                    <p:blipFill>
                      <a:blip r:embed="rId4"/>
                      <a:srcRect/>
                      <a:stretch>
                        <a:fillRect/>
                      </a:stretch>
                    </p:blipFill>
                    <p:spPr bwMode="auto">
                      <a:xfrm>
                        <a:off x="5203825" y="1077913"/>
                        <a:ext cx="2949575" cy="1131887"/>
                      </a:xfrm>
                      <a:prstGeom prst="rect">
                        <a:avLst/>
                      </a:prstGeom>
                      <a:noFill/>
                      <a:extLst/>
                    </p:spPr>
                  </p:pic>
                </p:oleObj>
              </mc:Fallback>
            </mc:AlternateContent>
          </a:graphicData>
        </a:graphic>
      </p:graphicFrame>
      <p:graphicFrame>
        <p:nvGraphicFramePr>
          <p:cNvPr id="348166" name="Object 2"/>
          <p:cNvGraphicFramePr>
            <a:graphicFrameLocks noChangeAspect="1"/>
          </p:cNvGraphicFramePr>
          <p:nvPr>
            <p:extLst/>
          </p:nvPr>
        </p:nvGraphicFramePr>
        <p:xfrm>
          <a:off x="2376488" y="3080874"/>
          <a:ext cx="1814512" cy="467189"/>
        </p:xfrm>
        <a:graphic>
          <a:graphicData uri="http://schemas.openxmlformats.org/presentationml/2006/ole">
            <mc:AlternateContent xmlns:mc="http://schemas.openxmlformats.org/markup-compatibility/2006">
              <mc:Choice xmlns:v="urn:schemas-microsoft-com:vml" Requires="v">
                <p:oleObj spid="_x0000_s145186" name="Equation" r:id="rId5" imgW="711200" imgH="177800" progId="Equation.DSMT4">
                  <p:embed/>
                </p:oleObj>
              </mc:Choice>
              <mc:Fallback>
                <p:oleObj name="Equation" r:id="rId5" imgW="711200" imgH="177800" progId="Equation.DSMT4">
                  <p:embed/>
                  <p:pic>
                    <p:nvPicPr>
                      <p:cNvPr id="348166" name="Object 2"/>
                      <p:cNvPicPr>
                        <a:picLocks noChangeAspect="1" noChangeArrowheads="1"/>
                      </p:cNvPicPr>
                      <p:nvPr/>
                    </p:nvPicPr>
                    <p:blipFill>
                      <a:blip r:embed="rId6"/>
                      <a:srcRect/>
                      <a:stretch>
                        <a:fillRect/>
                      </a:stretch>
                    </p:blipFill>
                    <p:spPr bwMode="auto">
                      <a:xfrm>
                        <a:off x="2376488" y="3080874"/>
                        <a:ext cx="1814512" cy="467189"/>
                      </a:xfrm>
                      <a:prstGeom prst="rect">
                        <a:avLst/>
                      </a:prstGeom>
                      <a:noFill/>
                      <a:extLst/>
                    </p:spPr>
                  </p:pic>
                </p:oleObj>
              </mc:Fallback>
            </mc:AlternateContent>
          </a:graphicData>
        </a:graphic>
      </p:graphicFrame>
      <p:graphicFrame>
        <p:nvGraphicFramePr>
          <p:cNvPr id="348167" name="Object 2"/>
          <p:cNvGraphicFramePr>
            <a:graphicFrameLocks noChangeAspect="1"/>
          </p:cNvGraphicFramePr>
          <p:nvPr>
            <p:extLst/>
          </p:nvPr>
        </p:nvGraphicFramePr>
        <p:xfrm>
          <a:off x="4724400" y="3081337"/>
          <a:ext cx="1977775" cy="500063"/>
        </p:xfrm>
        <a:graphic>
          <a:graphicData uri="http://schemas.openxmlformats.org/presentationml/2006/ole">
            <mc:AlternateContent xmlns:mc="http://schemas.openxmlformats.org/markup-compatibility/2006">
              <mc:Choice xmlns:v="urn:schemas-microsoft-com:vml" Requires="v">
                <p:oleObj spid="_x0000_s145187" name="Equation" r:id="rId7" imgW="723900" imgH="177800" progId="Equation.DSMT4">
                  <p:embed/>
                </p:oleObj>
              </mc:Choice>
              <mc:Fallback>
                <p:oleObj name="Equation" r:id="rId7" imgW="723900" imgH="177800" progId="Equation.DSMT4">
                  <p:embed/>
                  <p:pic>
                    <p:nvPicPr>
                      <p:cNvPr id="348167" name="Object 2"/>
                      <p:cNvPicPr>
                        <a:picLocks noChangeAspect="1" noChangeArrowheads="1"/>
                      </p:cNvPicPr>
                      <p:nvPr/>
                    </p:nvPicPr>
                    <p:blipFill>
                      <a:blip r:embed="rId8"/>
                      <a:srcRect/>
                      <a:stretch>
                        <a:fillRect/>
                      </a:stretch>
                    </p:blipFill>
                    <p:spPr bwMode="auto">
                      <a:xfrm>
                        <a:off x="4724400" y="3081337"/>
                        <a:ext cx="1977775" cy="500063"/>
                      </a:xfrm>
                      <a:prstGeom prst="rect">
                        <a:avLst/>
                      </a:prstGeom>
                      <a:noFill/>
                      <a:extLst/>
                    </p:spPr>
                  </p:pic>
                </p:oleObj>
              </mc:Fallback>
            </mc:AlternateContent>
          </a:graphicData>
        </a:graphic>
      </p:graphicFrame>
      <p:graphicFrame>
        <p:nvGraphicFramePr>
          <p:cNvPr id="348168" name="Object 2"/>
          <p:cNvGraphicFramePr>
            <a:graphicFrameLocks noChangeAspect="1"/>
          </p:cNvGraphicFramePr>
          <p:nvPr>
            <p:extLst/>
          </p:nvPr>
        </p:nvGraphicFramePr>
        <p:xfrm>
          <a:off x="2452688" y="4114800"/>
          <a:ext cx="1468437" cy="936625"/>
        </p:xfrm>
        <a:graphic>
          <a:graphicData uri="http://schemas.openxmlformats.org/presentationml/2006/ole">
            <mc:AlternateContent xmlns:mc="http://schemas.openxmlformats.org/markup-compatibility/2006">
              <mc:Choice xmlns:v="urn:schemas-microsoft-com:vml" Requires="v">
                <p:oleObj spid="_x0000_s145188" name="Equation" r:id="rId9" imgW="635000" imgH="393700" progId="Equation.DSMT4">
                  <p:embed/>
                </p:oleObj>
              </mc:Choice>
              <mc:Fallback>
                <p:oleObj name="Equation" r:id="rId9" imgW="635000" imgH="393700" progId="Equation.DSMT4">
                  <p:embed/>
                  <p:pic>
                    <p:nvPicPr>
                      <p:cNvPr id="348168" name="Object 2"/>
                      <p:cNvPicPr>
                        <a:picLocks noChangeAspect="1" noChangeArrowheads="1"/>
                      </p:cNvPicPr>
                      <p:nvPr/>
                    </p:nvPicPr>
                    <p:blipFill>
                      <a:blip r:embed="rId10"/>
                      <a:srcRect/>
                      <a:stretch>
                        <a:fillRect/>
                      </a:stretch>
                    </p:blipFill>
                    <p:spPr bwMode="auto">
                      <a:xfrm>
                        <a:off x="2452688" y="4114800"/>
                        <a:ext cx="1468437" cy="936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8169" name="Object 2"/>
          <p:cNvGraphicFramePr>
            <a:graphicFrameLocks noChangeAspect="1"/>
          </p:cNvGraphicFramePr>
          <p:nvPr>
            <p:extLst/>
          </p:nvPr>
        </p:nvGraphicFramePr>
        <p:xfrm>
          <a:off x="4724400" y="4114800"/>
          <a:ext cx="1500187" cy="936625"/>
        </p:xfrm>
        <a:graphic>
          <a:graphicData uri="http://schemas.openxmlformats.org/presentationml/2006/ole">
            <mc:AlternateContent xmlns:mc="http://schemas.openxmlformats.org/markup-compatibility/2006">
              <mc:Choice xmlns:v="urn:schemas-microsoft-com:vml" Requires="v">
                <p:oleObj spid="_x0000_s145189" name="Equation" r:id="rId11" imgW="647700" imgH="393700" progId="Equation.DSMT4">
                  <p:embed/>
                </p:oleObj>
              </mc:Choice>
              <mc:Fallback>
                <p:oleObj name="Equation" r:id="rId11" imgW="647700" imgH="393700" progId="Equation.DSMT4">
                  <p:embed/>
                  <p:pic>
                    <p:nvPicPr>
                      <p:cNvPr id="348169" name="Object 2"/>
                      <p:cNvPicPr>
                        <a:picLocks noChangeAspect="1" noChangeArrowheads="1"/>
                      </p:cNvPicPr>
                      <p:nvPr/>
                    </p:nvPicPr>
                    <p:blipFill>
                      <a:blip r:embed="rId12"/>
                      <a:srcRect/>
                      <a:stretch>
                        <a:fillRect/>
                      </a:stretch>
                    </p:blipFill>
                    <p:spPr bwMode="auto">
                      <a:xfrm>
                        <a:off x="4724400" y="4114800"/>
                        <a:ext cx="1500187" cy="936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668409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381000" y="609600"/>
            <a:ext cx="8231187" cy="5030788"/>
          </a:xfrm>
          <a:prstGeom prst="rect">
            <a:avLst/>
          </a:prstGeom>
          <a:noFill/>
          <a:ln>
            <a:noFill/>
          </a:ln>
          <a:effectLst/>
          <a:extLst/>
        </p:spPr>
        <p:txBody>
          <a:bodyPr>
            <a:prstTxWarp prst="textNoShape">
              <a:avLst/>
            </a:prstTxWarp>
          </a:bodyPr>
          <a:lstStyle/>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A Gaussian wave packet describes the envelope of a pulse wave.</a:t>
            </a: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The group velocity is		</a:t>
            </a:r>
          </a:p>
        </p:txBody>
      </p:sp>
      <p:pic>
        <p:nvPicPr>
          <p:cNvPr id="28680" name="Picture 1"/>
          <p:cNvPicPr>
            <a:picLocks/>
          </p:cNvPicPr>
          <p:nvPr/>
        </p:nvPicPr>
        <p:blipFill>
          <a:blip r:embed="rId3"/>
          <a:srcRect/>
          <a:stretch>
            <a:fillRect/>
          </a:stretch>
        </p:blipFill>
        <p:spPr bwMode="auto">
          <a:xfrm>
            <a:off x="609600" y="1981200"/>
            <a:ext cx="7823200" cy="3429000"/>
          </a:xfrm>
          <a:prstGeom prst="rect">
            <a:avLst/>
          </a:prstGeom>
          <a:noFill/>
          <a:ln w="9525">
            <a:noFill/>
            <a:miter lim="800000"/>
            <a:headEnd/>
            <a:tailEnd/>
          </a:ln>
        </p:spPr>
      </p:pic>
      <p:sp>
        <p:nvSpPr>
          <p:cNvPr id="59394" name="Rectangle 2"/>
          <p:cNvSpPr>
            <a:spLocks noGrp="1" noChangeArrowheads="1"/>
          </p:cNvSpPr>
          <p:nvPr>
            <p:ph type="title"/>
          </p:nvPr>
        </p:nvSpPr>
        <p:spPr>
          <a:xfrm>
            <a:off x="457200" y="0"/>
            <a:ext cx="8229600" cy="712787"/>
          </a:xfrm>
        </p:spPr>
        <p:txBody>
          <a:bodyPr/>
          <a:lstStyle/>
          <a:p>
            <a:pPr eaLnBrk="1" hangingPunct="1">
              <a:defRPr/>
            </a:pPr>
            <a:r>
              <a:rPr lang="en-US" sz="4800" b="1" dirty="0">
                <a:cs typeface="+mj-cs"/>
              </a:rPr>
              <a:t>Gaussian Function</a:t>
            </a:r>
          </a:p>
        </p:txBody>
      </p:sp>
      <p:sp>
        <p:nvSpPr>
          <p:cNvPr id="28677" name="Rectangle 3"/>
          <p:cNvSpPr>
            <a:spLocks noGrp="1" noChangeArrowheads="1"/>
          </p:cNvSpPr>
          <p:nvPr>
            <p:ph type="body" sz="half" idx="1"/>
          </p:nvPr>
        </p:nvSpPr>
        <p:spPr>
          <a:xfrm>
            <a:off x="457200" y="1449388"/>
            <a:ext cx="3810000" cy="4037012"/>
          </a:xfrm>
        </p:spPr>
        <p:txBody>
          <a:bodyPr/>
          <a:lstStyle/>
          <a:p>
            <a:pPr algn="ctr" eaLnBrk="1" hangingPunct="1">
              <a:buFont typeface="Wingdings" pitchFamily="-84" charset="2"/>
              <a:buNone/>
            </a:pPr>
            <a:endParaRPr lang="en-US" sz="2600" dirty="0">
              <a:cs typeface="ＭＳ Ｐゴシック" pitchFamily="-84" charset="-128"/>
            </a:endParaRPr>
          </a:p>
          <a:p>
            <a:pPr algn="ctr" eaLnBrk="1" hangingPunct="1">
              <a:buFont typeface="Wingdings" pitchFamily="-84" charset="2"/>
              <a:buNone/>
            </a:pPr>
            <a:endParaRPr lang="en-US" sz="2600" dirty="0">
              <a:cs typeface="ＭＳ Ｐゴシック" pitchFamily="-84" charset="-128"/>
            </a:endParaRPr>
          </a:p>
          <a:p>
            <a:pPr algn="ctr" eaLnBrk="1" hangingPunct="1">
              <a:buFont typeface="Wingdings" pitchFamily="-84" charset="2"/>
              <a:buNone/>
            </a:pPr>
            <a:endParaRPr lang="en-US" sz="2600" dirty="0">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a:t>Mon. March 25, 2019</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18</a:t>
            </a:fld>
            <a:endParaRPr lang="en-US"/>
          </a:p>
        </p:txBody>
      </p:sp>
      <p:sp>
        <p:nvSpPr>
          <p:cNvPr id="10" name="Footer Placeholder 9"/>
          <p:cNvSpPr>
            <a:spLocks noGrp="1"/>
          </p:cNvSpPr>
          <p:nvPr>
            <p:ph type="ftr" sz="quarter" idx="11"/>
          </p:nvPr>
        </p:nvSpPr>
        <p:spPr/>
        <p:txBody>
          <a:bodyPr/>
          <a:lstStyle/>
          <a:p>
            <a:pPr>
              <a:defRPr/>
            </a:pPr>
            <a:r>
              <a:rPr lang="en-US"/>
              <a:t>PHYS 3313-001, Spring 2019                      Dr. Jaehoon Yu</a:t>
            </a:r>
          </a:p>
        </p:txBody>
      </p:sp>
      <p:graphicFrame>
        <p:nvGraphicFramePr>
          <p:cNvPr id="21507" name="Object 3"/>
          <p:cNvGraphicFramePr>
            <a:graphicFrameLocks noChangeAspect="1"/>
          </p:cNvGraphicFramePr>
          <p:nvPr>
            <p:extLst/>
          </p:nvPr>
        </p:nvGraphicFramePr>
        <p:xfrm>
          <a:off x="2087563" y="1066800"/>
          <a:ext cx="5121275" cy="636588"/>
        </p:xfrm>
        <a:graphic>
          <a:graphicData uri="http://schemas.openxmlformats.org/presentationml/2006/ole">
            <mc:AlternateContent xmlns:mc="http://schemas.openxmlformats.org/markup-compatibility/2006">
              <mc:Choice xmlns:v="urn:schemas-microsoft-com:vml" Requires="v">
                <p:oleObj spid="_x0000_s145729" name="Equation" r:id="rId4" imgW="2146300" imgH="266700" progId="Equation.DSMT4">
                  <p:embed/>
                </p:oleObj>
              </mc:Choice>
              <mc:Fallback>
                <p:oleObj name="Equation" r:id="rId4" imgW="2146300" imgH="266700" progId="Equation.DSMT4">
                  <p:embed/>
                  <p:pic>
                    <p:nvPicPr>
                      <p:cNvPr id="21507" name="Object 3"/>
                      <p:cNvPicPr>
                        <a:picLocks noChangeAspect="1" noChangeArrowheads="1"/>
                      </p:cNvPicPr>
                      <p:nvPr/>
                    </p:nvPicPr>
                    <p:blipFill>
                      <a:blip r:embed="rId5"/>
                      <a:srcRect/>
                      <a:stretch>
                        <a:fillRect/>
                      </a:stretch>
                    </p:blipFill>
                    <p:spPr bwMode="auto">
                      <a:xfrm>
                        <a:off x="2087563" y="1066800"/>
                        <a:ext cx="5121275" cy="636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9" name="Object 2"/>
          <p:cNvGraphicFramePr>
            <a:graphicFrameLocks noChangeAspect="1"/>
          </p:cNvGraphicFramePr>
          <p:nvPr>
            <p:extLst/>
          </p:nvPr>
        </p:nvGraphicFramePr>
        <p:xfrm>
          <a:off x="3671887" y="5486400"/>
          <a:ext cx="1128713" cy="781050"/>
        </p:xfrm>
        <a:graphic>
          <a:graphicData uri="http://schemas.openxmlformats.org/presentationml/2006/ole">
            <mc:AlternateContent xmlns:mc="http://schemas.openxmlformats.org/markup-compatibility/2006">
              <mc:Choice xmlns:v="urn:schemas-microsoft-com:vml" Requires="v">
                <p:oleObj spid="_x0000_s145730" name="Equation" r:id="rId6" imgW="584200" imgH="393700" progId="Equation.DSMT4">
                  <p:embed/>
                </p:oleObj>
              </mc:Choice>
              <mc:Fallback>
                <p:oleObj name="Equation" r:id="rId6" imgW="584200" imgH="393700" progId="Equation.DSMT4">
                  <p:embed/>
                  <p:pic>
                    <p:nvPicPr>
                      <p:cNvPr id="21509" name="Object 2"/>
                      <p:cNvPicPr>
                        <a:picLocks noChangeAspect="1" noChangeArrowheads="1"/>
                      </p:cNvPicPr>
                      <p:nvPr/>
                    </p:nvPicPr>
                    <p:blipFill>
                      <a:blip r:embed="rId7"/>
                      <a:srcRect/>
                      <a:stretch>
                        <a:fillRect/>
                      </a:stretch>
                    </p:blipFill>
                    <p:spPr bwMode="auto">
                      <a:xfrm>
                        <a:off x="3671887" y="5486400"/>
                        <a:ext cx="1128713" cy="781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8368163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200" y="-76200"/>
            <a:ext cx="6705600" cy="838200"/>
          </a:xfrm>
        </p:spPr>
        <p:txBody>
          <a:bodyPr/>
          <a:lstStyle/>
          <a:p>
            <a:pPr eaLnBrk="1" hangingPunct="1">
              <a:defRPr/>
            </a:pPr>
            <a:r>
              <a:rPr lang="en-US" b="1" dirty="0">
                <a:cs typeface="+mj-cs"/>
              </a:rPr>
              <a:t>Waves or Particles?</a:t>
            </a:r>
          </a:p>
        </p:txBody>
      </p:sp>
      <p:sp>
        <p:nvSpPr>
          <p:cNvPr id="61444" name="Rectangle 4"/>
          <p:cNvSpPr>
            <a:spLocks noGrp="1" noChangeArrowheads="1"/>
          </p:cNvSpPr>
          <p:nvPr>
            <p:ph type="body" sz="half" idx="1"/>
          </p:nvPr>
        </p:nvSpPr>
        <p:spPr>
          <a:xfrm>
            <a:off x="457200" y="685800"/>
            <a:ext cx="5257800" cy="4878387"/>
          </a:xfrm>
        </p:spPr>
        <p:txBody>
          <a:bodyPr/>
          <a:lstStyle/>
          <a:p>
            <a:pPr eaLnBrk="1" hangingPunct="1">
              <a:buFont typeface="Wingdings" charset="0"/>
              <a:buChar char="n"/>
              <a:defRPr/>
            </a:pPr>
            <a:r>
              <a:rPr lang="en-US" sz="2800" dirty="0">
                <a:cs typeface="+mn-cs"/>
              </a:rPr>
              <a:t>Young’s double-slit diffraction experiment demonstrates the wave property of the light.</a:t>
            </a:r>
          </a:p>
          <a:p>
            <a:pPr eaLnBrk="1" hangingPunct="1">
              <a:buFont typeface="Wingdings" charset="0"/>
              <a:buChar char="n"/>
              <a:defRPr/>
            </a:pPr>
            <a:r>
              <a:rPr lang="en-US" sz="2800" dirty="0">
                <a:cs typeface="+mn-cs"/>
              </a:rPr>
              <a:t>However, dimming the light results in single flashes on the screen representative of particles.</a:t>
            </a:r>
          </a:p>
        </p:txBody>
      </p:sp>
      <p:pic>
        <p:nvPicPr>
          <p:cNvPr id="30730" name="Picture 1"/>
          <p:cNvPicPr>
            <a:picLocks/>
          </p:cNvPicPr>
          <p:nvPr/>
        </p:nvPicPr>
        <p:blipFill>
          <a:blip r:embed="rId2"/>
          <a:srcRect/>
          <a:stretch>
            <a:fillRect/>
          </a:stretch>
        </p:blipFill>
        <p:spPr bwMode="auto">
          <a:xfrm>
            <a:off x="457200" y="3352800"/>
            <a:ext cx="5257800" cy="3276600"/>
          </a:xfrm>
          <a:prstGeom prst="rect">
            <a:avLst/>
          </a:prstGeom>
          <a:noFill/>
          <a:ln w="9525">
            <a:noFill/>
            <a:miter lim="800000"/>
            <a:headEnd/>
            <a:tailEnd/>
          </a:ln>
        </p:spPr>
      </p:pic>
      <p:pic>
        <p:nvPicPr>
          <p:cNvPr id="30731" name="Picture 1"/>
          <p:cNvPicPr>
            <a:picLocks/>
          </p:cNvPicPr>
          <p:nvPr/>
        </p:nvPicPr>
        <p:blipFill>
          <a:blip r:embed="rId3"/>
          <a:srcRect/>
          <a:stretch>
            <a:fillRect/>
          </a:stretch>
        </p:blipFill>
        <p:spPr bwMode="auto">
          <a:xfrm>
            <a:off x="5943600" y="381000"/>
            <a:ext cx="2895600" cy="1447800"/>
          </a:xfrm>
          <a:prstGeom prst="rect">
            <a:avLst/>
          </a:prstGeom>
          <a:noFill/>
          <a:ln w="9525">
            <a:noFill/>
            <a:miter lim="800000"/>
            <a:headEnd/>
            <a:tailEnd/>
          </a:ln>
        </p:spPr>
      </p:pic>
      <p:pic>
        <p:nvPicPr>
          <p:cNvPr id="30732" name="Picture 1"/>
          <p:cNvPicPr>
            <a:picLocks/>
          </p:cNvPicPr>
          <p:nvPr/>
        </p:nvPicPr>
        <p:blipFill>
          <a:blip r:embed="rId4"/>
          <a:srcRect/>
          <a:stretch>
            <a:fillRect/>
          </a:stretch>
        </p:blipFill>
        <p:spPr bwMode="auto">
          <a:xfrm>
            <a:off x="5943600" y="1905000"/>
            <a:ext cx="2895600" cy="1524000"/>
          </a:xfrm>
          <a:prstGeom prst="rect">
            <a:avLst/>
          </a:prstGeom>
          <a:noFill/>
          <a:ln w="9525">
            <a:noFill/>
            <a:miter lim="800000"/>
            <a:headEnd/>
            <a:tailEnd/>
          </a:ln>
        </p:spPr>
      </p:pic>
      <p:pic>
        <p:nvPicPr>
          <p:cNvPr id="30733" name="Picture 1"/>
          <p:cNvPicPr>
            <a:picLocks/>
          </p:cNvPicPr>
          <p:nvPr/>
        </p:nvPicPr>
        <p:blipFill>
          <a:blip r:embed="rId5"/>
          <a:srcRect/>
          <a:stretch>
            <a:fillRect/>
          </a:stretch>
        </p:blipFill>
        <p:spPr bwMode="auto">
          <a:xfrm>
            <a:off x="5943600" y="3467100"/>
            <a:ext cx="2971800" cy="1600200"/>
          </a:xfrm>
          <a:prstGeom prst="rect">
            <a:avLst/>
          </a:prstGeom>
          <a:noFill/>
          <a:ln w="9525">
            <a:noFill/>
            <a:miter lim="800000"/>
            <a:headEnd/>
            <a:tailEnd/>
          </a:ln>
        </p:spPr>
      </p:pic>
      <p:pic>
        <p:nvPicPr>
          <p:cNvPr id="30734" name="Picture 1"/>
          <p:cNvPicPr>
            <a:picLocks/>
          </p:cNvPicPr>
          <p:nvPr/>
        </p:nvPicPr>
        <p:blipFill>
          <a:blip r:embed="rId6"/>
          <a:srcRect/>
          <a:stretch>
            <a:fillRect/>
          </a:stretch>
        </p:blipFill>
        <p:spPr bwMode="auto">
          <a:xfrm>
            <a:off x="5943600" y="5086350"/>
            <a:ext cx="2971800" cy="14478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a:t>Mon. March 25, 2019</a:t>
            </a:r>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19</a:t>
            </a:fld>
            <a:endParaRPr lang="en-US"/>
          </a:p>
        </p:txBody>
      </p:sp>
      <p:sp>
        <p:nvSpPr>
          <p:cNvPr id="11" name="Footer Placeholder 10"/>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15233080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685800" y="0"/>
            <a:ext cx="7772400" cy="457200"/>
          </a:xfrm>
        </p:spPr>
        <p:txBody>
          <a:bodyPr/>
          <a:lstStyle/>
          <a:p>
            <a:pPr eaLnBrk="1" hangingPunct="1"/>
            <a:r>
              <a:rPr lang="en-US" b="1"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533400" y="457200"/>
            <a:ext cx="8267700" cy="5715000"/>
          </a:xfrm>
        </p:spPr>
        <p:txBody>
          <a:bodyPr/>
          <a:lstStyle/>
          <a:p>
            <a:pPr eaLnBrk="1" hangingPunct="1"/>
            <a:r>
              <a:rPr lang="en-US" sz="2400" dirty="0"/>
              <a:t>Homework #4: </a:t>
            </a:r>
            <a:r>
              <a:rPr lang="en-US" sz="2400"/>
              <a:t>CH5 end </a:t>
            </a:r>
            <a:r>
              <a:rPr lang="en-US" sz="2400" dirty="0"/>
              <a:t>of the chapter problems</a:t>
            </a:r>
          </a:p>
          <a:p>
            <a:pPr lvl="1" eaLnBrk="1" hangingPunct="1"/>
            <a:r>
              <a:rPr lang="en-US" sz="2000" dirty="0"/>
              <a:t>8, 10, 16, 24, 26, 37 and 47</a:t>
            </a:r>
          </a:p>
          <a:p>
            <a:pPr lvl="1" eaLnBrk="1" hangingPunct="1"/>
            <a:r>
              <a:rPr lang="en-US" sz="2000" dirty="0"/>
              <a:t>Due: Monday Apr.  1, 2019</a:t>
            </a:r>
          </a:p>
          <a:p>
            <a:pPr eaLnBrk="1" hangingPunct="1"/>
            <a:r>
              <a:rPr lang="en-US" sz="2400" dirty="0"/>
              <a:t>Reading Assignments: CH5.1 and CH5.3</a:t>
            </a:r>
          </a:p>
          <a:p>
            <a:pPr eaLnBrk="1" hangingPunct="1">
              <a:spcBef>
                <a:spcPts val="200"/>
              </a:spcBef>
            </a:pPr>
            <a:r>
              <a:rPr lang="en-US" sz="2400" dirty="0"/>
              <a:t>The workshop volunteers needed</a:t>
            </a:r>
          </a:p>
          <a:p>
            <a:pPr lvl="1" eaLnBrk="1" hangingPunct="1">
              <a:spcBef>
                <a:spcPts val="200"/>
              </a:spcBef>
            </a:pPr>
            <a:r>
              <a:rPr lang="en-US" sz="2000" dirty="0"/>
              <a:t>Two workshops in April</a:t>
            </a:r>
          </a:p>
          <a:p>
            <a:pPr lvl="2" eaLnBrk="1" hangingPunct="1">
              <a:spcBef>
                <a:spcPts val="200"/>
              </a:spcBef>
            </a:pPr>
            <a:r>
              <a:rPr lang="en-US" sz="1800" dirty="0"/>
              <a:t>April 12 and 13, Friday and Saturday: New Opportunities at the Next Generation Neutrino Experiments</a:t>
            </a:r>
          </a:p>
          <a:p>
            <a:pPr lvl="3" eaLnBrk="1" hangingPunct="1">
              <a:spcBef>
                <a:spcPts val="200"/>
              </a:spcBef>
            </a:pPr>
            <a:r>
              <a:rPr lang="en-US" sz="1600" dirty="0"/>
              <a:t>8:30am – noon, Friday, Apr. 12 in front of CPB303: four for registration desk help through 9am then two at the registration desk and two in the room</a:t>
            </a:r>
          </a:p>
          <a:p>
            <a:pPr lvl="3" eaLnBrk="1" hangingPunct="1">
              <a:spcBef>
                <a:spcPts val="200"/>
              </a:spcBef>
            </a:pPr>
            <a:r>
              <a:rPr lang="en-US" sz="1600" dirty="0"/>
              <a:t>Noon, Friday, Apr. 12 – 4pm Saturday, Apr. 13: Need help of one person in the room at all times</a:t>
            </a:r>
          </a:p>
          <a:p>
            <a:pPr lvl="2" eaLnBrk="1" hangingPunct="1">
              <a:spcBef>
                <a:spcPts val="200"/>
              </a:spcBef>
            </a:pPr>
            <a:r>
              <a:rPr lang="en-US" sz="1800" dirty="0"/>
              <a:t>April 18 and 19, Thursday and Friday: US DUNE Near Detector Workshop</a:t>
            </a:r>
          </a:p>
          <a:p>
            <a:pPr lvl="3" eaLnBrk="1" hangingPunct="1">
              <a:spcBef>
                <a:spcPts val="200"/>
              </a:spcBef>
            </a:pPr>
            <a:r>
              <a:rPr lang="en-US" sz="1600" dirty="0"/>
              <a:t>8:30am – noon, Thursday, Apr. 18 in front of CPB303: four for registration desk help through 9am then two at the registration desk and two in the room</a:t>
            </a:r>
          </a:p>
          <a:p>
            <a:pPr lvl="3" eaLnBrk="1" hangingPunct="1">
              <a:spcBef>
                <a:spcPts val="200"/>
              </a:spcBef>
            </a:pPr>
            <a:r>
              <a:rPr lang="en-US" sz="1600" dirty="0"/>
              <a:t>2pm, Thursday, Apr. 18 – 11:30am Friday, Apr. 19: Need help of two persons in each of the four breakout rooms\</a:t>
            </a:r>
          </a:p>
          <a:p>
            <a:pPr lvl="3" eaLnBrk="1" hangingPunct="1">
              <a:spcBef>
                <a:spcPts val="200"/>
              </a:spcBef>
            </a:pPr>
            <a:r>
              <a:rPr lang="en-US" sz="1600" dirty="0"/>
              <a:t>11:30am – 1:30pm, Friday, Apr. 19: One person in CPB303</a:t>
            </a:r>
          </a:p>
          <a:p>
            <a:pPr lvl="1" eaLnBrk="1" hangingPunct="1">
              <a:spcBef>
                <a:spcPts val="200"/>
              </a:spcBef>
            </a:pPr>
            <a:r>
              <a:rPr lang="en-US" sz="2000" dirty="0" err="1"/>
              <a:t>Eman</a:t>
            </a:r>
            <a:r>
              <a:rPr lang="en-US" sz="2000" dirty="0"/>
              <a:t> </a:t>
            </a:r>
            <a:r>
              <a:rPr lang="en-US" sz="2000" dirty="0" err="1"/>
              <a:t>Alasadi</a:t>
            </a:r>
            <a:r>
              <a:rPr lang="en-US" sz="2000" dirty="0"/>
              <a:t> will coordinate this with Dr. Jonathan </a:t>
            </a:r>
            <a:r>
              <a:rPr lang="en-US" sz="2000" dirty="0" err="1"/>
              <a:t>Asaadi</a:t>
            </a:r>
            <a:endParaRPr lang="en-US" sz="2000" dirty="0"/>
          </a:p>
        </p:txBody>
      </p:sp>
      <p:sp>
        <p:nvSpPr>
          <p:cNvPr id="6" name="Date Placeholder 5">
            <a:extLst>
              <a:ext uri="{FF2B5EF4-FFF2-40B4-BE49-F238E27FC236}">
                <a16:creationId xmlns:a16="http://schemas.microsoft.com/office/drawing/2014/main" id="{9FA24904-CAB9-984B-82EA-62C1934E8845}"/>
              </a:ext>
            </a:extLst>
          </p:cNvPr>
          <p:cNvSpPr>
            <a:spLocks noGrp="1"/>
          </p:cNvSpPr>
          <p:nvPr>
            <p:ph type="dt" sz="half" idx="10"/>
          </p:nvPr>
        </p:nvSpPr>
        <p:spPr/>
        <p:txBody>
          <a:bodyPr/>
          <a:lstStyle/>
          <a:p>
            <a:pPr>
              <a:defRPr/>
            </a:pPr>
            <a:r>
              <a:rPr lang="en-US"/>
              <a:t>Mon. March 25, 2019</a:t>
            </a:r>
          </a:p>
        </p:txBody>
      </p:sp>
      <p:sp>
        <p:nvSpPr>
          <p:cNvPr id="7" name="Footer Placeholder 6">
            <a:extLst>
              <a:ext uri="{FF2B5EF4-FFF2-40B4-BE49-F238E27FC236}">
                <a16:creationId xmlns:a16="http://schemas.microsoft.com/office/drawing/2014/main" id="{D644F0CF-7294-F14A-9BF7-40CB356648F3}"/>
              </a:ext>
            </a:extLst>
          </p:cNvPr>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1475033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62000" y="0"/>
            <a:ext cx="7772400" cy="914400"/>
          </a:xfrm>
        </p:spPr>
        <p:txBody>
          <a:bodyPr/>
          <a:lstStyle/>
          <a:p>
            <a:pPr eaLnBrk="1" hangingPunct="1">
              <a:defRPr/>
            </a:pPr>
            <a:r>
              <a:rPr lang="en-US" b="1" dirty="0">
                <a:cs typeface="+mj-cs"/>
              </a:rPr>
              <a:t>Electron Double-Slit Experiment</a:t>
            </a:r>
          </a:p>
        </p:txBody>
      </p:sp>
      <p:sp>
        <p:nvSpPr>
          <p:cNvPr id="62469" name="Rectangle 5"/>
          <p:cNvSpPr>
            <a:spLocks noGrp="1" noChangeArrowheads="1"/>
          </p:cNvSpPr>
          <p:nvPr>
            <p:ph type="body" sz="half" idx="1"/>
          </p:nvPr>
        </p:nvSpPr>
        <p:spPr>
          <a:xfrm>
            <a:off x="457200" y="836613"/>
            <a:ext cx="3963988" cy="4878387"/>
          </a:xfrm>
        </p:spPr>
        <p:txBody>
          <a:bodyPr/>
          <a:lstStyle/>
          <a:p>
            <a:pPr eaLnBrk="1" hangingPunct="1">
              <a:buFont typeface="Wingdings" charset="0"/>
              <a:buChar char="n"/>
              <a:defRPr/>
            </a:pPr>
            <a:r>
              <a:rPr lang="en-US" sz="2400" dirty="0">
                <a:cs typeface="+mn-cs"/>
              </a:rPr>
              <a:t>C. </a:t>
            </a:r>
            <a:r>
              <a:rPr lang="en-US" sz="2400" dirty="0" err="1">
                <a:cs typeface="+mn-cs"/>
              </a:rPr>
              <a:t>Jönsson</a:t>
            </a:r>
            <a:r>
              <a:rPr lang="en-US" sz="2400" dirty="0">
                <a:cs typeface="+mn-cs"/>
              </a:rPr>
              <a:t> of </a:t>
            </a:r>
            <a:r>
              <a:rPr lang="en-US" sz="2400" dirty="0" err="1">
                <a:cs typeface="+mn-cs"/>
              </a:rPr>
              <a:t>Tübingen</a:t>
            </a:r>
            <a:r>
              <a:rPr lang="en-US" sz="2400" dirty="0">
                <a:cs typeface="+mn-cs"/>
              </a:rPr>
              <a:t>, Germany, succeeded in 1961 in showing double-slit interference effects for </a:t>
            </a:r>
            <a:r>
              <a:rPr lang="en-US" sz="2400" b="1" u="sng" dirty="0">
                <a:solidFill>
                  <a:srgbClr val="FF0000"/>
                </a:solidFill>
                <a:cs typeface="+mn-cs"/>
              </a:rPr>
              <a:t>electrons</a:t>
            </a:r>
            <a:r>
              <a:rPr lang="en-US" sz="2400" dirty="0">
                <a:cs typeface="+mn-cs"/>
              </a:rPr>
              <a:t> by constructing very narrow slits and using relatively large distances between the slits and the observation screen.</a:t>
            </a:r>
          </a:p>
          <a:p>
            <a:pPr eaLnBrk="1" hangingPunct="1">
              <a:buFont typeface="Wingdings" charset="0"/>
              <a:buChar char="n"/>
              <a:defRPr/>
            </a:pPr>
            <a:r>
              <a:rPr lang="en-US" sz="2400" dirty="0">
                <a:cs typeface="+mn-cs"/>
              </a:rPr>
              <a:t>This experiment demonstrated that precisely the same behavior occurs for both light (waves) and electrons (particles).</a:t>
            </a:r>
          </a:p>
        </p:txBody>
      </p:sp>
      <p:pic>
        <p:nvPicPr>
          <p:cNvPr id="31749" name="Picture 1"/>
          <p:cNvPicPr>
            <a:picLocks/>
          </p:cNvPicPr>
          <p:nvPr/>
        </p:nvPicPr>
        <p:blipFill>
          <a:blip r:embed="rId2"/>
          <a:srcRect/>
          <a:stretch>
            <a:fillRect/>
          </a:stretch>
        </p:blipFill>
        <p:spPr bwMode="auto">
          <a:xfrm>
            <a:off x="4953000" y="1066800"/>
            <a:ext cx="3886200" cy="4876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a:t>Mon. March 25, 2019</a:t>
            </a:r>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20</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20041725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a:xfrm>
            <a:off x="457200" y="76200"/>
            <a:ext cx="8229600" cy="788987"/>
          </a:xfrm>
        </p:spPr>
        <p:txBody>
          <a:bodyPr/>
          <a:lstStyle/>
          <a:p>
            <a:pPr eaLnBrk="1" hangingPunct="1">
              <a:defRPr/>
            </a:pPr>
            <a:r>
              <a:rPr lang="en-US" b="1" dirty="0">
                <a:cs typeface="+mj-cs"/>
              </a:rPr>
              <a:t>Wave particle duality solution</a:t>
            </a:r>
          </a:p>
        </p:txBody>
      </p:sp>
      <p:sp>
        <p:nvSpPr>
          <p:cNvPr id="33795" name="Rectangle 5"/>
          <p:cNvSpPr>
            <a:spLocks noGrp="1" noChangeArrowheads="1"/>
          </p:cNvSpPr>
          <p:nvPr>
            <p:ph type="body" sz="half" idx="1"/>
          </p:nvPr>
        </p:nvSpPr>
        <p:spPr>
          <a:xfrm>
            <a:off x="457200" y="914400"/>
            <a:ext cx="8305800" cy="5181600"/>
          </a:xfrm>
        </p:spPr>
        <p:txBody>
          <a:bodyPr/>
          <a:lstStyle/>
          <a:p>
            <a:pPr eaLnBrk="1" hangingPunct="1"/>
            <a:r>
              <a:rPr lang="en-US" dirty="0">
                <a:cs typeface="ＭＳ Ｐゴシック" pitchFamily="-84" charset="-128"/>
              </a:rPr>
              <a:t>The solution to the wave particle duality of an event is given by the following principle.</a:t>
            </a:r>
          </a:p>
          <a:p>
            <a:pPr eaLnBrk="1" hangingPunct="1"/>
            <a:r>
              <a:rPr lang="en-US" b="1" dirty="0">
                <a:cs typeface="ＭＳ Ｐゴシック" pitchFamily="-84" charset="-128"/>
              </a:rPr>
              <a:t>Bohr’</a:t>
            </a:r>
            <a:r>
              <a:rPr lang="en-US" altLang="ja-JP" b="1" dirty="0">
                <a:cs typeface="ＭＳ Ｐゴシック" pitchFamily="-84" charset="-128"/>
              </a:rPr>
              <a:t>s principle of </a:t>
            </a:r>
            <a:r>
              <a:rPr lang="en-US" altLang="ja-JP" b="1" dirty="0" err="1">
                <a:cs typeface="ＭＳ Ｐゴシック" pitchFamily="-84" charset="-128"/>
              </a:rPr>
              <a:t>complementarity</a:t>
            </a:r>
            <a:r>
              <a:rPr lang="en-US" altLang="ja-JP" dirty="0">
                <a:cs typeface="ＭＳ Ｐゴシック" pitchFamily="-84" charset="-128"/>
              </a:rPr>
              <a:t>: It is not possible to describe physical observables simultaneously in terms of both particles and waves.</a:t>
            </a:r>
          </a:p>
          <a:p>
            <a:pPr eaLnBrk="1" hangingPunct="1"/>
            <a:r>
              <a:rPr lang="en-US" b="1" dirty="0">
                <a:cs typeface="ＭＳ Ｐゴシック" pitchFamily="-84" charset="-128"/>
              </a:rPr>
              <a:t>Physical observables</a:t>
            </a:r>
            <a:r>
              <a:rPr lang="en-US" dirty="0">
                <a:cs typeface="ＭＳ Ｐゴシック" pitchFamily="-84" charset="-128"/>
              </a:rPr>
              <a:t> are the quantities such as position, velocity, momentum, and energy that can be experimentally measured. In any given instance we must use either the particle description or the wave description.</a:t>
            </a:r>
          </a:p>
          <a:p>
            <a:pPr eaLnBrk="1" hangingPunct="1">
              <a:buFont typeface="Wingdings" pitchFamily="-84" charset="2"/>
              <a:buNone/>
            </a:pPr>
            <a:endParaRPr lang="en-US"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March 25, 2019</a:t>
            </a:r>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366530698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712787"/>
          </a:xfrm>
        </p:spPr>
        <p:txBody>
          <a:bodyPr/>
          <a:lstStyle/>
          <a:p>
            <a:pPr eaLnBrk="1" hangingPunct="1">
              <a:defRPr/>
            </a:pPr>
            <a:r>
              <a:rPr lang="en-US" sz="4800" b="1" dirty="0">
                <a:cs typeface="+mj-cs"/>
              </a:rPr>
              <a:t>Uncertainty Principles</a:t>
            </a:r>
          </a:p>
        </p:txBody>
      </p:sp>
      <p:sp>
        <p:nvSpPr>
          <p:cNvPr id="34819" name="Rectangle 7"/>
          <p:cNvSpPr>
            <a:spLocks noGrp="1" noChangeArrowheads="1"/>
          </p:cNvSpPr>
          <p:nvPr>
            <p:ph type="body" sz="half" idx="1"/>
          </p:nvPr>
        </p:nvSpPr>
        <p:spPr>
          <a:xfrm>
            <a:off x="228600" y="609600"/>
            <a:ext cx="8763000" cy="4497388"/>
          </a:xfrm>
        </p:spPr>
        <p:txBody>
          <a:bodyPr/>
          <a:lstStyle/>
          <a:p>
            <a:pPr eaLnBrk="1" hangingPunct="1"/>
            <a:r>
              <a:rPr lang="en-US" sz="2800" dirty="0">
                <a:cs typeface="ＭＳ Ｐゴシック" pitchFamily="-84" charset="-128"/>
              </a:rPr>
              <a:t>It is impossible to measure simultaneously, with no uncertainty, the precise values of </a:t>
            </a:r>
            <a:r>
              <a:rPr lang="en-US" sz="2800" i="1" dirty="0" err="1">
                <a:cs typeface="ＭＳ Ｐゴシック" pitchFamily="-84" charset="-128"/>
              </a:rPr>
              <a:t>k</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for the same particle. The wave number </a:t>
            </a:r>
            <a:r>
              <a:rPr lang="en-US" sz="2800" i="1" dirty="0" err="1">
                <a:cs typeface="ＭＳ Ｐゴシック" pitchFamily="-84" charset="-128"/>
              </a:rPr>
              <a:t>k</a:t>
            </a:r>
            <a:r>
              <a:rPr lang="en-US" sz="2800" dirty="0">
                <a:cs typeface="ＭＳ Ｐゴシック" pitchFamily="-84" charset="-128"/>
              </a:rPr>
              <a:t> may be rewritten as</a:t>
            </a:r>
          </a:p>
          <a:p>
            <a:pPr eaLnBrk="1" hangingPunct="1"/>
            <a:endParaRPr lang="en-US" sz="2800" dirty="0">
              <a:cs typeface="ＭＳ Ｐゴシック" pitchFamily="-84" charset="-128"/>
            </a:endParaRPr>
          </a:p>
          <a:p>
            <a:pPr eaLnBrk="1" hangingPunct="1"/>
            <a:endParaRPr lang="en-US" sz="2800" dirty="0">
              <a:cs typeface="ＭＳ Ｐゴシック" pitchFamily="-84" charset="-128"/>
            </a:endParaRPr>
          </a:p>
          <a:p>
            <a:pPr eaLnBrk="1" hangingPunct="1"/>
            <a:r>
              <a:rPr lang="en-US" sz="2800" dirty="0">
                <a:cs typeface="ＭＳ Ｐゴシック" pitchFamily="-84" charset="-128"/>
              </a:rPr>
              <a:t>For the case of a Gaussian wave packet we can write</a:t>
            </a:r>
          </a:p>
          <a:p>
            <a:pPr eaLnBrk="1" hangingPunct="1">
              <a:buFont typeface="Wingdings" pitchFamily="-84" charset="2"/>
              <a:buNone/>
            </a:pPr>
            <a:endParaRPr lang="en-US" sz="2800" dirty="0">
              <a:cs typeface="ＭＳ Ｐゴシック" pitchFamily="-84" charset="-128"/>
            </a:endParaRPr>
          </a:p>
          <a:p>
            <a:pPr eaLnBrk="1" hangingPunct="1">
              <a:buFont typeface="Wingdings" pitchFamily="-84" charset="2"/>
              <a:buNone/>
            </a:pPr>
            <a:endParaRPr lang="en-US" sz="2800" dirty="0">
              <a:cs typeface="ＭＳ Ｐゴシック" pitchFamily="-84" charset="-128"/>
            </a:endParaRPr>
          </a:p>
          <a:p>
            <a:pPr eaLnBrk="1" hangingPunct="1">
              <a:buFont typeface="Wingdings" pitchFamily="-84" charset="2"/>
              <a:buNone/>
            </a:pPr>
            <a:r>
              <a:rPr lang="en-US" sz="2800" dirty="0">
                <a:cs typeface="ＭＳ Ｐゴシック" pitchFamily="-84" charset="-128"/>
              </a:rPr>
              <a:t>	Thus for a single particle, the Heisenberg’</a:t>
            </a:r>
            <a:r>
              <a:rPr lang="en-US" altLang="ja-JP" sz="2800" dirty="0">
                <a:cs typeface="ＭＳ Ｐゴシック" pitchFamily="-84" charset="-128"/>
              </a:rPr>
              <a:t>s </a:t>
            </a:r>
            <a:r>
              <a:rPr lang="en-US" altLang="ja-JP" sz="2800" b="1" dirty="0">
                <a:cs typeface="ＭＳ Ｐゴシック" pitchFamily="-84" charset="-128"/>
              </a:rPr>
              <a:t>uncertainty principle</a:t>
            </a:r>
            <a:r>
              <a:rPr lang="en-US" altLang="ja-JP" sz="2800" dirty="0">
                <a:cs typeface="ＭＳ Ｐゴシック" pitchFamily="-84" charset="-128"/>
              </a:rPr>
              <a:t>:</a:t>
            </a:r>
          </a:p>
          <a:p>
            <a:pPr eaLnBrk="1" hangingPunct="1">
              <a:buFont typeface="Wingdings" pitchFamily="-84" charset="2"/>
              <a:buNone/>
            </a:pPr>
            <a:endParaRPr lang="en-US" sz="2800" dirty="0">
              <a:cs typeface="ＭＳ Ｐゴシック" pitchFamily="-84" charset="-128"/>
            </a:endParaRPr>
          </a:p>
        </p:txBody>
      </p:sp>
      <p:pic>
        <p:nvPicPr>
          <p:cNvPr id="34820" name="Picture 27"/>
          <p:cNvPicPr>
            <a:picLocks noChangeAspect="1" noChangeArrowheads="1"/>
          </p:cNvPicPr>
          <p:nvPr/>
        </p:nvPicPr>
        <p:blipFill>
          <a:blip r:embed="rId4"/>
          <a:srcRect/>
          <a:stretch>
            <a:fillRect/>
          </a:stretch>
        </p:blipFill>
        <p:spPr bwMode="auto">
          <a:xfrm>
            <a:off x="6208713" y="2357438"/>
            <a:ext cx="914400" cy="20955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a:t>Mon. March 25, 2019</a:t>
            </a:r>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22</a:t>
            </a:fld>
            <a:endParaRPr lang="en-US"/>
          </a:p>
        </p:txBody>
      </p:sp>
      <p:sp>
        <p:nvSpPr>
          <p:cNvPr id="10" name="Footer Placeholder 9"/>
          <p:cNvSpPr>
            <a:spLocks noGrp="1"/>
          </p:cNvSpPr>
          <p:nvPr>
            <p:ph type="ftr" sz="quarter" idx="11"/>
          </p:nvPr>
        </p:nvSpPr>
        <p:spPr/>
        <p:txBody>
          <a:bodyPr/>
          <a:lstStyle/>
          <a:p>
            <a:pPr>
              <a:defRPr/>
            </a:pPr>
            <a:r>
              <a:rPr lang="en-US"/>
              <a:t>PHYS 3313-001, Spring 2019                      Dr. Jaehoon Yu</a:t>
            </a:r>
          </a:p>
        </p:txBody>
      </p:sp>
      <p:graphicFrame>
        <p:nvGraphicFramePr>
          <p:cNvPr id="446466" name="Object 2"/>
          <p:cNvGraphicFramePr>
            <a:graphicFrameLocks noChangeAspect="1"/>
          </p:cNvGraphicFramePr>
          <p:nvPr>
            <p:extLst/>
          </p:nvPr>
        </p:nvGraphicFramePr>
        <p:xfrm>
          <a:off x="2362200" y="2286000"/>
          <a:ext cx="538163" cy="366712"/>
        </p:xfrm>
        <a:graphic>
          <a:graphicData uri="http://schemas.openxmlformats.org/presentationml/2006/ole">
            <mc:AlternateContent xmlns:mc="http://schemas.openxmlformats.org/markup-compatibility/2006">
              <mc:Choice xmlns:v="urn:schemas-microsoft-com:vml" Requires="v">
                <p:oleObj spid="_x0000_s196001" name="Equation" r:id="rId5" imgW="241300" imgH="165100" progId="Equation.DSMT4">
                  <p:embed/>
                </p:oleObj>
              </mc:Choice>
              <mc:Fallback>
                <p:oleObj name="Equation" r:id="rId5" imgW="241300" imgH="165100" progId="Equation.DSMT4">
                  <p:embed/>
                  <p:pic>
                    <p:nvPicPr>
                      <p:cNvPr id="446466" name="Object 2"/>
                      <p:cNvPicPr>
                        <a:picLocks noChangeAspect="1" noChangeArrowheads="1"/>
                      </p:cNvPicPr>
                      <p:nvPr/>
                    </p:nvPicPr>
                    <p:blipFill>
                      <a:blip r:embed="rId6"/>
                      <a:srcRect/>
                      <a:stretch>
                        <a:fillRect/>
                      </a:stretch>
                    </p:blipFill>
                    <p:spPr bwMode="auto">
                      <a:xfrm>
                        <a:off x="2362200" y="2286000"/>
                        <a:ext cx="538163" cy="3667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6467" name="Object 3"/>
          <p:cNvGraphicFramePr>
            <a:graphicFrameLocks noChangeAspect="1"/>
          </p:cNvGraphicFramePr>
          <p:nvPr>
            <p:extLst/>
          </p:nvPr>
        </p:nvGraphicFramePr>
        <p:xfrm>
          <a:off x="1828800" y="3581400"/>
          <a:ext cx="2608263" cy="877888"/>
        </p:xfrm>
        <a:graphic>
          <a:graphicData uri="http://schemas.openxmlformats.org/presentationml/2006/ole">
            <mc:AlternateContent xmlns:mc="http://schemas.openxmlformats.org/markup-compatibility/2006">
              <mc:Choice xmlns:v="urn:schemas-microsoft-com:vml" Requires="v">
                <p:oleObj spid="_x0000_s196002" name="Equation" r:id="rId7" imgW="1168400" imgH="393700" progId="Equation.DSMT4">
                  <p:embed/>
                </p:oleObj>
              </mc:Choice>
              <mc:Fallback>
                <p:oleObj name="Equation" r:id="rId7" imgW="1168400" imgH="393700" progId="Equation.DSMT4">
                  <p:embed/>
                  <p:pic>
                    <p:nvPicPr>
                      <p:cNvPr id="446467" name="Object 3"/>
                      <p:cNvPicPr>
                        <a:picLocks noChangeAspect="1" noChangeArrowheads="1"/>
                      </p:cNvPicPr>
                      <p:nvPr/>
                    </p:nvPicPr>
                    <p:blipFill>
                      <a:blip r:embed="rId8"/>
                      <a:srcRect/>
                      <a:stretch>
                        <a:fillRect/>
                      </a:stretch>
                    </p:blipFill>
                    <p:spPr bwMode="auto">
                      <a:xfrm>
                        <a:off x="1828800" y="3581400"/>
                        <a:ext cx="2608263" cy="877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6468" name="Object 4"/>
          <p:cNvGraphicFramePr>
            <a:graphicFrameLocks noChangeAspect="1"/>
          </p:cNvGraphicFramePr>
          <p:nvPr>
            <p:extLst/>
          </p:nvPr>
        </p:nvGraphicFramePr>
        <p:xfrm>
          <a:off x="4724400" y="3563746"/>
          <a:ext cx="2209800" cy="1008254"/>
        </p:xfrm>
        <a:graphic>
          <a:graphicData uri="http://schemas.openxmlformats.org/presentationml/2006/ole">
            <mc:AlternateContent xmlns:mc="http://schemas.openxmlformats.org/markup-compatibility/2006">
              <mc:Choice xmlns:v="urn:schemas-microsoft-com:vml" Requires="v">
                <p:oleObj spid="_x0000_s196003" name="Equation" r:id="rId9" imgW="863600" imgH="393700" progId="Equation.DSMT4">
                  <p:embed/>
                </p:oleObj>
              </mc:Choice>
              <mc:Fallback>
                <p:oleObj name="Equation" r:id="rId9" imgW="863600" imgH="393700" progId="Equation.DSMT4">
                  <p:embed/>
                  <p:pic>
                    <p:nvPicPr>
                      <p:cNvPr id="446468" name="Object 4"/>
                      <p:cNvPicPr>
                        <a:picLocks noChangeAspect="1" noChangeArrowheads="1"/>
                      </p:cNvPicPr>
                      <p:nvPr/>
                    </p:nvPicPr>
                    <p:blipFill>
                      <a:blip r:embed="rId10"/>
                      <a:srcRect/>
                      <a:stretch>
                        <a:fillRect/>
                      </a:stretch>
                    </p:blipFill>
                    <p:spPr bwMode="auto">
                      <a:xfrm>
                        <a:off x="4724400" y="3563746"/>
                        <a:ext cx="2209800" cy="1008254"/>
                      </a:xfrm>
                      <a:prstGeom prst="rect">
                        <a:avLst/>
                      </a:prstGeom>
                      <a:noFill/>
                      <a:ln>
                        <a:noFill/>
                      </a:ln>
                      <a:extLst/>
                    </p:spPr>
                  </p:pic>
                </p:oleObj>
              </mc:Fallback>
            </mc:AlternateContent>
          </a:graphicData>
        </a:graphic>
      </p:graphicFrame>
      <p:graphicFrame>
        <p:nvGraphicFramePr>
          <p:cNvPr id="11" name="Object 2"/>
          <p:cNvGraphicFramePr>
            <a:graphicFrameLocks noChangeAspect="1"/>
          </p:cNvGraphicFramePr>
          <p:nvPr>
            <p:extLst/>
          </p:nvPr>
        </p:nvGraphicFramePr>
        <p:xfrm>
          <a:off x="2895600" y="2057400"/>
          <a:ext cx="820737" cy="877888"/>
        </p:xfrm>
        <a:graphic>
          <a:graphicData uri="http://schemas.openxmlformats.org/presentationml/2006/ole">
            <mc:AlternateContent xmlns:mc="http://schemas.openxmlformats.org/markup-compatibility/2006">
              <mc:Choice xmlns:v="urn:schemas-microsoft-com:vml" Requires="v">
                <p:oleObj spid="_x0000_s196004" name="Equation" r:id="rId11" imgW="368300" imgH="393700" progId="Equation.DSMT4">
                  <p:embed/>
                </p:oleObj>
              </mc:Choice>
              <mc:Fallback>
                <p:oleObj name="Equation" r:id="rId11" imgW="368300" imgH="393700" progId="Equation.DSMT4">
                  <p:embed/>
                  <p:pic>
                    <p:nvPicPr>
                      <p:cNvPr id="11" name="Object 2"/>
                      <p:cNvPicPr>
                        <a:picLocks noChangeAspect="1" noChangeArrowheads="1"/>
                      </p:cNvPicPr>
                      <p:nvPr/>
                    </p:nvPicPr>
                    <p:blipFill>
                      <a:blip r:embed="rId12"/>
                      <a:srcRect/>
                      <a:stretch>
                        <a:fillRect/>
                      </a:stretch>
                    </p:blipFill>
                    <p:spPr bwMode="auto">
                      <a:xfrm>
                        <a:off x="2895600" y="2057400"/>
                        <a:ext cx="820737" cy="877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 name="Object 2"/>
          <p:cNvGraphicFramePr>
            <a:graphicFrameLocks noChangeAspect="1"/>
          </p:cNvGraphicFramePr>
          <p:nvPr>
            <p:extLst/>
          </p:nvPr>
        </p:nvGraphicFramePr>
        <p:xfrm>
          <a:off x="3713163" y="2057400"/>
          <a:ext cx="935037" cy="962025"/>
        </p:xfrm>
        <a:graphic>
          <a:graphicData uri="http://schemas.openxmlformats.org/presentationml/2006/ole">
            <mc:AlternateContent xmlns:mc="http://schemas.openxmlformats.org/markup-compatibility/2006">
              <mc:Choice xmlns:v="urn:schemas-microsoft-com:vml" Requires="v">
                <p:oleObj spid="_x0000_s196005" name="Equation" r:id="rId13" imgW="419100" imgH="431800" progId="Equation.DSMT4">
                  <p:embed/>
                </p:oleObj>
              </mc:Choice>
              <mc:Fallback>
                <p:oleObj name="Equation" r:id="rId13" imgW="419100" imgH="431800" progId="Equation.DSMT4">
                  <p:embed/>
                  <p:pic>
                    <p:nvPicPr>
                      <p:cNvPr id="12" name="Object 2"/>
                      <p:cNvPicPr>
                        <a:picLocks noChangeAspect="1" noChangeArrowheads="1"/>
                      </p:cNvPicPr>
                      <p:nvPr/>
                    </p:nvPicPr>
                    <p:blipFill>
                      <a:blip r:embed="rId14"/>
                      <a:srcRect/>
                      <a:stretch>
                        <a:fillRect/>
                      </a:stretch>
                    </p:blipFill>
                    <p:spPr bwMode="auto">
                      <a:xfrm>
                        <a:off x="3713163" y="2057400"/>
                        <a:ext cx="935037" cy="962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 name="Object 2"/>
          <p:cNvGraphicFramePr>
            <a:graphicFrameLocks noChangeAspect="1"/>
          </p:cNvGraphicFramePr>
          <p:nvPr>
            <p:extLst/>
          </p:nvPr>
        </p:nvGraphicFramePr>
        <p:xfrm>
          <a:off x="4572000" y="2057400"/>
          <a:ext cx="1076325" cy="876300"/>
        </p:xfrm>
        <a:graphic>
          <a:graphicData uri="http://schemas.openxmlformats.org/presentationml/2006/ole">
            <mc:AlternateContent xmlns:mc="http://schemas.openxmlformats.org/markup-compatibility/2006">
              <mc:Choice xmlns:v="urn:schemas-microsoft-com:vml" Requires="v">
                <p:oleObj spid="_x0000_s196006" name="Equation" r:id="rId15" imgW="482600" imgH="393700" progId="Equation.DSMT4">
                  <p:embed/>
                </p:oleObj>
              </mc:Choice>
              <mc:Fallback>
                <p:oleObj name="Equation" r:id="rId15" imgW="482600" imgH="393700" progId="Equation.DSMT4">
                  <p:embed/>
                  <p:pic>
                    <p:nvPicPr>
                      <p:cNvPr id="13" name="Object 2"/>
                      <p:cNvPicPr>
                        <a:picLocks noChangeAspect="1" noChangeArrowheads="1"/>
                      </p:cNvPicPr>
                      <p:nvPr/>
                    </p:nvPicPr>
                    <p:blipFill>
                      <a:blip r:embed="rId16"/>
                      <a:srcRect/>
                      <a:stretch>
                        <a:fillRect/>
                      </a:stretch>
                    </p:blipFill>
                    <p:spPr bwMode="auto">
                      <a:xfrm>
                        <a:off x="4572000" y="2057400"/>
                        <a:ext cx="1076325" cy="876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 name="Object 2"/>
          <p:cNvGraphicFramePr>
            <a:graphicFrameLocks noChangeAspect="1"/>
          </p:cNvGraphicFramePr>
          <p:nvPr>
            <p:extLst/>
          </p:nvPr>
        </p:nvGraphicFramePr>
        <p:xfrm>
          <a:off x="5651500" y="2057400"/>
          <a:ext cx="368300" cy="877888"/>
        </p:xfrm>
        <a:graphic>
          <a:graphicData uri="http://schemas.openxmlformats.org/presentationml/2006/ole">
            <mc:AlternateContent xmlns:mc="http://schemas.openxmlformats.org/markup-compatibility/2006">
              <mc:Choice xmlns:v="urn:schemas-microsoft-com:vml" Requires="v">
                <p:oleObj spid="_x0000_s196007" name="Equation" r:id="rId17" imgW="165100" imgH="393700" progId="Equation.DSMT4">
                  <p:embed/>
                </p:oleObj>
              </mc:Choice>
              <mc:Fallback>
                <p:oleObj name="Equation" r:id="rId17" imgW="165100" imgH="393700" progId="Equation.DSMT4">
                  <p:embed/>
                  <p:pic>
                    <p:nvPicPr>
                      <p:cNvPr id="14" name="Object 2"/>
                      <p:cNvPicPr>
                        <a:picLocks noChangeAspect="1" noChangeArrowheads="1"/>
                      </p:cNvPicPr>
                      <p:nvPr/>
                    </p:nvPicPr>
                    <p:blipFill>
                      <a:blip r:embed="rId18"/>
                      <a:srcRect/>
                      <a:stretch>
                        <a:fillRect/>
                      </a:stretch>
                    </p:blipFill>
                    <p:spPr bwMode="auto">
                      <a:xfrm>
                        <a:off x="5651500" y="2057400"/>
                        <a:ext cx="368300" cy="877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 name="Object 6"/>
          <p:cNvGraphicFramePr>
            <a:graphicFrameLocks noChangeAspect="1"/>
          </p:cNvGraphicFramePr>
          <p:nvPr>
            <p:extLst/>
          </p:nvPr>
        </p:nvGraphicFramePr>
        <p:xfrm>
          <a:off x="5791200" y="5029200"/>
          <a:ext cx="1905000" cy="1156123"/>
        </p:xfrm>
        <a:graphic>
          <a:graphicData uri="http://schemas.openxmlformats.org/presentationml/2006/ole">
            <mc:AlternateContent xmlns:mc="http://schemas.openxmlformats.org/markup-compatibility/2006">
              <mc:Choice xmlns:v="urn:schemas-microsoft-com:vml" Requires="v">
                <p:oleObj spid="_x0000_s196008" name="Equation" r:id="rId19" imgW="647700" imgH="393700" progId="Equation.DSMT4">
                  <p:embed/>
                </p:oleObj>
              </mc:Choice>
              <mc:Fallback>
                <p:oleObj name="Equation" r:id="rId19" imgW="647700" imgH="393700" progId="Equation.DSMT4">
                  <p:embed/>
                  <p:pic>
                    <p:nvPicPr>
                      <p:cNvPr id="15" name="Object 6"/>
                      <p:cNvPicPr>
                        <a:picLocks noChangeAspect="1" noChangeArrowheads="1"/>
                      </p:cNvPicPr>
                      <p:nvPr/>
                    </p:nvPicPr>
                    <p:blipFill>
                      <a:blip r:embed="rId20"/>
                      <a:srcRect/>
                      <a:stretch>
                        <a:fillRect/>
                      </a:stretch>
                    </p:blipFill>
                    <p:spPr bwMode="auto">
                      <a:xfrm>
                        <a:off x="5791200" y="5029200"/>
                        <a:ext cx="1905000" cy="11561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6" name="Object 4"/>
          <p:cNvGraphicFramePr>
            <a:graphicFrameLocks noChangeAspect="1"/>
          </p:cNvGraphicFramePr>
          <p:nvPr>
            <p:extLst/>
          </p:nvPr>
        </p:nvGraphicFramePr>
        <p:xfrm>
          <a:off x="2057400" y="4953000"/>
          <a:ext cx="2133600" cy="1225043"/>
        </p:xfrm>
        <a:graphic>
          <a:graphicData uri="http://schemas.openxmlformats.org/presentationml/2006/ole">
            <mc:AlternateContent xmlns:mc="http://schemas.openxmlformats.org/markup-compatibility/2006">
              <mc:Choice xmlns:v="urn:schemas-microsoft-com:vml" Requires="v">
                <p:oleObj spid="_x0000_s196009" name="Equation" r:id="rId21" imgW="685800" imgH="393700" progId="Equation.DSMT4">
                  <p:embed/>
                </p:oleObj>
              </mc:Choice>
              <mc:Fallback>
                <p:oleObj name="Equation" r:id="rId21" imgW="685800" imgH="393700" progId="Equation.DSMT4">
                  <p:embed/>
                  <p:pic>
                    <p:nvPicPr>
                      <p:cNvPr id="16" name="Object 4"/>
                      <p:cNvPicPr>
                        <a:picLocks noChangeAspect="1" noChangeArrowheads="1"/>
                      </p:cNvPicPr>
                      <p:nvPr/>
                    </p:nvPicPr>
                    <p:blipFill>
                      <a:blip r:embed="rId22"/>
                      <a:srcRect/>
                      <a:stretch>
                        <a:fillRect/>
                      </a:stretch>
                    </p:blipFill>
                    <p:spPr bwMode="auto">
                      <a:xfrm>
                        <a:off x="2057400" y="4953000"/>
                        <a:ext cx="2133600" cy="1225043"/>
                      </a:xfrm>
                      <a:prstGeom prst="rect">
                        <a:avLst/>
                      </a:prstGeom>
                      <a:noFill/>
                      <a:ln>
                        <a:noFill/>
                      </a:ln>
                      <a:extLst/>
                    </p:spPr>
                  </p:pic>
                </p:oleObj>
              </mc:Fallback>
            </mc:AlternateContent>
          </a:graphicData>
        </a:graphic>
      </p:graphicFrame>
      <p:sp>
        <p:nvSpPr>
          <p:cNvPr id="2" name="TextBox 1"/>
          <p:cNvSpPr txBox="1"/>
          <p:nvPr/>
        </p:nvSpPr>
        <p:spPr>
          <a:xfrm>
            <a:off x="4267200" y="5181600"/>
            <a:ext cx="1371600" cy="646331"/>
          </a:xfrm>
          <a:prstGeom prst="rect">
            <a:avLst/>
          </a:prstGeom>
          <a:noFill/>
        </p:spPr>
        <p:txBody>
          <a:bodyPr wrap="square" rtlCol="0">
            <a:spAutoFit/>
          </a:bodyPr>
          <a:lstStyle/>
          <a:p>
            <a:r>
              <a:rPr lang="en-US" sz="1800" dirty="0">
                <a:solidFill>
                  <a:srgbClr val="008000"/>
                </a:solidFill>
              </a:rPr>
              <a:t>Momentum-position</a:t>
            </a:r>
          </a:p>
        </p:txBody>
      </p:sp>
      <p:sp>
        <p:nvSpPr>
          <p:cNvPr id="18" name="TextBox 17"/>
          <p:cNvSpPr txBox="1"/>
          <p:nvPr/>
        </p:nvSpPr>
        <p:spPr>
          <a:xfrm>
            <a:off x="7848600" y="5257800"/>
            <a:ext cx="1066800" cy="646331"/>
          </a:xfrm>
          <a:prstGeom prst="rect">
            <a:avLst/>
          </a:prstGeom>
          <a:noFill/>
        </p:spPr>
        <p:txBody>
          <a:bodyPr wrap="square" rtlCol="0">
            <a:spAutoFit/>
          </a:bodyPr>
          <a:lstStyle/>
          <a:p>
            <a:r>
              <a:rPr lang="en-US" sz="1800" dirty="0">
                <a:solidFill>
                  <a:srgbClr val="008000"/>
                </a:solidFill>
              </a:rPr>
              <a:t>Energy- time</a:t>
            </a:r>
          </a:p>
        </p:txBody>
      </p:sp>
    </p:spTree>
    <p:extLst>
      <p:ext uri="{BB962C8B-B14F-4D97-AF65-F5344CB8AC3E}">
        <p14:creationId xmlns:p14="http://schemas.microsoft.com/office/powerpoint/2010/main" val="34963997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0"/>
            <a:ext cx="8226425" cy="1479550"/>
          </a:xfrm>
        </p:spPr>
        <p:txBody>
          <a:bodyPr/>
          <a:lstStyle/>
          <a:p>
            <a:pPr eaLnBrk="1" hangingPunct="1">
              <a:defRPr/>
            </a:pPr>
            <a:r>
              <a:rPr lang="en-US" sz="3400" dirty="0">
                <a:cs typeface="+mj-cs"/>
              </a:rPr>
              <a:t>Probability, Wave Functions, and the Copenhagen Interpretation</a:t>
            </a:r>
          </a:p>
        </p:txBody>
      </p:sp>
      <p:sp>
        <p:nvSpPr>
          <p:cNvPr id="96259" name="Rectangle 3"/>
          <p:cNvSpPr>
            <a:spLocks noGrp="1" noChangeArrowheads="1"/>
          </p:cNvSpPr>
          <p:nvPr>
            <p:ph type="body" sz="half" idx="1"/>
          </p:nvPr>
        </p:nvSpPr>
        <p:spPr>
          <a:xfrm>
            <a:off x="457200" y="1295400"/>
            <a:ext cx="8383588" cy="4497387"/>
          </a:xfrm>
        </p:spPr>
        <p:txBody>
          <a:bodyPr/>
          <a:lstStyle/>
          <a:p>
            <a:pPr eaLnBrk="1" hangingPunct="1">
              <a:defRPr/>
            </a:pPr>
            <a:r>
              <a:rPr lang="en-US" sz="2800" dirty="0">
                <a:cs typeface="+mn-cs"/>
              </a:rPr>
              <a:t>The wave function determines the likelihood (or probability) of finding a particle at a particular position in space at a given time.</a:t>
            </a:r>
          </a:p>
          <a:p>
            <a:pPr eaLnBrk="1" hangingPunct="1">
              <a:buFont typeface="Wingdings" charset="0"/>
              <a:buChar char="n"/>
              <a:defRPr/>
            </a:pPr>
            <a:endParaRPr lang="en-US" sz="2800" dirty="0">
              <a:cs typeface="+mn-cs"/>
            </a:endParaRPr>
          </a:p>
          <a:p>
            <a:pPr eaLnBrk="1" hangingPunct="1">
              <a:buFont typeface="Wingdings" charset="0"/>
              <a:buChar char="n"/>
              <a:defRPr/>
            </a:pPr>
            <a:endParaRPr lang="en-US" sz="2800" dirty="0">
              <a:cs typeface="+mn-cs"/>
            </a:endParaRPr>
          </a:p>
          <a:p>
            <a:pPr eaLnBrk="1" hangingPunct="1">
              <a:defRPr/>
            </a:pPr>
            <a:r>
              <a:rPr lang="en-US" sz="2800" dirty="0">
                <a:cs typeface="+mn-cs"/>
              </a:rPr>
              <a:t>The total probability of finding the particle is 1. Forcing this condition on the wave function is called the </a:t>
            </a:r>
            <a:r>
              <a:rPr lang="en-US" sz="2800" b="1" u="sng" dirty="0">
                <a:solidFill>
                  <a:srgbClr val="FF0000"/>
                </a:solidFill>
                <a:cs typeface="+mn-cs"/>
              </a:rPr>
              <a:t>normalization</a:t>
            </a:r>
            <a:r>
              <a:rPr lang="en-US" sz="2800" dirty="0">
                <a:cs typeface="+mn-cs"/>
              </a:rPr>
              <a:t>. </a:t>
            </a:r>
          </a:p>
        </p:txBody>
      </p:sp>
      <p:sp>
        <p:nvSpPr>
          <p:cNvPr id="6" name="Date Placeholder 5"/>
          <p:cNvSpPr>
            <a:spLocks noGrp="1"/>
          </p:cNvSpPr>
          <p:nvPr>
            <p:ph type="dt" sz="half" idx="10"/>
          </p:nvPr>
        </p:nvSpPr>
        <p:spPr/>
        <p:txBody>
          <a:bodyPr/>
          <a:lstStyle/>
          <a:p>
            <a:pPr>
              <a:defRPr/>
            </a:pPr>
            <a:r>
              <a:rPr lang="en-US"/>
              <a:t>Mon. March 25, 2019</a:t>
            </a:r>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23</a:t>
            </a:fld>
            <a:endParaRPr lang="en-US"/>
          </a:p>
        </p:txBody>
      </p:sp>
      <p:sp>
        <p:nvSpPr>
          <p:cNvPr id="8" name="Footer Placeholder 7"/>
          <p:cNvSpPr>
            <a:spLocks noGrp="1"/>
          </p:cNvSpPr>
          <p:nvPr>
            <p:ph type="ftr" sz="quarter" idx="11"/>
          </p:nvPr>
        </p:nvSpPr>
        <p:spPr/>
        <p:txBody>
          <a:bodyPr/>
          <a:lstStyle/>
          <a:p>
            <a:pPr>
              <a:defRPr/>
            </a:pPr>
            <a:r>
              <a:rPr lang="en-US"/>
              <a:t>PHYS 3313-001, Spring 2019                      Dr. Jaehoon Yu</a:t>
            </a:r>
          </a:p>
        </p:txBody>
      </p:sp>
      <p:graphicFrame>
        <p:nvGraphicFramePr>
          <p:cNvPr id="449539" name="Object 3"/>
          <p:cNvGraphicFramePr>
            <a:graphicFrameLocks noChangeAspect="1"/>
          </p:cNvGraphicFramePr>
          <p:nvPr>
            <p:extLst/>
          </p:nvPr>
        </p:nvGraphicFramePr>
        <p:xfrm>
          <a:off x="2767013" y="2338388"/>
          <a:ext cx="5111750" cy="1190625"/>
        </p:xfrm>
        <a:graphic>
          <a:graphicData uri="http://schemas.openxmlformats.org/presentationml/2006/ole">
            <mc:AlternateContent xmlns:mc="http://schemas.openxmlformats.org/markup-compatibility/2006">
              <mc:Choice xmlns:v="urn:schemas-microsoft-com:vml" Requires="v">
                <p:oleObj spid="_x0000_s147937" name="Equation" r:id="rId3" imgW="1358900" imgH="317500" progId="Equation.DSMT4">
                  <p:embed/>
                </p:oleObj>
              </mc:Choice>
              <mc:Fallback>
                <p:oleObj name="Equation" r:id="rId3" imgW="1358900" imgH="317500" progId="Equation.DSMT4">
                  <p:embed/>
                  <p:pic>
                    <p:nvPicPr>
                      <p:cNvPr id="449539" name="Object 3"/>
                      <p:cNvPicPr>
                        <a:picLocks noChangeAspect="1" noChangeArrowheads="1"/>
                      </p:cNvPicPr>
                      <p:nvPr/>
                    </p:nvPicPr>
                    <p:blipFill>
                      <a:blip r:embed="rId4"/>
                      <a:srcRect/>
                      <a:stretch>
                        <a:fillRect/>
                      </a:stretch>
                    </p:blipFill>
                    <p:spPr bwMode="auto">
                      <a:xfrm>
                        <a:off x="2767013" y="2338388"/>
                        <a:ext cx="5111750" cy="1190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9540" name="Object 4"/>
          <p:cNvGraphicFramePr>
            <a:graphicFrameLocks noChangeAspect="1"/>
          </p:cNvGraphicFramePr>
          <p:nvPr>
            <p:extLst/>
          </p:nvPr>
        </p:nvGraphicFramePr>
        <p:xfrm>
          <a:off x="1295400" y="4724400"/>
          <a:ext cx="2998787" cy="1160463"/>
        </p:xfrm>
        <a:graphic>
          <a:graphicData uri="http://schemas.openxmlformats.org/presentationml/2006/ole">
            <mc:AlternateContent xmlns:mc="http://schemas.openxmlformats.org/markup-compatibility/2006">
              <mc:Choice xmlns:v="urn:schemas-microsoft-com:vml" Requires="v">
                <p:oleObj spid="_x0000_s147938" name="Equation" r:id="rId5" imgW="850900" imgH="330200" progId="Equation.DSMT4">
                  <p:embed/>
                </p:oleObj>
              </mc:Choice>
              <mc:Fallback>
                <p:oleObj name="Equation" r:id="rId5" imgW="850900" imgH="330200" progId="Equation.DSMT4">
                  <p:embed/>
                  <p:pic>
                    <p:nvPicPr>
                      <p:cNvPr id="449540" name="Object 4"/>
                      <p:cNvPicPr>
                        <a:picLocks noChangeAspect="1" noChangeArrowheads="1"/>
                      </p:cNvPicPr>
                      <p:nvPr/>
                    </p:nvPicPr>
                    <p:blipFill>
                      <a:blip r:embed="rId6"/>
                      <a:srcRect/>
                      <a:stretch>
                        <a:fillRect/>
                      </a:stretch>
                    </p:blipFill>
                    <p:spPr bwMode="auto">
                      <a:xfrm>
                        <a:off x="1295400" y="4724400"/>
                        <a:ext cx="2998787" cy="11604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 name="Object 4"/>
          <p:cNvGraphicFramePr>
            <a:graphicFrameLocks noChangeAspect="1"/>
          </p:cNvGraphicFramePr>
          <p:nvPr>
            <p:extLst/>
          </p:nvPr>
        </p:nvGraphicFramePr>
        <p:xfrm>
          <a:off x="4114800" y="4724400"/>
          <a:ext cx="4117975" cy="1160463"/>
        </p:xfrm>
        <a:graphic>
          <a:graphicData uri="http://schemas.openxmlformats.org/presentationml/2006/ole">
            <mc:AlternateContent xmlns:mc="http://schemas.openxmlformats.org/markup-compatibility/2006">
              <mc:Choice xmlns:v="urn:schemas-microsoft-com:vml" Requires="v">
                <p:oleObj spid="_x0000_s147939" name="Equation" r:id="rId7" imgW="1168400" imgH="330200" progId="Equation.DSMT4">
                  <p:embed/>
                </p:oleObj>
              </mc:Choice>
              <mc:Fallback>
                <p:oleObj name="Equation" r:id="rId7" imgW="1168400" imgH="330200" progId="Equation.DSMT4">
                  <p:embed/>
                  <p:pic>
                    <p:nvPicPr>
                      <p:cNvPr id="9" name="Object 4"/>
                      <p:cNvPicPr>
                        <a:picLocks noChangeAspect="1" noChangeArrowheads="1"/>
                      </p:cNvPicPr>
                      <p:nvPr/>
                    </p:nvPicPr>
                    <p:blipFill>
                      <a:blip r:embed="rId8"/>
                      <a:srcRect/>
                      <a:stretch>
                        <a:fillRect/>
                      </a:stretch>
                    </p:blipFill>
                    <p:spPr bwMode="auto">
                      <a:xfrm>
                        <a:off x="4114800" y="4724400"/>
                        <a:ext cx="4117975" cy="11604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364154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1"/>
            <a:ext cx="8229600" cy="838200"/>
          </a:xfrm>
        </p:spPr>
        <p:txBody>
          <a:bodyPr/>
          <a:lstStyle/>
          <a:p>
            <a:pPr eaLnBrk="1" hangingPunct="1">
              <a:defRPr/>
            </a:pPr>
            <a:r>
              <a:rPr lang="en-US" sz="4000" b="1" dirty="0">
                <a:cs typeface="+mj-cs"/>
              </a:rPr>
              <a:t>The Copenhagen Interpretation</a:t>
            </a:r>
          </a:p>
        </p:txBody>
      </p:sp>
      <p:sp>
        <p:nvSpPr>
          <p:cNvPr id="97283" name="Rectangle 3"/>
          <p:cNvSpPr>
            <a:spLocks noGrp="1" noChangeArrowheads="1"/>
          </p:cNvSpPr>
          <p:nvPr>
            <p:ph type="body" sz="half" idx="1"/>
          </p:nvPr>
        </p:nvSpPr>
        <p:spPr>
          <a:xfrm>
            <a:off x="381000" y="914400"/>
            <a:ext cx="8305800" cy="5029200"/>
          </a:xfrm>
        </p:spPr>
        <p:txBody>
          <a:bodyPr/>
          <a:lstStyle/>
          <a:p>
            <a:pPr eaLnBrk="1" hangingPunct="1">
              <a:defRPr/>
            </a:pPr>
            <a:r>
              <a:rPr lang="en-US" dirty="0">
                <a:cs typeface="+mn-cs"/>
              </a:rPr>
              <a:t>Bohr’s interpretation of the wave function consisted of 3 principles:</a:t>
            </a:r>
          </a:p>
          <a:p>
            <a:pPr marL="1295400" lvl="2" indent="-623888" eaLnBrk="1" hangingPunct="1">
              <a:buClr>
                <a:schemeClr val="tx1"/>
              </a:buClr>
              <a:buSzPct val="90000"/>
              <a:buFont typeface="Wingdings" charset="0"/>
              <a:buAutoNum type="arabicParenR"/>
              <a:defRPr/>
            </a:pPr>
            <a:r>
              <a:rPr lang="en-US" sz="2800" dirty="0"/>
              <a:t>The uncertainty principle of Heisenberg</a:t>
            </a:r>
          </a:p>
          <a:p>
            <a:pPr marL="1295400" lvl="2" indent="-623888" eaLnBrk="1" hangingPunct="1">
              <a:buClr>
                <a:schemeClr val="tx1"/>
              </a:buClr>
              <a:buSzPct val="90000"/>
              <a:buFont typeface="Wingdings" charset="0"/>
              <a:buAutoNum type="arabicParenR"/>
              <a:defRPr/>
            </a:pPr>
            <a:r>
              <a:rPr lang="en-US" sz="2800" dirty="0"/>
              <a:t>The complementarity principle of Bohr</a:t>
            </a:r>
          </a:p>
          <a:p>
            <a:pPr marL="1295400" lvl="2" indent="-623888" eaLnBrk="1" hangingPunct="1">
              <a:buClr>
                <a:schemeClr val="tx1"/>
              </a:buClr>
              <a:buSzPct val="90000"/>
              <a:buFont typeface="Wingdings" charset="0"/>
              <a:buAutoNum type="arabicParenR"/>
              <a:defRPr/>
            </a:pPr>
            <a:r>
              <a:rPr lang="en-US" sz="2800" dirty="0"/>
              <a:t>The statistical interpretation of Born, based on probabilities determined by the wave function</a:t>
            </a:r>
          </a:p>
          <a:p>
            <a:pPr eaLnBrk="1" hangingPunct="1">
              <a:defRPr/>
            </a:pPr>
            <a:r>
              <a:rPr lang="en-US" dirty="0">
                <a:cs typeface="+mn-cs"/>
              </a:rPr>
              <a:t>Together, these three concepts form a </a:t>
            </a:r>
            <a:r>
              <a:rPr lang="en-US" u="sng" dirty="0">
                <a:solidFill>
                  <a:srgbClr val="FF0000"/>
                </a:solidFill>
                <a:cs typeface="+mn-cs"/>
              </a:rPr>
              <a:t>logical interpretation of the physical meaning of quantum theory</a:t>
            </a:r>
            <a:r>
              <a:rPr lang="en-US" dirty="0">
                <a:cs typeface="+mn-cs"/>
              </a:rPr>
              <a:t>. According to the Copenhagen interpretation, physics depends on the outcomes of measurement.</a:t>
            </a:r>
          </a:p>
        </p:txBody>
      </p:sp>
      <p:sp>
        <p:nvSpPr>
          <p:cNvPr id="4" name="Date Placeholder 3"/>
          <p:cNvSpPr>
            <a:spLocks noGrp="1"/>
          </p:cNvSpPr>
          <p:nvPr>
            <p:ph type="dt" sz="half" idx="10"/>
          </p:nvPr>
        </p:nvSpPr>
        <p:spPr/>
        <p:txBody>
          <a:bodyPr/>
          <a:lstStyle/>
          <a:p>
            <a:pPr>
              <a:defRPr/>
            </a:pPr>
            <a:r>
              <a:rPr lang="en-US"/>
              <a:t>Mon. March 25, 2019</a:t>
            </a:r>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24</a:t>
            </a:fld>
            <a:endParaRPr lang="en-US"/>
          </a:p>
        </p:txBody>
      </p:sp>
      <p:sp>
        <p:nvSpPr>
          <p:cNvPr id="6" name="Footer Placeholder 5"/>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40724247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sz="4000" b="1" dirty="0">
                <a:ea typeface="ＭＳ Ｐゴシック" pitchFamily="-84" charset="-128"/>
                <a:cs typeface="ＭＳ Ｐゴシック" pitchFamily="-84" charset="-128"/>
              </a:rPr>
              <a:t>Special Project #6</a:t>
            </a:r>
          </a:p>
        </p:txBody>
      </p:sp>
      <p:sp>
        <p:nvSpPr>
          <p:cNvPr id="18434" name="Rectangle 3"/>
          <p:cNvSpPr>
            <a:spLocks noGrp="1" noChangeArrowheads="1"/>
          </p:cNvSpPr>
          <p:nvPr>
            <p:ph type="subTitle" idx="1"/>
          </p:nvPr>
        </p:nvSpPr>
        <p:spPr>
          <a:xfrm>
            <a:off x="457200" y="685800"/>
            <a:ext cx="8001000" cy="5486400"/>
          </a:xfrm>
        </p:spPr>
        <p:txBody>
          <a:bodyPr/>
          <a:lstStyle/>
          <a:p>
            <a:pPr marL="457200" indent="-457200" algn="l" eaLnBrk="1" hangingPunct="1">
              <a:buFont typeface="Arial"/>
              <a:buChar char="•"/>
            </a:pPr>
            <a:r>
              <a:rPr lang="en-US" dirty="0">
                <a:ea typeface="ＭＳ Ｐゴシック" pitchFamily="-84" charset="-128"/>
                <a:cs typeface="ＭＳ Ｐゴシック" pitchFamily="-84" charset="-128"/>
              </a:rPr>
              <a:t>Derive the following using trigonometric identities</a:t>
            </a:r>
          </a:p>
          <a:p>
            <a:pPr marL="457200" indent="-457200" algn="l" eaLnBrk="1" hangingPunct="1">
              <a:buFont typeface="Arial"/>
              <a:buChar char="•"/>
            </a:pPr>
            <a:endParaRPr lang="en-US" dirty="0">
              <a:ea typeface="ＭＳ Ｐゴシック" pitchFamily="-84" charset="-128"/>
              <a:cs typeface="ＭＳ Ｐゴシック" pitchFamily="-84" charset="-128"/>
            </a:endParaRPr>
          </a:p>
          <a:p>
            <a:pPr marL="457200" indent="-457200" algn="l" eaLnBrk="1" hangingPunct="1">
              <a:buFont typeface="Arial"/>
              <a:buChar char="•"/>
            </a:pPr>
            <a:endParaRPr lang="en-US" dirty="0">
              <a:ea typeface="ＭＳ Ｐゴシック" pitchFamily="-84" charset="-128"/>
              <a:cs typeface="ＭＳ Ｐゴシック" pitchFamily="-84" charset="-128"/>
            </a:endParaRPr>
          </a:p>
          <a:p>
            <a:pPr algn="l" eaLnBrk="1" hangingPunct="1">
              <a:buNone/>
            </a:pPr>
            <a:endParaRPr lang="en-US" dirty="0">
              <a:ea typeface="ＭＳ Ｐゴシック" pitchFamily="-84" charset="-128"/>
              <a:cs typeface="ＭＳ Ｐゴシック" pitchFamily="-84" charset="-128"/>
            </a:endParaRPr>
          </a:p>
          <a:p>
            <a:pPr marL="457200" indent="-457200" algn="l" eaLnBrk="1" hangingPunct="1">
              <a:buFont typeface="Arial"/>
              <a:buChar char="•"/>
            </a:pPr>
            <a:r>
              <a:rPr lang="en-US" dirty="0">
                <a:ea typeface="ＭＳ Ｐゴシック" pitchFamily="-84" charset="-128"/>
                <a:cs typeface="ＭＳ Ｐゴシック" pitchFamily="-84" charset="-128"/>
              </a:rPr>
              <a:t>10 points total for this derivation</a:t>
            </a:r>
          </a:p>
          <a:p>
            <a:pPr marL="457200" indent="-457200" algn="l" eaLnBrk="1" hangingPunct="1">
              <a:buFont typeface="Arial"/>
              <a:buChar char="•"/>
            </a:pPr>
            <a:r>
              <a:rPr lang="en-US" dirty="0">
                <a:ea typeface="ＭＳ Ｐゴシック" pitchFamily="-84" charset="-128"/>
                <a:cs typeface="ＭＳ Ｐゴシック" pitchFamily="-84" charset="-128"/>
              </a:rPr>
              <a:t>Due for this special project is Wednesday, Apr. 5.</a:t>
            </a:r>
          </a:p>
          <a:p>
            <a:pPr marL="457200" indent="-457200" algn="l" eaLnBrk="1" hangingPunct="1">
              <a:buFont typeface="Arial"/>
              <a:buChar char="•"/>
            </a:pPr>
            <a:r>
              <a:rPr lang="en-US" dirty="0">
                <a:ea typeface="ＭＳ Ｐゴシック" pitchFamily="-84" charset="-128"/>
                <a:cs typeface="ＭＳ Ｐゴシック" pitchFamily="-84" charset="-128"/>
              </a:rPr>
              <a:t>You MUST have your own answers!</a:t>
            </a:r>
          </a:p>
          <a:p>
            <a:pPr marL="571500" indent="-571500" algn="l" eaLnBrk="1" hangingPunct="1">
              <a:buFont typeface="Arial"/>
              <a:buChar char="•"/>
            </a:pPr>
            <a:endParaRPr lang="en-US" sz="36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Mon. March 25, 2019</a:t>
            </a:r>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3</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graphicFrame>
        <p:nvGraphicFramePr>
          <p:cNvPr id="10" name="Object 1">
            <a:extLst>
              <a:ext uri="{FF2B5EF4-FFF2-40B4-BE49-F238E27FC236}">
                <a16:creationId xmlns:a16="http://schemas.microsoft.com/office/drawing/2014/main" id="{0F14515B-A02E-2343-BC54-8A0F947B12C0}"/>
              </a:ext>
            </a:extLst>
          </p:cNvPr>
          <p:cNvGraphicFramePr>
            <a:graphicFrameLocks noChangeAspect="1"/>
          </p:cNvGraphicFramePr>
          <p:nvPr>
            <p:extLst>
              <p:ext uri="{D42A27DB-BD31-4B8C-83A1-F6EECF244321}">
                <p14:modId xmlns:p14="http://schemas.microsoft.com/office/powerpoint/2010/main" val="1605790028"/>
              </p:ext>
            </p:extLst>
          </p:nvPr>
        </p:nvGraphicFramePr>
        <p:xfrm>
          <a:off x="1066800" y="1285315"/>
          <a:ext cx="6019800" cy="619685"/>
        </p:xfrm>
        <a:graphic>
          <a:graphicData uri="http://schemas.openxmlformats.org/presentationml/2006/ole">
            <mc:AlternateContent xmlns:mc="http://schemas.openxmlformats.org/markup-compatibility/2006">
              <mc:Choice xmlns:v="urn:schemas-microsoft-com:vml" Requires="v">
                <p:oleObj spid="_x0000_s228377" name="Equation" r:id="rId3" imgW="2260600" imgH="241300" progId="Equation.DSMT4">
                  <p:embed/>
                </p:oleObj>
              </mc:Choice>
              <mc:Fallback>
                <p:oleObj name="Equation" r:id="rId3" imgW="2260600" imgH="241300" progId="Equation.DSMT4">
                  <p:embed/>
                  <p:pic>
                    <p:nvPicPr>
                      <p:cNvPr id="12" name="Object 1"/>
                      <p:cNvPicPr>
                        <a:picLocks noChangeAspect="1" noChangeArrowheads="1"/>
                      </p:cNvPicPr>
                      <p:nvPr/>
                    </p:nvPicPr>
                    <p:blipFill>
                      <a:blip r:embed="rId4"/>
                      <a:srcRect/>
                      <a:stretch>
                        <a:fillRect/>
                      </a:stretch>
                    </p:blipFill>
                    <p:spPr bwMode="auto">
                      <a:xfrm>
                        <a:off x="1066800" y="1285315"/>
                        <a:ext cx="6019800" cy="61968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2" name="Object 1">
            <a:extLst>
              <a:ext uri="{FF2B5EF4-FFF2-40B4-BE49-F238E27FC236}">
                <a16:creationId xmlns:a16="http://schemas.microsoft.com/office/drawing/2014/main" id="{7056FE72-C941-7C4B-90FE-897CF0975B79}"/>
              </a:ext>
            </a:extLst>
          </p:cNvPr>
          <p:cNvGraphicFramePr>
            <a:graphicFrameLocks noChangeAspect="1"/>
          </p:cNvGraphicFramePr>
          <p:nvPr>
            <p:extLst>
              <p:ext uri="{D42A27DB-BD31-4B8C-83A1-F6EECF244321}">
                <p14:modId xmlns:p14="http://schemas.microsoft.com/office/powerpoint/2010/main" val="3819498503"/>
              </p:ext>
            </p:extLst>
          </p:nvPr>
        </p:nvGraphicFramePr>
        <p:xfrm>
          <a:off x="1066800" y="1992470"/>
          <a:ext cx="7635754" cy="903130"/>
        </p:xfrm>
        <a:graphic>
          <a:graphicData uri="http://schemas.openxmlformats.org/presentationml/2006/ole">
            <mc:AlternateContent xmlns:mc="http://schemas.openxmlformats.org/markup-compatibility/2006">
              <mc:Choice xmlns:v="urn:schemas-microsoft-com:vml" Requires="v">
                <p:oleObj spid="_x0000_s228378" name="Equation" r:id="rId5" imgW="3517900" imgH="431800" progId="Equation.DSMT4">
                  <p:embed/>
                </p:oleObj>
              </mc:Choice>
              <mc:Fallback>
                <p:oleObj name="Equation" r:id="rId5" imgW="3517900" imgH="431800" progId="Equation.DSMT4">
                  <p:embed/>
                  <p:pic>
                    <p:nvPicPr>
                      <p:cNvPr id="14" name="Object 1"/>
                      <p:cNvPicPr>
                        <a:picLocks noChangeAspect="1" noChangeArrowheads="1"/>
                      </p:cNvPicPr>
                      <p:nvPr/>
                    </p:nvPicPr>
                    <p:blipFill>
                      <a:blip r:embed="rId6"/>
                      <a:srcRect/>
                      <a:stretch>
                        <a:fillRect/>
                      </a:stretch>
                    </p:blipFill>
                    <p:spPr bwMode="auto">
                      <a:xfrm>
                        <a:off x="1066800" y="1992470"/>
                        <a:ext cx="7635754" cy="903130"/>
                      </a:xfrm>
                      <a:prstGeom prst="rect">
                        <a:avLst/>
                      </a:prstGeom>
                      <a:noFill/>
                      <a:extLst/>
                    </p:spPr>
                  </p:pic>
                </p:oleObj>
              </mc:Fallback>
            </mc:AlternateContent>
          </a:graphicData>
        </a:graphic>
      </p:graphicFrame>
    </p:spTree>
    <p:extLst>
      <p:ext uri="{BB962C8B-B14F-4D97-AF65-F5344CB8AC3E}">
        <p14:creationId xmlns:p14="http://schemas.microsoft.com/office/powerpoint/2010/main" val="36188678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76200"/>
            <a:ext cx="8226425" cy="636587"/>
          </a:xfrm>
        </p:spPr>
        <p:txBody>
          <a:bodyPr/>
          <a:lstStyle/>
          <a:p>
            <a:pPr eaLnBrk="1" hangingPunct="1">
              <a:defRPr/>
            </a:pPr>
            <a:r>
              <a:rPr lang="en-US" sz="3400" dirty="0">
                <a:cs typeface="+mj-cs"/>
              </a:rPr>
              <a:t>X-Ray Scattering</a:t>
            </a:r>
          </a:p>
        </p:txBody>
      </p:sp>
      <p:sp>
        <p:nvSpPr>
          <p:cNvPr id="73731" name="Rectangle 3"/>
          <p:cNvSpPr>
            <a:spLocks noGrp="1" noChangeArrowheads="1"/>
          </p:cNvSpPr>
          <p:nvPr>
            <p:ph type="subTitle" idx="1"/>
          </p:nvPr>
        </p:nvSpPr>
        <p:spPr>
          <a:xfrm>
            <a:off x="457200" y="762000"/>
            <a:ext cx="8305800" cy="1524000"/>
          </a:xfrm>
        </p:spPr>
        <p:txBody>
          <a:bodyPr/>
          <a:lstStyle/>
          <a:p>
            <a:pPr marL="342900" indent="-342900" algn="l" eaLnBrk="1" hangingPunct="1">
              <a:lnSpc>
                <a:spcPct val="80000"/>
              </a:lnSpc>
              <a:buFont typeface="Wingdings" charset="0"/>
              <a:buChar char="n"/>
              <a:defRPr/>
            </a:pPr>
            <a:r>
              <a:rPr lang="en-US" sz="2800" dirty="0">
                <a:cs typeface="+mn-cs"/>
              </a:rPr>
              <a:t>Max von Laue (1914 Nobel) suggested that if X rays were a form of electromagnetic radiation, interference effects should be observed. (Wave property!!)</a:t>
            </a:r>
          </a:p>
          <a:p>
            <a:pPr marL="342900" indent="-342900" algn="l" eaLnBrk="1" hangingPunct="1">
              <a:lnSpc>
                <a:spcPct val="80000"/>
              </a:lnSpc>
              <a:buFont typeface="Wingdings" charset="0"/>
              <a:buChar char="n"/>
              <a:defRPr/>
            </a:pPr>
            <a:r>
              <a:rPr lang="en-US" sz="2800" dirty="0">
                <a:cs typeface="+mn-cs"/>
              </a:rPr>
              <a:t>Crystals act as three-dimensional gratings, scattering the waves and producing observable interference effects.</a:t>
            </a:r>
          </a:p>
        </p:txBody>
      </p:sp>
      <p:pic>
        <p:nvPicPr>
          <p:cNvPr id="17414" name="Picture 1"/>
          <p:cNvPicPr>
            <a:picLocks/>
          </p:cNvPicPr>
          <p:nvPr/>
        </p:nvPicPr>
        <p:blipFill>
          <a:blip r:embed="rId2"/>
          <a:srcRect/>
          <a:stretch>
            <a:fillRect/>
          </a:stretch>
        </p:blipFill>
        <p:spPr bwMode="auto">
          <a:xfrm>
            <a:off x="533400" y="2819400"/>
            <a:ext cx="3886200" cy="3505200"/>
          </a:xfrm>
          <a:prstGeom prst="rect">
            <a:avLst/>
          </a:prstGeom>
          <a:noFill/>
          <a:ln w="9525">
            <a:noFill/>
            <a:miter lim="800000"/>
            <a:headEnd/>
            <a:tailEnd/>
          </a:ln>
        </p:spPr>
      </p:pic>
      <p:pic>
        <p:nvPicPr>
          <p:cNvPr id="17415" name="Picture 1"/>
          <p:cNvPicPr>
            <a:picLocks/>
          </p:cNvPicPr>
          <p:nvPr/>
        </p:nvPicPr>
        <p:blipFill>
          <a:blip r:embed="rId3"/>
          <a:srcRect/>
          <a:stretch>
            <a:fillRect/>
          </a:stretch>
        </p:blipFill>
        <p:spPr bwMode="auto">
          <a:xfrm>
            <a:off x="5257800" y="2743200"/>
            <a:ext cx="3429000" cy="3581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a:t>Mon. March 25, 2019</a:t>
            </a:r>
          </a:p>
        </p:txBody>
      </p:sp>
      <p:sp>
        <p:nvSpPr>
          <p:cNvPr id="7" name="Slide Number Placeholder 6"/>
          <p:cNvSpPr>
            <a:spLocks noGrp="1"/>
          </p:cNvSpPr>
          <p:nvPr>
            <p:ph type="sldNum" sz="quarter" idx="12"/>
          </p:nvPr>
        </p:nvSpPr>
        <p:spPr/>
        <p:txBody>
          <a:bodyPr/>
          <a:lstStyle/>
          <a:p>
            <a:pPr>
              <a:defRPr/>
            </a:pPr>
            <a:fld id="{3DD774B2-BEFC-0F4C-8EFB-A9A3D81A594A}" type="slidenum">
              <a:rPr lang="en-US" smtClean="0"/>
              <a:pPr>
                <a:defRPr/>
              </a:pPr>
              <a:t>4</a:t>
            </a:fld>
            <a:endParaRPr lang="en-US"/>
          </a:p>
        </p:txBody>
      </p:sp>
      <p:sp>
        <p:nvSpPr>
          <p:cNvPr id="8" name="Footer Placeholder 7"/>
          <p:cNvSpPr>
            <a:spLocks noGrp="1"/>
          </p:cNvSpPr>
          <p:nvPr>
            <p:ph type="ftr" sz="quarter" idx="11"/>
          </p:nvPr>
        </p:nvSpPr>
        <p:spPr/>
        <p:txBody>
          <a:bodyPr/>
          <a:lstStyle/>
          <a:p>
            <a:pPr>
              <a:defRPr/>
            </a:pPr>
            <a:r>
              <a:rPr lang="nl-NL"/>
              <a:t>PHYS 3313-001, Spring 2019                      Dr. Jaehoon Yu</a:t>
            </a:r>
            <a:endParaRPr lang="en-US"/>
          </a:p>
        </p:txBody>
      </p:sp>
    </p:spTree>
    <p:extLst>
      <p:ext uri="{BB962C8B-B14F-4D97-AF65-F5344CB8AC3E}">
        <p14:creationId xmlns:p14="http://schemas.microsoft.com/office/powerpoint/2010/main" val="24368236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457200" y="152400"/>
            <a:ext cx="8226425" cy="484187"/>
          </a:xfrm>
        </p:spPr>
        <p:txBody>
          <a:bodyPr/>
          <a:lstStyle/>
          <a:p>
            <a:pPr eaLnBrk="1" hangingPunct="1"/>
            <a:r>
              <a:rPr lang="en-US" sz="4000" dirty="0">
                <a:cs typeface="ＭＳ Ｐゴシック" pitchFamily="-84" charset="-128"/>
              </a:rPr>
              <a:t>Bragg’</a:t>
            </a:r>
            <a:r>
              <a:rPr lang="en-US" altLang="ja-JP" sz="4000" dirty="0">
                <a:cs typeface="ＭＳ Ｐゴシック" pitchFamily="-84" charset="-128"/>
              </a:rPr>
              <a:t>s Law</a:t>
            </a:r>
            <a:endParaRPr lang="en-US" sz="4000" dirty="0">
              <a:cs typeface="ＭＳ Ｐゴシック" pitchFamily="-84" charset="-128"/>
            </a:endParaRPr>
          </a:p>
        </p:txBody>
      </p:sp>
      <p:sp>
        <p:nvSpPr>
          <p:cNvPr id="75779" name="Rectangle 3"/>
          <p:cNvSpPr>
            <a:spLocks noGrp="1" noChangeArrowheads="1"/>
          </p:cNvSpPr>
          <p:nvPr>
            <p:ph type="subTitle" idx="1"/>
          </p:nvPr>
        </p:nvSpPr>
        <p:spPr>
          <a:xfrm>
            <a:off x="304799" y="685800"/>
            <a:ext cx="8458201" cy="1219200"/>
          </a:xfrm>
        </p:spPr>
        <p:txBody>
          <a:bodyPr/>
          <a:lstStyle/>
          <a:p>
            <a:pPr marL="342900" indent="-342900" algn="l" eaLnBrk="1" hangingPunct="1">
              <a:buFont typeface="Arial"/>
              <a:buChar char="•"/>
              <a:defRPr/>
            </a:pPr>
            <a:r>
              <a:rPr lang="en-US" sz="2000" dirty="0">
                <a:cs typeface="+mn-cs"/>
              </a:rPr>
              <a:t>William Lawrence Bragg (1915 Nobel) interpreted the x-ray scattering as the reflection of the incident X-ray beam from a unique set of planes of atoms within the crystal.</a:t>
            </a:r>
          </a:p>
          <a:p>
            <a:pPr marL="342900" indent="-342900" algn="l" eaLnBrk="1" hangingPunct="1">
              <a:buFont typeface="Arial"/>
              <a:buChar char="•"/>
              <a:defRPr/>
            </a:pPr>
            <a:r>
              <a:rPr lang="en-US" sz="2000" dirty="0">
                <a:cs typeface="+mn-cs"/>
              </a:rPr>
              <a:t>There are two conditions for </a:t>
            </a:r>
            <a:r>
              <a:rPr lang="en-US" sz="2000" b="1" u="sng" dirty="0">
                <a:solidFill>
                  <a:srgbClr val="FF0000"/>
                </a:solidFill>
                <a:cs typeface="+mn-cs"/>
              </a:rPr>
              <a:t>constructive interference </a:t>
            </a:r>
            <a:r>
              <a:rPr lang="en-US" sz="2000" dirty="0">
                <a:cs typeface="+mn-cs"/>
              </a:rPr>
              <a:t>of the scattered X rays: </a:t>
            </a:r>
          </a:p>
        </p:txBody>
      </p:sp>
      <p:pic>
        <p:nvPicPr>
          <p:cNvPr id="18440" name="Picture 1"/>
          <p:cNvPicPr>
            <a:picLocks/>
          </p:cNvPicPr>
          <p:nvPr/>
        </p:nvPicPr>
        <p:blipFill>
          <a:blip r:embed="rId2"/>
          <a:srcRect/>
          <a:stretch>
            <a:fillRect/>
          </a:stretch>
        </p:blipFill>
        <p:spPr bwMode="auto">
          <a:xfrm>
            <a:off x="3810000" y="1981200"/>
            <a:ext cx="4953000" cy="1828800"/>
          </a:xfrm>
          <a:prstGeom prst="rect">
            <a:avLst/>
          </a:prstGeom>
          <a:noFill/>
          <a:ln w="9525">
            <a:noFill/>
            <a:miter lim="800000"/>
            <a:headEnd/>
            <a:tailEnd/>
          </a:ln>
        </p:spPr>
      </p:pic>
      <p:pic>
        <p:nvPicPr>
          <p:cNvPr id="18441" name="Picture 1"/>
          <p:cNvPicPr>
            <a:picLocks/>
          </p:cNvPicPr>
          <p:nvPr/>
        </p:nvPicPr>
        <p:blipFill>
          <a:blip r:embed="rId3"/>
          <a:srcRect/>
          <a:stretch>
            <a:fillRect/>
          </a:stretch>
        </p:blipFill>
        <p:spPr bwMode="auto">
          <a:xfrm>
            <a:off x="3276600" y="4114800"/>
            <a:ext cx="2667000" cy="2057400"/>
          </a:xfrm>
          <a:prstGeom prst="rect">
            <a:avLst/>
          </a:prstGeom>
          <a:noFill/>
          <a:ln w="9525">
            <a:noFill/>
            <a:miter lim="800000"/>
            <a:headEnd/>
            <a:tailEnd/>
          </a:ln>
        </p:spPr>
      </p:pic>
      <p:pic>
        <p:nvPicPr>
          <p:cNvPr id="18442" name="Picture 1"/>
          <p:cNvPicPr>
            <a:picLocks/>
          </p:cNvPicPr>
          <p:nvPr/>
        </p:nvPicPr>
        <p:blipFill>
          <a:blip r:embed="rId4"/>
          <a:srcRect/>
          <a:stretch>
            <a:fillRect/>
          </a:stretch>
        </p:blipFill>
        <p:spPr bwMode="auto">
          <a:xfrm>
            <a:off x="6019800" y="4114800"/>
            <a:ext cx="3048000" cy="19812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a:t>Mon. March 25, 2019</a:t>
            </a:r>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5</a:t>
            </a:fld>
            <a:endParaRPr lang="en-US"/>
          </a:p>
        </p:txBody>
      </p:sp>
      <p:sp>
        <p:nvSpPr>
          <p:cNvPr id="10" name="Footer Placeholder 9"/>
          <p:cNvSpPr>
            <a:spLocks noGrp="1"/>
          </p:cNvSpPr>
          <p:nvPr>
            <p:ph type="ftr" sz="quarter" idx="11"/>
          </p:nvPr>
        </p:nvSpPr>
        <p:spPr/>
        <p:txBody>
          <a:bodyPr/>
          <a:lstStyle/>
          <a:p>
            <a:pPr>
              <a:defRPr/>
            </a:pPr>
            <a:r>
              <a:rPr lang="nl-NL"/>
              <a:t>PHYS 3313-001, Spring 2019                      Dr. Jaehoon Yu</a:t>
            </a:r>
            <a:endParaRPr lang="en-US"/>
          </a:p>
        </p:txBody>
      </p:sp>
      <p:sp>
        <p:nvSpPr>
          <p:cNvPr id="11" name="Content Placeholder 2"/>
          <p:cNvSpPr txBox="1">
            <a:spLocks/>
          </p:cNvSpPr>
          <p:nvPr/>
        </p:nvSpPr>
        <p:spPr bwMode="auto">
          <a:xfrm>
            <a:off x="304800" y="1828800"/>
            <a:ext cx="3581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1" charset="-128"/>
              </a:rPr>
              <a:t>The angle of incidence must equal the angle of reflection of the outgoing wave. (total reflection)</a:t>
            </a:r>
          </a:p>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1" charset="-128"/>
              </a:rPr>
              <a:t>The difference in path lengths between two rays must be an integral number of wavelengths.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1" charset="-128"/>
            </a:endParaRPr>
          </a:p>
          <a:p>
            <a:pPr marL="342900" marR="0" lvl="0" indent="-342900" algn="l" defTabSz="914400" rtl="0" eaLnBrk="0" fontAlgn="base" latinLnBrk="0" hangingPunct="0">
              <a:lnSpc>
                <a:spcPct val="100000"/>
              </a:lnSpc>
              <a:spcBef>
                <a:spcPct val="20000"/>
              </a:spcBef>
              <a:spcAft>
                <a:spcPct val="0"/>
              </a:spcAft>
              <a:buClr>
                <a:srgbClr val="0000FF"/>
              </a:buClr>
              <a:buSzTx/>
              <a:buFont typeface="Arial"/>
              <a:buChar char="•"/>
              <a:tabLst/>
              <a:defRPr/>
            </a:pPr>
            <a:r>
              <a:rPr kumimoji="0" lang="en-US" sz="2000" b="1"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1" charset="-128"/>
              </a:rPr>
              <a:t>Bragg’</a:t>
            </a:r>
            <a:r>
              <a:rPr kumimoji="0" lang="en-US" altLang="ja-JP" sz="2000" b="1"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1" charset="-128"/>
              </a:rPr>
              <a:t>s Law:	</a:t>
            </a:r>
          </a:p>
          <a:p>
            <a:pPr marR="0" lvl="0" algn="l" defTabSz="914400" rtl="0" eaLnBrk="0" fontAlgn="base" latinLnBrk="0" hangingPunct="0">
              <a:lnSpc>
                <a:spcPct val="100000"/>
              </a:lnSpc>
              <a:spcBef>
                <a:spcPct val="20000"/>
              </a:spcBef>
              <a:spcAft>
                <a:spcPct val="0"/>
              </a:spcAft>
              <a:buClrTx/>
              <a:buSzTx/>
              <a:tabLst/>
              <a:defRPr/>
            </a:pPr>
            <a:r>
              <a:rPr kumimoji="0" lang="en-US" sz="2000" b="0" i="1"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1" charset="-128"/>
              </a:rPr>
              <a:t>       n</a:t>
            </a:r>
            <a:r>
              <a:rPr kumimoji="0" lang="el-GR" sz="2000" b="0" i="0" u="none" strike="noStrike" kern="0" cap="none" spc="0" normalizeH="0" baseline="0" noProof="0" dirty="0">
                <a:ln>
                  <a:noFill/>
                </a:ln>
                <a:solidFill>
                  <a:schemeClr val="accent2"/>
                </a:solidFill>
                <a:effectLst/>
                <a:uLnTx/>
                <a:uFillTx/>
                <a:latin typeface="+mn-lt"/>
                <a:ea typeface="Arial" pitchFamily="-84" charset="0"/>
                <a:cs typeface="Arial" pitchFamily="-84" charset="0"/>
              </a:rPr>
              <a:t>λ</a:t>
            </a:r>
            <a:r>
              <a:rPr kumimoji="0" lang="en-US" sz="2000" b="0" i="0" u="none" strike="noStrike" kern="0" cap="none" spc="0" normalizeH="0" baseline="0" noProof="0" dirty="0">
                <a:ln>
                  <a:noFill/>
                </a:ln>
                <a:solidFill>
                  <a:schemeClr val="accent2"/>
                </a:solidFill>
                <a:effectLst/>
                <a:uLnTx/>
                <a:uFillTx/>
                <a:latin typeface="+mn-lt"/>
                <a:ea typeface="Arial" pitchFamily="-84" charset="0"/>
                <a:cs typeface="Arial" pitchFamily="-84" charset="0"/>
              </a:rPr>
              <a:t> = 2</a:t>
            </a:r>
            <a:r>
              <a:rPr kumimoji="0" lang="en-US" sz="2000" b="0" i="1" u="none" strike="noStrike" kern="0" cap="none" spc="0" normalizeH="0" baseline="0" noProof="0" dirty="0">
                <a:ln>
                  <a:noFill/>
                </a:ln>
                <a:solidFill>
                  <a:schemeClr val="accent2"/>
                </a:solidFill>
                <a:effectLst/>
                <a:uLnTx/>
                <a:uFillTx/>
                <a:latin typeface="+mn-lt"/>
                <a:ea typeface="Arial" pitchFamily="-84" charset="0"/>
                <a:cs typeface="Arial" pitchFamily="-84" charset="0"/>
              </a:rPr>
              <a:t>d</a:t>
            </a:r>
            <a:r>
              <a:rPr kumimoji="0" lang="en-US" sz="2000" b="0" i="0" u="none" strike="noStrike" kern="0" cap="none" spc="0" normalizeH="0" baseline="0" noProof="0" dirty="0">
                <a:ln>
                  <a:noFill/>
                </a:ln>
                <a:solidFill>
                  <a:schemeClr val="accent2"/>
                </a:solidFill>
                <a:effectLst/>
                <a:uLnTx/>
                <a:uFillTx/>
                <a:latin typeface="+mn-lt"/>
                <a:ea typeface="Arial" pitchFamily="-84" charset="0"/>
                <a:cs typeface="Arial" pitchFamily="-84" charset="0"/>
              </a:rPr>
              <a:t> sin </a:t>
            </a:r>
            <a:r>
              <a:rPr kumimoji="0" lang="el-GR" sz="2000" b="0" i="1" u="none" strike="noStrike" kern="0" cap="none" spc="0" normalizeH="0" baseline="0" noProof="0" dirty="0">
                <a:ln>
                  <a:noFill/>
                </a:ln>
                <a:solidFill>
                  <a:schemeClr val="accent2"/>
                </a:solidFill>
                <a:effectLst/>
                <a:uLnTx/>
                <a:uFillTx/>
                <a:latin typeface="+mn-lt"/>
                <a:ea typeface="Arial" pitchFamily="-84" charset="0"/>
                <a:cs typeface="Arial" pitchFamily="-84" charset="0"/>
              </a:rPr>
              <a:t>θ</a:t>
            </a:r>
            <a:r>
              <a:rPr kumimoji="0" lang="en-US" sz="2000" b="0" i="1" u="none" strike="noStrike" kern="0" cap="none" spc="0" normalizeH="0" baseline="0" noProof="0" dirty="0">
                <a:ln>
                  <a:noFill/>
                </a:ln>
                <a:solidFill>
                  <a:schemeClr val="accent2"/>
                </a:solidFill>
                <a:effectLst/>
                <a:uLnTx/>
                <a:uFillTx/>
                <a:latin typeface="+mn-lt"/>
                <a:ea typeface="Arial" pitchFamily="-84" charset="0"/>
                <a:cs typeface="Arial" pitchFamily="-84" charset="0"/>
              </a:rPr>
              <a:t> </a:t>
            </a:r>
          </a:p>
          <a:p>
            <a:pPr marR="0" lvl="0" algn="l" defTabSz="914400" rtl="0" eaLnBrk="0" fontAlgn="base" latinLnBrk="0" hangingPunct="0">
              <a:lnSpc>
                <a:spcPct val="100000"/>
              </a:lnSpc>
              <a:spcBef>
                <a:spcPct val="20000"/>
              </a:spcBef>
              <a:spcAft>
                <a:spcPct val="0"/>
              </a:spcAft>
              <a:buClrTx/>
              <a:buSzTx/>
              <a:tabLst/>
              <a:defRPr/>
            </a:pPr>
            <a:r>
              <a:rPr lang="en-US" sz="2000" i="1" kern="0" dirty="0">
                <a:solidFill>
                  <a:schemeClr val="accent2"/>
                </a:solidFill>
                <a:latin typeface="+mn-lt"/>
                <a:ea typeface="Arial" pitchFamily="-84" charset="0"/>
                <a:cs typeface="Arial" pitchFamily="-84" charset="0"/>
              </a:rPr>
              <a:t>      </a:t>
            </a:r>
            <a:r>
              <a:rPr kumimoji="0" lang="en-US" sz="2000" b="0" i="0" u="none" strike="noStrike" kern="0" cap="none" spc="0" normalizeH="0" baseline="0" noProof="0" dirty="0">
                <a:ln>
                  <a:noFill/>
                </a:ln>
                <a:solidFill>
                  <a:schemeClr val="accent2"/>
                </a:solidFill>
                <a:effectLst/>
                <a:uLnTx/>
                <a:uFillTx/>
                <a:latin typeface="+mn-lt"/>
                <a:ea typeface="Arial" pitchFamily="-84" charset="0"/>
                <a:cs typeface="Arial" pitchFamily="-84" charset="0"/>
              </a:rPr>
              <a:t>(</a:t>
            </a:r>
            <a:r>
              <a:rPr kumimoji="0" lang="en-US" sz="2000" b="0" i="1" u="none" strike="noStrike" kern="0" cap="none" spc="0" normalizeH="0" baseline="0" noProof="0" dirty="0">
                <a:ln>
                  <a:noFill/>
                </a:ln>
                <a:solidFill>
                  <a:schemeClr val="accent2"/>
                </a:solidFill>
                <a:effectLst/>
                <a:uLnTx/>
                <a:uFillTx/>
                <a:latin typeface="+mn-lt"/>
                <a:ea typeface="Arial" pitchFamily="-84" charset="0"/>
                <a:cs typeface="Arial" pitchFamily="-84" charset="0"/>
              </a:rPr>
              <a:t>n</a:t>
            </a:r>
            <a:r>
              <a:rPr kumimoji="0" lang="en-US" sz="2000" b="0" i="0" u="none" strike="noStrike" kern="0" cap="none" spc="0" normalizeH="0" baseline="0" noProof="0" dirty="0">
                <a:ln>
                  <a:noFill/>
                </a:ln>
                <a:solidFill>
                  <a:schemeClr val="accent2"/>
                </a:solidFill>
                <a:effectLst/>
                <a:uLnTx/>
                <a:uFillTx/>
                <a:latin typeface="+mn-lt"/>
                <a:ea typeface="Arial" pitchFamily="-84" charset="0"/>
                <a:cs typeface="Arial" pitchFamily="-84" charset="0"/>
              </a:rPr>
              <a:t> = integer, order of reflection)</a:t>
            </a:r>
            <a:endParaRPr kumimoji="0" lang="el-GR" sz="2000" b="0" i="0" u="none" strike="noStrike" kern="0" cap="none" spc="0" normalizeH="0" baseline="0" noProof="0" dirty="0">
              <a:ln>
                <a:noFill/>
              </a:ln>
              <a:solidFill>
                <a:schemeClr val="accent2"/>
              </a:solidFill>
              <a:effectLst/>
              <a:uLnTx/>
              <a:uFillTx/>
              <a:latin typeface="+mn-lt"/>
              <a:ea typeface="Arial" pitchFamily="-84" charset="0"/>
              <a:cs typeface="Arial" pitchFamily="-84" charset="0"/>
            </a:endParaRPr>
          </a:p>
        </p:txBody>
      </p:sp>
    </p:spTree>
    <p:extLst>
      <p:ext uri="{BB962C8B-B14F-4D97-AF65-F5344CB8AC3E}">
        <p14:creationId xmlns:p14="http://schemas.microsoft.com/office/powerpoint/2010/main" val="2966129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ubTitle" idx="1"/>
          </p:nvPr>
        </p:nvSpPr>
        <p:spPr>
          <a:xfrm>
            <a:off x="304800" y="685800"/>
            <a:ext cx="5486400" cy="3505200"/>
          </a:xfrm>
        </p:spPr>
        <p:txBody>
          <a:bodyPr/>
          <a:lstStyle/>
          <a:p>
            <a:pPr marL="342900" indent="-342900" algn="l" eaLnBrk="1" hangingPunct="1">
              <a:buFont typeface="Arial"/>
              <a:buChar char="•"/>
            </a:pPr>
            <a:r>
              <a:rPr lang="en-US" sz="2400" dirty="0">
                <a:cs typeface="ＭＳ Ｐゴシック" pitchFamily="-84" charset="-128"/>
              </a:rPr>
              <a:t>A Bragg spectrometer scatters X rays from several crystals. The intensity of the diffracted beam is determined as a function of scattering angle by rotating the crystal and the detector.</a:t>
            </a:r>
          </a:p>
          <a:p>
            <a:pPr marL="342900" indent="-342900" algn="l" eaLnBrk="1" hangingPunct="1">
              <a:buFont typeface="Arial"/>
              <a:buChar char="•"/>
            </a:pPr>
            <a:r>
              <a:rPr lang="en-US" sz="2400" dirty="0">
                <a:cs typeface="ＭＳ Ｐゴシック" pitchFamily="-84" charset="-128"/>
              </a:rPr>
              <a:t>When a beam of X rays passes through the powdered crystal, the dots become a series of rings due to random arrangement.</a:t>
            </a:r>
          </a:p>
          <a:p>
            <a:pPr marL="342900" indent="-342900" algn="l" eaLnBrk="1" hangingPunct="1">
              <a:buFont typeface="Arial"/>
              <a:buChar char="•"/>
            </a:pPr>
            <a:endParaRPr lang="en-US" sz="2400" dirty="0">
              <a:cs typeface="ＭＳ Ｐゴシック" pitchFamily="-84" charset="-128"/>
            </a:endParaRPr>
          </a:p>
          <a:p>
            <a:pPr marL="342900" indent="-342900" algn="l" eaLnBrk="1" hangingPunct="1">
              <a:buFont typeface="Arial"/>
              <a:buChar char="•"/>
            </a:pPr>
            <a:endParaRPr lang="en-US" sz="2400" dirty="0">
              <a:cs typeface="ＭＳ Ｐゴシック" pitchFamily="-84" charset="-128"/>
            </a:endParaRPr>
          </a:p>
        </p:txBody>
      </p:sp>
      <p:pic>
        <p:nvPicPr>
          <p:cNvPr id="19459" name="Picture 4" descr="0505"/>
          <p:cNvPicPr>
            <a:picLocks noChangeAspect="1" noChangeArrowheads="1"/>
          </p:cNvPicPr>
          <p:nvPr/>
        </p:nvPicPr>
        <p:blipFill>
          <a:blip r:embed="rId2"/>
          <a:srcRect b="2463"/>
          <a:stretch>
            <a:fillRect/>
          </a:stretch>
        </p:blipFill>
        <p:spPr bwMode="auto">
          <a:xfrm>
            <a:off x="5867400" y="642937"/>
            <a:ext cx="3124200" cy="2786063"/>
          </a:xfrm>
          <a:prstGeom prst="rect">
            <a:avLst/>
          </a:prstGeom>
          <a:noFill/>
          <a:ln w="9525">
            <a:noFill/>
            <a:miter lim="800000"/>
            <a:headEnd/>
            <a:tailEnd/>
          </a:ln>
        </p:spPr>
      </p:pic>
      <p:pic>
        <p:nvPicPr>
          <p:cNvPr id="19461" name="Picture 6" descr="0507c"/>
          <p:cNvPicPr>
            <a:picLocks noChangeAspect="1" noChangeArrowheads="1"/>
          </p:cNvPicPr>
          <p:nvPr/>
        </p:nvPicPr>
        <p:blipFill>
          <a:blip r:embed="rId3"/>
          <a:srcRect b="3908"/>
          <a:stretch>
            <a:fillRect/>
          </a:stretch>
        </p:blipFill>
        <p:spPr bwMode="auto">
          <a:xfrm>
            <a:off x="6415088" y="3429000"/>
            <a:ext cx="2255837" cy="3122612"/>
          </a:xfrm>
          <a:prstGeom prst="rect">
            <a:avLst/>
          </a:prstGeom>
          <a:noFill/>
          <a:ln w="9525">
            <a:noFill/>
            <a:miter lim="800000"/>
            <a:headEnd/>
            <a:tailEnd/>
          </a:ln>
        </p:spPr>
      </p:pic>
      <p:sp>
        <p:nvSpPr>
          <p:cNvPr id="2050" name="Rectangle 2"/>
          <p:cNvSpPr>
            <a:spLocks noGrp="1" noChangeArrowheads="1"/>
          </p:cNvSpPr>
          <p:nvPr>
            <p:ph type="ctrTitle"/>
          </p:nvPr>
        </p:nvSpPr>
        <p:spPr>
          <a:xfrm>
            <a:off x="506412" y="11266"/>
            <a:ext cx="8226425" cy="712787"/>
          </a:xfrm>
        </p:spPr>
        <p:txBody>
          <a:bodyPr/>
          <a:lstStyle/>
          <a:p>
            <a:pPr eaLnBrk="1" hangingPunct="1">
              <a:defRPr/>
            </a:pPr>
            <a:r>
              <a:rPr lang="en-US" b="1" dirty="0">
                <a:cs typeface="+mj-cs"/>
              </a:rPr>
              <a:t>The Bragg Spectrometer</a:t>
            </a:r>
          </a:p>
        </p:txBody>
      </p:sp>
      <p:pic>
        <p:nvPicPr>
          <p:cNvPr id="19463" name="Picture 1"/>
          <p:cNvPicPr>
            <a:picLocks/>
          </p:cNvPicPr>
          <p:nvPr/>
        </p:nvPicPr>
        <p:blipFill>
          <a:blip r:embed="rId4"/>
          <a:srcRect/>
          <a:stretch>
            <a:fillRect/>
          </a:stretch>
        </p:blipFill>
        <p:spPr bwMode="auto">
          <a:xfrm>
            <a:off x="228600" y="3810000"/>
            <a:ext cx="2667000" cy="2057400"/>
          </a:xfrm>
          <a:prstGeom prst="rect">
            <a:avLst/>
          </a:prstGeom>
          <a:noFill/>
          <a:ln w="9525">
            <a:noFill/>
            <a:miter lim="800000"/>
            <a:headEnd/>
            <a:tailEnd/>
          </a:ln>
        </p:spPr>
      </p:pic>
      <p:pic>
        <p:nvPicPr>
          <p:cNvPr id="19464" name="Picture 1"/>
          <p:cNvPicPr>
            <a:picLocks/>
          </p:cNvPicPr>
          <p:nvPr/>
        </p:nvPicPr>
        <p:blipFill>
          <a:blip r:embed="rId5"/>
          <a:srcRect/>
          <a:stretch>
            <a:fillRect/>
          </a:stretch>
        </p:blipFill>
        <p:spPr bwMode="auto">
          <a:xfrm>
            <a:off x="3063875" y="4038600"/>
            <a:ext cx="3111500" cy="17526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a:t>Mon. March 25, 2019</a:t>
            </a:r>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6</a:t>
            </a:fld>
            <a:endParaRPr lang="en-US"/>
          </a:p>
        </p:txBody>
      </p:sp>
      <p:sp>
        <p:nvSpPr>
          <p:cNvPr id="10" name="Footer Placeholder 9"/>
          <p:cNvSpPr>
            <a:spLocks noGrp="1"/>
          </p:cNvSpPr>
          <p:nvPr>
            <p:ph type="ftr" sz="quarter" idx="11"/>
          </p:nvPr>
        </p:nvSpPr>
        <p:spPr/>
        <p:txBody>
          <a:bodyPr/>
          <a:lstStyle/>
          <a:p>
            <a:pPr>
              <a:defRPr/>
            </a:pPr>
            <a:r>
              <a:rPr lang="nl-NL"/>
              <a:t>PHYS 3313-001, Spring 2019                      Dr. Jaehoon Yu</a:t>
            </a:r>
            <a:endParaRPr lang="en-US"/>
          </a:p>
        </p:txBody>
      </p:sp>
    </p:spTree>
    <p:extLst>
      <p:ext uri="{BB962C8B-B14F-4D97-AF65-F5344CB8AC3E}">
        <p14:creationId xmlns:p14="http://schemas.microsoft.com/office/powerpoint/2010/main" val="21601242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9050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rPr>
              <a:t>Bragg’s law: </a:t>
            </a:r>
            <a:r>
              <a:rPr lang="en-US" sz="2000" i="1" kern="0" dirty="0" err="1">
                <a:solidFill>
                  <a:schemeClr val="accent2"/>
                </a:solidFill>
                <a:ea typeface="ＭＳ Ｐゴシック" pitchFamily="-1" charset="-128"/>
                <a:cs typeface="ＭＳ Ｐゴシック" pitchFamily="-1" charset="-128"/>
              </a:rPr>
              <a:t>n</a:t>
            </a:r>
            <a:r>
              <a:rPr lang="el-GR" sz="2000" kern="0" dirty="0">
                <a:solidFill>
                  <a:schemeClr val="accent2"/>
                </a:solidFill>
                <a:ea typeface="Arial" pitchFamily="-84" charset="0"/>
                <a:cs typeface="Arial" pitchFamily="-84" charset="0"/>
              </a:rPr>
              <a:t>λ</a:t>
            </a:r>
            <a:r>
              <a:rPr lang="en-US" sz="2000" kern="0" dirty="0">
                <a:solidFill>
                  <a:schemeClr val="accent2"/>
                </a:solidFill>
                <a:ea typeface="Arial" pitchFamily="-84" charset="0"/>
                <a:cs typeface="Arial" pitchFamily="-84" charset="0"/>
              </a:rPr>
              <a:t> = 2</a:t>
            </a:r>
            <a:r>
              <a:rPr lang="en-US" sz="2000" i="1" kern="0" dirty="0">
                <a:solidFill>
                  <a:schemeClr val="accent2"/>
                </a:solidFill>
                <a:ea typeface="Arial" pitchFamily="-84" charset="0"/>
                <a:cs typeface="Arial" pitchFamily="-84" charset="0"/>
              </a:rPr>
              <a:t>d</a:t>
            </a:r>
            <a:r>
              <a:rPr lang="en-US" sz="2000" kern="0" dirty="0">
                <a:solidFill>
                  <a:schemeClr val="accent2"/>
                </a:solidFill>
                <a:ea typeface="Arial" pitchFamily="-84" charset="0"/>
                <a:cs typeface="Arial" pitchFamily="-84" charset="0"/>
              </a:rPr>
              <a:t> sin </a:t>
            </a:r>
            <a:r>
              <a:rPr lang="el-GR" sz="2000" i="1" kern="0" dirty="0">
                <a:solidFill>
                  <a:schemeClr val="accent2"/>
                </a:solidFill>
                <a:ea typeface="Arial" pitchFamily="-84" charset="0"/>
                <a:cs typeface="Arial" pitchFamily="-84" charset="0"/>
              </a:rPr>
              <a:t>θ</a:t>
            </a:r>
            <a:r>
              <a:rPr lang="en-US" sz="2000" i="1" kern="0" dirty="0">
                <a:solidFill>
                  <a:schemeClr val="accent2"/>
                </a:solidFill>
                <a:ea typeface="Arial" pitchFamily="-84" charset="0"/>
                <a:cs typeface="Arial" pitchFamily="-84" charset="0"/>
              </a:rPr>
              <a:t> </a:t>
            </a:r>
          </a:p>
          <a:p>
            <a:pPr marL="342900" lvl="0" indent="-342900">
              <a:spcBef>
                <a:spcPct val="20000"/>
              </a:spcBef>
              <a:buFontTx/>
              <a:buChar char="•"/>
              <a:defRPr/>
            </a:pPr>
            <a:r>
              <a:rPr kumimoji="0" lang="en-US" sz="2000" b="0" i="1" u="none" strike="noStrike" kern="0" cap="none" spc="0" normalizeH="0" baseline="0" noProof="0" dirty="0">
                <a:ln>
                  <a:noFill/>
                </a:ln>
                <a:solidFill>
                  <a:schemeClr val="accent2"/>
                </a:solidFill>
                <a:effectLst/>
                <a:uLnTx/>
                <a:uFillTx/>
                <a:latin typeface="+mn-lt"/>
                <a:ea typeface="Arial" pitchFamily="-84" charset="0"/>
                <a:cs typeface="Arial" pitchFamily="-84" charset="0"/>
              </a:rPr>
              <a:t>What</a:t>
            </a:r>
            <a:r>
              <a:rPr kumimoji="0" lang="en-US" sz="2000" b="0" i="1" u="none" strike="noStrike" kern="0" cap="none" spc="0" normalizeH="0" noProof="0" dirty="0">
                <a:ln>
                  <a:noFill/>
                </a:ln>
                <a:solidFill>
                  <a:schemeClr val="accent2"/>
                </a:solidFill>
                <a:effectLst/>
                <a:uLnTx/>
                <a:uFillTx/>
                <a:latin typeface="+mn-lt"/>
                <a:ea typeface="Arial" pitchFamily="-84" charset="0"/>
                <a:cs typeface="Arial" pitchFamily="-84" charset="0"/>
              </a:rPr>
              <a:t> do we need to know to use this?  The lattice spacing </a:t>
            </a:r>
            <a:r>
              <a:rPr kumimoji="0" lang="en-US" sz="2000" b="0" i="1" u="none" strike="noStrike" kern="0" cap="none" spc="0" normalizeH="0" noProof="0" dirty="0" err="1">
                <a:ln>
                  <a:noFill/>
                </a:ln>
                <a:solidFill>
                  <a:schemeClr val="accent2"/>
                </a:solidFill>
                <a:effectLst/>
                <a:uLnTx/>
                <a:uFillTx/>
                <a:latin typeface="+mn-lt"/>
                <a:ea typeface="Arial" pitchFamily="-84" charset="0"/>
                <a:cs typeface="Arial" pitchFamily="-84" charset="0"/>
              </a:rPr>
              <a:t>d</a:t>
            </a:r>
            <a:r>
              <a:rPr lang="en-US" sz="2000" i="1" kern="0" dirty="0">
                <a:solidFill>
                  <a:schemeClr val="accent2"/>
                </a:solidFill>
                <a:latin typeface="+mn-lt"/>
                <a:ea typeface="Arial" pitchFamily="-84" charset="0"/>
                <a:cs typeface="Arial" pitchFamily="-84" charset="0"/>
              </a:rPr>
              <a:t>!</a:t>
            </a:r>
          </a:p>
          <a:p>
            <a:pPr marL="342900" lvl="0" indent="-342900">
              <a:spcBef>
                <a:spcPct val="20000"/>
              </a:spcBef>
              <a:buFontTx/>
              <a:buChar char="•"/>
              <a:defRPr/>
            </a:pPr>
            <a:r>
              <a:rPr kumimoji="0" lang="en-US" sz="2000" b="0" i="1" u="none" strike="noStrike" kern="0" cap="none" spc="0" normalizeH="0" baseline="0" noProof="0" dirty="0">
                <a:ln>
                  <a:noFill/>
                </a:ln>
                <a:solidFill>
                  <a:schemeClr val="accent2"/>
                </a:solidFill>
                <a:effectLst/>
                <a:uLnTx/>
                <a:uFillTx/>
                <a:latin typeface="+mn-lt"/>
                <a:ea typeface="Arial" pitchFamily="-84" charset="0"/>
                <a:cs typeface="Arial" pitchFamily="-84" charset="0"/>
              </a:rPr>
              <a:t>We</a:t>
            </a:r>
            <a:r>
              <a:rPr kumimoji="0" lang="en-US" sz="2000" b="0" i="1" u="none" strike="noStrike" kern="0" cap="none" spc="0" normalizeH="0" noProof="0" dirty="0">
                <a:ln>
                  <a:noFill/>
                </a:ln>
                <a:solidFill>
                  <a:schemeClr val="accent2"/>
                </a:solidFill>
                <a:effectLst/>
                <a:uLnTx/>
                <a:uFillTx/>
                <a:latin typeface="+mn-lt"/>
                <a:ea typeface="Arial" pitchFamily="-84" charset="0"/>
                <a:cs typeface="Arial" pitchFamily="-84" charset="0"/>
              </a:rPr>
              <a:t> know </a:t>
            </a:r>
            <a:r>
              <a:rPr kumimoji="0" lang="en-US" sz="2000" b="0" i="1" u="none" strike="noStrike" kern="0" cap="none" spc="0" normalizeH="0" noProof="0" dirty="0" err="1">
                <a:ln>
                  <a:noFill/>
                </a:ln>
                <a:solidFill>
                  <a:schemeClr val="accent2"/>
                </a:solidFill>
                <a:effectLst/>
                <a:uLnTx/>
                <a:uFillTx/>
                <a:latin typeface="+mn-lt"/>
                <a:ea typeface="Arial" pitchFamily="-84" charset="0"/>
                <a:cs typeface="Arial" pitchFamily="-84" charset="0"/>
              </a:rPr>
              <a:t>n</a:t>
            </a:r>
            <a:r>
              <a:rPr kumimoji="0" lang="en-US" sz="2000" b="0" i="1" u="none" strike="noStrike" kern="0" cap="none" spc="0" normalizeH="0" noProof="0" dirty="0">
                <a:ln>
                  <a:noFill/>
                </a:ln>
                <a:solidFill>
                  <a:schemeClr val="accent2"/>
                </a:solidFill>
                <a:effectLst/>
                <a:uLnTx/>
                <a:uFillTx/>
                <a:latin typeface="+mn-lt"/>
                <a:ea typeface="Arial" pitchFamily="-84" charset="0"/>
                <a:cs typeface="Arial" pitchFamily="-84" charset="0"/>
              </a:rPr>
              <a:t>=1 and 2</a:t>
            </a:r>
            <a:r>
              <a:rPr lang="el-GR" sz="2000" i="1" kern="0" dirty="0">
                <a:solidFill>
                  <a:schemeClr val="accent2"/>
                </a:solidFill>
                <a:ea typeface="Arial" pitchFamily="-84" charset="0"/>
                <a:cs typeface="Arial" pitchFamily="-84" charset="0"/>
              </a:rPr>
              <a:t>θ</a:t>
            </a:r>
            <a:r>
              <a:rPr kumimoji="0" lang="en-US" sz="2000" b="0" i="1" u="none" strike="noStrike" kern="0" cap="none" spc="0" normalizeH="0" noProof="0" dirty="0">
                <a:ln>
                  <a:noFill/>
                </a:ln>
                <a:solidFill>
                  <a:schemeClr val="accent2"/>
                </a:solidFill>
                <a:effectLst/>
                <a:uLnTx/>
                <a:uFillTx/>
                <a:latin typeface="+mn-lt"/>
                <a:ea typeface="Arial" pitchFamily="-84" charset="0"/>
                <a:cs typeface="Arial" pitchFamily="-84" charset="0"/>
              </a:rPr>
              <a:t>=20</a:t>
            </a:r>
            <a:r>
              <a:rPr kumimoji="0" lang="en-US" sz="2000" b="0" i="1" u="none" strike="noStrike" kern="0" cap="none" spc="0" normalizeH="0" baseline="30000" noProof="0" dirty="0">
                <a:ln>
                  <a:noFill/>
                </a:ln>
                <a:solidFill>
                  <a:schemeClr val="accent2"/>
                </a:solidFill>
                <a:effectLst/>
                <a:uLnTx/>
                <a:uFillTx/>
                <a:latin typeface="+mn-lt"/>
                <a:ea typeface="Arial" pitchFamily="-84" charset="0"/>
                <a:cs typeface="Arial" pitchFamily="-84" charset="0"/>
              </a:rPr>
              <a:t>o</a:t>
            </a:r>
            <a:r>
              <a:rPr kumimoji="0" lang="en-US" sz="2000" b="0" i="1" u="none" strike="noStrike" kern="0" cap="none" spc="0" normalizeH="0" noProof="0" dirty="0">
                <a:ln>
                  <a:noFill/>
                </a:ln>
                <a:solidFill>
                  <a:schemeClr val="accent2"/>
                </a:solidFill>
                <a:effectLst/>
                <a:uLnTx/>
                <a:uFillTx/>
                <a:latin typeface="+mn-lt"/>
                <a:ea typeface="Arial" pitchFamily="-84" charset="0"/>
                <a:cs typeface="Arial" pitchFamily="-84" charset="0"/>
              </a:rPr>
              <a:t>.</a:t>
            </a:r>
          </a:p>
          <a:p>
            <a:pPr marL="342900" lvl="0" indent="-342900">
              <a:spcBef>
                <a:spcPct val="20000"/>
              </a:spcBef>
              <a:buFontTx/>
              <a:buChar char="•"/>
              <a:defRPr/>
            </a:pPr>
            <a:r>
              <a:rPr lang="en-US" sz="2000" i="1" kern="0" baseline="0" dirty="0">
                <a:solidFill>
                  <a:schemeClr val="accent2"/>
                </a:solidFill>
                <a:latin typeface="+mn-lt"/>
                <a:ea typeface="Arial" pitchFamily="-84" charset="0"/>
                <a:cs typeface="Arial" pitchFamily="-84" charset="0"/>
              </a:rPr>
              <a:t>We use the density of </a:t>
            </a:r>
            <a:r>
              <a:rPr lang="en-US" sz="2000" i="1" kern="0" baseline="0" dirty="0" err="1">
                <a:solidFill>
                  <a:schemeClr val="accent2"/>
                </a:solidFill>
                <a:latin typeface="+mn-lt"/>
                <a:ea typeface="Arial" pitchFamily="-84" charset="0"/>
                <a:cs typeface="Arial" pitchFamily="-84" charset="0"/>
              </a:rPr>
              <a:t>NaCl</a:t>
            </a:r>
            <a:r>
              <a:rPr lang="en-US" sz="2000" i="1" kern="0" baseline="0" dirty="0">
                <a:solidFill>
                  <a:schemeClr val="accent2"/>
                </a:solidFill>
                <a:latin typeface="+mn-lt"/>
                <a:ea typeface="Arial" pitchFamily="-84" charset="0"/>
                <a:cs typeface="Arial" pitchFamily="-84" charset="0"/>
              </a:rPr>
              <a:t> to</a:t>
            </a:r>
            <a:r>
              <a:rPr lang="en-US" sz="2000" i="1" kern="0" dirty="0">
                <a:solidFill>
                  <a:schemeClr val="accent2"/>
                </a:solidFill>
                <a:latin typeface="+mn-lt"/>
                <a:ea typeface="Arial" pitchFamily="-84" charset="0"/>
                <a:cs typeface="Arial" pitchFamily="-84" charset="0"/>
              </a:rPr>
              <a:t> find out what </a:t>
            </a:r>
            <a:r>
              <a:rPr lang="en-US" sz="2000" i="1" kern="0" dirty="0" err="1">
                <a:solidFill>
                  <a:schemeClr val="accent2"/>
                </a:solidFill>
                <a:latin typeface="+mn-lt"/>
                <a:ea typeface="Arial" pitchFamily="-84" charset="0"/>
                <a:cs typeface="Arial" pitchFamily="-84" charset="0"/>
              </a:rPr>
              <a:t>d</a:t>
            </a:r>
            <a:r>
              <a:rPr lang="en-US" sz="2000" i="1" kern="0" dirty="0">
                <a:solidFill>
                  <a:schemeClr val="accent2"/>
                </a:solidFill>
                <a:latin typeface="+mn-lt"/>
                <a:ea typeface="Arial" pitchFamily="-84" charset="0"/>
                <a:cs typeface="Arial" pitchFamily="-84" charset="0"/>
              </a:rPr>
              <a:t> is.</a:t>
            </a: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81000" y="609599"/>
            <a:ext cx="8458200" cy="1354137"/>
          </a:xfrm>
        </p:spPr>
        <p:txBody>
          <a:bodyPr/>
          <a:lstStyle/>
          <a:p>
            <a:pPr marL="0" indent="0" eaLnBrk="1" hangingPunct="1">
              <a:spcBef>
                <a:spcPts val="0"/>
              </a:spcBef>
              <a:buNone/>
            </a:pPr>
            <a:r>
              <a:rPr lang="en-US" sz="2000" dirty="0">
                <a:cs typeface="ＭＳ Ｐゴシック" pitchFamily="-84" charset="-128"/>
              </a:rPr>
              <a:t>X rays scattered from rock salt (</a:t>
            </a:r>
            <a:r>
              <a:rPr lang="en-US" sz="2000" dirty="0" err="1">
                <a:cs typeface="ＭＳ Ｐゴシック" pitchFamily="-84" charset="-128"/>
              </a:rPr>
              <a:t>NaCl</a:t>
            </a:r>
            <a:r>
              <a:rPr lang="en-US" sz="2000" dirty="0">
                <a:cs typeface="ＭＳ Ｐゴシック" pitchFamily="-84" charset="-128"/>
              </a:rPr>
              <a:t>) are observed to have an intense maximum at an angle of 20</a:t>
            </a:r>
            <a:r>
              <a:rPr lang="en-US" sz="2000" baseline="30000" dirty="0">
                <a:cs typeface="ＭＳ Ｐゴシック" pitchFamily="-84" charset="-128"/>
              </a:rPr>
              <a:t>o</a:t>
            </a:r>
            <a:r>
              <a:rPr lang="en-US" sz="2000" dirty="0">
                <a:cs typeface="ＭＳ Ｐゴシック" pitchFamily="-84" charset="-128"/>
              </a:rPr>
              <a:t> from the incident direction. Assuming n=1 (from the intensity), what must be the wavelength of the incident radiation?  </a:t>
            </a:r>
            <a:r>
              <a:rPr lang="en-US" sz="2000" dirty="0" err="1">
                <a:cs typeface="ＭＳ Ｐゴシック" pitchFamily="-84" charset="-128"/>
              </a:rPr>
              <a:t>NaCl</a:t>
            </a:r>
            <a:r>
              <a:rPr lang="en-US" sz="2000" dirty="0">
                <a:cs typeface="ＭＳ Ｐゴシック" pitchFamily="-84" charset="-128"/>
              </a:rPr>
              <a:t> density is 2.16g/cm</a:t>
            </a:r>
            <a:r>
              <a:rPr lang="en-US" sz="2000" baseline="30000" dirty="0">
                <a:cs typeface="ＭＳ Ｐゴシック" pitchFamily="-84" charset="-128"/>
              </a:rPr>
              <a:t>3</a:t>
            </a:r>
            <a:r>
              <a:rPr lang="en-US" sz="2000" dirty="0">
                <a:cs typeface="ＭＳ Ｐゴシック" pitchFamily="-84" charset="-128"/>
              </a:rPr>
              <a:t> and the atomic mass is 58.5g/mol.</a:t>
            </a: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a:cs typeface="ＭＳ Ｐゴシック" pitchFamily="-84" charset="-128"/>
              </a:rPr>
              <a:t>Ex 5.1: Bragg’s Law</a:t>
            </a:r>
          </a:p>
        </p:txBody>
      </p:sp>
      <p:sp>
        <p:nvSpPr>
          <p:cNvPr id="5" name="Date Placeholder 4"/>
          <p:cNvSpPr>
            <a:spLocks noGrp="1"/>
          </p:cNvSpPr>
          <p:nvPr>
            <p:ph type="dt" sz="half" idx="10"/>
          </p:nvPr>
        </p:nvSpPr>
        <p:spPr/>
        <p:txBody>
          <a:bodyPr/>
          <a:lstStyle/>
          <a:p>
            <a:pPr>
              <a:defRPr/>
            </a:pPr>
            <a:r>
              <a:rPr lang="en-US"/>
              <a:t>Mon. March 25,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7" name="Footer Placeholder 6"/>
          <p:cNvSpPr>
            <a:spLocks noGrp="1"/>
          </p:cNvSpPr>
          <p:nvPr>
            <p:ph type="ftr" sz="quarter" idx="11"/>
          </p:nvPr>
        </p:nvSpPr>
        <p:spPr/>
        <p:txBody>
          <a:bodyPr/>
          <a:lstStyle/>
          <a:p>
            <a:pPr>
              <a:defRPr/>
            </a:pPr>
            <a:r>
              <a:rPr lang="nl-NL"/>
              <a:t>PHYS 3313-001, Spring 2019                      Dr. Jaehoon Yu</a:t>
            </a:r>
            <a:endParaRPr lang="en-US"/>
          </a:p>
        </p:txBody>
      </p:sp>
      <p:graphicFrame>
        <p:nvGraphicFramePr>
          <p:cNvPr id="416777" name="Object 9"/>
          <p:cNvGraphicFramePr>
            <a:graphicFrameLocks noChangeAspect="1"/>
          </p:cNvGraphicFramePr>
          <p:nvPr>
            <p:extLst/>
          </p:nvPr>
        </p:nvGraphicFramePr>
        <p:xfrm>
          <a:off x="741363" y="3505200"/>
          <a:ext cx="1147762" cy="669925"/>
        </p:xfrm>
        <a:graphic>
          <a:graphicData uri="http://schemas.openxmlformats.org/presentationml/2006/ole">
            <mc:AlternateContent xmlns:mc="http://schemas.openxmlformats.org/markup-compatibility/2006">
              <mc:Choice xmlns:v="urn:schemas-microsoft-com:vml" Requires="v">
                <p:oleObj spid="_x0000_s197781" name="Equation" r:id="rId3" imgW="673100" imgH="393700" progId="Equation.DSMT4">
                  <p:embed/>
                </p:oleObj>
              </mc:Choice>
              <mc:Fallback>
                <p:oleObj name="Equation" r:id="rId3" imgW="673100" imgH="393700" progId="Equation.DSMT4">
                  <p:embed/>
                  <p:pic>
                    <p:nvPicPr>
                      <p:cNvPr id="416777" name="Object 9"/>
                      <p:cNvPicPr>
                        <a:picLocks noChangeAspect="1" noChangeArrowheads="1"/>
                      </p:cNvPicPr>
                      <p:nvPr/>
                    </p:nvPicPr>
                    <p:blipFill>
                      <a:blip r:embed="rId4"/>
                      <a:srcRect/>
                      <a:stretch>
                        <a:fillRect/>
                      </a:stretch>
                    </p:blipFill>
                    <p:spPr bwMode="auto">
                      <a:xfrm>
                        <a:off x="741363" y="3505200"/>
                        <a:ext cx="1147762" cy="669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2" name="Right Arrow 21"/>
          <p:cNvSpPr/>
          <p:nvPr/>
        </p:nvSpPr>
        <p:spPr bwMode="auto">
          <a:xfrm>
            <a:off x="3657600" y="5105400"/>
            <a:ext cx="609600" cy="381000"/>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aphicFrame>
        <p:nvGraphicFramePr>
          <p:cNvPr id="487434" name="Object 10"/>
          <p:cNvGraphicFramePr>
            <a:graphicFrameLocks noChangeAspect="1"/>
          </p:cNvGraphicFramePr>
          <p:nvPr>
            <p:extLst/>
          </p:nvPr>
        </p:nvGraphicFramePr>
        <p:xfrm>
          <a:off x="1001713" y="4970463"/>
          <a:ext cx="2446337" cy="668337"/>
        </p:xfrm>
        <a:graphic>
          <a:graphicData uri="http://schemas.openxmlformats.org/presentationml/2006/ole">
            <mc:AlternateContent xmlns:mc="http://schemas.openxmlformats.org/markup-compatibility/2006">
              <mc:Choice xmlns:v="urn:schemas-microsoft-com:vml" Requires="v">
                <p:oleObj spid="_x0000_s197782" name="Equation" r:id="rId5" imgW="1435100" imgH="393700" progId="Equation.DSMT4">
                  <p:embed/>
                </p:oleObj>
              </mc:Choice>
              <mc:Fallback>
                <p:oleObj name="Equation" r:id="rId5" imgW="1435100" imgH="393700" progId="Equation.DSMT4">
                  <p:embed/>
                  <p:pic>
                    <p:nvPicPr>
                      <p:cNvPr id="487434" name="Object 10"/>
                      <p:cNvPicPr>
                        <a:picLocks noChangeAspect="1" noChangeArrowheads="1"/>
                      </p:cNvPicPr>
                      <p:nvPr/>
                    </p:nvPicPr>
                    <p:blipFill>
                      <a:blip r:embed="rId6"/>
                      <a:srcRect/>
                      <a:stretch>
                        <a:fillRect/>
                      </a:stretch>
                    </p:blipFill>
                    <p:spPr bwMode="auto">
                      <a:xfrm>
                        <a:off x="1001713" y="4970463"/>
                        <a:ext cx="2446337" cy="668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7435" name="Object 11"/>
          <p:cNvGraphicFramePr>
            <a:graphicFrameLocks noChangeAspect="1"/>
          </p:cNvGraphicFramePr>
          <p:nvPr>
            <p:extLst/>
          </p:nvPr>
        </p:nvGraphicFramePr>
        <p:xfrm>
          <a:off x="874713" y="5675313"/>
          <a:ext cx="4349750" cy="344487"/>
        </p:xfrm>
        <a:graphic>
          <a:graphicData uri="http://schemas.openxmlformats.org/presentationml/2006/ole">
            <mc:AlternateContent xmlns:mc="http://schemas.openxmlformats.org/markup-compatibility/2006">
              <mc:Choice xmlns:v="urn:schemas-microsoft-com:vml" Requires="v">
                <p:oleObj spid="_x0000_s197783" name="Equation" r:id="rId7" imgW="2552700" imgH="203200" progId="Equation.DSMT4">
                  <p:embed/>
                </p:oleObj>
              </mc:Choice>
              <mc:Fallback>
                <p:oleObj name="Equation" r:id="rId7" imgW="2552700" imgH="203200" progId="Equation.DSMT4">
                  <p:embed/>
                  <p:pic>
                    <p:nvPicPr>
                      <p:cNvPr id="487435" name="Object 11"/>
                      <p:cNvPicPr>
                        <a:picLocks noChangeAspect="1" noChangeArrowheads="1"/>
                      </p:cNvPicPr>
                      <p:nvPr/>
                    </p:nvPicPr>
                    <p:blipFill>
                      <a:blip r:embed="rId8"/>
                      <a:srcRect/>
                      <a:stretch>
                        <a:fillRect/>
                      </a:stretch>
                    </p:blipFill>
                    <p:spPr bwMode="auto">
                      <a:xfrm>
                        <a:off x="874713" y="5675313"/>
                        <a:ext cx="4349750" cy="344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7436" name="Object 12"/>
          <p:cNvGraphicFramePr>
            <a:graphicFrameLocks noChangeAspect="1"/>
          </p:cNvGraphicFramePr>
          <p:nvPr>
            <p:extLst/>
          </p:nvPr>
        </p:nvGraphicFramePr>
        <p:xfrm>
          <a:off x="4360863" y="4867275"/>
          <a:ext cx="3030537" cy="733425"/>
        </p:xfrm>
        <a:graphic>
          <a:graphicData uri="http://schemas.openxmlformats.org/presentationml/2006/ole">
            <mc:AlternateContent xmlns:mc="http://schemas.openxmlformats.org/markup-compatibility/2006">
              <mc:Choice xmlns:v="urn:schemas-microsoft-com:vml" Requires="v">
                <p:oleObj spid="_x0000_s197784" name="Equation" r:id="rId9" imgW="1778000" imgH="431800" progId="Equation.DSMT4">
                  <p:embed/>
                </p:oleObj>
              </mc:Choice>
              <mc:Fallback>
                <p:oleObj name="Equation" r:id="rId9" imgW="1778000" imgH="431800" progId="Equation.DSMT4">
                  <p:embed/>
                  <p:pic>
                    <p:nvPicPr>
                      <p:cNvPr id="487436" name="Object 12"/>
                      <p:cNvPicPr>
                        <a:picLocks noChangeAspect="1" noChangeArrowheads="1"/>
                      </p:cNvPicPr>
                      <p:nvPr/>
                    </p:nvPicPr>
                    <p:blipFill>
                      <a:blip r:embed="rId10"/>
                      <a:srcRect/>
                      <a:stretch>
                        <a:fillRect/>
                      </a:stretch>
                    </p:blipFill>
                    <p:spPr bwMode="auto">
                      <a:xfrm>
                        <a:off x="4360863" y="4867275"/>
                        <a:ext cx="3030537" cy="733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7437" name="Object 13"/>
          <p:cNvGraphicFramePr>
            <a:graphicFrameLocks noChangeAspect="1"/>
          </p:cNvGraphicFramePr>
          <p:nvPr>
            <p:extLst/>
          </p:nvPr>
        </p:nvGraphicFramePr>
        <p:xfrm>
          <a:off x="1905000" y="3521075"/>
          <a:ext cx="1147763" cy="669925"/>
        </p:xfrm>
        <a:graphic>
          <a:graphicData uri="http://schemas.openxmlformats.org/presentationml/2006/ole">
            <mc:AlternateContent xmlns:mc="http://schemas.openxmlformats.org/markup-compatibility/2006">
              <mc:Choice xmlns:v="urn:schemas-microsoft-com:vml" Requires="v">
                <p:oleObj spid="_x0000_s197785" name="Equation" r:id="rId11" imgW="673100" imgH="393700" progId="Equation.DSMT4">
                  <p:embed/>
                </p:oleObj>
              </mc:Choice>
              <mc:Fallback>
                <p:oleObj name="Equation" r:id="rId11" imgW="673100" imgH="393700" progId="Equation.DSMT4">
                  <p:embed/>
                  <p:pic>
                    <p:nvPicPr>
                      <p:cNvPr id="487437" name="Object 13"/>
                      <p:cNvPicPr>
                        <a:picLocks noChangeAspect="1" noChangeArrowheads="1"/>
                      </p:cNvPicPr>
                      <p:nvPr/>
                    </p:nvPicPr>
                    <p:blipFill>
                      <a:blip r:embed="rId12"/>
                      <a:srcRect/>
                      <a:stretch>
                        <a:fillRect/>
                      </a:stretch>
                    </p:blipFill>
                    <p:spPr bwMode="auto">
                      <a:xfrm>
                        <a:off x="1905000" y="3521075"/>
                        <a:ext cx="1147763" cy="669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7438" name="Object 14"/>
          <p:cNvGraphicFramePr>
            <a:graphicFrameLocks noChangeAspect="1"/>
          </p:cNvGraphicFramePr>
          <p:nvPr>
            <p:extLst/>
          </p:nvPr>
        </p:nvGraphicFramePr>
        <p:xfrm>
          <a:off x="3097213" y="3429000"/>
          <a:ext cx="4652962" cy="841375"/>
        </p:xfrm>
        <a:graphic>
          <a:graphicData uri="http://schemas.openxmlformats.org/presentationml/2006/ole">
            <mc:AlternateContent xmlns:mc="http://schemas.openxmlformats.org/markup-compatibility/2006">
              <mc:Choice xmlns:v="urn:schemas-microsoft-com:vml" Requires="v">
                <p:oleObj spid="_x0000_s197786" name="Equation" r:id="rId13" imgW="2730500" imgH="495300" progId="Equation.DSMT4">
                  <p:embed/>
                </p:oleObj>
              </mc:Choice>
              <mc:Fallback>
                <p:oleObj name="Equation" r:id="rId13" imgW="2730500" imgH="495300" progId="Equation.DSMT4">
                  <p:embed/>
                  <p:pic>
                    <p:nvPicPr>
                      <p:cNvPr id="487438" name="Object 14"/>
                      <p:cNvPicPr>
                        <a:picLocks noChangeAspect="1" noChangeArrowheads="1"/>
                      </p:cNvPicPr>
                      <p:nvPr/>
                    </p:nvPicPr>
                    <p:blipFill>
                      <a:blip r:embed="rId14"/>
                      <a:srcRect/>
                      <a:stretch>
                        <a:fillRect/>
                      </a:stretch>
                    </p:blipFill>
                    <p:spPr bwMode="auto">
                      <a:xfrm>
                        <a:off x="3097213" y="3429000"/>
                        <a:ext cx="4652962" cy="841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7439" name="Object 15"/>
          <p:cNvGraphicFramePr>
            <a:graphicFrameLocks noChangeAspect="1"/>
          </p:cNvGraphicFramePr>
          <p:nvPr>
            <p:extLst/>
          </p:nvPr>
        </p:nvGraphicFramePr>
        <p:xfrm>
          <a:off x="782638" y="4283075"/>
          <a:ext cx="2705100" cy="669925"/>
        </p:xfrm>
        <a:graphic>
          <a:graphicData uri="http://schemas.openxmlformats.org/presentationml/2006/ole">
            <mc:AlternateContent xmlns:mc="http://schemas.openxmlformats.org/markup-compatibility/2006">
              <mc:Choice xmlns:v="urn:schemas-microsoft-com:vml" Requires="v">
                <p:oleObj spid="_x0000_s197787" name="Equation" r:id="rId15" imgW="1587500" imgH="393700" progId="Equation.DSMT4">
                  <p:embed/>
                </p:oleObj>
              </mc:Choice>
              <mc:Fallback>
                <p:oleObj name="Equation" r:id="rId15" imgW="1587500" imgH="393700" progId="Equation.DSMT4">
                  <p:embed/>
                  <p:pic>
                    <p:nvPicPr>
                      <p:cNvPr id="487439" name="Object 15"/>
                      <p:cNvPicPr>
                        <a:picLocks noChangeAspect="1" noChangeArrowheads="1"/>
                      </p:cNvPicPr>
                      <p:nvPr/>
                    </p:nvPicPr>
                    <p:blipFill>
                      <a:blip r:embed="rId16"/>
                      <a:srcRect/>
                      <a:stretch>
                        <a:fillRect/>
                      </a:stretch>
                    </p:blipFill>
                    <p:spPr bwMode="auto">
                      <a:xfrm>
                        <a:off x="782638" y="4283075"/>
                        <a:ext cx="2705100" cy="669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7440" name="Object 16"/>
          <p:cNvGraphicFramePr>
            <a:graphicFrameLocks noChangeAspect="1"/>
          </p:cNvGraphicFramePr>
          <p:nvPr>
            <p:extLst/>
          </p:nvPr>
        </p:nvGraphicFramePr>
        <p:xfrm>
          <a:off x="3527425" y="4267200"/>
          <a:ext cx="2100263" cy="669925"/>
        </p:xfrm>
        <a:graphic>
          <a:graphicData uri="http://schemas.openxmlformats.org/presentationml/2006/ole">
            <mc:AlternateContent xmlns:mc="http://schemas.openxmlformats.org/markup-compatibility/2006">
              <mc:Choice xmlns:v="urn:schemas-microsoft-com:vml" Requires="v">
                <p:oleObj spid="_x0000_s197788" name="Equation" r:id="rId17" imgW="1231900" imgH="393700" progId="Equation.DSMT4">
                  <p:embed/>
                </p:oleObj>
              </mc:Choice>
              <mc:Fallback>
                <p:oleObj name="Equation" r:id="rId17" imgW="1231900" imgH="393700" progId="Equation.DSMT4">
                  <p:embed/>
                  <p:pic>
                    <p:nvPicPr>
                      <p:cNvPr id="487440" name="Object 16"/>
                      <p:cNvPicPr>
                        <a:picLocks noChangeAspect="1" noChangeArrowheads="1"/>
                      </p:cNvPicPr>
                      <p:nvPr/>
                    </p:nvPicPr>
                    <p:blipFill>
                      <a:blip r:embed="rId18"/>
                      <a:srcRect/>
                      <a:stretch>
                        <a:fillRect/>
                      </a:stretch>
                    </p:blipFill>
                    <p:spPr bwMode="auto">
                      <a:xfrm>
                        <a:off x="3527425" y="4267200"/>
                        <a:ext cx="2100263" cy="669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7441" name="Object 17"/>
          <p:cNvGraphicFramePr>
            <a:graphicFrameLocks noChangeAspect="1"/>
          </p:cNvGraphicFramePr>
          <p:nvPr>
            <p:extLst/>
          </p:nvPr>
        </p:nvGraphicFramePr>
        <p:xfrm>
          <a:off x="5640387" y="4267200"/>
          <a:ext cx="1903413" cy="669925"/>
        </p:xfrm>
        <a:graphic>
          <a:graphicData uri="http://schemas.openxmlformats.org/presentationml/2006/ole">
            <mc:AlternateContent xmlns:mc="http://schemas.openxmlformats.org/markup-compatibility/2006">
              <mc:Choice xmlns:v="urn:schemas-microsoft-com:vml" Requires="v">
                <p:oleObj spid="_x0000_s197789" name="Equation" r:id="rId19" imgW="1117600" imgH="393700" progId="Equation.DSMT4">
                  <p:embed/>
                </p:oleObj>
              </mc:Choice>
              <mc:Fallback>
                <p:oleObj name="Equation" r:id="rId19" imgW="1117600" imgH="393700" progId="Equation.DSMT4">
                  <p:embed/>
                  <p:pic>
                    <p:nvPicPr>
                      <p:cNvPr id="487441" name="Object 17"/>
                      <p:cNvPicPr>
                        <a:picLocks noChangeAspect="1" noChangeArrowheads="1"/>
                      </p:cNvPicPr>
                      <p:nvPr/>
                    </p:nvPicPr>
                    <p:blipFill>
                      <a:blip r:embed="rId20"/>
                      <a:srcRect/>
                      <a:stretch>
                        <a:fillRect/>
                      </a:stretch>
                    </p:blipFill>
                    <p:spPr bwMode="auto">
                      <a:xfrm>
                        <a:off x="5640387" y="4267200"/>
                        <a:ext cx="1903413" cy="669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850044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49263" y="92076"/>
            <a:ext cx="8229600" cy="669924"/>
          </a:xfrm>
        </p:spPr>
        <p:txBody>
          <a:bodyPr/>
          <a:lstStyle/>
          <a:p>
            <a:pPr eaLnBrk="1" hangingPunct="1">
              <a:defRPr/>
            </a:pPr>
            <a:r>
              <a:rPr lang="en-US" b="1" dirty="0">
                <a:cs typeface="+mj-cs"/>
              </a:rPr>
              <a:t>De Broglie Waves</a:t>
            </a:r>
          </a:p>
        </p:txBody>
      </p:sp>
      <p:sp>
        <p:nvSpPr>
          <p:cNvPr id="20483" name="Rectangle 3"/>
          <p:cNvSpPr>
            <a:spLocks noGrp="1" noChangeArrowheads="1"/>
          </p:cNvSpPr>
          <p:nvPr>
            <p:ph type="body" sz="half" idx="1"/>
          </p:nvPr>
        </p:nvSpPr>
        <p:spPr>
          <a:xfrm>
            <a:off x="228600" y="914400"/>
            <a:ext cx="8763000" cy="4725988"/>
          </a:xfrm>
        </p:spPr>
        <p:txBody>
          <a:bodyPr/>
          <a:lstStyle/>
          <a:p>
            <a:pPr eaLnBrk="1" hangingPunct="1">
              <a:lnSpc>
                <a:spcPct val="90000"/>
              </a:lnSpc>
            </a:pPr>
            <a:r>
              <a:rPr lang="en-US" sz="2800" dirty="0">
                <a:cs typeface="ＭＳ Ｐゴシック" pitchFamily="-84" charset="-128"/>
              </a:rPr>
              <a:t>Louis V. de Broglie suggested that mass particles should have wave properties similar to electromagnetic radiation, </a:t>
            </a:r>
            <a:r>
              <a:rPr lang="en-US" sz="2800" b="1" u="sng" dirty="0">
                <a:solidFill>
                  <a:srgbClr val="FF0000"/>
                </a:solidFill>
                <a:cs typeface="ＭＳ Ｐゴシック" pitchFamily="-84" charset="-128"/>
              </a:rPr>
              <a:t>matter waves </a:t>
            </a:r>
            <a:r>
              <a:rPr lang="en-US" sz="2800" dirty="0">
                <a:cs typeface="ＭＳ Ｐゴシック" pitchFamily="-84" charset="-128"/>
              </a:rPr>
              <a:t>(1929 Nobel) </a:t>
            </a:r>
            <a:r>
              <a:rPr lang="en-US" sz="2800" dirty="0">
                <a:cs typeface="ＭＳ Ｐゴシック" pitchFamily="-84" charset="-128"/>
                <a:sym typeface="Wingdings"/>
              </a:rPr>
              <a:t> many experiments supported this!</a:t>
            </a:r>
            <a:endParaRPr lang="en-US" sz="2800" dirty="0">
              <a:cs typeface="ＭＳ Ｐゴシック" pitchFamily="-84" charset="-128"/>
            </a:endParaRPr>
          </a:p>
          <a:p>
            <a:pPr eaLnBrk="1" hangingPunct="1">
              <a:lnSpc>
                <a:spcPct val="90000"/>
              </a:lnSpc>
            </a:pPr>
            <a:r>
              <a:rPr lang="en-US" sz="2800" dirty="0">
                <a:cs typeface="ＭＳ Ｐゴシック" pitchFamily="-84" charset="-128"/>
              </a:rPr>
              <a:t>Thus the wavelength of a matter wave is called the </a:t>
            </a:r>
            <a:r>
              <a:rPr lang="en-US" sz="2800" b="1" u="sng" dirty="0">
                <a:solidFill>
                  <a:srgbClr val="FF0000"/>
                </a:solidFill>
                <a:cs typeface="ＭＳ Ｐゴシック" pitchFamily="-84" charset="-128"/>
              </a:rPr>
              <a:t>de Broglie wavelength</a:t>
            </a:r>
            <a:r>
              <a:rPr lang="en-US" sz="2800" dirty="0">
                <a:cs typeface="ＭＳ Ｐゴシック" pitchFamily="-84" charset="-128"/>
              </a:rPr>
              <a:t>:</a:t>
            </a:r>
          </a:p>
          <a:p>
            <a:pPr eaLnBrk="1" hangingPunct="1">
              <a:lnSpc>
                <a:spcPct val="90000"/>
              </a:lnSpc>
              <a:buNone/>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r>
              <a:rPr lang="en-US" sz="2800" dirty="0">
                <a:solidFill>
                  <a:srgbClr val="3333CC"/>
                </a:solidFill>
                <a:cs typeface="ＭＳ Ｐゴシック" pitchFamily="-84" charset="-128"/>
              </a:rPr>
              <a:t>This can be considered as the probing beam length scale </a:t>
            </a:r>
          </a:p>
          <a:p>
            <a:pPr eaLnBrk="1" hangingPunct="1">
              <a:lnSpc>
                <a:spcPct val="90000"/>
              </a:lnSpc>
            </a:pPr>
            <a:r>
              <a:rPr lang="en-US" sz="2800" dirty="0">
                <a:solidFill>
                  <a:srgbClr val="3333CC"/>
                </a:solidFill>
                <a:cs typeface="ＭＳ Ｐゴシック" pitchFamily="-84" charset="-128"/>
              </a:rPr>
              <a:t>Since for a photon, </a:t>
            </a:r>
            <a:r>
              <a:rPr lang="en-US" sz="2800" i="1" dirty="0">
                <a:solidFill>
                  <a:srgbClr val="3333CC"/>
                </a:solidFill>
                <a:latin typeface="Times" pitchFamily="-84" charset="0"/>
                <a:ea typeface="Times" pitchFamily="-84" charset="0"/>
                <a:cs typeface="Times" pitchFamily="-84" charset="0"/>
              </a:rPr>
              <a:t>E = pc </a:t>
            </a:r>
            <a:r>
              <a:rPr lang="en-US" sz="2800" dirty="0">
                <a:solidFill>
                  <a:srgbClr val="3333CC"/>
                </a:solidFill>
                <a:cs typeface="ＭＳ Ｐゴシック" pitchFamily="-84" charset="-128"/>
              </a:rPr>
              <a:t>and </a:t>
            </a:r>
            <a:r>
              <a:rPr lang="en-US" sz="2800" i="1" dirty="0">
                <a:solidFill>
                  <a:srgbClr val="3333CC"/>
                </a:solidFill>
                <a:latin typeface="Times" pitchFamily="-84" charset="0"/>
                <a:ea typeface="Times" pitchFamily="-84" charset="0"/>
                <a:cs typeface="Times" pitchFamily="-84" charset="0"/>
              </a:rPr>
              <a:t>E = </a:t>
            </a:r>
            <a:r>
              <a:rPr lang="en-US" sz="2800" i="1" dirty="0" err="1">
                <a:solidFill>
                  <a:srgbClr val="3333CC"/>
                </a:solidFill>
                <a:latin typeface="Times" pitchFamily="-84" charset="0"/>
                <a:ea typeface="Times" pitchFamily="-84" charset="0"/>
                <a:cs typeface="Times" pitchFamily="-84" charset="0"/>
              </a:rPr>
              <a:t>hf</a:t>
            </a:r>
            <a:r>
              <a:rPr lang="en-US" sz="2800" dirty="0">
                <a:solidFill>
                  <a:srgbClr val="3333CC"/>
                </a:solidFill>
                <a:cs typeface="ＭＳ Ｐゴシック" pitchFamily="-84" charset="-128"/>
              </a:rPr>
              <a:t>, the </a:t>
            </a:r>
            <a:r>
              <a:rPr lang="en-US" sz="2800" dirty="0">
                <a:cs typeface="ＭＳ Ｐゴシック" pitchFamily="-84" charset="-128"/>
              </a:rPr>
              <a:t>energy can be written as		    </a:t>
            </a: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a:t>Mon. March 25, 2019</a:t>
            </a:r>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8" name="Footer Placeholder 7"/>
          <p:cNvSpPr>
            <a:spLocks noGrp="1"/>
          </p:cNvSpPr>
          <p:nvPr>
            <p:ph type="ftr" sz="quarter" idx="11"/>
          </p:nvPr>
        </p:nvSpPr>
        <p:spPr/>
        <p:txBody>
          <a:bodyPr/>
          <a:lstStyle/>
          <a:p>
            <a:pPr>
              <a:defRPr/>
            </a:pPr>
            <a:r>
              <a:rPr lang="nl-NL"/>
              <a:t>PHYS 3313-001, Spring 2019                      Dr. Jaehoon Yu</a:t>
            </a:r>
            <a:endParaRPr lang="en-US"/>
          </a:p>
        </p:txBody>
      </p:sp>
      <p:graphicFrame>
        <p:nvGraphicFramePr>
          <p:cNvPr id="431106" name="Object 2"/>
          <p:cNvGraphicFramePr>
            <a:graphicFrameLocks noChangeAspect="1"/>
          </p:cNvGraphicFramePr>
          <p:nvPr>
            <p:extLst/>
          </p:nvPr>
        </p:nvGraphicFramePr>
        <p:xfrm>
          <a:off x="3733800" y="2895600"/>
          <a:ext cx="873125" cy="582613"/>
        </p:xfrm>
        <a:graphic>
          <a:graphicData uri="http://schemas.openxmlformats.org/presentationml/2006/ole">
            <mc:AlternateContent xmlns:mc="http://schemas.openxmlformats.org/markup-compatibility/2006">
              <mc:Choice xmlns:v="urn:schemas-microsoft-com:vml" Requires="v">
                <p:oleObj spid="_x0000_s190905" name="Equation" r:id="rId3" imgW="266700" imgH="177800" progId="Equation.DSMT4">
                  <p:embed/>
                </p:oleObj>
              </mc:Choice>
              <mc:Fallback>
                <p:oleObj name="Equation" r:id="rId3" imgW="266700" imgH="177800" progId="Equation.DSMT4">
                  <p:embed/>
                  <p:pic>
                    <p:nvPicPr>
                      <p:cNvPr id="431106" name="Object 2"/>
                      <p:cNvPicPr>
                        <a:picLocks noChangeAspect="1" noChangeArrowheads="1"/>
                      </p:cNvPicPr>
                      <p:nvPr/>
                    </p:nvPicPr>
                    <p:blipFill>
                      <a:blip r:embed="rId4"/>
                      <a:srcRect/>
                      <a:stretch>
                        <a:fillRect/>
                      </a:stretch>
                    </p:blipFill>
                    <p:spPr bwMode="auto">
                      <a:xfrm>
                        <a:off x="3733800" y="2895600"/>
                        <a:ext cx="873125" cy="582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1107" name="Object 3"/>
          <p:cNvGraphicFramePr>
            <a:graphicFrameLocks noChangeAspect="1"/>
          </p:cNvGraphicFramePr>
          <p:nvPr>
            <p:extLst/>
          </p:nvPr>
        </p:nvGraphicFramePr>
        <p:xfrm>
          <a:off x="2238375" y="5105400"/>
          <a:ext cx="1177925" cy="673100"/>
        </p:xfrm>
        <a:graphic>
          <a:graphicData uri="http://schemas.openxmlformats.org/presentationml/2006/ole">
            <mc:AlternateContent xmlns:mc="http://schemas.openxmlformats.org/markup-compatibility/2006">
              <mc:Choice xmlns:v="urn:schemas-microsoft-com:vml" Requires="v">
                <p:oleObj spid="_x0000_s190906" name="Equation" r:id="rId5" imgW="266700" imgH="152400" progId="Equation.DSMT4">
                  <p:embed/>
                </p:oleObj>
              </mc:Choice>
              <mc:Fallback>
                <p:oleObj name="Equation" r:id="rId5" imgW="266700" imgH="152400" progId="Equation.DSMT4">
                  <p:embed/>
                  <p:pic>
                    <p:nvPicPr>
                      <p:cNvPr id="431107" name="Object 3"/>
                      <p:cNvPicPr>
                        <a:picLocks noChangeAspect="1" noChangeArrowheads="1"/>
                      </p:cNvPicPr>
                      <p:nvPr/>
                    </p:nvPicPr>
                    <p:blipFill>
                      <a:blip r:embed="rId6"/>
                      <a:srcRect/>
                      <a:stretch>
                        <a:fillRect/>
                      </a:stretch>
                    </p:blipFill>
                    <p:spPr bwMode="auto">
                      <a:xfrm>
                        <a:off x="2238375" y="5105400"/>
                        <a:ext cx="1177925" cy="673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1108" name="Object 4"/>
          <p:cNvGraphicFramePr>
            <a:graphicFrameLocks noChangeAspect="1"/>
          </p:cNvGraphicFramePr>
          <p:nvPr>
            <p:extLst/>
          </p:nvPr>
        </p:nvGraphicFramePr>
        <p:xfrm>
          <a:off x="3352800" y="5029200"/>
          <a:ext cx="1403350" cy="896938"/>
        </p:xfrm>
        <a:graphic>
          <a:graphicData uri="http://schemas.openxmlformats.org/presentationml/2006/ole">
            <mc:AlternateContent xmlns:mc="http://schemas.openxmlformats.org/markup-compatibility/2006">
              <mc:Choice xmlns:v="urn:schemas-microsoft-com:vml" Requires="v">
                <p:oleObj spid="_x0000_s190907" name="Equation" r:id="rId7" imgW="317500" imgH="203200" progId="Equation.DSMT4">
                  <p:embed/>
                </p:oleObj>
              </mc:Choice>
              <mc:Fallback>
                <p:oleObj name="Equation" r:id="rId7" imgW="317500" imgH="203200" progId="Equation.DSMT4">
                  <p:embed/>
                  <p:pic>
                    <p:nvPicPr>
                      <p:cNvPr id="431108" name="Object 4"/>
                      <p:cNvPicPr>
                        <a:picLocks noChangeAspect="1" noChangeArrowheads="1"/>
                      </p:cNvPicPr>
                      <p:nvPr/>
                    </p:nvPicPr>
                    <p:blipFill>
                      <a:blip r:embed="rId8"/>
                      <a:srcRect/>
                      <a:stretch>
                        <a:fillRect/>
                      </a:stretch>
                    </p:blipFill>
                    <p:spPr bwMode="auto">
                      <a:xfrm>
                        <a:off x="3352800" y="5029200"/>
                        <a:ext cx="1403350" cy="8969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1109" name="Object 5"/>
          <p:cNvGraphicFramePr>
            <a:graphicFrameLocks noChangeAspect="1"/>
          </p:cNvGraphicFramePr>
          <p:nvPr>
            <p:extLst/>
          </p:nvPr>
        </p:nvGraphicFramePr>
        <p:xfrm>
          <a:off x="4713287" y="5181600"/>
          <a:ext cx="1458913" cy="728662"/>
        </p:xfrm>
        <a:graphic>
          <a:graphicData uri="http://schemas.openxmlformats.org/presentationml/2006/ole">
            <mc:AlternateContent xmlns:mc="http://schemas.openxmlformats.org/markup-compatibility/2006">
              <mc:Choice xmlns:v="urn:schemas-microsoft-com:vml" Requires="v">
                <p:oleObj spid="_x0000_s190908" name="Equation" r:id="rId9" imgW="330200" imgH="165100" progId="Equation.DSMT4">
                  <p:embed/>
                </p:oleObj>
              </mc:Choice>
              <mc:Fallback>
                <p:oleObj name="Equation" r:id="rId9" imgW="330200" imgH="165100" progId="Equation.DSMT4">
                  <p:embed/>
                  <p:pic>
                    <p:nvPicPr>
                      <p:cNvPr id="431109" name="Object 5"/>
                      <p:cNvPicPr>
                        <a:picLocks noChangeAspect="1" noChangeArrowheads="1"/>
                      </p:cNvPicPr>
                      <p:nvPr/>
                    </p:nvPicPr>
                    <p:blipFill>
                      <a:blip r:embed="rId10"/>
                      <a:srcRect/>
                      <a:stretch>
                        <a:fillRect/>
                      </a:stretch>
                    </p:blipFill>
                    <p:spPr bwMode="auto">
                      <a:xfrm>
                        <a:off x="4713287" y="5181600"/>
                        <a:ext cx="1458913" cy="7286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1110" name="Object 6"/>
          <p:cNvGraphicFramePr>
            <a:graphicFrameLocks noChangeAspect="1"/>
          </p:cNvGraphicFramePr>
          <p:nvPr>
            <p:extLst/>
          </p:nvPr>
        </p:nvGraphicFramePr>
        <p:xfrm>
          <a:off x="6113463" y="5029200"/>
          <a:ext cx="1458912" cy="896938"/>
        </p:xfrm>
        <a:graphic>
          <a:graphicData uri="http://schemas.openxmlformats.org/presentationml/2006/ole">
            <mc:AlternateContent xmlns:mc="http://schemas.openxmlformats.org/markup-compatibility/2006">
              <mc:Choice xmlns:v="urn:schemas-microsoft-com:vml" Requires="v">
                <p:oleObj spid="_x0000_s190909" name="Equation" r:id="rId11" imgW="330200" imgH="203200" progId="Equation.DSMT4">
                  <p:embed/>
                </p:oleObj>
              </mc:Choice>
              <mc:Fallback>
                <p:oleObj name="Equation" r:id="rId11" imgW="330200" imgH="203200" progId="Equation.DSMT4">
                  <p:embed/>
                  <p:pic>
                    <p:nvPicPr>
                      <p:cNvPr id="431110" name="Object 6"/>
                      <p:cNvPicPr>
                        <a:picLocks noChangeAspect="1" noChangeArrowheads="1"/>
                      </p:cNvPicPr>
                      <p:nvPr/>
                    </p:nvPicPr>
                    <p:blipFill>
                      <a:blip r:embed="rId12"/>
                      <a:srcRect/>
                      <a:stretch>
                        <a:fillRect/>
                      </a:stretch>
                    </p:blipFill>
                    <p:spPr bwMode="auto">
                      <a:xfrm>
                        <a:off x="6113463" y="5029200"/>
                        <a:ext cx="1458912" cy="8969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1113" name="Object 9"/>
          <p:cNvGraphicFramePr>
            <a:graphicFrameLocks noChangeAspect="1"/>
          </p:cNvGraphicFramePr>
          <p:nvPr>
            <p:extLst/>
          </p:nvPr>
        </p:nvGraphicFramePr>
        <p:xfrm>
          <a:off x="4564063" y="2590800"/>
          <a:ext cx="541337" cy="1371600"/>
        </p:xfrm>
        <a:graphic>
          <a:graphicData uri="http://schemas.openxmlformats.org/presentationml/2006/ole">
            <mc:AlternateContent xmlns:mc="http://schemas.openxmlformats.org/markup-compatibility/2006">
              <mc:Choice xmlns:v="urn:schemas-microsoft-com:vml" Requires="v">
                <p:oleObj spid="_x0000_s190910" name="Equation" r:id="rId13" imgW="165100" imgH="419100" progId="Equation.DSMT4">
                  <p:embed/>
                </p:oleObj>
              </mc:Choice>
              <mc:Fallback>
                <p:oleObj name="Equation" r:id="rId13" imgW="165100" imgH="419100" progId="Equation.DSMT4">
                  <p:embed/>
                  <p:pic>
                    <p:nvPicPr>
                      <p:cNvPr id="431113" name="Object 9"/>
                      <p:cNvPicPr>
                        <a:picLocks noChangeAspect="1" noChangeArrowheads="1"/>
                      </p:cNvPicPr>
                      <p:nvPr/>
                    </p:nvPicPr>
                    <p:blipFill>
                      <a:blip r:embed="rId14"/>
                      <a:srcRect/>
                      <a:stretch>
                        <a:fillRect/>
                      </a:stretch>
                    </p:blipFill>
                    <p:spPr bwMode="auto">
                      <a:xfrm>
                        <a:off x="4564063" y="2590800"/>
                        <a:ext cx="541337" cy="1371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985871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6764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rPr>
              <a:t>What is </a:t>
            </a:r>
            <a:r>
              <a:rPr lang="en-US" sz="2000" kern="0" dirty="0">
                <a:solidFill>
                  <a:srgbClr val="3333CC"/>
                </a:solidFill>
                <a:latin typeface="+mn-lt"/>
                <a:ea typeface="ＭＳ Ｐゴシック" pitchFamily="-1" charset="-128"/>
                <a:cs typeface="ＭＳ Ｐゴシック" pitchFamily="-1" charset="-128"/>
              </a:rPr>
              <a:t>the formula for De Broglie Wavelength?</a:t>
            </a: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a:solidFill>
                  <a:srgbClr val="3333CC"/>
                </a:solidFill>
                <a:latin typeface="+mn-lt"/>
                <a:ea typeface="ＭＳ Ｐゴシック" pitchFamily="-1" charset="-128"/>
                <a:cs typeface="ＭＳ Ｐゴシック" pitchFamily="-1" charset="-128"/>
              </a:rPr>
              <a:t>(a) for a tennis ball, </a:t>
            </a:r>
            <a:r>
              <a:rPr lang="en-US" sz="2000" kern="0" dirty="0" err="1">
                <a:solidFill>
                  <a:srgbClr val="3333CC"/>
                </a:solidFill>
                <a:latin typeface="+mn-lt"/>
                <a:ea typeface="ＭＳ Ｐゴシック" pitchFamily="-1" charset="-128"/>
                <a:cs typeface="ＭＳ Ｐゴシック" pitchFamily="-1" charset="-128"/>
              </a:rPr>
              <a:t>m</a:t>
            </a:r>
            <a:r>
              <a:rPr lang="en-US" sz="2000" kern="0" dirty="0">
                <a:solidFill>
                  <a:srgbClr val="3333CC"/>
                </a:solidFill>
                <a:latin typeface="+mn-lt"/>
                <a:ea typeface="ＭＳ Ｐゴシック" pitchFamily="-1" charset="-128"/>
                <a:cs typeface="ＭＳ Ｐゴシック" pitchFamily="-1" charset="-128"/>
              </a:rPr>
              <a:t>=0.057kg.</a:t>
            </a:r>
          </a:p>
          <a:p>
            <a:pPr marL="342900" lvl="0" indent="-342900">
              <a:spcBef>
                <a:spcPct val="20000"/>
              </a:spcBef>
              <a:buFontTx/>
              <a:buChar char="•"/>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a:solidFill>
                  <a:srgbClr val="3333CC"/>
                </a:solidFill>
                <a:latin typeface="+mn-lt"/>
                <a:ea typeface="ＭＳ Ｐゴシック" pitchFamily="-1" charset="-128"/>
                <a:cs typeface="ＭＳ Ｐゴシック" pitchFamily="-1" charset="-128"/>
              </a:rPr>
              <a:t>(</a:t>
            </a:r>
            <a:r>
              <a:rPr lang="en-US" sz="2000" kern="0" dirty="0" err="1">
                <a:solidFill>
                  <a:srgbClr val="3333CC"/>
                </a:solidFill>
                <a:latin typeface="+mn-lt"/>
                <a:ea typeface="ＭＳ Ｐゴシック" pitchFamily="-1" charset="-128"/>
                <a:cs typeface="ＭＳ Ｐゴシック" pitchFamily="-1" charset="-128"/>
              </a:rPr>
              <a:t>b</a:t>
            </a:r>
            <a:r>
              <a:rPr lang="en-US" sz="2000" kern="0" dirty="0">
                <a:solidFill>
                  <a:srgbClr val="3333CC"/>
                </a:solidFill>
                <a:latin typeface="+mn-lt"/>
                <a:ea typeface="ＭＳ Ｐゴシック" pitchFamily="-1" charset="-128"/>
                <a:cs typeface="ＭＳ Ｐゴシック" pitchFamily="-1" charset="-128"/>
              </a:rPr>
              <a:t>) for electron with 50eV KE, since KE is small, we can use non-relativistic expression of electron momentum!</a:t>
            </a:r>
          </a:p>
          <a:p>
            <a:pPr marL="342900" lvl="0" indent="-342900">
              <a:spcBef>
                <a:spcPct val="20000"/>
              </a:spcBef>
              <a:buFontTx/>
              <a:buChar char="•"/>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a:solidFill>
                  <a:srgbClr val="3333CC"/>
                </a:solidFill>
                <a:latin typeface="+mn-lt"/>
                <a:ea typeface="ＭＳ Ｐゴシック" pitchFamily="-1" charset="-128"/>
                <a:cs typeface="ＭＳ Ｐゴシック" pitchFamily="-1" charset="-128"/>
              </a:rPr>
              <a:t>What are the wavelengths of you running at the speed of 2m/s?  What about your car of 2 metric tons at 100mph?  How about the proton with 14TeV kinetic energy?</a:t>
            </a:r>
          </a:p>
          <a:p>
            <a:pPr marL="342900" lvl="0" indent="-342900">
              <a:spcBef>
                <a:spcPct val="20000"/>
              </a:spcBef>
              <a:buFontTx/>
              <a:buChar char="•"/>
              <a:defRPr/>
            </a:pPr>
            <a:r>
              <a:rPr lang="en-US" sz="2000" kern="0" dirty="0">
                <a:solidFill>
                  <a:srgbClr val="3333CC"/>
                </a:solidFill>
                <a:latin typeface="+mn-lt"/>
                <a:ea typeface="ＭＳ Ｐゴシック" pitchFamily="-1" charset="-128"/>
                <a:cs typeface="ＭＳ Ｐゴシック" pitchFamily="-1" charset="-128"/>
              </a:rPr>
              <a:t>What is the momentum of the photon from a green laser (</a:t>
            </a:r>
            <a:r>
              <a:rPr lang="en-US" sz="2000" kern="0" dirty="0" err="1">
                <a:solidFill>
                  <a:srgbClr val="3333CC"/>
                </a:solidFill>
                <a:latin typeface="Symbol" charset="2"/>
                <a:ea typeface="ＭＳ Ｐゴシック" pitchFamily="-1" charset="-128"/>
                <a:cs typeface="Symbol" charset="2"/>
              </a:rPr>
              <a:t>λ</a:t>
            </a:r>
            <a:r>
              <a:rPr lang="en-US" sz="2000" kern="0" dirty="0">
                <a:solidFill>
                  <a:srgbClr val="3333CC"/>
                </a:solidFill>
                <a:latin typeface="+mn-lt"/>
                <a:ea typeface="ＭＳ Ｐゴシック" pitchFamily="-1" charset="-128"/>
                <a:cs typeface="ＭＳ Ｐゴシック" pitchFamily="-1" charset="-128"/>
              </a:rPr>
              <a:t>=532nm)?  </a:t>
            </a: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914400"/>
          </a:xfrm>
        </p:spPr>
        <p:txBody>
          <a:bodyPr/>
          <a:lstStyle/>
          <a:p>
            <a:pPr marL="0" indent="0" eaLnBrk="1" hangingPunct="1">
              <a:spcBef>
                <a:spcPts val="0"/>
              </a:spcBef>
              <a:buNone/>
            </a:pPr>
            <a:r>
              <a:rPr lang="en-US" sz="2000" dirty="0">
                <a:cs typeface="ＭＳ Ｐゴシック" pitchFamily="-84" charset="-128"/>
              </a:rPr>
              <a:t>Calculate the De Broglie wavelength of (a) a tennis ball of mass 57g traveling 25m/s (about 56mph) and (</a:t>
            </a:r>
            <a:r>
              <a:rPr lang="en-US" sz="2000" dirty="0" err="1">
                <a:cs typeface="ＭＳ Ｐゴシック" pitchFamily="-84" charset="-128"/>
              </a:rPr>
              <a:t>b</a:t>
            </a:r>
            <a:r>
              <a:rPr lang="en-US" sz="2000" dirty="0">
                <a:cs typeface="ＭＳ Ｐゴシック" pitchFamily="-84" charset="-128"/>
              </a:rPr>
              <a:t>) an electron with kinetic energy 50eV.</a:t>
            </a: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a:cs typeface="ＭＳ Ｐゴシック" pitchFamily="-84" charset="-128"/>
              </a:rPr>
              <a:t>Ex 5.2: De Broglie Wavelength</a:t>
            </a:r>
          </a:p>
        </p:txBody>
      </p:sp>
      <p:sp>
        <p:nvSpPr>
          <p:cNvPr id="5" name="Date Placeholder 4"/>
          <p:cNvSpPr>
            <a:spLocks noGrp="1"/>
          </p:cNvSpPr>
          <p:nvPr>
            <p:ph type="dt" sz="half" idx="10"/>
          </p:nvPr>
        </p:nvSpPr>
        <p:spPr/>
        <p:txBody>
          <a:bodyPr/>
          <a:lstStyle/>
          <a:p>
            <a:pPr>
              <a:defRPr/>
            </a:pPr>
            <a:r>
              <a:rPr lang="en-US"/>
              <a:t>Mon. March 25,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7" name="Footer Placeholder 6"/>
          <p:cNvSpPr>
            <a:spLocks noGrp="1"/>
          </p:cNvSpPr>
          <p:nvPr>
            <p:ph type="ftr" sz="quarter" idx="11"/>
          </p:nvPr>
        </p:nvSpPr>
        <p:spPr/>
        <p:txBody>
          <a:bodyPr/>
          <a:lstStyle/>
          <a:p>
            <a:pPr>
              <a:defRPr/>
            </a:pPr>
            <a:r>
              <a:rPr lang="nl-NL"/>
              <a:t>PHYS 3313-001, Spring 2019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4155721942"/>
              </p:ext>
            </p:extLst>
          </p:nvPr>
        </p:nvGraphicFramePr>
        <p:xfrm>
          <a:off x="5334000" y="1447800"/>
          <a:ext cx="920175" cy="920175"/>
        </p:xfrm>
        <a:graphic>
          <a:graphicData uri="http://schemas.openxmlformats.org/presentationml/2006/ole">
            <mc:AlternateContent xmlns:mc="http://schemas.openxmlformats.org/markup-compatibility/2006">
              <mc:Choice xmlns:v="urn:schemas-microsoft-com:vml" Requires="v">
                <p:oleObj spid="_x0000_s190125" name="Equation" r:id="rId3" imgW="419100" imgH="419100" progId="Equation.DSMT4">
                  <p:embed/>
                </p:oleObj>
              </mc:Choice>
              <mc:Fallback>
                <p:oleObj name="Equation" r:id="rId3" imgW="419100" imgH="419100" progId="Equation.DSMT4">
                  <p:embed/>
                  <p:pic>
                    <p:nvPicPr>
                      <p:cNvPr id="488459" name="Object 11"/>
                      <p:cNvPicPr>
                        <a:picLocks noChangeAspect="1" noChangeArrowheads="1"/>
                      </p:cNvPicPr>
                      <p:nvPr/>
                    </p:nvPicPr>
                    <p:blipFill>
                      <a:blip r:embed="rId4"/>
                      <a:srcRect/>
                      <a:stretch>
                        <a:fillRect/>
                      </a:stretch>
                    </p:blipFill>
                    <p:spPr bwMode="auto">
                      <a:xfrm>
                        <a:off x="5334000" y="1447800"/>
                        <a:ext cx="920175" cy="920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nvPr>
        </p:nvGraphicFramePr>
        <p:xfrm>
          <a:off x="946150" y="2479675"/>
          <a:ext cx="1173163" cy="920750"/>
        </p:xfrm>
        <a:graphic>
          <a:graphicData uri="http://schemas.openxmlformats.org/presentationml/2006/ole">
            <mc:AlternateContent xmlns:mc="http://schemas.openxmlformats.org/markup-compatibility/2006">
              <mc:Choice xmlns:v="urn:schemas-microsoft-com:vml" Requires="v">
                <p:oleObj spid="_x0000_s190126" name="Equation" r:id="rId5" imgW="533400" imgH="419100" progId="Equation.DSMT4">
                  <p:embed/>
                </p:oleObj>
              </mc:Choice>
              <mc:Fallback>
                <p:oleObj name="Equation" r:id="rId5" imgW="533400" imgH="419100" progId="Equation.DSMT4">
                  <p:embed/>
                  <p:pic>
                    <p:nvPicPr>
                      <p:cNvPr id="488460" name="Object 12"/>
                      <p:cNvPicPr>
                        <a:picLocks noChangeAspect="1" noChangeArrowheads="1"/>
                      </p:cNvPicPr>
                      <p:nvPr/>
                    </p:nvPicPr>
                    <p:blipFill>
                      <a:blip r:embed="rId6"/>
                      <a:srcRect/>
                      <a:stretch>
                        <a:fillRect/>
                      </a:stretch>
                    </p:blipFill>
                    <p:spPr bwMode="auto">
                      <a:xfrm>
                        <a:off x="946150" y="2479675"/>
                        <a:ext cx="1173163" cy="920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8461" name="Object 13"/>
          <p:cNvGraphicFramePr>
            <a:graphicFrameLocks noChangeAspect="1"/>
          </p:cNvGraphicFramePr>
          <p:nvPr>
            <p:extLst/>
          </p:nvPr>
        </p:nvGraphicFramePr>
        <p:xfrm>
          <a:off x="622300" y="4343400"/>
          <a:ext cx="1060450" cy="833438"/>
        </p:xfrm>
        <a:graphic>
          <a:graphicData uri="http://schemas.openxmlformats.org/presentationml/2006/ole">
            <mc:AlternateContent xmlns:mc="http://schemas.openxmlformats.org/markup-compatibility/2006">
              <mc:Choice xmlns:v="urn:schemas-microsoft-com:vml" Requires="v">
                <p:oleObj spid="_x0000_s190127" name="Equation" r:id="rId7" imgW="533400" imgH="419100" progId="Equation.DSMT4">
                  <p:embed/>
                </p:oleObj>
              </mc:Choice>
              <mc:Fallback>
                <p:oleObj name="Equation" r:id="rId7" imgW="533400" imgH="419100" progId="Equation.DSMT4">
                  <p:embed/>
                  <p:pic>
                    <p:nvPicPr>
                      <p:cNvPr id="488461" name="Object 13"/>
                      <p:cNvPicPr>
                        <a:picLocks noChangeAspect="1" noChangeArrowheads="1"/>
                      </p:cNvPicPr>
                      <p:nvPr/>
                    </p:nvPicPr>
                    <p:blipFill>
                      <a:blip r:embed="rId8"/>
                      <a:srcRect/>
                      <a:stretch>
                        <a:fillRect/>
                      </a:stretch>
                    </p:blipFill>
                    <p:spPr bwMode="auto">
                      <a:xfrm>
                        <a:off x="622300" y="4343400"/>
                        <a:ext cx="1060450" cy="8334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nvPr>
        </p:nvGraphicFramePr>
        <p:xfrm>
          <a:off x="1646238" y="4343400"/>
          <a:ext cx="1312862" cy="884238"/>
        </p:xfrm>
        <a:graphic>
          <a:graphicData uri="http://schemas.openxmlformats.org/presentationml/2006/ole">
            <mc:AlternateContent xmlns:mc="http://schemas.openxmlformats.org/markup-compatibility/2006">
              <mc:Choice xmlns:v="urn:schemas-microsoft-com:vml" Requires="v">
                <p:oleObj spid="_x0000_s190128" name="Equation" r:id="rId9" imgW="660400" imgH="444500" progId="Equation.DSMT4">
                  <p:embed/>
                </p:oleObj>
              </mc:Choice>
              <mc:Fallback>
                <p:oleObj name="Equation" r:id="rId9" imgW="660400" imgH="444500" progId="Equation.DSMT4">
                  <p:embed/>
                  <p:pic>
                    <p:nvPicPr>
                      <p:cNvPr id="488462" name="Object 14"/>
                      <p:cNvPicPr>
                        <a:picLocks noChangeAspect="1" noChangeArrowheads="1"/>
                      </p:cNvPicPr>
                      <p:nvPr/>
                    </p:nvPicPr>
                    <p:blipFill>
                      <a:blip r:embed="rId10"/>
                      <a:srcRect/>
                      <a:stretch>
                        <a:fillRect/>
                      </a:stretch>
                    </p:blipFill>
                    <p:spPr bwMode="auto">
                      <a:xfrm>
                        <a:off x="1646238" y="4343400"/>
                        <a:ext cx="1312862" cy="884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8463" name="Object 15"/>
          <p:cNvGraphicFramePr>
            <a:graphicFrameLocks noChangeAspect="1"/>
          </p:cNvGraphicFramePr>
          <p:nvPr>
            <p:extLst/>
          </p:nvPr>
        </p:nvGraphicFramePr>
        <p:xfrm>
          <a:off x="2992438" y="4322763"/>
          <a:ext cx="1566862" cy="935037"/>
        </p:xfrm>
        <a:graphic>
          <a:graphicData uri="http://schemas.openxmlformats.org/presentationml/2006/ole">
            <mc:AlternateContent xmlns:mc="http://schemas.openxmlformats.org/markup-compatibility/2006">
              <mc:Choice xmlns:v="urn:schemas-microsoft-com:vml" Requires="v">
                <p:oleObj spid="_x0000_s190129" name="Equation" r:id="rId11" imgW="787400" imgH="469900" progId="Equation.DSMT4">
                  <p:embed/>
                </p:oleObj>
              </mc:Choice>
              <mc:Fallback>
                <p:oleObj name="Equation" r:id="rId11" imgW="787400" imgH="469900" progId="Equation.DSMT4">
                  <p:embed/>
                  <p:pic>
                    <p:nvPicPr>
                      <p:cNvPr id="488463" name="Object 15"/>
                      <p:cNvPicPr>
                        <a:picLocks noChangeAspect="1" noChangeArrowheads="1"/>
                      </p:cNvPicPr>
                      <p:nvPr/>
                    </p:nvPicPr>
                    <p:blipFill>
                      <a:blip r:embed="rId12"/>
                      <a:srcRect/>
                      <a:stretch>
                        <a:fillRect/>
                      </a:stretch>
                    </p:blipFill>
                    <p:spPr bwMode="auto">
                      <a:xfrm>
                        <a:off x="2992438" y="4322763"/>
                        <a:ext cx="1566862" cy="9350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8464" name="Object 16"/>
          <p:cNvGraphicFramePr>
            <a:graphicFrameLocks noChangeAspect="1"/>
          </p:cNvGraphicFramePr>
          <p:nvPr>
            <p:extLst/>
          </p:nvPr>
        </p:nvGraphicFramePr>
        <p:xfrm>
          <a:off x="4519613" y="4343400"/>
          <a:ext cx="3989387" cy="808038"/>
        </p:xfrm>
        <a:graphic>
          <a:graphicData uri="http://schemas.openxmlformats.org/presentationml/2006/ole">
            <mc:AlternateContent xmlns:mc="http://schemas.openxmlformats.org/markup-compatibility/2006">
              <mc:Choice xmlns:v="urn:schemas-microsoft-com:vml" Requires="v">
                <p:oleObj spid="_x0000_s190130" name="Equation" r:id="rId13" imgW="2006600" imgH="406400" progId="Equation.DSMT4">
                  <p:embed/>
                </p:oleObj>
              </mc:Choice>
              <mc:Fallback>
                <p:oleObj name="Equation" r:id="rId13" imgW="2006600" imgH="406400" progId="Equation.DSMT4">
                  <p:embed/>
                  <p:pic>
                    <p:nvPicPr>
                      <p:cNvPr id="488464" name="Object 16"/>
                      <p:cNvPicPr>
                        <a:picLocks noChangeAspect="1" noChangeArrowheads="1"/>
                      </p:cNvPicPr>
                      <p:nvPr/>
                    </p:nvPicPr>
                    <p:blipFill>
                      <a:blip r:embed="rId14"/>
                      <a:srcRect/>
                      <a:stretch>
                        <a:fillRect/>
                      </a:stretch>
                    </p:blipFill>
                    <p:spPr bwMode="auto">
                      <a:xfrm>
                        <a:off x="4519613" y="4343400"/>
                        <a:ext cx="3989387" cy="808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8465" name="Object 17"/>
          <p:cNvGraphicFramePr>
            <a:graphicFrameLocks noChangeAspect="1"/>
          </p:cNvGraphicFramePr>
          <p:nvPr>
            <p:extLst/>
          </p:nvPr>
        </p:nvGraphicFramePr>
        <p:xfrm>
          <a:off x="2155825" y="2438400"/>
          <a:ext cx="3683000" cy="919163"/>
        </p:xfrm>
        <a:graphic>
          <a:graphicData uri="http://schemas.openxmlformats.org/presentationml/2006/ole">
            <mc:AlternateContent xmlns:mc="http://schemas.openxmlformats.org/markup-compatibility/2006">
              <mc:Choice xmlns:v="urn:schemas-microsoft-com:vml" Requires="v">
                <p:oleObj spid="_x0000_s190131" name="Equation" r:id="rId15" imgW="1676400" imgH="419100" progId="Equation.DSMT4">
                  <p:embed/>
                </p:oleObj>
              </mc:Choice>
              <mc:Fallback>
                <p:oleObj name="Equation" r:id="rId15" imgW="1676400" imgH="419100" progId="Equation.DSMT4">
                  <p:embed/>
                  <p:pic>
                    <p:nvPicPr>
                      <p:cNvPr id="488465" name="Object 17"/>
                      <p:cNvPicPr>
                        <a:picLocks noChangeAspect="1" noChangeArrowheads="1"/>
                      </p:cNvPicPr>
                      <p:nvPr/>
                    </p:nvPicPr>
                    <p:blipFill>
                      <a:blip r:embed="rId16"/>
                      <a:srcRect/>
                      <a:stretch>
                        <a:fillRect/>
                      </a:stretch>
                    </p:blipFill>
                    <p:spPr bwMode="auto">
                      <a:xfrm>
                        <a:off x="2155825" y="2438400"/>
                        <a:ext cx="3683000" cy="919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 name="TextBox 14">
            <a:extLst>
              <a:ext uri="{FF2B5EF4-FFF2-40B4-BE49-F238E27FC236}">
                <a16:creationId xmlns:a16="http://schemas.microsoft.com/office/drawing/2014/main" id="{00C74784-7C0B-174C-9E61-FCA96E67F81C}"/>
              </a:ext>
            </a:extLst>
          </p:cNvPr>
          <p:cNvSpPr txBox="1"/>
          <p:nvPr/>
        </p:nvSpPr>
        <p:spPr>
          <a:xfrm>
            <a:off x="5943600" y="2438400"/>
            <a:ext cx="2892778" cy="1015663"/>
          </a:xfrm>
          <a:prstGeom prst="rect">
            <a:avLst/>
          </a:prstGeom>
          <a:noFill/>
        </p:spPr>
        <p:txBody>
          <a:bodyPr wrap="square" rtlCol="0">
            <a:spAutoFit/>
          </a:bodyPr>
          <a:lstStyle/>
          <a:p>
            <a:r>
              <a:rPr lang="en-US" sz="2000" dirty="0">
                <a:solidFill>
                  <a:srgbClr val="FF0000"/>
                </a:solidFill>
                <a:latin typeface="+mj-lt"/>
              </a:rPr>
              <a:t>This is why we don’t observe a wave-like properties for a macroscopic objects.</a:t>
            </a:r>
          </a:p>
        </p:txBody>
      </p:sp>
    </p:spTree>
    <p:extLst>
      <p:ext uri="{BB962C8B-B14F-4D97-AF65-F5344CB8AC3E}">
        <p14:creationId xmlns:p14="http://schemas.microsoft.com/office/powerpoint/2010/main" val="2035300270"/>
      </p:ext>
    </p:extLst>
  </p:cSld>
  <p:clrMapOvr>
    <a:masterClrMapping/>
  </p:clrMapOvr>
  <p:transition/>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44231</TotalTime>
  <Words>2130</Words>
  <Application>Microsoft Macintosh PowerPoint</Application>
  <PresentationFormat>On-screen Show (4:3)</PresentationFormat>
  <Paragraphs>261</Paragraphs>
  <Slides>24</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Arial Narrow</vt:lpstr>
      <vt:lpstr>Monotype Corsiva</vt:lpstr>
      <vt:lpstr>Symbol</vt:lpstr>
      <vt:lpstr>Times</vt:lpstr>
      <vt:lpstr>Times New Roman</vt:lpstr>
      <vt:lpstr>Wingdings</vt:lpstr>
      <vt:lpstr>phys1443-spring02</vt:lpstr>
      <vt:lpstr>Equation</vt:lpstr>
      <vt:lpstr>PHYS 3313 – Section 001 Lecture #16</vt:lpstr>
      <vt:lpstr>Announcements</vt:lpstr>
      <vt:lpstr>Special Project #6</vt:lpstr>
      <vt:lpstr>X-Ray Scattering</vt:lpstr>
      <vt:lpstr>Bragg’s Law</vt:lpstr>
      <vt:lpstr>The Bragg Spectrometer</vt:lpstr>
      <vt:lpstr>Ex 5.1: Bragg’s Law</vt:lpstr>
      <vt:lpstr>De Broglie Waves</vt:lpstr>
      <vt:lpstr>Ex 5.2: De Broglie Wavelength</vt:lpstr>
      <vt:lpstr>Bohr’s Quantization Condition</vt:lpstr>
      <vt:lpstr>Electron Scattering</vt:lpstr>
      <vt:lpstr>PowerPoint Presentation</vt:lpstr>
      <vt:lpstr>Wave Motion</vt:lpstr>
      <vt:lpstr>Wave Properties</vt:lpstr>
      <vt:lpstr>Principle of Superposition</vt:lpstr>
      <vt:lpstr>Fourier Series</vt:lpstr>
      <vt:lpstr>Wave Packet Envelope</vt:lpstr>
      <vt:lpstr>Gaussian Function</vt:lpstr>
      <vt:lpstr>Waves or Particles?</vt:lpstr>
      <vt:lpstr>Electron Double-Slit Experiment</vt:lpstr>
      <vt:lpstr>Wave particle duality solution</vt:lpstr>
      <vt:lpstr>Uncertainty Principles</vt:lpstr>
      <vt:lpstr>Probability, Wave Functions, and the Copenhagen Interpretation</vt:lpstr>
      <vt:lpstr>The Copenhagen Interpretation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953</cp:revision>
  <cp:lastPrinted>2019-03-25T20:21:27Z</cp:lastPrinted>
  <dcterms:created xsi:type="dcterms:W3CDTF">2012-08-27T21:13:02Z</dcterms:created>
  <dcterms:modified xsi:type="dcterms:W3CDTF">2019-03-25T21:24:35Z</dcterms:modified>
</cp:coreProperties>
</file>