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639" r:id="rId3"/>
    <p:sldId id="772" r:id="rId4"/>
    <p:sldId id="741" r:id="rId5"/>
    <p:sldId id="742" r:id="rId6"/>
    <p:sldId id="743" r:id="rId7"/>
    <p:sldId id="744" r:id="rId8"/>
    <p:sldId id="745" r:id="rId9"/>
    <p:sldId id="746" r:id="rId10"/>
    <p:sldId id="747" r:id="rId11"/>
    <p:sldId id="748" r:id="rId12"/>
    <p:sldId id="749" r:id="rId13"/>
    <p:sldId id="773" r:id="rId14"/>
    <p:sldId id="774" r:id="rId15"/>
    <p:sldId id="750" r:id="rId16"/>
    <p:sldId id="751" r:id="rId17"/>
    <p:sldId id="752" r:id="rId18"/>
    <p:sldId id="753" r:id="rId19"/>
    <p:sldId id="755" r:id="rId20"/>
    <p:sldId id="756" r:id="rId21"/>
    <p:sldId id="757" r:id="rId22"/>
    <p:sldId id="758" r:id="rId23"/>
    <p:sldId id="759" r:id="rId24"/>
    <p:sldId id="760"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72"/>
    <p:restoredTop sz="96291"/>
  </p:normalViewPr>
  <p:slideViewPr>
    <p:cSldViewPr>
      <p:cViewPr varScale="1">
        <p:scale>
          <a:sx n="106" d="100"/>
          <a:sy n="106" d="100"/>
        </p:scale>
        <p:origin x="2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5" Type="http://schemas.openxmlformats.org/officeDocument/2006/relationships/image" Target="../media/image75.emf"/><Relationship Id="rId4" Type="http://schemas.openxmlformats.org/officeDocument/2006/relationships/image" Target="../media/image7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image" Target="../media/image85.emf"/><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 Id="rId9" Type="http://schemas.openxmlformats.org/officeDocument/2006/relationships/image" Target="../media/image9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21</a:t>
            </a:fld>
            <a:endParaRPr lang="en-US"/>
          </a:p>
        </p:txBody>
      </p:sp>
    </p:spTree>
    <p:extLst>
      <p:ext uri="{BB962C8B-B14F-4D97-AF65-F5344CB8AC3E}">
        <p14:creationId xmlns:p14="http://schemas.microsoft.com/office/powerpoint/2010/main" val="134086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22</a:t>
            </a:fld>
            <a:endParaRPr lang="en-US"/>
          </a:p>
        </p:txBody>
      </p:sp>
    </p:spTree>
    <p:extLst>
      <p:ext uri="{BB962C8B-B14F-4D97-AF65-F5344CB8AC3E}">
        <p14:creationId xmlns:p14="http://schemas.microsoft.com/office/powerpoint/2010/main" val="37801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a:extLst>
              <a:ext uri="{FF2B5EF4-FFF2-40B4-BE49-F238E27FC236}">
                <a16:creationId xmlns:a16="http://schemas.microsoft.com/office/drawing/2014/main" id="{FD90B7E2-7A51-D747-84A2-14E3BE625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564" y="6316796"/>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7"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5151534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5543756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March 25,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a:t>PHYS 3313-001, Spring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8" name="Picture 7">
            <a:extLst>
              <a:ext uri="{FF2B5EF4-FFF2-40B4-BE49-F238E27FC236}">
                <a16:creationId xmlns:a16="http://schemas.microsoft.com/office/drawing/2014/main" id="{A051F849-A541-B441-B49D-8B90865F6DA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64764" y="6316796"/>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9.emf"/><Relationship Id="rId18" Type="http://schemas.openxmlformats.org/officeDocument/2006/relationships/oleObject" Target="../embeddings/oleObject32.bin"/><Relationship Id="rId3" Type="http://schemas.openxmlformats.org/officeDocument/2006/relationships/image" Target="../media/image44.jpeg"/><Relationship Id="rId21" Type="http://schemas.openxmlformats.org/officeDocument/2006/relationships/image" Target="../media/image43.emf"/><Relationship Id="rId7" Type="http://schemas.openxmlformats.org/officeDocument/2006/relationships/image" Target="../media/image36.emf"/><Relationship Id="rId12" Type="http://schemas.openxmlformats.org/officeDocument/2006/relationships/oleObject" Target="../embeddings/oleObject29.bin"/><Relationship Id="rId17" Type="http://schemas.openxmlformats.org/officeDocument/2006/relationships/image" Target="../media/image41.emf"/><Relationship Id="rId2" Type="http://schemas.openxmlformats.org/officeDocument/2006/relationships/slideLayout" Target="../slideLayouts/slideLayout13.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38.emf"/><Relationship Id="rId5" Type="http://schemas.openxmlformats.org/officeDocument/2006/relationships/image" Target="../media/image35.emf"/><Relationship Id="rId15" Type="http://schemas.openxmlformats.org/officeDocument/2006/relationships/image" Target="../media/image40.emf"/><Relationship Id="rId10" Type="http://schemas.openxmlformats.org/officeDocument/2006/relationships/oleObject" Target="../embeddings/oleObject28.bin"/><Relationship Id="rId19" Type="http://schemas.openxmlformats.org/officeDocument/2006/relationships/image" Target="../media/image42.emf"/><Relationship Id="rId4" Type="http://schemas.openxmlformats.org/officeDocument/2006/relationships/oleObject" Target="../embeddings/oleObject25.bin"/><Relationship Id="rId9" Type="http://schemas.openxmlformats.org/officeDocument/2006/relationships/image" Target="../media/image37.emf"/><Relationship Id="rId14" Type="http://schemas.openxmlformats.org/officeDocument/2006/relationships/oleObject" Target="../embeddings/oleObject30.bin"/></Relationships>
</file>

<file path=ppt/slides/_rels/slide1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6.jpeg"/><Relationship Id="rId7" Type="http://schemas.openxmlformats.org/officeDocument/2006/relationships/oleObject" Target="../embeddings/oleObject34.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54.emf"/><Relationship Id="rId2" Type="http://schemas.openxmlformats.org/officeDocument/2006/relationships/slideLayout" Target="../slideLayouts/slideLayout12.xml"/><Relationship Id="rId16" Type="http://schemas.openxmlformats.org/officeDocument/2006/relationships/image" Target="../media/image56.emf"/><Relationship Id="rId1" Type="http://schemas.openxmlformats.org/officeDocument/2006/relationships/vmlDrawing" Target="../drawings/vmlDrawing7.vml"/><Relationship Id="rId6" Type="http://schemas.openxmlformats.org/officeDocument/2006/relationships/image" Target="../media/image51.e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38.bin"/><Relationship Id="rId14" Type="http://schemas.openxmlformats.org/officeDocument/2006/relationships/image" Target="../media/image5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1.emf"/><Relationship Id="rId3" Type="http://schemas.openxmlformats.org/officeDocument/2006/relationships/image" Target="../media/image63.jpeg"/><Relationship Id="rId7" Type="http://schemas.openxmlformats.org/officeDocument/2006/relationships/image" Target="../media/image58.emf"/><Relationship Id="rId12"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60.emf"/><Relationship Id="rId5" Type="http://schemas.openxmlformats.org/officeDocument/2006/relationships/image" Target="../media/image57.emf"/><Relationship Id="rId15" Type="http://schemas.openxmlformats.org/officeDocument/2006/relationships/image" Target="../media/image62.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9.emf"/><Relationship Id="rId14" Type="http://schemas.openxmlformats.org/officeDocument/2006/relationships/oleObject" Target="../embeddings/oleObject4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2.emf"/><Relationship Id="rId3" Type="http://schemas.openxmlformats.org/officeDocument/2006/relationships/image" Target="../media/image68.jpeg"/><Relationship Id="rId7" Type="http://schemas.openxmlformats.org/officeDocument/2006/relationships/image" Target="../media/image65.emf"/><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49.bin"/><Relationship Id="rId11" Type="http://schemas.openxmlformats.org/officeDocument/2006/relationships/image" Target="../media/image67.emf"/><Relationship Id="rId5" Type="http://schemas.openxmlformats.org/officeDocument/2006/relationships/image" Target="../media/image64.emf"/><Relationship Id="rId15" Type="http://schemas.openxmlformats.org/officeDocument/2006/relationships/image" Target="../media/image3.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6.emf"/><Relationship Id="rId1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70.emf"/><Relationship Id="rId4" Type="http://schemas.openxmlformats.org/officeDocument/2006/relationships/image" Target="../media/image69.emf"/></Relationships>
</file>

<file path=ppt/slides/_rels/slide1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75.e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72.e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74.emf"/><Relationship Id="rId4" Type="http://schemas.openxmlformats.org/officeDocument/2006/relationships/image" Target="../media/image71.emf"/><Relationship Id="rId9" Type="http://schemas.openxmlformats.org/officeDocument/2006/relationships/oleObject" Target="../embeddings/oleObject56.bin"/></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77.e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59.bin"/><Relationship Id="rId5" Type="http://schemas.openxmlformats.org/officeDocument/2006/relationships/image" Target="../media/image76.emf"/><Relationship Id="rId4"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oleObject" Target="../embeddings/oleObject64.bin"/><Relationship Id="rId18" Type="http://schemas.openxmlformats.org/officeDocument/2006/relationships/image" Target="../media/image91.emf"/><Relationship Id="rId3" Type="http://schemas.openxmlformats.org/officeDocument/2006/relationships/notesSlide" Target="../notesSlides/notesSlide3.xml"/><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88.emf"/><Relationship Id="rId17" Type="http://schemas.openxmlformats.org/officeDocument/2006/relationships/oleObject" Target="../embeddings/oleObject66.bin"/><Relationship Id="rId2" Type="http://schemas.openxmlformats.org/officeDocument/2006/relationships/slideLayout" Target="../slideLayouts/slideLayout13.xml"/><Relationship Id="rId16" Type="http://schemas.openxmlformats.org/officeDocument/2006/relationships/image" Target="../media/image90.emf"/><Relationship Id="rId20" Type="http://schemas.openxmlformats.org/officeDocument/2006/relationships/image" Target="../media/image92.emf"/><Relationship Id="rId1" Type="http://schemas.openxmlformats.org/officeDocument/2006/relationships/vmlDrawing" Target="../drawings/vmlDrawing13.vml"/><Relationship Id="rId6" Type="http://schemas.openxmlformats.org/officeDocument/2006/relationships/image" Target="../media/image85.e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87.emf"/><Relationship Id="rId19" Type="http://schemas.openxmlformats.org/officeDocument/2006/relationships/oleObject" Target="../embeddings/oleObject67.bin"/><Relationship Id="rId4" Type="http://schemas.openxmlformats.org/officeDocument/2006/relationships/image" Target="../media/image94.jpeg"/><Relationship Id="rId9" Type="http://schemas.openxmlformats.org/officeDocument/2006/relationships/oleObject" Target="../embeddings/oleObject62.bin"/><Relationship Id="rId14" Type="http://schemas.openxmlformats.org/officeDocument/2006/relationships/image" Target="../media/image89.emf"/><Relationship Id="rId22" Type="http://schemas.openxmlformats.org/officeDocument/2006/relationships/image" Target="../media/image93.emf"/></Relationships>
</file>

<file path=ppt/slides/_rels/slide23.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96.emf"/><Relationship Id="rId5" Type="http://schemas.openxmlformats.org/officeDocument/2006/relationships/oleObject" Target="../embeddings/oleObject70.bin"/><Relationship Id="rId4" Type="http://schemas.openxmlformats.org/officeDocument/2006/relationships/image" Target="../media/image9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8.bin"/><Relationship Id="rId18" Type="http://schemas.openxmlformats.org/officeDocument/2006/relationships/image" Target="../media/image20.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7.emf"/><Relationship Id="rId17" Type="http://schemas.openxmlformats.org/officeDocument/2006/relationships/oleObject" Target="../embeddings/oleObject10.bin"/><Relationship Id="rId2" Type="http://schemas.openxmlformats.org/officeDocument/2006/relationships/slideLayout" Target="../slideLayouts/slideLayout13.xml"/><Relationship Id="rId16" Type="http://schemas.openxmlformats.org/officeDocument/2006/relationships/image" Target="../media/image19.emf"/><Relationship Id="rId20"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6.emf"/><Relationship Id="rId19" Type="http://schemas.openxmlformats.org/officeDocument/2006/relationships/oleObject" Target="../embeddings/oleObject11.bin"/><Relationship Id="rId4" Type="http://schemas.openxmlformats.org/officeDocument/2006/relationships/image" Target="../media/image13.emf"/><Relationship Id="rId9" Type="http://schemas.openxmlformats.org/officeDocument/2006/relationships/oleObject" Target="../embeddings/oleObject6.bin"/><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6.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3.e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15.bin"/><Relationship Id="rId1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2.emf"/><Relationship Id="rId2" Type="http://schemas.openxmlformats.org/officeDocument/2006/relationships/slideLayout" Target="../slideLayouts/slideLayout13.xml"/><Relationship Id="rId16" Type="http://schemas.openxmlformats.org/officeDocument/2006/relationships/image" Target="../media/image34.emf"/><Relationship Id="rId1" Type="http://schemas.openxmlformats.org/officeDocument/2006/relationships/vmlDrawing" Target="../drawings/vmlDrawing4.vml"/><Relationship Id="rId6" Type="http://schemas.openxmlformats.org/officeDocument/2006/relationships/image" Target="../media/image29.e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1.bin"/><Relationship Id="rId1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March 25, 2019</a:t>
            </a:r>
            <a:endParaRPr lang="en-US" dirty="0"/>
          </a:p>
        </p:txBody>
      </p:sp>
      <p:sp>
        <p:nvSpPr>
          <p:cNvPr id="7" name="Rectangle 5"/>
          <p:cNvSpPr>
            <a:spLocks noGrp="1" noChangeArrowheads="1"/>
          </p:cNvSpPr>
          <p:nvPr>
            <p:ph type="ftr" sz="quarter" idx="11"/>
          </p:nvPr>
        </p:nvSpPr>
        <p:spPr/>
        <p:txBody>
          <a:bodyPr/>
          <a:lstStyle/>
          <a:p>
            <a:pPr>
              <a:defRPr/>
            </a:pPr>
            <a:r>
              <a:rPr lang="en-US"/>
              <a:t>PHYS 3313-001, Spring 2019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#16</a:t>
            </a:r>
          </a:p>
        </p:txBody>
      </p:sp>
      <p:sp>
        <p:nvSpPr>
          <p:cNvPr id="18438" name="Text Box 4"/>
          <p:cNvSpPr txBox="1">
            <a:spLocks noChangeArrowheads="1"/>
          </p:cNvSpPr>
          <p:nvPr/>
        </p:nvSpPr>
        <p:spPr bwMode="auto">
          <a:xfrm>
            <a:off x="2938285" y="1524000"/>
            <a:ext cx="295946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t>
            </a:r>
            <a:r>
              <a:rPr lang="en-US">
                <a:solidFill>
                  <a:schemeClr val="accent2"/>
                </a:solidFill>
                <a:latin typeface="Monotype Corsiva" pitchFamily="-84" charset="0"/>
              </a:rPr>
              <a:t>March 25, </a:t>
            </a:r>
            <a:r>
              <a:rPr lang="en-US" dirty="0">
                <a:solidFill>
                  <a:schemeClr val="accent2"/>
                </a:solidFill>
                <a:latin typeface="Monotype Corsiva" pitchFamily="-84" charset="0"/>
              </a:rPr>
              <a:t>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755140" y="2209800"/>
            <a:ext cx="6667500" cy="3741003"/>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X-ray scattering &amp; Bragg’s Law</a:t>
            </a:r>
            <a:endParaRPr lang="en-US" sz="3200" dirty="0">
              <a:latin typeface="Arial Narrow" pitchFamily="-84" charset="0"/>
            </a:endParaRPr>
          </a:p>
          <a:p>
            <a:pPr marL="609600" indent="-609600">
              <a:spcBef>
                <a:spcPct val="20000"/>
              </a:spcBef>
              <a:buFontTx/>
              <a:buChar char="•"/>
            </a:pPr>
            <a:r>
              <a:rPr lang="en-US" sz="3200" dirty="0">
                <a:solidFill>
                  <a:schemeClr val="accent2"/>
                </a:solidFill>
                <a:latin typeface="Arial Narrow" pitchFamily="-84" charset="0"/>
              </a:rPr>
              <a:t>de Broglie Waves</a:t>
            </a:r>
          </a:p>
          <a:p>
            <a:pPr marL="609600" indent="-609600">
              <a:spcBef>
                <a:spcPct val="20000"/>
              </a:spcBef>
              <a:buFontTx/>
              <a:buChar char="•"/>
            </a:pPr>
            <a:r>
              <a:rPr lang="en-US" sz="3200" dirty="0">
                <a:solidFill>
                  <a:schemeClr val="accent2"/>
                </a:solidFill>
                <a:latin typeface="Arial Narrow" pitchFamily="-84" charset="0"/>
              </a:rPr>
              <a:t>Bohr’s Quantization Conditions</a:t>
            </a:r>
          </a:p>
          <a:p>
            <a:pPr marL="609600" indent="-609600">
              <a:spcBef>
                <a:spcPct val="20000"/>
              </a:spcBef>
              <a:buFontTx/>
              <a:buChar char="•"/>
            </a:pPr>
            <a:r>
              <a:rPr lang="en-US" sz="3200" dirty="0">
                <a:solidFill>
                  <a:schemeClr val="accent2"/>
                </a:solidFill>
                <a:latin typeface="Arial Narrow" pitchFamily="-84" charset="0"/>
              </a:rPr>
              <a:t>Electron Scattering</a:t>
            </a:r>
          </a:p>
          <a:p>
            <a:pPr marL="609600" indent="-609600">
              <a:spcBef>
                <a:spcPct val="20000"/>
              </a:spcBef>
              <a:buFontTx/>
              <a:buChar char="•"/>
            </a:pPr>
            <a:r>
              <a:rPr lang="en-US" sz="3200" dirty="0">
                <a:solidFill>
                  <a:schemeClr val="accent2"/>
                </a:solidFill>
                <a:latin typeface="Arial Narrow" pitchFamily="-84" charset="0"/>
              </a:rPr>
              <a:t>Wave Motion and Properties</a:t>
            </a:r>
          </a:p>
          <a:p>
            <a:pPr marL="609600" indent="-609600">
              <a:spcBef>
                <a:spcPct val="20000"/>
              </a:spcBef>
              <a:buFontTx/>
              <a:buChar char="•"/>
            </a:pPr>
            <a:r>
              <a:rPr lang="en-US" sz="3200" dirty="0">
                <a:solidFill>
                  <a:schemeClr val="accent2"/>
                </a:solidFill>
                <a:latin typeface="Arial Narrow" pitchFamily="-84" charset="0"/>
              </a:rPr>
              <a:t>Wave Packets and Packet Envelops</a:t>
            </a:r>
          </a:p>
          <a:p>
            <a:pPr marL="609600" indent="-609600">
              <a:spcBef>
                <a:spcPct val="20000"/>
              </a:spcBef>
              <a:buFontTx/>
              <a:buChar char="•"/>
            </a:pPr>
            <a:r>
              <a:rPr lang="en-US" sz="3200" dirty="0">
                <a:solidFill>
                  <a:schemeClr val="accent2"/>
                </a:solidFill>
                <a:latin typeface="Arial Narrow" pitchFamily="-84" charset="0"/>
              </a:rPr>
              <a:t>The Uncertainty Principle</a:t>
            </a:r>
          </a:p>
          <a:p>
            <a:pPr>
              <a:spcBef>
                <a:spcPct val="20000"/>
              </a:spcBef>
            </a:pPr>
            <a:endParaRPr lang="en-US" sz="32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a:cs typeface="ＭＳ Ｐゴシック" pitchFamily="-84" charset="-128"/>
              </a:rPr>
              <a:t>Bohr’</a:t>
            </a:r>
            <a:r>
              <a:rPr lang="en-US" altLang="ja-JP" sz="4000" dirty="0">
                <a:cs typeface="ＭＳ Ｐゴシック" pitchFamily="-84" charset="-128"/>
              </a:rPr>
              <a:t>s 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Bohr’</a:t>
            </a:r>
            <a:r>
              <a:rPr lang="en-US" altLang="ja-JP" sz="2800" dirty="0">
                <a:cs typeface="ＭＳ Ｐゴシック" pitchFamily="-84" charset="-128"/>
              </a:rPr>
              <a:t>s assumptions concerning his hydrogen atom model was that </a:t>
            </a:r>
            <a:r>
              <a:rPr lang="en-US" altLang="ja-JP" sz="2800" u="sng" dirty="0">
                <a:solidFill>
                  <a:srgbClr val="FF0000"/>
                </a:solidFill>
                <a:cs typeface="ＭＳ Ｐゴシック" pitchFamily="-84" charset="-128"/>
              </a:rPr>
              <a:t>the angular momentum of the electron-nucleus system in a stationary state is an integral multiple of </a:t>
            </a:r>
            <a:r>
              <a:rPr lang="en-US" altLang="ja-JP" sz="2800" i="1" u="sng" dirty="0">
                <a:solidFill>
                  <a:srgbClr val="FF0000"/>
                </a:solidFill>
                <a:cs typeface="ＭＳ Ｐゴシック" pitchFamily="-84" charset="-128"/>
              </a:rPr>
              <a:t>h</a:t>
            </a:r>
            <a:r>
              <a:rPr lang="en-US" altLang="ja-JP" sz="2800" u="sng" dirty="0">
                <a:solidFill>
                  <a:srgbClr val="FF0000"/>
                </a:solidFill>
                <a:cs typeface="ＭＳ Ｐゴシック" pitchFamily="-84" charset="-128"/>
              </a:rPr>
              <a:t>/2</a:t>
            </a:r>
            <a:r>
              <a:rPr lang="en-US" altLang="ja-JP" sz="2800" i="1" u="sng" dirty="0">
                <a:solidFill>
                  <a:srgbClr val="FF0000"/>
                </a:solidFill>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an integral number of wavelengths fit into the orbit!</a:t>
            </a:r>
          </a:p>
          <a:p>
            <a:pPr eaLnBrk="1" hangingPunct="1">
              <a:lnSpc>
                <a:spcPct val="90000"/>
              </a:lnSpc>
            </a:pPr>
            <a:endParaRPr lang="en-US" sz="2800" dirty="0">
              <a:cs typeface="ＭＳ Ｐゴシック" pitchFamily="-84" charset="-128"/>
            </a:endParaRPr>
          </a:p>
          <a:p>
            <a:pPr eaLnBrk="1" hangingPunct="1">
              <a:lnSpc>
                <a:spcPct val="90000"/>
              </a:lnSpc>
              <a:buNone/>
            </a:pPr>
            <a:endParaRPr lang="en-US" sz="2800" dirty="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a:t>PHYS 3313-001, Spring 2019                      Dr. Jaehoon Yu</a:t>
            </a:r>
            <a:endParaRPr lang="en-US"/>
          </a:p>
        </p:txBody>
      </p:sp>
      <p:graphicFrame>
        <p:nvGraphicFramePr>
          <p:cNvPr id="432130" name="Object 2"/>
          <p:cNvGraphicFramePr>
            <a:graphicFrameLocks noChangeAspect="1"/>
          </p:cNvGraphicFramePr>
          <p:nvPr>
            <p:extLst/>
          </p:nvPr>
        </p:nvGraphicFramePr>
        <p:xfrm>
          <a:off x="796925" y="3495675"/>
          <a:ext cx="1108075" cy="390525"/>
        </p:xfrm>
        <a:graphic>
          <a:graphicData uri="http://schemas.openxmlformats.org/presentationml/2006/ole">
            <mc:AlternateContent xmlns:mc="http://schemas.openxmlformats.org/markup-compatibility/2006">
              <mc:Choice xmlns:v="urn:schemas-microsoft-com:vml" Requires="v">
                <p:oleObj spid="_x0000_s198769" name="Equation" r:id="rId4" imgW="406400" imgH="165100" progId="Equation.DSMT4">
                  <p:embed/>
                </p:oleObj>
              </mc:Choice>
              <mc:Fallback>
                <p:oleObj name="Equation" r:id="rId4" imgW="406400" imgH="165100" progId="Equation.DSMT4">
                  <p:embed/>
                  <p:pic>
                    <p:nvPicPr>
                      <p:cNvPr id="432130" name="Object 2"/>
                      <p:cNvPicPr>
                        <a:picLocks noChangeAspect="1" noChangeArrowheads="1"/>
                      </p:cNvPicPr>
                      <p:nvPr/>
                    </p:nvPicPr>
                    <p:blipFill>
                      <a:blip r:embed="rId5"/>
                      <a:srcRect/>
                      <a:stretch>
                        <a:fillRect/>
                      </a:stretch>
                    </p:blipFill>
                    <p:spPr bwMode="auto">
                      <a:xfrm>
                        <a:off x="796925" y="3495675"/>
                        <a:ext cx="1108075"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198770" name="Equation" r:id="rId6" imgW="266700" imgH="152400" progId="Equation.DSMT4">
                  <p:embed/>
                </p:oleObj>
              </mc:Choice>
              <mc:Fallback>
                <p:oleObj name="Equation" r:id="rId6" imgW="266700" imgH="152400" progId="Equation.DSMT4">
                  <p:embed/>
                  <p:pic>
                    <p:nvPicPr>
                      <p:cNvPr id="432131" name="Object 3"/>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nvPr>
        </p:nvGraphicFramePr>
        <p:xfrm>
          <a:off x="1863725" y="3429000"/>
          <a:ext cx="935038" cy="420687"/>
        </p:xfrm>
        <a:graphic>
          <a:graphicData uri="http://schemas.openxmlformats.org/presentationml/2006/ole">
            <mc:AlternateContent xmlns:mc="http://schemas.openxmlformats.org/markup-compatibility/2006">
              <mc:Choice xmlns:v="urn:schemas-microsoft-com:vml" Requires="v">
                <p:oleObj spid="_x0000_s198771" name="Equation" r:id="rId8" imgW="342900" imgH="177800" progId="Equation.DSMT4">
                  <p:embed/>
                </p:oleObj>
              </mc:Choice>
              <mc:Fallback>
                <p:oleObj name="Equation" r:id="rId8" imgW="342900" imgH="177800" progId="Equation.DSMT4">
                  <p:embed/>
                  <p:pic>
                    <p:nvPicPr>
                      <p:cNvPr id="432132" name="Object 4"/>
                      <p:cNvPicPr>
                        <a:picLocks noChangeAspect="1" noChangeArrowheads="1"/>
                      </p:cNvPicPr>
                      <p:nvPr/>
                    </p:nvPicPr>
                    <p:blipFill>
                      <a:blip r:embed="rId9"/>
                      <a:srcRect/>
                      <a:stretch>
                        <a:fillRect/>
                      </a:stretch>
                    </p:blipFill>
                    <p:spPr bwMode="auto">
                      <a:xfrm>
                        <a:off x="1863725" y="3429000"/>
                        <a:ext cx="935038" cy="420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nvPr>
        </p:nvGraphicFramePr>
        <p:xfrm>
          <a:off x="2778125" y="3200400"/>
          <a:ext cx="727075" cy="990600"/>
        </p:xfrm>
        <a:graphic>
          <a:graphicData uri="http://schemas.openxmlformats.org/presentationml/2006/ole">
            <mc:AlternateContent xmlns:mc="http://schemas.openxmlformats.org/markup-compatibility/2006">
              <mc:Choice xmlns:v="urn:schemas-microsoft-com:vml" Requires="v">
                <p:oleObj spid="_x0000_s198772" name="Equation" r:id="rId10" imgW="266700" imgH="419100" progId="Equation.DSMT4">
                  <p:embed/>
                </p:oleObj>
              </mc:Choice>
              <mc:Fallback>
                <p:oleObj name="Equation" r:id="rId10" imgW="266700" imgH="419100" progId="Equation.DSMT4">
                  <p:embed/>
                  <p:pic>
                    <p:nvPicPr>
                      <p:cNvPr id="432133" name="Object 5"/>
                      <p:cNvPicPr>
                        <a:picLocks noChangeAspect="1" noChangeArrowheads="1"/>
                      </p:cNvPicPr>
                      <p:nvPr/>
                    </p:nvPicPr>
                    <p:blipFill>
                      <a:blip r:embed="rId11"/>
                      <a:srcRect/>
                      <a:stretch>
                        <a:fillRect/>
                      </a:stretch>
                    </p:blipFill>
                    <p:spPr bwMode="auto">
                      <a:xfrm>
                        <a:off x="2778125" y="3200400"/>
                        <a:ext cx="727075" cy="990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198773" name="Equation" r:id="rId12" imgW="304800" imgH="165100" progId="Equation.DSMT4">
                  <p:embed/>
                </p:oleObj>
              </mc:Choice>
              <mc:Fallback>
                <p:oleObj name="Equation" r:id="rId12" imgW="304800" imgH="165100" progId="Equation.DSMT4">
                  <p:embed/>
                  <p:pic>
                    <p:nvPicPr>
                      <p:cNvPr id="432134" name="Object 6"/>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198774" name="Equation" r:id="rId14" imgW="571500" imgH="419100" progId="Equation.DSMT4">
                  <p:embed/>
                </p:oleObj>
              </mc:Choice>
              <mc:Fallback>
                <p:oleObj name="Equation" r:id="rId14" imgW="571500" imgH="419100" progId="Equation.DSMT4">
                  <p:embed/>
                  <p:pic>
                    <p:nvPicPr>
                      <p:cNvPr id="432135" name="Object 7"/>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198775" name="Equation" r:id="rId16" imgW="469900" imgH="393700" progId="Equation.DSMT4">
                  <p:embed/>
                </p:oleObj>
              </mc:Choice>
              <mc:Fallback>
                <p:oleObj name="Equation" r:id="rId16" imgW="469900" imgH="393700" progId="Equation.DSMT4">
                  <p:embed/>
                  <p:pic>
                    <p:nvPicPr>
                      <p:cNvPr id="432136" name="Object 8"/>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198776" name="Equation" r:id="rId18" imgW="203200" imgH="165100" progId="Equation.DSMT4">
                  <p:embed/>
                </p:oleObj>
              </mc:Choice>
              <mc:Fallback>
                <p:oleObj name="Equation" r:id="rId18" imgW="203200" imgH="165100" progId="Equation.DSMT4">
                  <p:embed/>
                  <p:pic>
                    <p:nvPicPr>
                      <p:cNvPr id="432137" name="Object 9"/>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nvPr>
        </p:nvGraphicFramePr>
        <p:xfrm>
          <a:off x="3505200" y="3200400"/>
          <a:ext cx="2008187" cy="990600"/>
        </p:xfrm>
        <a:graphic>
          <a:graphicData uri="http://schemas.openxmlformats.org/presentationml/2006/ole">
            <mc:AlternateContent xmlns:mc="http://schemas.openxmlformats.org/markup-compatibility/2006">
              <mc:Choice xmlns:v="urn:schemas-microsoft-com:vml" Requires="v">
                <p:oleObj spid="_x0000_s198777" name="Equation" r:id="rId20" imgW="736600" imgH="419100" progId="Equation.DSMT4">
                  <p:embed/>
                </p:oleObj>
              </mc:Choice>
              <mc:Fallback>
                <p:oleObj name="Equation" r:id="rId20" imgW="736600" imgH="419100" progId="Equation.DSMT4">
                  <p:embed/>
                  <p:pic>
                    <p:nvPicPr>
                      <p:cNvPr id="16" name="Object 5"/>
                      <p:cNvPicPr>
                        <a:picLocks noChangeAspect="1" noChangeArrowheads="1"/>
                      </p:cNvPicPr>
                      <p:nvPr/>
                    </p:nvPicPr>
                    <p:blipFill>
                      <a:blip r:embed="rId21"/>
                      <a:srcRect/>
                      <a:stretch>
                        <a:fillRect/>
                      </a:stretch>
                    </p:blipFill>
                    <p:spPr bwMode="auto">
                      <a:xfrm>
                        <a:off x="3505200" y="3200400"/>
                        <a:ext cx="2008187" cy="990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6804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left)">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left)">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animEffect transition="in" filter="fade">
                                      <p:cBhvr>
                                        <p:cTn id="19" dur="5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2130"/>
                                        </p:tgtEl>
                                        <p:attrNameLst>
                                          <p:attrName>style.visibility</p:attrName>
                                        </p:attrNameLst>
                                      </p:cBhvr>
                                      <p:to>
                                        <p:strVal val="visible"/>
                                      </p:to>
                                    </p:set>
                                    <p:animEffect transition="in" filter="wipe(left)">
                                      <p:cBhvr>
                                        <p:cTn id="24" dur="500"/>
                                        <p:tgtEl>
                                          <p:spTgt spid="432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2132"/>
                                        </p:tgtEl>
                                        <p:attrNameLst>
                                          <p:attrName>style.visibility</p:attrName>
                                        </p:attrNameLst>
                                      </p:cBhvr>
                                      <p:to>
                                        <p:strVal val="visible"/>
                                      </p:to>
                                    </p:set>
                                    <p:animEffect transition="in" filter="wipe(left)">
                                      <p:cBhvr>
                                        <p:cTn id="29" dur="500"/>
                                        <p:tgtEl>
                                          <p:spTgt spid="432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2133"/>
                                        </p:tgtEl>
                                        <p:attrNameLst>
                                          <p:attrName>style.visibility</p:attrName>
                                        </p:attrNameLst>
                                      </p:cBhvr>
                                      <p:to>
                                        <p:strVal val="visible"/>
                                      </p:to>
                                    </p:set>
                                    <p:animEffect transition="in" filter="wipe(left)">
                                      <p:cBhvr>
                                        <p:cTn id="34" dur="500"/>
                                        <p:tgtEl>
                                          <p:spTgt spid="4321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1508">
                                            <p:txEl>
                                              <p:pRg st="4" end="4"/>
                                            </p:txEl>
                                          </p:spTgt>
                                        </p:tgtEl>
                                        <p:attrNameLst>
                                          <p:attrName>style.visibility</p:attrName>
                                        </p:attrNameLst>
                                      </p:cBhvr>
                                      <p:to>
                                        <p:strVal val="visible"/>
                                      </p:to>
                                    </p:set>
                                    <p:animEffect transition="in" filter="wipe(left)">
                                      <p:cBhvr>
                                        <p:cTn id="39" dur="500"/>
                                        <p:tgtEl>
                                          <p:spTgt spid="2150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2131"/>
                                        </p:tgtEl>
                                        <p:attrNameLst>
                                          <p:attrName>style.visibility</p:attrName>
                                        </p:attrNameLst>
                                      </p:cBhvr>
                                      <p:to>
                                        <p:strVal val="visible"/>
                                      </p:to>
                                    </p:set>
                                    <p:animEffect transition="in" filter="wipe(left)">
                                      <p:cBhvr>
                                        <p:cTn id="44" dur="500"/>
                                        <p:tgtEl>
                                          <p:spTgt spid="4321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2134"/>
                                        </p:tgtEl>
                                        <p:attrNameLst>
                                          <p:attrName>style.visibility</p:attrName>
                                        </p:attrNameLst>
                                      </p:cBhvr>
                                      <p:to>
                                        <p:strVal val="visible"/>
                                      </p:to>
                                    </p:set>
                                    <p:animEffect transition="in" filter="wipe(left)">
                                      <p:cBhvr>
                                        <p:cTn id="49" dur="500"/>
                                        <p:tgtEl>
                                          <p:spTgt spid="4321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2135"/>
                                        </p:tgtEl>
                                        <p:attrNameLst>
                                          <p:attrName>style.visibility</p:attrName>
                                        </p:attrNameLst>
                                      </p:cBhvr>
                                      <p:to>
                                        <p:strVal val="visible"/>
                                      </p:to>
                                    </p:set>
                                    <p:animEffect transition="in" filter="wipe(left)">
                                      <p:cBhvr>
                                        <p:cTn id="59" dur="500"/>
                                        <p:tgtEl>
                                          <p:spTgt spid="4321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2136"/>
                                        </p:tgtEl>
                                        <p:attrNameLst>
                                          <p:attrName>style.visibility</p:attrName>
                                        </p:attrNameLst>
                                      </p:cBhvr>
                                      <p:to>
                                        <p:strVal val="visible"/>
                                      </p:to>
                                    </p:set>
                                    <p:animEffect transition="in" filter="wipe(left)">
                                      <p:cBhvr>
                                        <p:cTn id="64" dur="500"/>
                                        <p:tgtEl>
                                          <p:spTgt spid="4321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32137"/>
                                        </p:tgtEl>
                                        <p:attrNameLst>
                                          <p:attrName>style.visibility</p:attrName>
                                        </p:attrNameLst>
                                      </p:cBhvr>
                                      <p:to>
                                        <p:strVal val="visible"/>
                                      </p:to>
                                    </p:set>
                                    <p:animEffect transition="in" filter="wipe(left)">
                                      <p:cBhvr>
                                        <p:cTn id="69" dur="500"/>
                                        <p:tgtEl>
                                          <p:spTgt spid="43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a:solidFill>
                  <a:srgbClr val="3333CC"/>
                </a:solidFill>
                <a:latin typeface="+mn-lt"/>
                <a:ea typeface="ＭＳ Ｐゴシック" charset="0"/>
              </a:rPr>
              <a:t>X</a:t>
            </a:r>
            <a:r>
              <a:rPr lang="en-US" dirty="0">
                <a:solidFill>
                  <a:srgbClr val="3333CC"/>
                </a:solidFill>
                <a:latin typeface="+mn-lt"/>
                <a:ea typeface="ＭＳ Ｐゴシック" charset="0"/>
                <a:cs typeface="+mn-cs"/>
              </a:rPr>
              <a:t> rays in nickel crystals. </a:t>
            </a:r>
            <a:r>
              <a:rPr lang="en-US" dirty="0">
                <a:solidFill>
                  <a:srgbClr val="3333CC"/>
                </a:solidFill>
                <a:latin typeface="+mn-lt"/>
                <a:ea typeface="ＭＳ Ｐゴシック" charset="0"/>
                <a:cs typeface="+mn-cs"/>
                <a:sym typeface="Wingdings"/>
              </a:rPr>
              <a:t> direct proof of the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114800"/>
            <a:ext cx="5334000" cy="2169825"/>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1937 Nobel), the son of J. J. Thomson (1906 Nobel), reported seeing the effects of electron diffraction in transmission experiments. The first target was celluloid, and soon after that gold, aluminum, and platinum were used. </a:t>
            </a:r>
          </a:p>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a:t>Mon. March 25, 2019</a:t>
            </a:r>
          </a:p>
        </p:txBody>
      </p:sp>
      <p:sp>
        <p:nvSpPr>
          <p:cNvPr id="12" name="Slide Number Placeholder 11"/>
          <p:cNvSpPr>
            <a:spLocks noGrp="1"/>
          </p:cNvSpPr>
          <p:nvPr>
            <p:ph type="sldNum" sz="quarter" idx="12"/>
          </p:nvPr>
        </p:nvSpPr>
        <p:spPr/>
        <p:txBody>
          <a:bodyPr/>
          <a:lstStyle/>
          <a:p>
            <a:fld id="{FDDAF44D-5BDC-464D-BFC2-357404B9B058}" type="slidenum">
              <a:rPr lang="en-US" smtClean="0"/>
              <a:pPr/>
              <a:t>11</a:t>
            </a:fld>
            <a:endParaRPr lang="en-US"/>
          </a:p>
        </p:txBody>
      </p:sp>
      <p:sp>
        <p:nvSpPr>
          <p:cNvPr id="13" name="Footer Placeholder 12"/>
          <p:cNvSpPr>
            <a:spLocks noGrp="1"/>
          </p:cNvSpPr>
          <p:nvPr>
            <p:ph type="ftr" sz="quarter" idx="11"/>
          </p:nvPr>
        </p:nvSpPr>
        <p:spPr/>
        <p:txBody>
          <a:bodyPr/>
          <a:lstStyle/>
          <a:p>
            <a:pPr>
              <a:defRPr/>
            </a:pPr>
            <a:r>
              <a:rPr lang="nl-NL"/>
              <a:t>PHYS 3313-001, Spring 2019                      Dr. Jaehoon Yu</a:t>
            </a:r>
            <a:endParaRPr lang="en-US"/>
          </a:p>
        </p:txBody>
      </p:sp>
      <p:graphicFrame>
        <p:nvGraphicFramePr>
          <p:cNvPr id="433154" name="Object 2"/>
          <p:cNvGraphicFramePr>
            <a:graphicFrameLocks noChangeAspect="1"/>
          </p:cNvGraphicFramePr>
          <p:nvPr>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137457" name="Equation" r:id="rId7" imgW="723900" imgH="393700" progId="Equation.DSMT4">
                  <p:embed/>
                </p:oleObj>
              </mc:Choice>
              <mc:Fallback>
                <p:oleObj name="Equation" r:id="rId7" imgW="723900" imgH="393700" progId="Equation.DSMT4">
                  <p:embed/>
                  <p:pic>
                    <p:nvPicPr>
                      <p:cNvPr id="433154" name="Object 2"/>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6516A550-352E-A043-B6E4-79B3E04F9CC9}"/>
              </a:ext>
            </a:extLst>
          </p:cNvPr>
          <p:cNvSpPr txBox="1"/>
          <p:nvPr/>
        </p:nvSpPr>
        <p:spPr>
          <a:xfrm>
            <a:off x="6096000" y="5838448"/>
            <a:ext cx="840295" cy="400110"/>
          </a:xfrm>
          <a:prstGeom prst="rect">
            <a:avLst/>
          </a:prstGeom>
          <a:noFill/>
        </p:spPr>
        <p:txBody>
          <a:bodyPr wrap="none" rtlCol="0">
            <a:spAutoFit/>
          </a:bodyPr>
          <a:lstStyle/>
          <a:p>
            <a:r>
              <a:rPr lang="en-US" sz="2000" dirty="0">
                <a:solidFill>
                  <a:srgbClr val="FF0000"/>
                </a:solidFill>
                <a:latin typeface="+mj-lt"/>
              </a:rPr>
              <a:t>Crystal</a:t>
            </a:r>
          </a:p>
        </p:txBody>
      </p:sp>
      <p:sp>
        <p:nvSpPr>
          <p:cNvPr id="15" name="TextBox 14">
            <a:extLst>
              <a:ext uri="{FF2B5EF4-FFF2-40B4-BE49-F238E27FC236}">
                <a16:creationId xmlns:a16="http://schemas.microsoft.com/office/drawing/2014/main" id="{9C9CCC71-9B75-AD41-8C22-A9F0FE8EA069}"/>
              </a:ext>
            </a:extLst>
          </p:cNvPr>
          <p:cNvSpPr txBox="1"/>
          <p:nvPr/>
        </p:nvSpPr>
        <p:spPr>
          <a:xfrm>
            <a:off x="7620000" y="5848290"/>
            <a:ext cx="899605" cy="400110"/>
          </a:xfrm>
          <a:prstGeom prst="rect">
            <a:avLst/>
          </a:prstGeom>
          <a:noFill/>
        </p:spPr>
        <p:txBody>
          <a:bodyPr wrap="none" rtlCol="0">
            <a:spAutoFit/>
          </a:bodyPr>
          <a:lstStyle/>
          <a:p>
            <a:r>
              <a:rPr lang="en-US" sz="2000" dirty="0">
                <a:solidFill>
                  <a:srgbClr val="FF0000"/>
                </a:solidFill>
                <a:latin typeface="+mj-lt"/>
              </a:rPr>
              <a:t>Powder</a:t>
            </a:r>
          </a:p>
        </p:txBody>
      </p:sp>
    </p:spTree>
    <p:extLst>
      <p:ext uri="{BB962C8B-B14F-4D97-AF65-F5344CB8AC3E}">
        <p14:creationId xmlns:p14="http://schemas.microsoft.com/office/powerpoint/2010/main" val="2378837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94"/>
                                        </p:tgtEl>
                                        <p:attrNameLst>
                                          <p:attrName>style.visibility</p:attrName>
                                        </p:attrNameLst>
                                      </p:cBhvr>
                                      <p:to>
                                        <p:strVal val="visible"/>
                                      </p:to>
                                    </p:set>
                                    <p:animEffect transition="in" filter="wipe(left)">
                                      <p:cBhvr>
                                        <p:cTn id="7" dur="500"/>
                                        <p:tgtEl>
                                          <p:spTgt spid="368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ipe(down)">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 calcmode="lin" valueType="num">
                                      <p:cBhvr>
                                        <p:cTn id="17" dur="500" fill="hold"/>
                                        <p:tgtEl>
                                          <p:spTgt spid="22541"/>
                                        </p:tgtEl>
                                        <p:attrNameLst>
                                          <p:attrName>ppt_w</p:attrName>
                                        </p:attrNameLst>
                                      </p:cBhvr>
                                      <p:tavLst>
                                        <p:tav tm="0">
                                          <p:val>
                                            <p:fltVal val="0"/>
                                          </p:val>
                                        </p:tav>
                                        <p:tav tm="100000">
                                          <p:val>
                                            <p:strVal val="#ppt_w"/>
                                          </p:val>
                                        </p:tav>
                                      </p:tavLst>
                                    </p:anim>
                                    <p:anim calcmode="lin" valueType="num">
                                      <p:cBhvr>
                                        <p:cTn id="18" dur="500" fill="hold"/>
                                        <p:tgtEl>
                                          <p:spTgt spid="22541"/>
                                        </p:tgtEl>
                                        <p:attrNameLst>
                                          <p:attrName>ppt_h</p:attrName>
                                        </p:attrNameLst>
                                      </p:cBhvr>
                                      <p:tavLst>
                                        <p:tav tm="0">
                                          <p:val>
                                            <p:fltVal val="0"/>
                                          </p:val>
                                        </p:tav>
                                        <p:tav tm="100000">
                                          <p:val>
                                            <p:strVal val="#ppt_h"/>
                                          </p:val>
                                        </p:tav>
                                      </p:tavLst>
                                    </p:anim>
                                    <p:animEffect transition="in" filter="fade">
                                      <p:cBhvr>
                                        <p:cTn id="19" dur="500"/>
                                        <p:tgtEl>
                                          <p:spTgt spid="225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3154"/>
                                        </p:tgtEl>
                                        <p:attrNameLst>
                                          <p:attrName>style.visibility</p:attrName>
                                        </p:attrNameLst>
                                      </p:cBhvr>
                                      <p:to>
                                        <p:strVal val="visible"/>
                                      </p:to>
                                    </p:set>
                                    <p:animEffect transition="in" filter="wipe(left)">
                                      <p:cBhvr>
                                        <p:cTn id="24" dur="500"/>
                                        <p:tgtEl>
                                          <p:spTgt spid="4331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539">
                                            <p:txEl>
                                              <p:pRg st="0" end="0"/>
                                            </p:txEl>
                                          </p:spTgt>
                                        </p:tgtEl>
                                        <p:attrNameLst>
                                          <p:attrName>style.visibility</p:attrName>
                                        </p:attrNameLst>
                                      </p:cBhvr>
                                      <p:to>
                                        <p:strVal val="visible"/>
                                      </p:to>
                                    </p:set>
                                    <p:animEffect transition="in" filter="wipe(left)">
                                      <p:cBhvr>
                                        <p:cTn id="29" dur="500"/>
                                        <p:tgtEl>
                                          <p:spTgt spid="2253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2531"/>
                                        </p:tgtEl>
                                        <p:attrNameLst>
                                          <p:attrName>style.visibility</p:attrName>
                                        </p:attrNameLst>
                                      </p:cBhvr>
                                      <p:to>
                                        <p:strVal val="visible"/>
                                      </p:to>
                                    </p:set>
                                    <p:anim calcmode="lin" valueType="num">
                                      <p:cBhvr>
                                        <p:cTn id="34" dur="500" fill="hold"/>
                                        <p:tgtEl>
                                          <p:spTgt spid="22531"/>
                                        </p:tgtEl>
                                        <p:attrNameLst>
                                          <p:attrName>ppt_w</p:attrName>
                                        </p:attrNameLst>
                                      </p:cBhvr>
                                      <p:tavLst>
                                        <p:tav tm="0">
                                          <p:val>
                                            <p:fltVal val="0"/>
                                          </p:val>
                                        </p:tav>
                                        <p:tav tm="100000">
                                          <p:val>
                                            <p:strVal val="#ppt_w"/>
                                          </p:val>
                                        </p:tav>
                                      </p:tavLst>
                                    </p:anim>
                                    <p:anim calcmode="lin" valueType="num">
                                      <p:cBhvr>
                                        <p:cTn id="35" dur="500" fill="hold"/>
                                        <p:tgtEl>
                                          <p:spTgt spid="22531"/>
                                        </p:tgtEl>
                                        <p:attrNameLst>
                                          <p:attrName>ppt_h</p:attrName>
                                        </p:attrNameLst>
                                      </p:cBhvr>
                                      <p:tavLst>
                                        <p:tav tm="0">
                                          <p:val>
                                            <p:fltVal val="0"/>
                                          </p:val>
                                        </p:tav>
                                        <p:tav tm="100000">
                                          <p:val>
                                            <p:strVal val="#ppt_h"/>
                                          </p:val>
                                        </p:tav>
                                      </p:tavLst>
                                    </p:anim>
                                    <p:animEffect transition="in" filter="fade">
                                      <p:cBhvr>
                                        <p:cTn id="36" dur="500"/>
                                        <p:tgtEl>
                                          <p:spTgt spid="225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ppt_w</p:attrName>
                                        </p:attrNameLst>
                                      </p:cBhvr>
                                      <p:tavLst>
                                        <p:tav tm="0">
                                          <p:val>
                                            <p:fltVal val="0"/>
                                          </p:val>
                                        </p:tav>
                                        <p:tav tm="100000">
                                          <p:val>
                                            <p:strVal val="#ppt_w"/>
                                          </p:val>
                                        </p:tav>
                                      </p:tavLst>
                                    </p:anim>
                                    <p:anim calcmode="lin" valueType="num">
                                      <p:cBhvr>
                                        <p:cTn id="42" dur="500" fill="hold"/>
                                        <p:tgtEl>
                                          <p:spTgt spid="22530"/>
                                        </p:tgtEl>
                                        <p:attrNameLst>
                                          <p:attrName>ppt_h</p:attrName>
                                        </p:attrNameLst>
                                      </p:cBhvr>
                                      <p:tavLst>
                                        <p:tav tm="0">
                                          <p:val>
                                            <p:fltVal val="0"/>
                                          </p:val>
                                        </p:tav>
                                        <p:tav tm="100000">
                                          <p:val>
                                            <p:strVal val="#ppt_h"/>
                                          </p:val>
                                        </p:tav>
                                      </p:tavLst>
                                    </p:anim>
                                    <p:animEffect transition="in" filter="fade">
                                      <p:cBhvr>
                                        <p:cTn id="43" dur="500"/>
                                        <p:tgtEl>
                                          <p:spTgt spid="225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2539">
                                            <p:txEl>
                                              <p:pRg st="1" end="1"/>
                                            </p:txEl>
                                          </p:spTgt>
                                        </p:tgtEl>
                                        <p:attrNameLst>
                                          <p:attrName>style.visibility</p:attrName>
                                        </p:attrNameLst>
                                      </p:cBhvr>
                                      <p:to>
                                        <p:strVal val="visible"/>
                                      </p:to>
                                    </p:set>
                                    <p:animEffect transition="in" filter="wipe(left)">
                                      <p:cBhvr>
                                        <p:cTn id="58" dur="500"/>
                                        <p:tgtEl>
                                          <p:spTgt spid="22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p:bldP spid="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wave like (e.g. electron scattering) </a:t>
            </a:r>
          </a:p>
          <a:p>
            <a:r>
              <a:rPr lang="en-US" dirty="0"/>
              <a:t>de Broglie: All matter has intrinsic wavelength.</a:t>
            </a:r>
          </a:p>
          <a:p>
            <a:pPr lvl="1"/>
            <a:r>
              <a:rPr lang="en-US" dirty="0"/>
              <a:t>Wavelength is inversely proportional to momentum</a:t>
            </a:r>
          </a:p>
          <a:p>
            <a:pPr lvl="1"/>
            <a:r>
              <a:rPr lang="en-US" dirty="0"/>
              <a:t>The more massive… the smaller the wavelength… the harder to observe the wavelike properties</a:t>
            </a:r>
          </a:p>
          <a:p>
            <a:pPr lvl="1"/>
            <a:r>
              <a:rPr lang="en-US" dirty="0"/>
              <a:t>So while photons appear mostly wavelike, electrons (next lightest particle!) appear mostly particle like.</a:t>
            </a:r>
          </a:p>
          <a:p>
            <a:r>
              <a:rPr lang="en-US" dirty="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a:t>Mon. March 25, 2019</a:t>
            </a:r>
          </a:p>
        </p:txBody>
      </p:sp>
      <p:sp>
        <p:nvSpPr>
          <p:cNvPr id="8" name="Footer Placeholder 7"/>
          <p:cNvSpPr>
            <a:spLocks noGrp="1"/>
          </p:cNvSpPr>
          <p:nvPr>
            <p:ph type="ftr" sz="quarter" idx="11"/>
          </p:nvPr>
        </p:nvSpPr>
        <p:spPr/>
        <p:txBody>
          <a:bodyPr/>
          <a:lstStyle/>
          <a:p>
            <a:pPr>
              <a:defRPr/>
            </a:pPr>
            <a:r>
              <a:rPr lang="nl-NL"/>
              <a:t>PHYS 3313-001, Spring 2019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12</a:t>
            </a:fld>
            <a:endParaRPr lang="en-US"/>
          </a:p>
        </p:txBody>
      </p:sp>
    </p:spTree>
    <p:extLst>
      <p:ext uri="{BB962C8B-B14F-4D97-AF65-F5344CB8AC3E}">
        <p14:creationId xmlns:p14="http://schemas.microsoft.com/office/powerpoint/2010/main" val="38500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457200"/>
            <a:ext cx="8153400" cy="5943600"/>
          </a:xfrm>
        </p:spPr>
        <p:txBody>
          <a:bodyPr/>
          <a:lstStyle/>
          <a:p>
            <a:pPr marL="609600" indent="-609600" eaLnBrk="1" hangingPunct="1">
              <a:buClr>
                <a:srgbClr val="3333CC"/>
              </a:buClr>
              <a:buSzPct val="65000"/>
              <a:buFont typeface="Wingdings" pitchFamily="-84" charset="2"/>
              <a:buChar char="n"/>
            </a:pPr>
            <a:r>
              <a:rPr lang="en-US" sz="2800" dirty="0">
                <a:solidFill>
                  <a:srgbClr val="3333CC"/>
                </a:solidFill>
              </a:rPr>
              <a:t>de Broglie matter waves suggest a further description of particles in wave. The displacement of a typical traveling wave is</a:t>
            </a:r>
          </a:p>
          <a:p>
            <a:pPr marL="609600" indent="-609600" eaLnBrk="1" hangingPunct="1">
              <a:buClr>
                <a:srgbClr val="3333CC"/>
              </a:buClr>
              <a:buSzPct val="65000"/>
              <a:buFont typeface="Wingdings" pitchFamily="-84" charset="2"/>
              <a:buChar char="n"/>
            </a:pPr>
            <a:endParaRPr lang="en-US" sz="2800" dirty="0">
              <a:solidFill>
                <a:srgbClr val="3333CC"/>
              </a:solidFill>
            </a:endParaRPr>
          </a:p>
          <a:p>
            <a:pPr marL="609600" indent="-609600" eaLnBrk="1" hangingPunct="1">
              <a:buClr>
                <a:srgbClr val="3333CC"/>
              </a:buClr>
              <a:buSzPct val="65000"/>
              <a:buNone/>
            </a:pPr>
            <a:endParaRPr lang="en-US" sz="2800" dirty="0">
              <a:solidFill>
                <a:srgbClr val="3333CC"/>
              </a:solidFill>
            </a:endParaRPr>
          </a:p>
          <a:p>
            <a:pPr marL="609600" indent="-609600" eaLnBrk="1" hangingPunct="1">
              <a:buClr>
                <a:srgbClr val="3333CC"/>
              </a:buClr>
              <a:buSzPct val="65000"/>
              <a:buFont typeface="Wingdings" pitchFamily="-84" charset="2"/>
              <a:buChar char="n"/>
            </a:pPr>
            <a:r>
              <a:rPr lang="en-US" sz="2800" dirty="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a:solidFill>
                <a:srgbClr val="3333CC"/>
              </a:solidFill>
            </a:endParaRPr>
          </a:p>
          <a:p>
            <a:pPr marL="609600" indent="-609600" eaLnBrk="1" hangingPunct="1">
              <a:buClr>
                <a:srgbClr val="3333CC"/>
              </a:buClr>
              <a:buSzPct val="65000"/>
              <a:buFont typeface="Wingdings" pitchFamily="-84" charset="2"/>
              <a:buChar char="n"/>
            </a:pPr>
            <a:endParaRPr lang="en-US" sz="2800" dirty="0">
              <a:solidFill>
                <a:srgbClr val="3333CC"/>
              </a:solidFill>
            </a:endParaRPr>
          </a:p>
          <a:p>
            <a:pPr marL="609600" indent="-609600" eaLnBrk="1" hangingPunct="1">
              <a:buClr>
                <a:srgbClr val="3333CC"/>
              </a:buClr>
              <a:buSzPct val="65000"/>
              <a:buFont typeface="Wingdings" pitchFamily="-84" charset="2"/>
              <a:buChar char="n"/>
            </a:pPr>
            <a:r>
              <a:rPr lang="en-US" sz="2800" dirty="0">
                <a:solidFill>
                  <a:srgbClr val="3333CC"/>
                </a:solidFill>
              </a:rPr>
              <a:t>Define the wave number </a:t>
            </a:r>
            <a:r>
              <a:rPr lang="en-US" sz="2800" i="1" dirty="0">
                <a:solidFill>
                  <a:srgbClr val="3333CC"/>
                </a:solidFill>
              </a:rPr>
              <a:t>k</a:t>
            </a:r>
            <a:r>
              <a:rPr lang="en-US" sz="2800" dirty="0">
                <a:solidFill>
                  <a:srgbClr val="3333CC"/>
                </a:solidFill>
              </a:rPr>
              <a:t> and the angular frequency </a:t>
            </a:r>
            <a:r>
              <a:rPr lang="en-US" sz="2800" i="1" dirty="0" err="1">
                <a:solidFill>
                  <a:srgbClr val="3333CC"/>
                </a:solidFill>
                <a:latin typeface="Symbol" charset="2"/>
                <a:cs typeface="Symbol" charset="2"/>
              </a:rPr>
              <a:t>ω</a:t>
            </a:r>
            <a:r>
              <a:rPr lang="en-US" sz="2800" dirty="0">
                <a:solidFill>
                  <a:srgbClr val="3333CC"/>
                </a:solidFill>
              </a:rPr>
              <a:t> as:</a:t>
            </a:r>
          </a:p>
          <a:p>
            <a:pPr marL="0" indent="0" eaLnBrk="1" hangingPunct="1">
              <a:buClr>
                <a:srgbClr val="3333CC"/>
              </a:buClr>
              <a:buSzPct val="65000"/>
              <a:buNone/>
            </a:pPr>
            <a:endParaRPr lang="en-US" sz="2800" dirty="0">
              <a:solidFill>
                <a:srgbClr val="3333CC"/>
              </a:solidFill>
            </a:endParaRPr>
          </a:p>
          <a:p>
            <a:pPr marL="609600" indent="-609600" eaLnBrk="1" hangingPunct="1">
              <a:buClr>
                <a:srgbClr val="3333CC"/>
              </a:buClr>
              <a:buSzPct val="65000"/>
              <a:buFont typeface="Wingdings" pitchFamily="-84" charset="2"/>
              <a:buChar char="n"/>
            </a:pPr>
            <a:r>
              <a:rPr lang="en-US" sz="2800" dirty="0">
                <a:solidFill>
                  <a:srgbClr val="3333CC"/>
                </a:solidFill>
              </a:rPr>
              <a:t>The wave function can be rewritten:</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0"/>
            <a:ext cx="7772400" cy="685800"/>
          </a:xfrm>
        </p:spPr>
        <p:txBody>
          <a:bodyPr/>
          <a:lstStyle/>
          <a:p>
            <a:pPr eaLnBrk="1" hangingPunct="1">
              <a:defRPr/>
            </a:pPr>
            <a:r>
              <a:rPr lang="en-US" sz="4800" b="1" dirty="0">
                <a:cs typeface="+mj-cs"/>
              </a:rPr>
              <a:t>Wave Motion</a:t>
            </a:r>
          </a:p>
        </p:txBody>
      </p:sp>
      <p:sp>
        <p:nvSpPr>
          <p:cNvPr id="9" name="Date Placeholder 8"/>
          <p:cNvSpPr>
            <a:spLocks noGrp="1"/>
          </p:cNvSpPr>
          <p:nvPr>
            <p:ph type="dt" sz="half" idx="10"/>
          </p:nvPr>
        </p:nvSpPr>
        <p:spPr/>
        <p:txBody>
          <a:bodyPr/>
          <a:lstStyle/>
          <a:p>
            <a:pPr>
              <a:defRPr/>
            </a:pPr>
            <a:r>
              <a:rPr lang="en-US"/>
              <a:t>Mon. March 25, 2019</a:t>
            </a:r>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13</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graphicFrame>
        <p:nvGraphicFramePr>
          <p:cNvPr id="434178" name="Object 2"/>
          <p:cNvGraphicFramePr>
            <a:graphicFrameLocks noChangeAspect="1"/>
          </p:cNvGraphicFramePr>
          <p:nvPr>
            <p:extLst>
              <p:ext uri="{D42A27DB-BD31-4B8C-83A1-F6EECF244321}">
                <p14:modId xmlns:p14="http://schemas.microsoft.com/office/powerpoint/2010/main" val="2651305053"/>
              </p:ext>
            </p:extLst>
          </p:nvPr>
        </p:nvGraphicFramePr>
        <p:xfrm>
          <a:off x="2401887" y="1629603"/>
          <a:ext cx="3846513" cy="961197"/>
        </p:xfrm>
        <a:graphic>
          <a:graphicData uri="http://schemas.openxmlformats.org/presentationml/2006/ole">
            <mc:AlternateContent xmlns:mc="http://schemas.openxmlformats.org/markup-compatibility/2006">
              <mc:Choice xmlns:v="urn:schemas-microsoft-com:vml" Requires="v">
                <p:oleObj spid="_x0000_s200773" name="Equation" r:id="rId3" imgW="1727200" imgH="431800" progId="Equation.DSMT4">
                  <p:embed/>
                </p:oleObj>
              </mc:Choice>
              <mc:Fallback>
                <p:oleObj name="Equation" r:id="rId3" imgW="1727200" imgH="431800" progId="Equation.DSMT4">
                  <p:embed/>
                  <p:pic>
                    <p:nvPicPr>
                      <p:cNvPr id="434178" name="Object 2"/>
                      <p:cNvPicPr>
                        <a:picLocks noChangeAspect="1" noChangeArrowheads="1"/>
                      </p:cNvPicPr>
                      <p:nvPr/>
                    </p:nvPicPr>
                    <p:blipFill>
                      <a:blip r:embed="rId4"/>
                      <a:srcRect/>
                      <a:stretch>
                        <a:fillRect/>
                      </a:stretch>
                    </p:blipFill>
                    <p:spPr bwMode="auto">
                      <a:xfrm>
                        <a:off x="2401887" y="1629603"/>
                        <a:ext cx="3846513" cy="96119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3927329255"/>
              </p:ext>
            </p:extLst>
          </p:nvPr>
        </p:nvGraphicFramePr>
        <p:xfrm>
          <a:off x="2590800" y="3352800"/>
          <a:ext cx="2008187" cy="860425"/>
        </p:xfrm>
        <a:graphic>
          <a:graphicData uri="http://schemas.openxmlformats.org/presentationml/2006/ole">
            <mc:AlternateContent xmlns:mc="http://schemas.openxmlformats.org/markup-compatibility/2006">
              <mc:Choice xmlns:v="urn:schemas-microsoft-com:vml" Requires="v">
                <p:oleObj spid="_x0000_s200774" name="Equation" r:id="rId5" imgW="965200" imgH="419100" progId="Equation.DSMT4">
                  <p:embed/>
                </p:oleObj>
              </mc:Choice>
              <mc:Fallback>
                <p:oleObj name="Equation" r:id="rId5" imgW="965200" imgH="419100" progId="Equation.DSMT4">
                  <p:embed/>
                  <p:pic>
                    <p:nvPicPr>
                      <p:cNvPr id="434179" name="Object 3"/>
                      <p:cNvPicPr>
                        <a:picLocks noChangeAspect="1" noChangeArrowheads="1"/>
                      </p:cNvPicPr>
                      <p:nvPr/>
                    </p:nvPicPr>
                    <p:blipFill>
                      <a:blip r:embed="rId6"/>
                      <a:srcRect/>
                      <a:stretch>
                        <a:fillRect/>
                      </a:stretch>
                    </p:blipFill>
                    <p:spPr bwMode="auto">
                      <a:xfrm>
                        <a:off x="2590800" y="3352800"/>
                        <a:ext cx="2008187" cy="860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3925714017"/>
              </p:ext>
            </p:extLst>
          </p:nvPr>
        </p:nvGraphicFramePr>
        <p:xfrm>
          <a:off x="2590799" y="4907756"/>
          <a:ext cx="1931719" cy="905668"/>
        </p:xfrm>
        <a:graphic>
          <a:graphicData uri="http://schemas.openxmlformats.org/presentationml/2006/ole">
            <mc:AlternateContent xmlns:mc="http://schemas.openxmlformats.org/markup-compatibility/2006">
              <mc:Choice xmlns:v="urn:schemas-microsoft-com:vml" Requires="v">
                <p:oleObj spid="_x0000_s200775" name="Equation" r:id="rId7" imgW="838200" imgH="393700" progId="Equation.DSMT4">
                  <p:embed/>
                </p:oleObj>
              </mc:Choice>
              <mc:Fallback>
                <p:oleObj name="Equation" r:id="rId7" imgW="838200" imgH="393700" progId="Equation.DSMT4">
                  <p:embed/>
                  <p:pic>
                    <p:nvPicPr>
                      <p:cNvPr id="434180" name="Object 4"/>
                      <p:cNvPicPr>
                        <a:picLocks noChangeAspect="1" noChangeArrowheads="1"/>
                      </p:cNvPicPr>
                      <p:nvPr/>
                    </p:nvPicPr>
                    <p:blipFill>
                      <a:blip r:embed="rId8"/>
                      <a:srcRect/>
                      <a:stretch>
                        <a:fillRect/>
                      </a:stretch>
                    </p:blipFill>
                    <p:spPr bwMode="auto">
                      <a:xfrm>
                        <a:off x="2590799" y="4907756"/>
                        <a:ext cx="1931719" cy="905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746064770"/>
              </p:ext>
            </p:extLst>
          </p:nvPr>
        </p:nvGraphicFramePr>
        <p:xfrm>
          <a:off x="5715000" y="5867400"/>
          <a:ext cx="1390650" cy="533400"/>
        </p:xfrm>
        <a:graphic>
          <a:graphicData uri="http://schemas.openxmlformats.org/presentationml/2006/ole">
            <mc:AlternateContent xmlns:mc="http://schemas.openxmlformats.org/markup-compatibility/2006">
              <mc:Choice xmlns:v="urn:schemas-microsoft-com:vml" Requires="v">
                <p:oleObj spid="_x0000_s200776" name="Equation" r:id="rId9" imgW="596900" imgH="228600" progId="Equation.DSMT4">
                  <p:embed/>
                </p:oleObj>
              </mc:Choice>
              <mc:Fallback>
                <p:oleObj name="Equation" r:id="rId9" imgW="596900" imgH="228600" progId="Equation.DSMT4">
                  <p:embed/>
                  <p:pic>
                    <p:nvPicPr>
                      <p:cNvPr id="434181" name="Object 5"/>
                      <p:cNvPicPr>
                        <a:picLocks noChangeAspect="1" noChangeArrowheads="1"/>
                      </p:cNvPicPr>
                      <p:nvPr/>
                    </p:nvPicPr>
                    <p:blipFill>
                      <a:blip r:embed="rId10"/>
                      <a:srcRect/>
                      <a:stretch>
                        <a:fillRect/>
                      </a:stretch>
                    </p:blipFill>
                    <p:spPr bwMode="auto">
                      <a:xfrm>
                        <a:off x="5715000" y="5867400"/>
                        <a:ext cx="1390650" cy="533400"/>
                      </a:xfrm>
                      <a:prstGeom prst="rect">
                        <a:avLst/>
                      </a:prstGeom>
                      <a:noFill/>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123724554"/>
              </p:ext>
            </p:extLst>
          </p:nvPr>
        </p:nvGraphicFramePr>
        <p:xfrm>
          <a:off x="4592904" y="4907756"/>
          <a:ext cx="1198296" cy="905668"/>
        </p:xfrm>
        <a:graphic>
          <a:graphicData uri="http://schemas.openxmlformats.org/presentationml/2006/ole">
            <mc:AlternateContent xmlns:mc="http://schemas.openxmlformats.org/markup-compatibility/2006">
              <mc:Choice xmlns:v="urn:schemas-microsoft-com:vml" Requires="v">
                <p:oleObj spid="_x0000_s200777" name="Equation" r:id="rId11" imgW="520700" imgH="393700" progId="Equation.DSMT4">
                  <p:embed/>
                </p:oleObj>
              </mc:Choice>
              <mc:Fallback>
                <p:oleObj name="Equation" r:id="rId11" imgW="520700" imgH="393700" progId="Equation.DSMT4">
                  <p:embed/>
                  <p:pic>
                    <p:nvPicPr>
                      <p:cNvPr id="434182" name="Object 6"/>
                      <p:cNvPicPr>
                        <a:picLocks noChangeAspect="1" noChangeArrowheads="1"/>
                      </p:cNvPicPr>
                      <p:nvPr/>
                    </p:nvPicPr>
                    <p:blipFill>
                      <a:blip r:embed="rId12"/>
                      <a:srcRect/>
                      <a:stretch>
                        <a:fillRect/>
                      </a:stretch>
                    </p:blipFill>
                    <p:spPr bwMode="auto">
                      <a:xfrm>
                        <a:off x="4592904" y="4907756"/>
                        <a:ext cx="1198296" cy="905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3140776287"/>
              </p:ext>
            </p:extLst>
          </p:nvPr>
        </p:nvGraphicFramePr>
        <p:xfrm>
          <a:off x="6058077" y="5067299"/>
          <a:ext cx="1409523" cy="533399"/>
        </p:xfrm>
        <a:graphic>
          <a:graphicData uri="http://schemas.openxmlformats.org/presentationml/2006/ole">
            <mc:AlternateContent xmlns:mc="http://schemas.openxmlformats.org/markup-compatibility/2006">
              <mc:Choice xmlns:v="urn:schemas-microsoft-com:vml" Requires="v">
                <p:oleObj spid="_x0000_s200778" name="Equation" r:id="rId13" imgW="469900" imgH="177800" progId="Equation.DSMT4">
                  <p:embed/>
                </p:oleObj>
              </mc:Choice>
              <mc:Fallback>
                <p:oleObj name="Equation" r:id="rId13" imgW="469900" imgH="177800" progId="Equation.DSMT4">
                  <p:embed/>
                  <p:pic>
                    <p:nvPicPr>
                      <p:cNvPr id="434183" name="Object 7"/>
                      <p:cNvPicPr>
                        <a:picLocks noChangeAspect="1" noChangeArrowheads="1"/>
                      </p:cNvPicPr>
                      <p:nvPr/>
                    </p:nvPicPr>
                    <p:blipFill>
                      <a:blip r:embed="rId14"/>
                      <a:srcRect/>
                      <a:stretch>
                        <a:fillRect/>
                      </a:stretch>
                    </p:blipFill>
                    <p:spPr bwMode="auto">
                      <a:xfrm>
                        <a:off x="6058077" y="5067299"/>
                        <a:ext cx="1409523" cy="533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805788577"/>
              </p:ext>
            </p:extLst>
          </p:nvPr>
        </p:nvGraphicFramePr>
        <p:xfrm>
          <a:off x="7010400" y="5867400"/>
          <a:ext cx="2073275" cy="533400"/>
        </p:xfrm>
        <a:graphic>
          <a:graphicData uri="http://schemas.openxmlformats.org/presentationml/2006/ole">
            <mc:AlternateContent xmlns:mc="http://schemas.openxmlformats.org/markup-compatibility/2006">
              <mc:Choice xmlns:v="urn:schemas-microsoft-com:vml" Requires="v">
                <p:oleObj spid="_x0000_s200779" name="Equation" r:id="rId15" imgW="889000" imgH="228600" progId="Equation.DSMT4">
                  <p:embed/>
                </p:oleObj>
              </mc:Choice>
              <mc:Fallback>
                <p:oleObj name="Equation" r:id="rId15" imgW="889000" imgH="228600" progId="Equation.DSMT4">
                  <p:embed/>
                  <p:pic>
                    <p:nvPicPr>
                      <p:cNvPr id="13" name="Object 5"/>
                      <p:cNvPicPr>
                        <a:picLocks noChangeAspect="1" noChangeArrowheads="1"/>
                      </p:cNvPicPr>
                      <p:nvPr/>
                    </p:nvPicPr>
                    <p:blipFill>
                      <a:blip r:embed="rId16"/>
                      <a:srcRect/>
                      <a:stretch>
                        <a:fillRect/>
                      </a:stretch>
                    </p:blipFill>
                    <p:spPr bwMode="auto">
                      <a:xfrm>
                        <a:off x="7010400" y="5867400"/>
                        <a:ext cx="2073275" cy="533400"/>
                      </a:xfrm>
                      <a:prstGeom prst="rect">
                        <a:avLst/>
                      </a:prstGeom>
                      <a:noFill/>
                      <a:extLst/>
                    </p:spPr>
                  </p:pic>
                </p:oleObj>
              </mc:Fallback>
            </mc:AlternateContent>
          </a:graphicData>
        </a:graphic>
      </p:graphicFrame>
    </p:spTree>
    <p:extLst>
      <p:ext uri="{BB962C8B-B14F-4D97-AF65-F5344CB8AC3E}">
        <p14:creationId xmlns:p14="http://schemas.microsoft.com/office/powerpoint/2010/main" val="607328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wipe(left)">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b="1" dirty="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a:cs typeface="ＭＳ Ｐゴシック" pitchFamily="-84" charset="-128"/>
              </a:rPr>
              <a:t>The phase velocity is the velocity of a point on the wave that has a given phase (for example, the crest) and is given by</a:t>
            </a:r>
          </a:p>
          <a:p>
            <a:pPr eaLnBrk="1" hangingPunct="1">
              <a:buNone/>
            </a:pPr>
            <a:endParaRPr lang="en-US" dirty="0">
              <a:cs typeface="ＭＳ Ｐゴシック" pitchFamily="-84" charset="-128"/>
            </a:endParaRPr>
          </a:p>
          <a:p>
            <a:pPr eaLnBrk="1" hangingPunct="1"/>
            <a:r>
              <a:rPr lang="en-US" dirty="0">
                <a:cs typeface="ＭＳ Ｐゴシック" pitchFamily="-84" charset="-128"/>
              </a:rPr>
              <a:t>The phase constant </a:t>
            </a:r>
            <a:r>
              <a:rPr lang="en-US" dirty="0" err="1">
                <a:latin typeface="Symbol" charset="2"/>
                <a:cs typeface="Symbol" charset="2"/>
              </a:rPr>
              <a:t>φ</a:t>
            </a:r>
            <a:r>
              <a:rPr lang="en-US" dirty="0">
                <a:cs typeface="ＭＳ Ｐゴシック" pitchFamily="-84" charset="-128"/>
              </a:rPr>
              <a:t> shifts the wave:</a:t>
            </a:r>
          </a:p>
          <a:p>
            <a:pPr eaLnBrk="1" hangingPunct="1">
              <a:buFont typeface="Wingdings" pitchFamily="-84" charset="2"/>
              <a:buNone/>
            </a:pPr>
            <a:r>
              <a:rPr lang="en-US" dirty="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435202" name="Object 2"/>
          <p:cNvGraphicFramePr>
            <a:graphicFrameLocks noChangeAspect="1"/>
          </p:cNvGraphicFramePr>
          <p:nvPr>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142249" name="Equation" r:id="rId4" imgW="622300" imgH="393700" progId="Equation.DSMT4">
                  <p:embed/>
                </p:oleObj>
              </mc:Choice>
              <mc:Fallback>
                <p:oleObj name="Equation" r:id="rId4" imgW="622300" imgH="393700" progId="Equation.DSMT4">
                  <p:embed/>
                  <p:pic>
                    <p:nvPicPr>
                      <p:cNvPr id="435202" name="Object 2"/>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142250" name="Equation" r:id="rId6" imgW="584200" imgH="393700" progId="Equation.DSMT4">
                  <p:embed/>
                </p:oleObj>
              </mc:Choice>
              <mc:Fallback>
                <p:oleObj name="Equation" r:id="rId6" imgW="584200" imgH="393700" progId="Equation.DSMT4">
                  <p:embed/>
                  <p:pic>
                    <p:nvPicPr>
                      <p:cNvPr id="435203" name="Object 3"/>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142251" name="Equation" r:id="rId8" imgW="190500" imgH="393700" progId="Equation.DSMT4">
                  <p:embed/>
                </p:oleObj>
              </mc:Choice>
              <mc:Fallback>
                <p:oleObj name="Equation" r:id="rId8" imgW="190500" imgH="393700" progId="Equation.DSMT4">
                  <p:embed/>
                  <p:pic>
                    <p:nvPicPr>
                      <p:cNvPr id="435204" name="Object 4"/>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142252" name="Equation" r:id="rId10" imgW="469900" imgH="228600" progId="Equation.DSMT4">
                  <p:embed/>
                </p:oleObj>
              </mc:Choice>
              <mc:Fallback>
                <p:oleObj name="Equation" r:id="rId10" imgW="469900" imgH="228600" progId="Equation.DSMT4">
                  <p:embed/>
                  <p:pic>
                    <p:nvPicPr>
                      <p:cNvPr id="435205" name="Object 5"/>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142253" name="Equation" r:id="rId12" imgW="1231900" imgH="228600" progId="Equation.DSMT4">
                  <p:embed/>
                </p:oleObj>
              </mc:Choice>
              <mc:Fallback>
                <p:oleObj name="Equation" r:id="rId12" imgW="1231900" imgH="228600" progId="Equation.DSMT4">
                  <p:embed/>
                  <p:pic>
                    <p:nvPicPr>
                      <p:cNvPr id="435208" name="Object 8"/>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142254" name="Equation" r:id="rId14" imgW="1041400" imgH="228600" progId="Equation.DSMT4">
                  <p:embed/>
                </p:oleObj>
              </mc:Choice>
              <mc:Fallback>
                <p:oleObj name="Equation" r:id="rId14" imgW="1041400" imgH="228600" progId="Equation.DSMT4">
                  <p:embed/>
                  <p:pic>
                    <p:nvPicPr>
                      <p:cNvPr id="435209" name="Object 9"/>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a:solidFill>
                  <a:schemeClr val="accent2"/>
                </a:solidFill>
                <a:latin typeface="+mn-lt"/>
              </a:rPr>
              <a:t>(When </a:t>
            </a:r>
            <a:r>
              <a:rPr lang="en-US" dirty="0" err="1">
                <a:solidFill>
                  <a:schemeClr val="accent2"/>
                </a:solidFill>
                <a:latin typeface="Symbol" charset="2"/>
                <a:cs typeface="Symbol" charset="2"/>
              </a:rPr>
              <a:t>φ</a:t>
            </a:r>
            <a:r>
              <a:rPr lang="en-US" dirty="0">
                <a:solidFill>
                  <a:schemeClr val="accent2"/>
                </a:solidFill>
                <a:latin typeface="+mn-lt"/>
                <a:cs typeface="Symbol" charset="2"/>
              </a:rPr>
              <a:t>=</a:t>
            </a:r>
            <a:r>
              <a:rPr lang="en-US" dirty="0">
                <a:solidFill>
                  <a:schemeClr val="accent2"/>
                </a:solidFill>
                <a:latin typeface="Symbol" charset="2"/>
                <a:cs typeface="Symbol" charset="2"/>
              </a:rPr>
              <a:t>π</a:t>
            </a:r>
            <a:r>
              <a:rPr lang="en-US" dirty="0">
                <a:solidFill>
                  <a:schemeClr val="accent2"/>
                </a:solidFill>
                <a:latin typeface="+mn-lt"/>
              </a:rPr>
              <a:t>/2)</a:t>
            </a:r>
          </a:p>
        </p:txBody>
      </p:sp>
    </p:spTree>
    <p:extLst>
      <p:ext uri="{BB962C8B-B14F-4D97-AF65-F5344CB8AC3E}">
        <p14:creationId xmlns:p14="http://schemas.microsoft.com/office/powerpoint/2010/main" val="581125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571500" y="4705028"/>
            <a:ext cx="4648200" cy="1619572"/>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b="1" dirty="0">
                <a:cs typeface="+mj-cs"/>
              </a:rPr>
              <a:t>Principle of Superposition</a:t>
            </a:r>
          </a:p>
        </p:txBody>
      </p:sp>
      <p:sp>
        <p:nvSpPr>
          <p:cNvPr id="25606" name="Rectangle 3"/>
          <p:cNvSpPr>
            <a:spLocks noGrp="1" noChangeArrowheads="1"/>
          </p:cNvSpPr>
          <p:nvPr>
            <p:ph type="body" sz="half" idx="1"/>
          </p:nvPr>
        </p:nvSpPr>
        <p:spPr>
          <a:xfrm>
            <a:off x="228600" y="762000"/>
            <a:ext cx="86106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in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of the same amplitude yields:</a:t>
            </a:r>
          </a:p>
          <a:p>
            <a:pPr eaLnBrk="1" hangingPunct="1">
              <a:lnSpc>
                <a:spcPct val="80000"/>
              </a:lnSpc>
              <a:spcBef>
                <a:spcPct val="10000"/>
              </a:spcBef>
            </a:pPr>
            <a:endParaRPr lang="en-US" sz="2800" dirty="0">
              <a:cs typeface="ＭＳ Ｐゴシック" pitchFamily="-84" charset="-128"/>
            </a:endParaRPr>
          </a:p>
          <a:p>
            <a:pPr eaLnBrk="1" hangingPunct="1">
              <a:lnSpc>
                <a:spcPct val="80000"/>
              </a:lnSpc>
              <a:spcBef>
                <a:spcPct val="10000"/>
              </a:spcBef>
              <a:buNone/>
            </a:pPr>
            <a:endParaRPr lang="en-US" sz="2800" dirty="0">
              <a:cs typeface="ＭＳ Ｐゴシック" pitchFamily="-84" charset="-128"/>
            </a:endParaRPr>
          </a:p>
          <a:p>
            <a:pPr eaLnBrk="1" hangingPunct="1">
              <a:lnSpc>
                <a:spcPct val="80000"/>
              </a:lnSpc>
              <a:spcBef>
                <a:spcPct val="10000"/>
              </a:spcBef>
            </a:pPr>
            <a:endParaRPr lang="en-US" sz="2800" dirty="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 w/ </a:t>
            </a:r>
            <a:r>
              <a:rPr lang="en-US" sz="2800" dirty="0">
                <a:cs typeface="ＭＳ Ｐゴシック" pitchFamily="-84" charset="-128"/>
              </a:rPr>
              <a:t>localized amplitude, can be formed and can move with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nvPr>
        </p:nvGraphicFramePr>
        <p:xfrm>
          <a:off x="457200" y="1920875"/>
          <a:ext cx="1082675" cy="400050"/>
        </p:xfrm>
        <a:graphic>
          <a:graphicData uri="http://schemas.openxmlformats.org/presentationml/2006/ole">
            <mc:AlternateContent xmlns:mc="http://schemas.openxmlformats.org/markup-compatibility/2006">
              <mc:Choice xmlns:v="urn:schemas-microsoft-com:vml" Requires="v">
                <p:oleObj spid="_x0000_s143273" name="Equation" r:id="rId4" imgW="596900" imgH="228600" progId="Equation.DSMT4">
                  <p:embed/>
                </p:oleObj>
              </mc:Choice>
              <mc:Fallback>
                <p:oleObj name="Equation" r:id="rId4" imgW="596900" imgH="228600" progId="Equation.DSMT4">
                  <p:embed/>
                  <p:pic>
                    <p:nvPicPr>
                      <p:cNvPr id="25602" name="Object 1"/>
                      <p:cNvPicPr>
                        <a:picLocks noChangeAspect="1" noChangeArrowheads="1"/>
                      </p:cNvPicPr>
                      <p:nvPr/>
                    </p:nvPicPr>
                    <p:blipFill>
                      <a:blip r:embed="rId5"/>
                      <a:srcRect/>
                      <a:stretch>
                        <a:fillRect/>
                      </a:stretch>
                    </p:blipFill>
                    <p:spPr bwMode="auto">
                      <a:xfrm>
                        <a:off x="457200" y="1920875"/>
                        <a:ext cx="1082675" cy="400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1243741326"/>
              </p:ext>
            </p:extLst>
          </p:nvPr>
        </p:nvGraphicFramePr>
        <p:xfrm>
          <a:off x="6019800" y="4922655"/>
          <a:ext cx="1547536" cy="1026129"/>
        </p:xfrm>
        <a:graphic>
          <a:graphicData uri="http://schemas.openxmlformats.org/presentationml/2006/ole">
            <mc:AlternateContent xmlns:mc="http://schemas.openxmlformats.org/markup-compatibility/2006">
              <mc:Choice xmlns:v="urn:schemas-microsoft-com:vml" Requires="v">
                <p:oleObj spid="_x0000_s143274" name="Equation" r:id="rId6" imgW="609600" imgH="393700" progId="Equation.DSMT4">
                  <p:embed/>
                </p:oleObj>
              </mc:Choice>
              <mc:Fallback>
                <p:oleObj name="Equation" r:id="rId6" imgW="609600" imgH="393700" progId="Equation.DSMT4">
                  <p:embed/>
                  <p:pic>
                    <p:nvPicPr>
                      <p:cNvPr id="25603" name="Object 2"/>
                      <p:cNvPicPr>
                        <a:picLocks noChangeAspect="1" noChangeArrowheads="1"/>
                      </p:cNvPicPr>
                      <p:nvPr/>
                    </p:nvPicPr>
                    <p:blipFill>
                      <a:blip r:embed="rId7"/>
                      <a:srcRect/>
                      <a:stretch>
                        <a:fillRect/>
                      </a:stretch>
                    </p:blipFill>
                    <p:spPr bwMode="auto">
                      <a:xfrm>
                        <a:off x="6019800" y="4922655"/>
                        <a:ext cx="1547536" cy="102612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346118" name="Object 1"/>
          <p:cNvGraphicFramePr>
            <a:graphicFrameLocks noChangeAspect="1"/>
          </p:cNvGraphicFramePr>
          <p:nvPr>
            <p:extLst/>
          </p:nvPr>
        </p:nvGraphicFramePr>
        <p:xfrm>
          <a:off x="1676400" y="1905000"/>
          <a:ext cx="2305050" cy="400050"/>
        </p:xfrm>
        <a:graphic>
          <a:graphicData uri="http://schemas.openxmlformats.org/presentationml/2006/ole">
            <mc:AlternateContent xmlns:mc="http://schemas.openxmlformats.org/markup-compatibility/2006">
              <mc:Choice xmlns:v="urn:schemas-microsoft-com:vml" Requires="v">
                <p:oleObj spid="_x0000_s143275" name="Equation" r:id="rId8" imgW="1270000" imgH="228600" progId="Equation.DSMT4">
                  <p:embed/>
                </p:oleObj>
              </mc:Choice>
              <mc:Fallback>
                <p:oleObj name="Equation" r:id="rId8" imgW="1270000" imgH="228600" progId="Equation.DSMT4">
                  <p:embed/>
                  <p:pic>
                    <p:nvPicPr>
                      <p:cNvPr id="346118" name="Object 1"/>
                      <p:cNvPicPr>
                        <a:picLocks noChangeAspect="1" noChangeArrowheads="1"/>
                      </p:cNvPicPr>
                      <p:nvPr/>
                    </p:nvPicPr>
                    <p:blipFill>
                      <a:blip r:embed="rId9"/>
                      <a:srcRect/>
                      <a:stretch>
                        <a:fillRect/>
                      </a:stretch>
                    </p:blipFill>
                    <p:spPr bwMode="auto">
                      <a:xfrm>
                        <a:off x="1676400" y="1905000"/>
                        <a:ext cx="2305050" cy="400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nvPr>
        </p:nvGraphicFramePr>
        <p:xfrm>
          <a:off x="5557837" y="2362200"/>
          <a:ext cx="3509963" cy="632139"/>
        </p:xfrm>
        <a:graphic>
          <a:graphicData uri="http://schemas.openxmlformats.org/presentationml/2006/ole">
            <mc:AlternateContent xmlns:mc="http://schemas.openxmlformats.org/markup-compatibility/2006">
              <mc:Choice xmlns:v="urn:schemas-microsoft-com:vml" Requires="v">
                <p:oleObj spid="_x0000_s143276" name="Equation" r:id="rId10" imgW="2311400" imgH="431800" progId="Equation.DSMT4">
                  <p:embed/>
                </p:oleObj>
              </mc:Choice>
              <mc:Fallback>
                <p:oleObj name="Equation" r:id="rId10" imgW="2311400" imgH="431800" progId="Equation.DSMT4">
                  <p:embed/>
                  <p:pic>
                    <p:nvPicPr>
                      <p:cNvPr id="346119" name="Object 1"/>
                      <p:cNvPicPr>
                        <a:picLocks noChangeAspect="1" noChangeArrowheads="1"/>
                      </p:cNvPicPr>
                      <p:nvPr/>
                    </p:nvPicPr>
                    <p:blipFill>
                      <a:blip r:embed="rId11"/>
                      <a:srcRect/>
                      <a:stretch>
                        <a:fillRect/>
                      </a:stretch>
                    </p:blipFill>
                    <p:spPr bwMode="auto">
                      <a:xfrm>
                        <a:off x="5557837" y="2362200"/>
                        <a:ext cx="3509963" cy="632139"/>
                      </a:xfrm>
                      <a:prstGeom prst="rect">
                        <a:avLst/>
                      </a:prstGeom>
                      <a:noFill/>
                      <a:extLst/>
                    </p:spPr>
                  </p:pic>
                </p:oleObj>
              </mc:Fallback>
            </mc:AlternateContent>
          </a:graphicData>
        </a:graphic>
      </p:graphicFrame>
      <p:graphicFrame>
        <p:nvGraphicFramePr>
          <p:cNvPr id="12" name="Object 1"/>
          <p:cNvGraphicFramePr>
            <a:graphicFrameLocks noChangeAspect="1"/>
          </p:cNvGraphicFramePr>
          <p:nvPr>
            <p:extLst/>
          </p:nvPr>
        </p:nvGraphicFramePr>
        <p:xfrm>
          <a:off x="3962400" y="1863725"/>
          <a:ext cx="4102100" cy="422275"/>
        </p:xfrm>
        <a:graphic>
          <a:graphicData uri="http://schemas.openxmlformats.org/presentationml/2006/ole">
            <mc:AlternateContent xmlns:mc="http://schemas.openxmlformats.org/markup-compatibility/2006">
              <mc:Choice xmlns:v="urn:schemas-microsoft-com:vml" Requires="v">
                <p:oleObj spid="_x0000_s143277" name="Equation" r:id="rId12" imgW="2260600" imgH="241300" progId="Equation.DSMT4">
                  <p:embed/>
                </p:oleObj>
              </mc:Choice>
              <mc:Fallback>
                <p:oleObj name="Equation" r:id="rId12" imgW="2260600" imgH="241300" progId="Equation.DSMT4">
                  <p:embed/>
                  <p:pic>
                    <p:nvPicPr>
                      <p:cNvPr id="12" name="Object 1"/>
                      <p:cNvPicPr>
                        <a:picLocks noChangeAspect="1" noChangeArrowheads="1"/>
                      </p:cNvPicPr>
                      <p:nvPr/>
                    </p:nvPicPr>
                    <p:blipFill>
                      <a:blip r:embed="rId13"/>
                      <a:srcRect/>
                      <a:stretch>
                        <a:fillRect/>
                      </a:stretch>
                    </p:blipFill>
                    <p:spPr bwMode="auto">
                      <a:xfrm>
                        <a:off x="3962400" y="1863725"/>
                        <a:ext cx="4102100" cy="422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1"/>
          <p:cNvGraphicFramePr>
            <a:graphicFrameLocks noChangeAspect="1"/>
          </p:cNvGraphicFramePr>
          <p:nvPr>
            <p:extLst/>
          </p:nvPr>
        </p:nvGraphicFramePr>
        <p:xfrm>
          <a:off x="527050" y="2376213"/>
          <a:ext cx="5035550" cy="595587"/>
        </p:xfrm>
        <a:graphic>
          <a:graphicData uri="http://schemas.openxmlformats.org/presentationml/2006/ole">
            <mc:AlternateContent xmlns:mc="http://schemas.openxmlformats.org/markup-compatibility/2006">
              <mc:Choice xmlns:v="urn:schemas-microsoft-com:vml" Requires="v">
                <p:oleObj spid="_x0000_s143278" name="Equation" r:id="rId14" imgW="3517900" imgH="431800" progId="Equation.DSMT4">
                  <p:embed/>
                </p:oleObj>
              </mc:Choice>
              <mc:Fallback>
                <p:oleObj name="Equation" r:id="rId14" imgW="3517900" imgH="431800" progId="Equation.DSMT4">
                  <p:embed/>
                  <p:pic>
                    <p:nvPicPr>
                      <p:cNvPr id="14" name="Object 1"/>
                      <p:cNvPicPr>
                        <a:picLocks noChangeAspect="1" noChangeArrowheads="1"/>
                      </p:cNvPicPr>
                      <p:nvPr/>
                    </p:nvPicPr>
                    <p:blipFill>
                      <a:blip r:embed="rId15"/>
                      <a:srcRect/>
                      <a:stretch>
                        <a:fillRect/>
                      </a:stretch>
                    </p:blipFill>
                    <p:spPr bwMode="auto">
                      <a:xfrm>
                        <a:off x="527050" y="2376213"/>
                        <a:ext cx="5035550" cy="595587"/>
                      </a:xfrm>
                      <a:prstGeom prst="rect">
                        <a:avLst/>
                      </a:prstGeom>
                      <a:noFill/>
                      <a:extLst/>
                    </p:spPr>
                  </p:pic>
                </p:oleObj>
              </mc:Fallback>
            </mc:AlternateContent>
          </a:graphicData>
        </a:graphic>
      </p:graphicFrame>
    </p:spTree>
    <p:extLst>
      <p:ext uri="{BB962C8B-B14F-4D97-AF65-F5344CB8AC3E}">
        <p14:creationId xmlns:p14="http://schemas.microsoft.com/office/powerpoint/2010/main" val="74724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6119"/>
                                        </p:tgtEl>
                                        <p:attrNameLst>
                                          <p:attrName>style.visibility</p:attrName>
                                        </p:attrNameLst>
                                      </p:cBhvr>
                                      <p:to>
                                        <p:strVal val="visible"/>
                                      </p:to>
                                    </p:set>
                                    <p:animEffect transition="in" filter="wipe(left)">
                                      <p:cBhvr>
                                        <p:cTn id="37" dur="500"/>
                                        <p:tgtEl>
                                          <p:spTgt spid="3461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5" end="5"/>
                                            </p:txEl>
                                          </p:spTgt>
                                        </p:tgtEl>
                                        <p:attrNameLst>
                                          <p:attrName>style.visibility</p:attrName>
                                        </p:attrNameLst>
                                      </p:cBhvr>
                                      <p:to>
                                        <p:strVal val="visible"/>
                                      </p:to>
                                    </p:set>
                                    <p:animEffect transition="in" filter="wipe(left)">
                                      <p:cBhvr>
                                        <p:cTn id="42" dur="500"/>
                                        <p:tgtEl>
                                          <p:spTgt spid="2560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5606">
                                            <p:txEl>
                                              <p:pRg st="6" end="6"/>
                                            </p:txEl>
                                          </p:spTgt>
                                        </p:tgtEl>
                                        <p:attrNameLst>
                                          <p:attrName>style.visibility</p:attrName>
                                        </p:attrNameLst>
                                      </p:cBhvr>
                                      <p:to>
                                        <p:strVal val="visible"/>
                                      </p:to>
                                    </p:set>
                                    <p:animEffect transition="in" filter="wipe(left)">
                                      <p:cBhvr>
                                        <p:cTn id="47" dur="500"/>
                                        <p:tgtEl>
                                          <p:spTgt spid="2560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25604"/>
                                        </p:tgtEl>
                                        <p:attrNameLst>
                                          <p:attrName>style.visibility</p:attrName>
                                        </p:attrNameLst>
                                      </p:cBhvr>
                                      <p:to>
                                        <p:strVal val="visible"/>
                                      </p:to>
                                    </p:set>
                                    <p:anim calcmode="lin" valueType="num">
                                      <p:cBhvr>
                                        <p:cTn id="52" dur="500" fill="hold"/>
                                        <p:tgtEl>
                                          <p:spTgt spid="25604"/>
                                        </p:tgtEl>
                                        <p:attrNameLst>
                                          <p:attrName>ppt_w</p:attrName>
                                        </p:attrNameLst>
                                      </p:cBhvr>
                                      <p:tavLst>
                                        <p:tav tm="0">
                                          <p:val>
                                            <p:fltVal val="0"/>
                                          </p:val>
                                        </p:tav>
                                        <p:tav tm="100000">
                                          <p:val>
                                            <p:strVal val="#ppt_w"/>
                                          </p:val>
                                        </p:tav>
                                      </p:tavLst>
                                    </p:anim>
                                    <p:anim calcmode="lin" valueType="num">
                                      <p:cBhvr>
                                        <p:cTn id="53" dur="500" fill="hold"/>
                                        <p:tgtEl>
                                          <p:spTgt spid="25604"/>
                                        </p:tgtEl>
                                        <p:attrNameLst>
                                          <p:attrName>ppt_h</p:attrName>
                                        </p:attrNameLst>
                                      </p:cBhvr>
                                      <p:tavLst>
                                        <p:tav tm="0">
                                          <p:val>
                                            <p:fltVal val="0"/>
                                          </p:val>
                                        </p:tav>
                                        <p:tav tm="100000">
                                          <p:val>
                                            <p:strVal val="#ppt_h"/>
                                          </p:val>
                                        </p:tav>
                                      </p:tavLst>
                                    </p:anim>
                                    <p:animEffect transition="in" filter="fade">
                                      <p:cBhvr>
                                        <p:cTn id="54" dur="500"/>
                                        <p:tgtEl>
                                          <p:spTgt spid="2560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5606">
                                            <p:txEl>
                                              <p:pRg st="9" end="9"/>
                                            </p:txEl>
                                          </p:spTgt>
                                        </p:tgtEl>
                                        <p:attrNameLst>
                                          <p:attrName>style.visibility</p:attrName>
                                        </p:attrNameLst>
                                      </p:cBhvr>
                                      <p:to>
                                        <p:strVal val="visible"/>
                                      </p:to>
                                    </p:set>
                                    <p:animEffect transition="in" filter="wipe(left)">
                                      <p:cBhvr>
                                        <p:cTn id="59" dur="500"/>
                                        <p:tgtEl>
                                          <p:spTgt spid="25606">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5603"/>
                                        </p:tgtEl>
                                        <p:attrNameLst>
                                          <p:attrName>style.visibility</p:attrName>
                                        </p:attrNameLst>
                                      </p:cBhvr>
                                      <p:to>
                                        <p:strVal val="visible"/>
                                      </p:to>
                                    </p:set>
                                    <p:animEffect transition="in" filter="wipe(left)">
                                      <p:cBhvr>
                                        <p:cTn id="64"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b="1" dirty="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a:cs typeface="ＭＳ Ｐゴシック" pitchFamily="-84" charset="-128"/>
              </a:rPr>
              <a:t>The 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437251" name="Object 3"/>
          <p:cNvGraphicFramePr>
            <a:graphicFrameLocks noChangeAspect="1"/>
          </p:cNvGraphicFramePr>
          <p:nvPr>
            <p:extLst/>
          </p:nvPr>
        </p:nvGraphicFramePr>
        <p:xfrm>
          <a:off x="990600" y="4724400"/>
          <a:ext cx="7076811" cy="1066800"/>
        </p:xfrm>
        <a:graphic>
          <a:graphicData uri="http://schemas.openxmlformats.org/presentationml/2006/ole">
            <mc:AlternateContent xmlns:mc="http://schemas.openxmlformats.org/markup-compatibility/2006">
              <mc:Choice xmlns:v="urn:schemas-microsoft-com:vml" Requires="v">
                <p:oleObj spid="_x0000_s143618" name="Equation" r:id="rId3" imgW="1943100" imgH="292100" progId="Equation.DSMT4">
                  <p:embed/>
                </p:oleObj>
              </mc:Choice>
              <mc:Fallback>
                <p:oleObj name="Equation" r:id="rId3" imgW="1943100" imgH="292100" progId="Equation.DSMT4">
                  <p:embed/>
                  <p:pic>
                    <p:nvPicPr>
                      <p:cNvPr id="437251" name="Object 3"/>
                      <p:cNvPicPr>
                        <a:picLocks noChangeAspect="1" noChangeArrowheads="1"/>
                      </p:cNvPicPr>
                      <p:nvPr/>
                    </p:nvPicPr>
                    <p:blipFill>
                      <a:blip r:embed="rId4"/>
                      <a:srcRect/>
                      <a:stretch>
                        <a:fillRect/>
                      </a:stretch>
                    </p:blipFill>
                    <p:spPr bwMode="auto">
                      <a:xfrm>
                        <a:off x="990600" y="4724400"/>
                        <a:ext cx="7076811" cy="1066800"/>
                      </a:xfrm>
                      <a:prstGeom prst="rect">
                        <a:avLst/>
                      </a:prstGeom>
                      <a:noFill/>
                      <a:extLst/>
                    </p:spPr>
                  </p:pic>
                </p:oleObj>
              </mc:Fallback>
            </mc:AlternateContent>
          </a:graphicData>
        </a:graphic>
      </p:graphicFrame>
      <p:pic>
        <p:nvPicPr>
          <p:cNvPr id="4" name="Picture 3">
            <a:extLst>
              <a:ext uri="{FF2B5EF4-FFF2-40B4-BE49-F238E27FC236}">
                <a16:creationId xmlns:a16="http://schemas.microsoft.com/office/drawing/2014/main" id="{A028544D-AA6E-7742-AB49-D1CA1C79DA09}"/>
              </a:ext>
            </a:extLst>
          </p:cNvPr>
          <p:cNvPicPr>
            <a:picLocks noChangeAspect="1"/>
          </p:cNvPicPr>
          <p:nvPr/>
        </p:nvPicPr>
        <p:blipFill>
          <a:blip r:embed="rId5"/>
          <a:stretch>
            <a:fillRect/>
          </a:stretch>
        </p:blipFill>
        <p:spPr>
          <a:xfrm>
            <a:off x="1752600" y="1981200"/>
            <a:ext cx="5837464" cy="1143000"/>
          </a:xfrm>
          <a:prstGeom prst="rect">
            <a:avLst/>
          </a:prstGeom>
        </p:spPr>
      </p:pic>
    </p:spTree>
    <p:extLst>
      <p:ext uri="{BB962C8B-B14F-4D97-AF65-F5344CB8AC3E}">
        <p14:creationId xmlns:p14="http://schemas.microsoft.com/office/powerpoint/2010/main" val="4151312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wipe(left)">
                                      <p:cBhvr>
                                        <p:cTn id="17" dur="5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7251"/>
                                        </p:tgtEl>
                                        <p:attrNameLst>
                                          <p:attrName>style.visibility</p:attrName>
                                        </p:attrNameLst>
                                      </p:cBhvr>
                                      <p:to>
                                        <p:strVal val="visible"/>
                                      </p:to>
                                    </p:set>
                                    <p:animEffect transition="in" filter="wipe(left)">
                                      <p:cBhvr>
                                        <p:cTn id="22"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b="1" dirty="0">
                <a:cs typeface="+mj-cs"/>
              </a:rPr>
              <a:t>Wave Packet Envelope</a:t>
            </a:r>
          </a:p>
        </p:txBody>
      </p:sp>
      <p:sp>
        <p:nvSpPr>
          <p:cNvPr id="27652" name="Rectangle 3"/>
          <p:cNvSpPr>
            <a:spLocks noGrp="1" noChangeArrowheads="1"/>
          </p:cNvSpPr>
          <p:nvPr>
            <p:ph type="body" sz="half" idx="1"/>
          </p:nvPr>
        </p:nvSpPr>
        <p:spPr>
          <a:xfrm>
            <a:off x="381000" y="685800"/>
            <a:ext cx="8534400" cy="5562600"/>
          </a:xfrm>
        </p:spPr>
        <p:txBody>
          <a:bodyPr/>
          <a:lstStyle/>
          <a:p>
            <a:pPr eaLnBrk="1" hangingPunct="1">
              <a:lnSpc>
                <a:spcPct val="90000"/>
              </a:lnSpc>
            </a:pPr>
            <a:r>
              <a:rPr lang="en-US" sz="2400" dirty="0">
                <a:cs typeface="ＭＳ Ｐゴシック" pitchFamily="-84" charset="-128"/>
              </a:rPr>
              <a:t>The superposition of two waves yields the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position precisely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a:t>Mon. March 25, 2019</a:t>
            </a:r>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graphicFrame>
        <p:nvGraphicFramePr>
          <p:cNvPr id="348165" name="Object 2"/>
          <p:cNvGraphicFramePr>
            <a:graphicFrameLocks noChangeAspect="1"/>
          </p:cNvGraphicFramePr>
          <p:nvPr>
            <p:extLst/>
          </p:nvPr>
        </p:nvGraphicFramePr>
        <p:xfrm>
          <a:off x="5203825" y="1077913"/>
          <a:ext cx="2949575" cy="1131887"/>
        </p:xfrm>
        <a:graphic>
          <a:graphicData uri="http://schemas.openxmlformats.org/presentationml/2006/ole">
            <mc:AlternateContent xmlns:mc="http://schemas.openxmlformats.org/markup-compatibility/2006">
              <mc:Choice xmlns:v="urn:schemas-microsoft-com:vml" Requires="v">
                <p:oleObj spid="_x0000_s145165" name="Equation" r:id="rId3" imgW="1155700" imgH="431800" progId="Equation.DSMT4">
                  <p:embed/>
                </p:oleObj>
              </mc:Choice>
              <mc:Fallback>
                <p:oleObj name="Equation" r:id="rId3" imgW="1155700" imgH="431800" progId="Equation.DSMT4">
                  <p:embed/>
                  <p:pic>
                    <p:nvPicPr>
                      <p:cNvPr id="348165" name="Object 2"/>
                      <p:cNvPicPr>
                        <a:picLocks noChangeAspect="1" noChangeArrowheads="1"/>
                      </p:cNvPicPr>
                      <p:nvPr/>
                    </p:nvPicPr>
                    <p:blipFill>
                      <a:blip r:embed="rId4"/>
                      <a:srcRect/>
                      <a:stretch>
                        <a:fillRect/>
                      </a:stretch>
                    </p:blipFill>
                    <p:spPr bwMode="auto">
                      <a:xfrm>
                        <a:off x="5203825" y="1077913"/>
                        <a:ext cx="2949575" cy="1131887"/>
                      </a:xfrm>
                      <a:prstGeom prst="rect">
                        <a:avLst/>
                      </a:prstGeom>
                      <a:noFill/>
                      <a:extLst/>
                    </p:spPr>
                  </p:pic>
                </p:oleObj>
              </mc:Fallback>
            </mc:AlternateContent>
          </a:graphicData>
        </a:graphic>
      </p:graphicFrame>
      <p:graphicFrame>
        <p:nvGraphicFramePr>
          <p:cNvPr id="348166" name="Object 2"/>
          <p:cNvGraphicFramePr>
            <a:graphicFrameLocks noChangeAspect="1"/>
          </p:cNvGraphicFramePr>
          <p:nvPr>
            <p:extLst/>
          </p:nvPr>
        </p:nvGraphicFramePr>
        <p:xfrm>
          <a:off x="2376488" y="3080874"/>
          <a:ext cx="1814512" cy="467189"/>
        </p:xfrm>
        <a:graphic>
          <a:graphicData uri="http://schemas.openxmlformats.org/presentationml/2006/ole">
            <mc:AlternateContent xmlns:mc="http://schemas.openxmlformats.org/markup-compatibility/2006">
              <mc:Choice xmlns:v="urn:schemas-microsoft-com:vml" Requires="v">
                <p:oleObj spid="_x0000_s145166" name="Equation" r:id="rId5" imgW="711200" imgH="177800" progId="Equation.DSMT4">
                  <p:embed/>
                </p:oleObj>
              </mc:Choice>
              <mc:Fallback>
                <p:oleObj name="Equation" r:id="rId5" imgW="711200" imgH="177800" progId="Equation.DSMT4">
                  <p:embed/>
                  <p:pic>
                    <p:nvPicPr>
                      <p:cNvPr id="348166" name="Object 2"/>
                      <p:cNvPicPr>
                        <a:picLocks noChangeAspect="1" noChangeArrowheads="1"/>
                      </p:cNvPicPr>
                      <p:nvPr/>
                    </p:nvPicPr>
                    <p:blipFill>
                      <a:blip r:embed="rId6"/>
                      <a:srcRect/>
                      <a:stretch>
                        <a:fillRect/>
                      </a:stretch>
                    </p:blipFill>
                    <p:spPr bwMode="auto">
                      <a:xfrm>
                        <a:off x="2376488" y="3080874"/>
                        <a:ext cx="1814512" cy="467189"/>
                      </a:xfrm>
                      <a:prstGeom prst="rect">
                        <a:avLst/>
                      </a:prstGeom>
                      <a:noFill/>
                      <a:extLst/>
                    </p:spPr>
                  </p:pic>
                </p:oleObj>
              </mc:Fallback>
            </mc:AlternateContent>
          </a:graphicData>
        </a:graphic>
      </p:graphicFrame>
      <p:graphicFrame>
        <p:nvGraphicFramePr>
          <p:cNvPr id="348167" name="Object 2"/>
          <p:cNvGraphicFramePr>
            <a:graphicFrameLocks noChangeAspect="1"/>
          </p:cNvGraphicFramePr>
          <p:nvPr>
            <p:extLst/>
          </p:nvPr>
        </p:nvGraphicFramePr>
        <p:xfrm>
          <a:off x="4724400" y="3081337"/>
          <a:ext cx="1977775" cy="500063"/>
        </p:xfrm>
        <a:graphic>
          <a:graphicData uri="http://schemas.openxmlformats.org/presentationml/2006/ole">
            <mc:AlternateContent xmlns:mc="http://schemas.openxmlformats.org/markup-compatibility/2006">
              <mc:Choice xmlns:v="urn:schemas-microsoft-com:vml" Requires="v">
                <p:oleObj spid="_x0000_s145167" name="Equation" r:id="rId7" imgW="723900" imgH="177800" progId="Equation.DSMT4">
                  <p:embed/>
                </p:oleObj>
              </mc:Choice>
              <mc:Fallback>
                <p:oleObj name="Equation" r:id="rId7" imgW="723900" imgH="177800" progId="Equation.DSMT4">
                  <p:embed/>
                  <p:pic>
                    <p:nvPicPr>
                      <p:cNvPr id="348167" name="Object 2"/>
                      <p:cNvPicPr>
                        <a:picLocks noChangeAspect="1" noChangeArrowheads="1"/>
                      </p:cNvPicPr>
                      <p:nvPr/>
                    </p:nvPicPr>
                    <p:blipFill>
                      <a:blip r:embed="rId8"/>
                      <a:srcRect/>
                      <a:stretch>
                        <a:fillRect/>
                      </a:stretch>
                    </p:blipFill>
                    <p:spPr bwMode="auto">
                      <a:xfrm>
                        <a:off x="4724400" y="3081337"/>
                        <a:ext cx="1977775" cy="500063"/>
                      </a:xfrm>
                      <a:prstGeom prst="rect">
                        <a:avLst/>
                      </a:prstGeom>
                      <a:noFill/>
                      <a:extLst/>
                    </p:spPr>
                  </p:pic>
                </p:oleObj>
              </mc:Fallback>
            </mc:AlternateContent>
          </a:graphicData>
        </a:graphic>
      </p:graphicFrame>
      <p:graphicFrame>
        <p:nvGraphicFramePr>
          <p:cNvPr id="348168" name="Object 2"/>
          <p:cNvGraphicFramePr>
            <a:graphicFrameLocks noChangeAspect="1"/>
          </p:cNvGraphicFramePr>
          <p:nvPr>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145168" name="Equation" r:id="rId9" imgW="635000" imgH="393700" progId="Equation.DSMT4">
                  <p:embed/>
                </p:oleObj>
              </mc:Choice>
              <mc:Fallback>
                <p:oleObj name="Equation" r:id="rId9" imgW="635000" imgH="393700" progId="Equation.DSMT4">
                  <p:embed/>
                  <p:pic>
                    <p:nvPicPr>
                      <p:cNvPr id="348168" name="Object 2"/>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145169" name="Equation" r:id="rId11" imgW="647700" imgH="393700" progId="Equation.DSMT4">
                  <p:embed/>
                </p:oleObj>
              </mc:Choice>
              <mc:Fallback>
                <p:oleObj name="Equation" r:id="rId11" imgW="647700" imgH="393700" progId="Equation.DSMT4">
                  <p:embed/>
                  <p:pic>
                    <p:nvPicPr>
                      <p:cNvPr id="348169" name="Object 2"/>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6684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0"/>
            <a:ext cx="8229600" cy="712787"/>
          </a:xfrm>
        </p:spPr>
        <p:txBody>
          <a:bodyPr/>
          <a:lstStyle/>
          <a:p>
            <a:pPr eaLnBrk="1" hangingPunct="1">
              <a:defRPr/>
            </a:pPr>
            <a:r>
              <a:rPr lang="en-US" sz="4800" b="1" dirty="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a:t>Mon. March 25, 2019</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21507" name="Object 3"/>
          <p:cNvGraphicFramePr>
            <a:graphicFrameLocks noChangeAspect="1"/>
          </p:cNvGraphicFramePr>
          <p:nvPr>
            <p:extLst/>
          </p:nvPr>
        </p:nvGraphicFramePr>
        <p:xfrm>
          <a:off x="2087563" y="1066800"/>
          <a:ext cx="5121275" cy="636588"/>
        </p:xfrm>
        <a:graphic>
          <a:graphicData uri="http://schemas.openxmlformats.org/presentationml/2006/ole">
            <mc:AlternateContent xmlns:mc="http://schemas.openxmlformats.org/markup-compatibility/2006">
              <mc:Choice xmlns:v="urn:schemas-microsoft-com:vml" Requires="v">
                <p:oleObj spid="_x0000_s145721" name="Equation" r:id="rId4" imgW="2146300" imgH="266700" progId="Equation.DSMT4">
                  <p:embed/>
                </p:oleObj>
              </mc:Choice>
              <mc:Fallback>
                <p:oleObj name="Equation" r:id="rId4" imgW="2146300" imgH="266700" progId="Equation.DSMT4">
                  <p:embed/>
                  <p:pic>
                    <p:nvPicPr>
                      <p:cNvPr id="21507" name="Object 3"/>
                      <p:cNvPicPr>
                        <a:picLocks noChangeAspect="1" noChangeArrowheads="1"/>
                      </p:cNvPicPr>
                      <p:nvPr/>
                    </p:nvPicPr>
                    <p:blipFill>
                      <a:blip r:embed="rId5"/>
                      <a:srcRect/>
                      <a:stretch>
                        <a:fillRect/>
                      </a:stretch>
                    </p:blipFill>
                    <p:spPr bwMode="auto">
                      <a:xfrm>
                        <a:off x="2087563" y="1066800"/>
                        <a:ext cx="5121275" cy="636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extLst/>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145722" name="Equation" r:id="rId6" imgW="584200" imgH="393700" progId="Equation.DSMT4">
                  <p:embed/>
                </p:oleObj>
              </mc:Choice>
              <mc:Fallback>
                <p:oleObj name="Equation" r:id="rId6" imgW="584200" imgH="393700" progId="Equation.DSMT4">
                  <p:embed/>
                  <p:pic>
                    <p:nvPicPr>
                      <p:cNvPr id="21509" name="Object 2"/>
                      <p:cNvPicPr>
                        <a:picLocks noChangeAspect="1" noChangeArrowheads="1"/>
                      </p:cNvPicPr>
                      <p:nvPr/>
                    </p:nvPicPr>
                    <p:blipFill>
                      <a:blip r:embed="rId7"/>
                      <a:srcRect/>
                      <a:stretch>
                        <a:fillRect/>
                      </a:stretch>
                    </p:blipFill>
                    <p:spPr bwMode="auto">
                      <a:xfrm>
                        <a:off x="3671887" y="5486400"/>
                        <a:ext cx="1128713" cy="781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3681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 y="-76200"/>
            <a:ext cx="6705600" cy="838200"/>
          </a:xfrm>
        </p:spPr>
        <p:txBody>
          <a:bodyPr/>
          <a:lstStyle/>
          <a:p>
            <a:pPr eaLnBrk="1" hangingPunct="1">
              <a:defRPr/>
            </a:pPr>
            <a:r>
              <a:rPr lang="en-US" b="1" dirty="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Wingdings" charset="0"/>
              <a:buChar char="n"/>
              <a:defRPr/>
            </a:pPr>
            <a:r>
              <a:rPr lang="en-US" sz="2800" dirty="0">
                <a:cs typeface="+mn-cs"/>
              </a:rPr>
              <a:t>Young’s double-slit diffraction experiment demonstrates the wave property of the light.</a:t>
            </a:r>
          </a:p>
          <a:p>
            <a:pPr eaLnBrk="1" hangingPunct="1">
              <a:buFont typeface="Wingdings" charset="0"/>
              <a:buChar char="n"/>
              <a:defRPr/>
            </a:pPr>
            <a:r>
              <a:rPr lang="en-US" sz="2800" dirty="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a:t>Mon. March 25, 2019</a:t>
            </a:r>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523308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ipe(left)">
                                      <p:cBhvr>
                                        <p:cTn id="7" dur="500"/>
                                        <p:tgtEl>
                                          <p:spTgt spid="61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4">
                                            <p:txEl>
                                              <p:pRg st="1" end="1"/>
                                            </p:txEl>
                                          </p:spTgt>
                                        </p:tgtEl>
                                        <p:attrNameLst>
                                          <p:attrName>style.visibility</p:attrName>
                                        </p:attrNameLst>
                                      </p:cBhvr>
                                      <p:to>
                                        <p:strVal val="visible"/>
                                      </p:to>
                                    </p:set>
                                    <p:animEffect transition="in" filter="wipe(left)">
                                      <p:cBhvr>
                                        <p:cTn id="12" dur="500"/>
                                        <p:tgtEl>
                                          <p:spTgt spid="614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wipe(left)">
                                      <p:cBhvr>
                                        <p:cTn id="17" dur="500"/>
                                        <p:tgtEl>
                                          <p:spTgt spid="307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31"/>
                                        </p:tgtEl>
                                        <p:attrNameLst>
                                          <p:attrName>style.visibility</p:attrName>
                                        </p:attrNameLst>
                                      </p:cBhvr>
                                      <p:to>
                                        <p:strVal val="visible"/>
                                      </p:to>
                                    </p:set>
                                    <p:anim calcmode="lin" valueType="num">
                                      <p:cBhvr>
                                        <p:cTn id="22" dur="500" fill="hold"/>
                                        <p:tgtEl>
                                          <p:spTgt spid="30731"/>
                                        </p:tgtEl>
                                        <p:attrNameLst>
                                          <p:attrName>ppt_w</p:attrName>
                                        </p:attrNameLst>
                                      </p:cBhvr>
                                      <p:tavLst>
                                        <p:tav tm="0">
                                          <p:val>
                                            <p:fltVal val="0"/>
                                          </p:val>
                                        </p:tav>
                                        <p:tav tm="100000">
                                          <p:val>
                                            <p:strVal val="#ppt_w"/>
                                          </p:val>
                                        </p:tav>
                                      </p:tavLst>
                                    </p:anim>
                                    <p:anim calcmode="lin" valueType="num">
                                      <p:cBhvr>
                                        <p:cTn id="23" dur="500" fill="hold"/>
                                        <p:tgtEl>
                                          <p:spTgt spid="30731"/>
                                        </p:tgtEl>
                                        <p:attrNameLst>
                                          <p:attrName>ppt_h</p:attrName>
                                        </p:attrNameLst>
                                      </p:cBhvr>
                                      <p:tavLst>
                                        <p:tav tm="0">
                                          <p:val>
                                            <p:fltVal val="0"/>
                                          </p:val>
                                        </p:tav>
                                        <p:tav tm="100000">
                                          <p:val>
                                            <p:strVal val="#ppt_h"/>
                                          </p:val>
                                        </p:tav>
                                      </p:tavLst>
                                    </p:anim>
                                    <p:animEffect transition="in" filter="fade">
                                      <p:cBhvr>
                                        <p:cTn id="24" dur="500"/>
                                        <p:tgtEl>
                                          <p:spTgt spid="307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32"/>
                                        </p:tgtEl>
                                        <p:attrNameLst>
                                          <p:attrName>style.visibility</p:attrName>
                                        </p:attrNameLst>
                                      </p:cBhvr>
                                      <p:to>
                                        <p:strVal val="visible"/>
                                      </p:to>
                                    </p:set>
                                    <p:anim calcmode="lin" valueType="num">
                                      <p:cBhvr>
                                        <p:cTn id="29" dur="500" fill="hold"/>
                                        <p:tgtEl>
                                          <p:spTgt spid="30732"/>
                                        </p:tgtEl>
                                        <p:attrNameLst>
                                          <p:attrName>ppt_w</p:attrName>
                                        </p:attrNameLst>
                                      </p:cBhvr>
                                      <p:tavLst>
                                        <p:tav tm="0">
                                          <p:val>
                                            <p:fltVal val="0"/>
                                          </p:val>
                                        </p:tav>
                                        <p:tav tm="100000">
                                          <p:val>
                                            <p:strVal val="#ppt_w"/>
                                          </p:val>
                                        </p:tav>
                                      </p:tavLst>
                                    </p:anim>
                                    <p:anim calcmode="lin" valueType="num">
                                      <p:cBhvr>
                                        <p:cTn id="30" dur="500" fill="hold"/>
                                        <p:tgtEl>
                                          <p:spTgt spid="30732"/>
                                        </p:tgtEl>
                                        <p:attrNameLst>
                                          <p:attrName>ppt_h</p:attrName>
                                        </p:attrNameLst>
                                      </p:cBhvr>
                                      <p:tavLst>
                                        <p:tav tm="0">
                                          <p:val>
                                            <p:fltVal val="0"/>
                                          </p:val>
                                        </p:tav>
                                        <p:tav tm="100000">
                                          <p:val>
                                            <p:strVal val="#ppt_h"/>
                                          </p:val>
                                        </p:tav>
                                      </p:tavLst>
                                    </p:anim>
                                    <p:animEffect transition="in" filter="fade">
                                      <p:cBhvr>
                                        <p:cTn id="31" dur="500"/>
                                        <p:tgtEl>
                                          <p:spTgt spid="3073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0733"/>
                                        </p:tgtEl>
                                        <p:attrNameLst>
                                          <p:attrName>style.visibility</p:attrName>
                                        </p:attrNameLst>
                                      </p:cBhvr>
                                      <p:to>
                                        <p:strVal val="visible"/>
                                      </p:to>
                                    </p:set>
                                    <p:anim calcmode="lin" valueType="num">
                                      <p:cBhvr>
                                        <p:cTn id="36" dur="500" fill="hold"/>
                                        <p:tgtEl>
                                          <p:spTgt spid="30733"/>
                                        </p:tgtEl>
                                        <p:attrNameLst>
                                          <p:attrName>ppt_w</p:attrName>
                                        </p:attrNameLst>
                                      </p:cBhvr>
                                      <p:tavLst>
                                        <p:tav tm="0">
                                          <p:val>
                                            <p:fltVal val="0"/>
                                          </p:val>
                                        </p:tav>
                                        <p:tav tm="100000">
                                          <p:val>
                                            <p:strVal val="#ppt_w"/>
                                          </p:val>
                                        </p:tav>
                                      </p:tavLst>
                                    </p:anim>
                                    <p:anim calcmode="lin" valueType="num">
                                      <p:cBhvr>
                                        <p:cTn id="37" dur="500" fill="hold"/>
                                        <p:tgtEl>
                                          <p:spTgt spid="30733"/>
                                        </p:tgtEl>
                                        <p:attrNameLst>
                                          <p:attrName>ppt_h</p:attrName>
                                        </p:attrNameLst>
                                      </p:cBhvr>
                                      <p:tavLst>
                                        <p:tav tm="0">
                                          <p:val>
                                            <p:fltVal val="0"/>
                                          </p:val>
                                        </p:tav>
                                        <p:tav tm="100000">
                                          <p:val>
                                            <p:strVal val="#ppt_h"/>
                                          </p:val>
                                        </p:tav>
                                      </p:tavLst>
                                    </p:anim>
                                    <p:animEffect transition="in" filter="fade">
                                      <p:cBhvr>
                                        <p:cTn id="38" dur="500"/>
                                        <p:tgtEl>
                                          <p:spTgt spid="3073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0734"/>
                                        </p:tgtEl>
                                        <p:attrNameLst>
                                          <p:attrName>style.visibility</p:attrName>
                                        </p:attrNameLst>
                                      </p:cBhvr>
                                      <p:to>
                                        <p:strVal val="visible"/>
                                      </p:to>
                                    </p:set>
                                    <p:anim calcmode="lin" valueType="num">
                                      <p:cBhvr>
                                        <p:cTn id="43" dur="500" fill="hold"/>
                                        <p:tgtEl>
                                          <p:spTgt spid="30734"/>
                                        </p:tgtEl>
                                        <p:attrNameLst>
                                          <p:attrName>ppt_w</p:attrName>
                                        </p:attrNameLst>
                                      </p:cBhvr>
                                      <p:tavLst>
                                        <p:tav tm="0">
                                          <p:val>
                                            <p:fltVal val="0"/>
                                          </p:val>
                                        </p:tav>
                                        <p:tav tm="100000">
                                          <p:val>
                                            <p:strVal val="#ppt_w"/>
                                          </p:val>
                                        </p:tav>
                                      </p:tavLst>
                                    </p:anim>
                                    <p:anim calcmode="lin" valueType="num">
                                      <p:cBhvr>
                                        <p:cTn id="44" dur="500" fill="hold"/>
                                        <p:tgtEl>
                                          <p:spTgt spid="30734"/>
                                        </p:tgtEl>
                                        <p:attrNameLst>
                                          <p:attrName>ppt_h</p:attrName>
                                        </p:attrNameLst>
                                      </p:cBhvr>
                                      <p:tavLst>
                                        <p:tav tm="0">
                                          <p:val>
                                            <p:fltVal val="0"/>
                                          </p:val>
                                        </p:tav>
                                        <p:tav tm="100000">
                                          <p:val>
                                            <p:strVal val="#ppt_h"/>
                                          </p:val>
                                        </p:tav>
                                      </p:tavLst>
                                    </p:anim>
                                    <p:animEffect transition="in" filter="fade">
                                      <p:cBhvr>
                                        <p:cTn id="45"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0"/>
            <a:ext cx="7772400" cy="457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457200"/>
            <a:ext cx="8267700" cy="5715000"/>
          </a:xfrm>
        </p:spPr>
        <p:txBody>
          <a:bodyPr/>
          <a:lstStyle/>
          <a:p>
            <a:pPr eaLnBrk="1" hangingPunct="1"/>
            <a:r>
              <a:rPr lang="en-US" sz="2400" dirty="0"/>
              <a:t>Homework #4: </a:t>
            </a:r>
            <a:r>
              <a:rPr lang="en-US" sz="2400"/>
              <a:t>CH5 end </a:t>
            </a:r>
            <a:r>
              <a:rPr lang="en-US" sz="2400" dirty="0"/>
              <a:t>of the chapter problems</a:t>
            </a:r>
          </a:p>
          <a:p>
            <a:pPr lvl="1" eaLnBrk="1" hangingPunct="1"/>
            <a:r>
              <a:rPr lang="en-US" sz="2000" dirty="0"/>
              <a:t>8, 10, 16, 24, 26, 37 and 47</a:t>
            </a:r>
          </a:p>
          <a:p>
            <a:pPr lvl="1" eaLnBrk="1" hangingPunct="1"/>
            <a:r>
              <a:rPr lang="en-US" sz="2000" dirty="0"/>
              <a:t>Due: Monday Apr.  1, 2019</a:t>
            </a:r>
          </a:p>
          <a:p>
            <a:pPr eaLnBrk="1" hangingPunct="1"/>
            <a:r>
              <a:rPr lang="en-US" sz="2400" dirty="0"/>
              <a:t>Reading Assignments: CH5.1 and CH5.3</a:t>
            </a:r>
          </a:p>
          <a:p>
            <a:pPr eaLnBrk="1" hangingPunct="1">
              <a:spcBef>
                <a:spcPts val="200"/>
              </a:spcBef>
            </a:pPr>
            <a:r>
              <a:rPr lang="en-US" sz="2400" dirty="0"/>
              <a:t>The workshop volunteers needed</a:t>
            </a:r>
          </a:p>
          <a:p>
            <a:pPr lvl="1" eaLnBrk="1" hangingPunct="1">
              <a:spcBef>
                <a:spcPts val="200"/>
              </a:spcBef>
            </a:pPr>
            <a:r>
              <a:rPr lang="en-US" sz="2000" dirty="0"/>
              <a:t>Two workshops in April</a:t>
            </a:r>
          </a:p>
          <a:p>
            <a:pPr lvl="2" eaLnBrk="1" hangingPunct="1">
              <a:spcBef>
                <a:spcPts val="200"/>
              </a:spcBef>
            </a:pPr>
            <a:r>
              <a:rPr lang="en-US" sz="1800" dirty="0"/>
              <a:t>April 12 and 13, Friday and Saturday: New Opportunities at the Next Generation Neutrino Experiments</a:t>
            </a:r>
          </a:p>
          <a:p>
            <a:pPr lvl="3" eaLnBrk="1" hangingPunct="1">
              <a:spcBef>
                <a:spcPts val="200"/>
              </a:spcBef>
            </a:pPr>
            <a:r>
              <a:rPr lang="en-US" sz="1600" dirty="0"/>
              <a:t>8:30am – noon, Friday, Apr. 12 in front of CPB303: four for registration desk help through 9am then two at the registration desk and two in the room</a:t>
            </a:r>
          </a:p>
          <a:p>
            <a:pPr lvl="3" eaLnBrk="1" hangingPunct="1">
              <a:spcBef>
                <a:spcPts val="200"/>
              </a:spcBef>
            </a:pPr>
            <a:r>
              <a:rPr lang="en-US" sz="1600" dirty="0"/>
              <a:t>Noon, Friday, Apr. 12 – 4pm Saturday, Apr. 13: Need help of one person in the room at all times</a:t>
            </a:r>
          </a:p>
          <a:p>
            <a:pPr lvl="2" eaLnBrk="1" hangingPunct="1">
              <a:spcBef>
                <a:spcPts val="200"/>
              </a:spcBef>
            </a:pPr>
            <a:r>
              <a:rPr lang="en-US" sz="1800" dirty="0"/>
              <a:t>April 18 and 19, Thursday and Friday: US DUNE Near Detector Workshop</a:t>
            </a:r>
          </a:p>
          <a:p>
            <a:pPr lvl="3" eaLnBrk="1" hangingPunct="1">
              <a:spcBef>
                <a:spcPts val="200"/>
              </a:spcBef>
            </a:pPr>
            <a:r>
              <a:rPr lang="en-US" sz="1600" dirty="0"/>
              <a:t>8:30am – noon, Thursday, Apr. 18 in front of CPB303: four for registration desk help through 9am then two at the registration desk and two in the room</a:t>
            </a:r>
          </a:p>
          <a:p>
            <a:pPr lvl="3" eaLnBrk="1" hangingPunct="1">
              <a:spcBef>
                <a:spcPts val="200"/>
              </a:spcBef>
            </a:pPr>
            <a:r>
              <a:rPr lang="en-US" sz="1600" dirty="0"/>
              <a:t>2pm, Thursday, Apr. 18 – 11:30am Friday, Apr. 19: Need help of two persons in each of the four breakout rooms\</a:t>
            </a:r>
          </a:p>
          <a:p>
            <a:pPr lvl="3" eaLnBrk="1" hangingPunct="1">
              <a:spcBef>
                <a:spcPts val="200"/>
              </a:spcBef>
            </a:pPr>
            <a:r>
              <a:rPr lang="en-US" sz="1600" dirty="0"/>
              <a:t>11:30am – 1:30pm, Friday, Apr. 19: One person in CPB303</a:t>
            </a:r>
          </a:p>
          <a:p>
            <a:pPr lvl="1" eaLnBrk="1" hangingPunct="1">
              <a:spcBef>
                <a:spcPts val="200"/>
              </a:spcBef>
            </a:pPr>
            <a:r>
              <a:rPr lang="en-US" sz="2000" dirty="0" err="1"/>
              <a:t>Eman</a:t>
            </a:r>
            <a:r>
              <a:rPr lang="en-US" sz="2000" dirty="0"/>
              <a:t> </a:t>
            </a:r>
            <a:r>
              <a:rPr lang="en-US" sz="2000" dirty="0" err="1"/>
              <a:t>Alasadi</a:t>
            </a:r>
            <a:r>
              <a:rPr lang="en-US" sz="2000" dirty="0"/>
              <a:t> will coordinate this with Dr. Jonathan </a:t>
            </a:r>
            <a:r>
              <a:rPr lang="en-US" sz="2000" dirty="0" err="1"/>
              <a:t>Asaadi</a:t>
            </a:r>
            <a:endParaRPr lang="en-US" sz="2000" dirty="0"/>
          </a:p>
        </p:txBody>
      </p:sp>
      <p:sp>
        <p:nvSpPr>
          <p:cNvPr id="6" name="Date Placeholder 5">
            <a:extLst>
              <a:ext uri="{FF2B5EF4-FFF2-40B4-BE49-F238E27FC236}">
                <a16:creationId xmlns:a16="http://schemas.microsoft.com/office/drawing/2014/main" id="{9FA24904-CAB9-984B-82EA-62C1934E8845}"/>
              </a:ext>
            </a:extLst>
          </p:cNvPr>
          <p:cNvSpPr>
            <a:spLocks noGrp="1"/>
          </p:cNvSpPr>
          <p:nvPr>
            <p:ph type="dt" sz="half" idx="10"/>
          </p:nvPr>
        </p:nvSpPr>
        <p:spPr/>
        <p:txBody>
          <a:bodyPr/>
          <a:lstStyle/>
          <a:p>
            <a:pPr>
              <a:defRPr/>
            </a:pPr>
            <a:r>
              <a:rPr lang="en-US"/>
              <a:t>Mon. March 25, 2019</a:t>
            </a:r>
          </a:p>
        </p:txBody>
      </p:sp>
      <p:sp>
        <p:nvSpPr>
          <p:cNvPr id="7" name="Footer Placeholder 6">
            <a:extLst>
              <a:ext uri="{FF2B5EF4-FFF2-40B4-BE49-F238E27FC236}">
                <a16:creationId xmlns:a16="http://schemas.microsoft.com/office/drawing/2014/main" id="{D644F0CF-7294-F14A-9BF7-40CB356648F3}"/>
              </a:ext>
            </a:extLst>
          </p:cNvPr>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4750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0"/>
            <a:ext cx="7772400" cy="914400"/>
          </a:xfrm>
        </p:spPr>
        <p:txBody>
          <a:bodyPr/>
          <a:lstStyle/>
          <a:p>
            <a:pPr eaLnBrk="1" hangingPunct="1">
              <a:defRPr/>
            </a:pPr>
            <a:r>
              <a:rPr lang="en-US" b="1" dirty="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Wingdings" charset="0"/>
              <a:buChar char="n"/>
              <a:defRPr/>
            </a:pPr>
            <a:r>
              <a:rPr lang="en-US" sz="2400" dirty="0">
                <a:cs typeface="+mn-cs"/>
              </a:rPr>
              <a:t>C. </a:t>
            </a:r>
            <a:r>
              <a:rPr lang="en-US" sz="2400" dirty="0" err="1">
                <a:cs typeface="+mn-cs"/>
              </a:rPr>
              <a:t>Jönsson</a:t>
            </a:r>
            <a:r>
              <a:rPr lang="en-US" sz="2400" dirty="0">
                <a:cs typeface="+mn-cs"/>
              </a:rPr>
              <a:t> of </a:t>
            </a:r>
            <a:r>
              <a:rPr lang="en-US" sz="2400" dirty="0" err="1">
                <a:cs typeface="+mn-cs"/>
              </a:rPr>
              <a:t>Tübingen</a:t>
            </a:r>
            <a:r>
              <a:rPr lang="en-US" sz="2400" dirty="0">
                <a:cs typeface="+mn-cs"/>
              </a:rPr>
              <a:t>, Germany, succeeded in 1961 in showing double-slit interference effects for </a:t>
            </a:r>
            <a:r>
              <a:rPr lang="en-US" sz="2400" b="1" u="sng" dirty="0">
                <a:solidFill>
                  <a:srgbClr val="FF0000"/>
                </a:solidFill>
                <a:cs typeface="+mn-cs"/>
              </a:rPr>
              <a:t>electrons</a:t>
            </a:r>
            <a:r>
              <a:rPr lang="en-US" sz="2400" dirty="0">
                <a:cs typeface="+mn-cs"/>
              </a:rPr>
              <a:t> by constructing very narrow slits and using relatively large distances between the slits and the observation screen.</a:t>
            </a:r>
          </a:p>
          <a:p>
            <a:pPr eaLnBrk="1" hangingPunct="1">
              <a:buFont typeface="Wingdings" charset="0"/>
              <a:buChar char="n"/>
              <a:defRPr/>
            </a:pPr>
            <a:r>
              <a:rPr lang="en-US" sz="2400" dirty="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Mon. March 25, 2019</a:t>
            </a:r>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2004172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wipe(left)">
                                      <p:cBhvr>
                                        <p:cTn id="7" dur="500"/>
                                        <p:tgtEl>
                                          <p:spTgt spid="62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wipe(left)">
                                      <p:cBhvr>
                                        <p:cTn id="12" dur="500"/>
                                        <p:tgtEl>
                                          <p:spTgt spid="62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p:cTn id="17" dur="500" fill="hold"/>
                                        <p:tgtEl>
                                          <p:spTgt spid="31749"/>
                                        </p:tgtEl>
                                        <p:attrNameLst>
                                          <p:attrName>ppt_w</p:attrName>
                                        </p:attrNameLst>
                                      </p:cBhvr>
                                      <p:tavLst>
                                        <p:tav tm="0">
                                          <p:val>
                                            <p:fltVal val="0"/>
                                          </p:val>
                                        </p:tav>
                                        <p:tav tm="100000">
                                          <p:val>
                                            <p:strVal val="#ppt_w"/>
                                          </p:val>
                                        </p:tav>
                                      </p:tavLst>
                                    </p:anim>
                                    <p:anim calcmode="lin" valueType="num">
                                      <p:cBhvr>
                                        <p:cTn id="18" dur="500" fill="hold"/>
                                        <p:tgtEl>
                                          <p:spTgt spid="31749"/>
                                        </p:tgtEl>
                                        <p:attrNameLst>
                                          <p:attrName>ppt_h</p:attrName>
                                        </p:attrNameLst>
                                      </p:cBhvr>
                                      <p:tavLst>
                                        <p:tav tm="0">
                                          <p:val>
                                            <p:fltVal val="0"/>
                                          </p:val>
                                        </p:tav>
                                        <p:tav tm="100000">
                                          <p:val>
                                            <p:strVal val="#ppt_h"/>
                                          </p:val>
                                        </p:tav>
                                      </p:tavLst>
                                    </p:anim>
                                    <p:animEffect transition="in" filter="fade">
                                      <p:cBhvr>
                                        <p:cTn id="19"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b="1" dirty="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a:cs typeface="ＭＳ Ｐゴシック" pitchFamily="-84" charset="-128"/>
              </a:rPr>
              <a:t>Bohr’</a:t>
            </a:r>
            <a:r>
              <a:rPr lang="en-US" altLang="ja-JP" b="1" dirty="0">
                <a:cs typeface="ＭＳ Ｐゴシック" pitchFamily="-84" charset="-128"/>
              </a:rPr>
              <a:t>s 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the 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March 25, 2019</a:t>
            </a:r>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665306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b="1" dirty="0">
                <a:cs typeface="+mj-cs"/>
              </a:rPr>
              <a:t>Uncertainty Principles</a:t>
            </a:r>
          </a:p>
        </p:txBody>
      </p:sp>
      <p:sp>
        <p:nvSpPr>
          <p:cNvPr id="34819" name="Rectangle 7"/>
          <p:cNvSpPr>
            <a:spLocks noGrp="1" noChangeArrowheads="1"/>
          </p:cNvSpPr>
          <p:nvPr>
            <p:ph type="body" sz="half" idx="1"/>
          </p:nvPr>
        </p:nvSpPr>
        <p:spPr>
          <a:xfrm>
            <a:off x="228600" y="609600"/>
            <a:ext cx="8763000"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can write</a:t>
            </a:r>
          </a:p>
          <a:p>
            <a:pPr eaLnBrk="1" hangingPunct="1">
              <a:buFont typeface="Wingdings" pitchFamily="-84" charset="2"/>
              <a:buNone/>
            </a:pPr>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the Heisenberg’</a:t>
            </a:r>
            <a:r>
              <a:rPr lang="en-US" altLang="ja-JP" sz="2800" dirty="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4"/>
          <a:srcRect/>
          <a:stretch>
            <a:fillRect/>
          </a:stretch>
        </p:blipFill>
        <p:spPr bwMode="auto">
          <a:xfrm>
            <a:off x="6208713" y="23574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March 25, 2019</a:t>
            </a:r>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446466" name="Object 2"/>
          <p:cNvGraphicFramePr>
            <a:graphicFrameLocks noChangeAspect="1"/>
          </p:cNvGraphicFramePr>
          <p:nvPr>
            <p:extLst/>
          </p:nvPr>
        </p:nvGraphicFramePr>
        <p:xfrm>
          <a:off x="2362200" y="2286000"/>
          <a:ext cx="538163" cy="366712"/>
        </p:xfrm>
        <a:graphic>
          <a:graphicData uri="http://schemas.openxmlformats.org/presentationml/2006/ole">
            <mc:AlternateContent xmlns:mc="http://schemas.openxmlformats.org/markup-compatibility/2006">
              <mc:Choice xmlns:v="urn:schemas-microsoft-com:vml" Requires="v">
                <p:oleObj spid="_x0000_s195965" name="Equation" r:id="rId5" imgW="241300" imgH="165100" progId="Equation.DSMT4">
                  <p:embed/>
                </p:oleObj>
              </mc:Choice>
              <mc:Fallback>
                <p:oleObj name="Equation" r:id="rId5" imgW="241300" imgH="165100" progId="Equation.DSMT4">
                  <p:embed/>
                  <p:pic>
                    <p:nvPicPr>
                      <p:cNvPr id="446466" name="Object 2"/>
                      <p:cNvPicPr>
                        <a:picLocks noChangeAspect="1" noChangeArrowheads="1"/>
                      </p:cNvPicPr>
                      <p:nvPr/>
                    </p:nvPicPr>
                    <p:blipFill>
                      <a:blip r:embed="rId6"/>
                      <a:srcRect/>
                      <a:stretch>
                        <a:fillRect/>
                      </a:stretch>
                    </p:blipFill>
                    <p:spPr bwMode="auto">
                      <a:xfrm>
                        <a:off x="2362200" y="2286000"/>
                        <a:ext cx="538163"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46467" name="Object 3"/>
          <p:cNvGraphicFramePr>
            <a:graphicFrameLocks noChangeAspect="1"/>
          </p:cNvGraphicFramePr>
          <p:nvPr>
            <p:extLst/>
          </p:nvPr>
        </p:nvGraphicFramePr>
        <p:xfrm>
          <a:off x="1828800" y="3581400"/>
          <a:ext cx="2608263" cy="877888"/>
        </p:xfrm>
        <a:graphic>
          <a:graphicData uri="http://schemas.openxmlformats.org/presentationml/2006/ole">
            <mc:AlternateContent xmlns:mc="http://schemas.openxmlformats.org/markup-compatibility/2006">
              <mc:Choice xmlns:v="urn:schemas-microsoft-com:vml" Requires="v">
                <p:oleObj spid="_x0000_s195966" name="Equation" r:id="rId7" imgW="1168400" imgH="393700" progId="Equation.DSMT4">
                  <p:embed/>
                </p:oleObj>
              </mc:Choice>
              <mc:Fallback>
                <p:oleObj name="Equation" r:id="rId7" imgW="1168400" imgH="393700" progId="Equation.DSMT4">
                  <p:embed/>
                  <p:pic>
                    <p:nvPicPr>
                      <p:cNvPr id="446467" name="Object 3"/>
                      <p:cNvPicPr>
                        <a:picLocks noChangeAspect="1" noChangeArrowheads="1"/>
                      </p:cNvPicPr>
                      <p:nvPr/>
                    </p:nvPicPr>
                    <p:blipFill>
                      <a:blip r:embed="rId8"/>
                      <a:srcRect/>
                      <a:stretch>
                        <a:fillRect/>
                      </a:stretch>
                    </p:blipFill>
                    <p:spPr bwMode="auto">
                      <a:xfrm>
                        <a:off x="1828800" y="3581400"/>
                        <a:ext cx="2608263" cy="877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46468" name="Object 4"/>
          <p:cNvGraphicFramePr>
            <a:graphicFrameLocks noChangeAspect="1"/>
          </p:cNvGraphicFramePr>
          <p:nvPr>
            <p:extLst/>
          </p:nvPr>
        </p:nvGraphicFramePr>
        <p:xfrm>
          <a:off x="4724400" y="3563746"/>
          <a:ext cx="2209800" cy="1008254"/>
        </p:xfrm>
        <a:graphic>
          <a:graphicData uri="http://schemas.openxmlformats.org/presentationml/2006/ole">
            <mc:AlternateContent xmlns:mc="http://schemas.openxmlformats.org/markup-compatibility/2006">
              <mc:Choice xmlns:v="urn:schemas-microsoft-com:vml" Requires="v">
                <p:oleObj spid="_x0000_s195967" name="Equation" r:id="rId9" imgW="863600" imgH="393700" progId="Equation.DSMT4">
                  <p:embed/>
                </p:oleObj>
              </mc:Choice>
              <mc:Fallback>
                <p:oleObj name="Equation" r:id="rId9" imgW="863600" imgH="393700" progId="Equation.DSMT4">
                  <p:embed/>
                  <p:pic>
                    <p:nvPicPr>
                      <p:cNvPr id="446468" name="Object 4"/>
                      <p:cNvPicPr>
                        <a:picLocks noChangeAspect="1" noChangeArrowheads="1"/>
                      </p:cNvPicPr>
                      <p:nvPr/>
                    </p:nvPicPr>
                    <p:blipFill>
                      <a:blip r:embed="rId10"/>
                      <a:srcRect/>
                      <a:stretch>
                        <a:fillRect/>
                      </a:stretch>
                    </p:blipFill>
                    <p:spPr bwMode="auto">
                      <a:xfrm>
                        <a:off x="4724400" y="3563746"/>
                        <a:ext cx="2209800" cy="1008254"/>
                      </a:xfrm>
                      <a:prstGeom prst="rect">
                        <a:avLst/>
                      </a:prstGeom>
                      <a:noFill/>
                      <a:ln>
                        <a:noFill/>
                      </a:ln>
                      <a:extLst/>
                    </p:spPr>
                  </p:pic>
                </p:oleObj>
              </mc:Fallback>
            </mc:AlternateContent>
          </a:graphicData>
        </a:graphic>
      </p:graphicFrame>
      <p:graphicFrame>
        <p:nvGraphicFramePr>
          <p:cNvPr id="11" name="Object 2"/>
          <p:cNvGraphicFramePr>
            <a:graphicFrameLocks noChangeAspect="1"/>
          </p:cNvGraphicFramePr>
          <p:nvPr>
            <p:extLst/>
          </p:nvPr>
        </p:nvGraphicFramePr>
        <p:xfrm>
          <a:off x="2895600" y="2057400"/>
          <a:ext cx="820737" cy="877888"/>
        </p:xfrm>
        <a:graphic>
          <a:graphicData uri="http://schemas.openxmlformats.org/presentationml/2006/ole">
            <mc:AlternateContent xmlns:mc="http://schemas.openxmlformats.org/markup-compatibility/2006">
              <mc:Choice xmlns:v="urn:schemas-microsoft-com:vml" Requires="v">
                <p:oleObj spid="_x0000_s195968" name="Equation" r:id="rId11" imgW="368300" imgH="393700" progId="Equation.DSMT4">
                  <p:embed/>
                </p:oleObj>
              </mc:Choice>
              <mc:Fallback>
                <p:oleObj name="Equation" r:id="rId11" imgW="368300" imgH="393700" progId="Equation.DSMT4">
                  <p:embed/>
                  <p:pic>
                    <p:nvPicPr>
                      <p:cNvPr id="11" name="Object 2"/>
                      <p:cNvPicPr>
                        <a:picLocks noChangeAspect="1" noChangeArrowheads="1"/>
                      </p:cNvPicPr>
                      <p:nvPr/>
                    </p:nvPicPr>
                    <p:blipFill>
                      <a:blip r:embed="rId12"/>
                      <a:srcRect/>
                      <a:stretch>
                        <a:fillRect/>
                      </a:stretch>
                    </p:blipFill>
                    <p:spPr bwMode="auto">
                      <a:xfrm>
                        <a:off x="2895600" y="2057400"/>
                        <a:ext cx="820737" cy="877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2" name="Object 2"/>
          <p:cNvGraphicFramePr>
            <a:graphicFrameLocks noChangeAspect="1"/>
          </p:cNvGraphicFramePr>
          <p:nvPr>
            <p:extLst/>
          </p:nvPr>
        </p:nvGraphicFramePr>
        <p:xfrm>
          <a:off x="3713163" y="2057400"/>
          <a:ext cx="935037" cy="962025"/>
        </p:xfrm>
        <a:graphic>
          <a:graphicData uri="http://schemas.openxmlformats.org/presentationml/2006/ole">
            <mc:AlternateContent xmlns:mc="http://schemas.openxmlformats.org/markup-compatibility/2006">
              <mc:Choice xmlns:v="urn:schemas-microsoft-com:vml" Requires="v">
                <p:oleObj spid="_x0000_s195969" name="Equation" r:id="rId13" imgW="419100" imgH="431800" progId="Equation.DSMT4">
                  <p:embed/>
                </p:oleObj>
              </mc:Choice>
              <mc:Fallback>
                <p:oleObj name="Equation" r:id="rId13" imgW="419100" imgH="431800" progId="Equation.DSMT4">
                  <p:embed/>
                  <p:pic>
                    <p:nvPicPr>
                      <p:cNvPr id="12" name="Object 2"/>
                      <p:cNvPicPr>
                        <a:picLocks noChangeAspect="1" noChangeArrowheads="1"/>
                      </p:cNvPicPr>
                      <p:nvPr/>
                    </p:nvPicPr>
                    <p:blipFill>
                      <a:blip r:embed="rId14"/>
                      <a:srcRect/>
                      <a:stretch>
                        <a:fillRect/>
                      </a:stretch>
                    </p:blipFill>
                    <p:spPr bwMode="auto">
                      <a:xfrm>
                        <a:off x="3713163" y="2057400"/>
                        <a:ext cx="935037" cy="962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3" name="Object 2"/>
          <p:cNvGraphicFramePr>
            <a:graphicFrameLocks noChangeAspect="1"/>
          </p:cNvGraphicFramePr>
          <p:nvPr>
            <p:extLst/>
          </p:nvPr>
        </p:nvGraphicFramePr>
        <p:xfrm>
          <a:off x="4572000" y="2057400"/>
          <a:ext cx="1076325" cy="876300"/>
        </p:xfrm>
        <a:graphic>
          <a:graphicData uri="http://schemas.openxmlformats.org/presentationml/2006/ole">
            <mc:AlternateContent xmlns:mc="http://schemas.openxmlformats.org/markup-compatibility/2006">
              <mc:Choice xmlns:v="urn:schemas-microsoft-com:vml" Requires="v">
                <p:oleObj spid="_x0000_s195970" name="Equation" r:id="rId15" imgW="482600" imgH="393700" progId="Equation.DSMT4">
                  <p:embed/>
                </p:oleObj>
              </mc:Choice>
              <mc:Fallback>
                <p:oleObj name="Equation" r:id="rId15" imgW="482600" imgH="393700" progId="Equation.DSMT4">
                  <p:embed/>
                  <p:pic>
                    <p:nvPicPr>
                      <p:cNvPr id="13" name="Object 2"/>
                      <p:cNvPicPr>
                        <a:picLocks noChangeAspect="1" noChangeArrowheads="1"/>
                      </p:cNvPicPr>
                      <p:nvPr/>
                    </p:nvPicPr>
                    <p:blipFill>
                      <a:blip r:embed="rId16"/>
                      <a:srcRect/>
                      <a:stretch>
                        <a:fillRect/>
                      </a:stretch>
                    </p:blipFill>
                    <p:spPr bwMode="auto">
                      <a:xfrm>
                        <a:off x="4572000" y="2057400"/>
                        <a:ext cx="1076325" cy="87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4" name="Object 2"/>
          <p:cNvGraphicFramePr>
            <a:graphicFrameLocks noChangeAspect="1"/>
          </p:cNvGraphicFramePr>
          <p:nvPr>
            <p:extLst/>
          </p:nvPr>
        </p:nvGraphicFramePr>
        <p:xfrm>
          <a:off x="5651500" y="2057400"/>
          <a:ext cx="368300" cy="877888"/>
        </p:xfrm>
        <a:graphic>
          <a:graphicData uri="http://schemas.openxmlformats.org/presentationml/2006/ole">
            <mc:AlternateContent xmlns:mc="http://schemas.openxmlformats.org/markup-compatibility/2006">
              <mc:Choice xmlns:v="urn:schemas-microsoft-com:vml" Requires="v">
                <p:oleObj spid="_x0000_s195971" name="Equation" r:id="rId17" imgW="165100" imgH="393700" progId="Equation.DSMT4">
                  <p:embed/>
                </p:oleObj>
              </mc:Choice>
              <mc:Fallback>
                <p:oleObj name="Equation" r:id="rId17" imgW="165100" imgH="393700" progId="Equation.DSMT4">
                  <p:embed/>
                  <p:pic>
                    <p:nvPicPr>
                      <p:cNvPr id="14" name="Object 2"/>
                      <p:cNvPicPr>
                        <a:picLocks noChangeAspect="1" noChangeArrowheads="1"/>
                      </p:cNvPicPr>
                      <p:nvPr/>
                    </p:nvPicPr>
                    <p:blipFill>
                      <a:blip r:embed="rId18"/>
                      <a:srcRect/>
                      <a:stretch>
                        <a:fillRect/>
                      </a:stretch>
                    </p:blipFill>
                    <p:spPr bwMode="auto">
                      <a:xfrm>
                        <a:off x="5651500" y="2057400"/>
                        <a:ext cx="368300" cy="877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5" name="Object 6"/>
          <p:cNvGraphicFramePr>
            <a:graphicFrameLocks noChangeAspect="1"/>
          </p:cNvGraphicFramePr>
          <p:nvPr>
            <p:extLst/>
          </p:nvPr>
        </p:nvGraphicFramePr>
        <p:xfrm>
          <a:off x="5791200" y="5029200"/>
          <a:ext cx="1905000" cy="1156123"/>
        </p:xfrm>
        <a:graphic>
          <a:graphicData uri="http://schemas.openxmlformats.org/presentationml/2006/ole">
            <mc:AlternateContent xmlns:mc="http://schemas.openxmlformats.org/markup-compatibility/2006">
              <mc:Choice xmlns:v="urn:schemas-microsoft-com:vml" Requires="v">
                <p:oleObj spid="_x0000_s195972" name="Equation" r:id="rId19" imgW="647700" imgH="393700" progId="Equation.DSMT4">
                  <p:embed/>
                </p:oleObj>
              </mc:Choice>
              <mc:Fallback>
                <p:oleObj name="Equation" r:id="rId19" imgW="647700" imgH="393700" progId="Equation.DSMT4">
                  <p:embed/>
                  <p:pic>
                    <p:nvPicPr>
                      <p:cNvPr id="15" name="Object 6"/>
                      <p:cNvPicPr>
                        <a:picLocks noChangeAspect="1" noChangeArrowheads="1"/>
                      </p:cNvPicPr>
                      <p:nvPr/>
                    </p:nvPicPr>
                    <p:blipFill>
                      <a:blip r:embed="rId20"/>
                      <a:srcRect/>
                      <a:stretch>
                        <a:fillRect/>
                      </a:stretch>
                    </p:blipFill>
                    <p:spPr bwMode="auto">
                      <a:xfrm>
                        <a:off x="5791200" y="5029200"/>
                        <a:ext cx="1905000" cy="1156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6" name="Object 4"/>
          <p:cNvGraphicFramePr>
            <a:graphicFrameLocks noChangeAspect="1"/>
          </p:cNvGraphicFramePr>
          <p:nvPr>
            <p:extLst/>
          </p:nvPr>
        </p:nvGraphicFramePr>
        <p:xfrm>
          <a:off x="2057400" y="4953000"/>
          <a:ext cx="2133600" cy="1225043"/>
        </p:xfrm>
        <a:graphic>
          <a:graphicData uri="http://schemas.openxmlformats.org/presentationml/2006/ole">
            <mc:AlternateContent xmlns:mc="http://schemas.openxmlformats.org/markup-compatibility/2006">
              <mc:Choice xmlns:v="urn:schemas-microsoft-com:vml" Requires="v">
                <p:oleObj spid="_x0000_s195973" name="Equation" r:id="rId21" imgW="685800" imgH="393700" progId="Equation.DSMT4">
                  <p:embed/>
                </p:oleObj>
              </mc:Choice>
              <mc:Fallback>
                <p:oleObj name="Equation" r:id="rId21" imgW="685800" imgH="393700" progId="Equation.DSMT4">
                  <p:embed/>
                  <p:pic>
                    <p:nvPicPr>
                      <p:cNvPr id="16" name="Object 4"/>
                      <p:cNvPicPr>
                        <a:picLocks noChangeAspect="1" noChangeArrowheads="1"/>
                      </p:cNvPicPr>
                      <p:nvPr/>
                    </p:nvPicPr>
                    <p:blipFill>
                      <a:blip r:embed="rId22"/>
                      <a:srcRect/>
                      <a:stretch>
                        <a:fillRect/>
                      </a:stretch>
                    </p:blipFill>
                    <p:spPr bwMode="auto">
                      <a:xfrm>
                        <a:off x="2057400" y="4953000"/>
                        <a:ext cx="2133600" cy="1225043"/>
                      </a:xfrm>
                      <a:prstGeom prst="rect">
                        <a:avLst/>
                      </a:prstGeom>
                      <a:noFill/>
                      <a:ln>
                        <a:noFill/>
                      </a:ln>
                      <a:extLst/>
                    </p:spPr>
                  </p:pic>
                </p:oleObj>
              </mc:Fallback>
            </mc:AlternateContent>
          </a:graphicData>
        </a:graphic>
      </p:graphicFrame>
      <p:sp>
        <p:nvSpPr>
          <p:cNvPr id="2" name="TextBox 1"/>
          <p:cNvSpPr txBox="1"/>
          <p:nvPr/>
        </p:nvSpPr>
        <p:spPr>
          <a:xfrm>
            <a:off x="4267200" y="5181600"/>
            <a:ext cx="1371600" cy="646331"/>
          </a:xfrm>
          <a:prstGeom prst="rect">
            <a:avLst/>
          </a:prstGeom>
          <a:noFill/>
        </p:spPr>
        <p:txBody>
          <a:bodyPr wrap="square" rtlCol="0">
            <a:spAutoFit/>
          </a:bodyPr>
          <a:lstStyle/>
          <a:p>
            <a:r>
              <a:rPr lang="en-US" sz="1800" dirty="0">
                <a:solidFill>
                  <a:srgbClr val="008000"/>
                </a:solidFill>
              </a:rPr>
              <a:t>Momentum-position</a:t>
            </a:r>
          </a:p>
        </p:txBody>
      </p:sp>
      <p:sp>
        <p:nvSpPr>
          <p:cNvPr id="18" name="TextBox 17"/>
          <p:cNvSpPr txBox="1"/>
          <p:nvPr/>
        </p:nvSpPr>
        <p:spPr>
          <a:xfrm>
            <a:off x="7848600" y="5257800"/>
            <a:ext cx="1066800" cy="646331"/>
          </a:xfrm>
          <a:prstGeom prst="rect">
            <a:avLst/>
          </a:prstGeom>
          <a:noFill/>
        </p:spPr>
        <p:txBody>
          <a:bodyPr wrap="square" rtlCol="0">
            <a:spAutoFit/>
          </a:bodyPr>
          <a:lstStyle/>
          <a:p>
            <a:r>
              <a:rPr lang="en-US" sz="1800" dirty="0">
                <a:solidFill>
                  <a:srgbClr val="008000"/>
                </a:solidFill>
              </a:rPr>
              <a:t>Energy- time</a:t>
            </a:r>
          </a:p>
        </p:txBody>
      </p:sp>
    </p:spTree>
    <p:extLst>
      <p:ext uri="{BB962C8B-B14F-4D97-AF65-F5344CB8AC3E}">
        <p14:creationId xmlns:p14="http://schemas.microsoft.com/office/powerpoint/2010/main" val="3496399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6466"/>
                                        </p:tgtEl>
                                        <p:attrNameLst>
                                          <p:attrName>style.visibility</p:attrName>
                                        </p:attrNameLst>
                                      </p:cBhvr>
                                      <p:to>
                                        <p:strVal val="visible"/>
                                      </p:to>
                                    </p:set>
                                    <p:animEffect transition="in" filter="wipe(left)">
                                      <p:cBhvr>
                                        <p:cTn id="12" dur="500"/>
                                        <p:tgtEl>
                                          <p:spTgt spid="4464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819">
                                            <p:txEl>
                                              <p:pRg st="3" end="3"/>
                                            </p:txEl>
                                          </p:spTgt>
                                        </p:tgtEl>
                                        <p:attrNameLst>
                                          <p:attrName>style.visibility</p:attrName>
                                        </p:attrNameLst>
                                      </p:cBhvr>
                                      <p:to>
                                        <p:strVal val="visible"/>
                                      </p:to>
                                    </p:set>
                                    <p:animEffect transition="in" filter="wipe(left)">
                                      <p:cBhvr>
                                        <p:cTn id="37" dur="500"/>
                                        <p:tgtEl>
                                          <p:spTgt spid="348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6467"/>
                                        </p:tgtEl>
                                        <p:attrNameLst>
                                          <p:attrName>style.visibility</p:attrName>
                                        </p:attrNameLst>
                                      </p:cBhvr>
                                      <p:to>
                                        <p:strVal val="visible"/>
                                      </p:to>
                                    </p:set>
                                    <p:animEffect transition="in" filter="wipe(left)">
                                      <p:cBhvr>
                                        <p:cTn id="42" dur="500"/>
                                        <p:tgtEl>
                                          <p:spTgt spid="44646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46468"/>
                                        </p:tgtEl>
                                        <p:attrNameLst>
                                          <p:attrName>style.visibility</p:attrName>
                                        </p:attrNameLst>
                                      </p:cBhvr>
                                      <p:to>
                                        <p:strVal val="visible"/>
                                      </p:to>
                                    </p:set>
                                    <p:animEffect transition="in" filter="wipe(left)">
                                      <p:cBhvr>
                                        <p:cTn id="47" dur="500"/>
                                        <p:tgtEl>
                                          <p:spTgt spid="44646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819">
                                            <p:txEl>
                                              <p:pRg st="6" end="6"/>
                                            </p:txEl>
                                          </p:spTgt>
                                        </p:tgtEl>
                                        <p:attrNameLst>
                                          <p:attrName>style.visibility</p:attrName>
                                        </p:attrNameLst>
                                      </p:cBhvr>
                                      <p:to>
                                        <p:strVal val="visible"/>
                                      </p:to>
                                    </p:set>
                                    <p:animEffect transition="in" filter="wipe(left)">
                                      <p:cBhvr>
                                        <p:cTn id="52" dur="500"/>
                                        <p:tgtEl>
                                          <p:spTgt spid="3481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2"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defRPr/>
            </a:pPr>
            <a:r>
              <a:rPr lang="en-US" sz="2800" dirty="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a:cs typeface="+mn-cs"/>
            </a:endParaRPr>
          </a:p>
          <a:p>
            <a:pPr eaLnBrk="1" hangingPunct="1">
              <a:buFont typeface="Wingdings" charset="0"/>
              <a:buChar char="n"/>
              <a:defRPr/>
            </a:pPr>
            <a:endParaRPr lang="en-US" sz="2800" dirty="0">
              <a:cs typeface="+mn-cs"/>
            </a:endParaRPr>
          </a:p>
          <a:p>
            <a:pPr eaLnBrk="1" hangingPunct="1">
              <a:defRPr/>
            </a:pPr>
            <a:r>
              <a:rPr lang="en-US" sz="2800" dirty="0">
                <a:cs typeface="+mn-cs"/>
              </a:rPr>
              <a:t>The total probability of finding the particle is 1. Forcing this condition on the wave function is called the </a:t>
            </a:r>
            <a:r>
              <a:rPr lang="en-US" sz="2800" b="1" u="sng" dirty="0">
                <a:solidFill>
                  <a:srgbClr val="FF0000"/>
                </a:solidFill>
                <a:cs typeface="+mn-cs"/>
              </a:rPr>
              <a:t>normalization</a:t>
            </a:r>
            <a:r>
              <a:rPr lang="en-US" sz="2800" dirty="0">
                <a:cs typeface="+mn-cs"/>
              </a:rPr>
              <a:t>. </a:t>
            </a:r>
          </a:p>
        </p:txBody>
      </p:sp>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449539" name="Object 3"/>
          <p:cNvGraphicFramePr>
            <a:graphicFrameLocks noChangeAspect="1"/>
          </p:cNvGraphicFramePr>
          <p:nvPr>
            <p:extLst/>
          </p:nvPr>
        </p:nvGraphicFramePr>
        <p:xfrm>
          <a:off x="2767013" y="2338388"/>
          <a:ext cx="5111750" cy="1190625"/>
        </p:xfrm>
        <a:graphic>
          <a:graphicData uri="http://schemas.openxmlformats.org/presentationml/2006/ole">
            <mc:AlternateContent xmlns:mc="http://schemas.openxmlformats.org/markup-compatibility/2006">
              <mc:Choice xmlns:v="urn:schemas-microsoft-com:vml" Requires="v">
                <p:oleObj spid="_x0000_s147925" name="Equation" r:id="rId3" imgW="1358900" imgH="317500" progId="Equation.DSMT4">
                  <p:embed/>
                </p:oleObj>
              </mc:Choice>
              <mc:Fallback>
                <p:oleObj name="Equation" r:id="rId3" imgW="1358900" imgH="317500" progId="Equation.DSMT4">
                  <p:embed/>
                  <p:pic>
                    <p:nvPicPr>
                      <p:cNvPr id="449539" name="Object 3"/>
                      <p:cNvPicPr>
                        <a:picLocks noChangeAspect="1" noChangeArrowheads="1"/>
                      </p:cNvPicPr>
                      <p:nvPr/>
                    </p:nvPicPr>
                    <p:blipFill>
                      <a:blip r:embed="rId4"/>
                      <a:srcRect/>
                      <a:stretch>
                        <a:fillRect/>
                      </a:stretch>
                    </p:blipFill>
                    <p:spPr bwMode="auto">
                      <a:xfrm>
                        <a:off x="2767013" y="2338388"/>
                        <a:ext cx="5111750"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49540" name="Object 4"/>
          <p:cNvGraphicFramePr>
            <a:graphicFrameLocks noChangeAspect="1"/>
          </p:cNvGraphicFramePr>
          <p:nvPr>
            <p:extLst/>
          </p:nvPr>
        </p:nvGraphicFramePr>
        <p:xfrm>
          <a:off x="1295400" y="4724400"/>
          <a:ext cx="2998787" cy="1160463"/>
        </p:xfrm>
        <a:graphic>
          <a:graphicData uri="http://schemas.openxmlformats.org/presentationml/2006/ole">
            <mc:AlternateContent xmlns:mc="http://schemas.openxmlformats.org/markup-compatibility/2006">
              <mc:Choice xmlns:v="urn:schemas-microsoft-com:vml" Requires="v">
                <p:oleObj spid="_x0000_s147926" name="Equation" r:id="rId5" imgW="850900" imgH="330200" progId="Equation.DSMT4">
                  <p:embed/>
                </p:oleObj>
              </mc:Choice>
              <mc:Fallback>
                <p:oleObj name="Equation" r:id="rId5" imgW="850900" imgH="330200" progId="Equation.DSMT4">
                  <p:embed/>
                  <p:pic>
                    <p:nvPicPr>
                      <p:cNvPr id="449540" name="Object 4"/>
                      <p:cNvPicPr>
                        <a:picLocks noChangeAspect="1" noChangeArrowheads="1"/>
                      </p:cNvPicPr>
                      <p:nvPr/>
                    </p:nvPicPr>
                    <p:blipFill>
                      <a:blip r:embed="rId6"/>
                      <a:srcRect/>
                      <a:stretch>
                        <a:fillRect/>
                      </a:stretch>
                    </p:blipFill>
                    <p:spPr bwMode="auto">
                      <a:xfrm>
                        <a:off x="1295400" y="4724400"/>
                        <a:ext cx="2998787" cy="1160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nvPr>
        </p:nvGraphicFramePr>
        <p:xfrm>
          <a:off x="4114800" y="4724400"/>
          <a:ext cx="4117975" cy="1160463"/>
        </p:xfrm>
        <a:graphic>
          <a:graphicData uri="http://schemas.openxmlformats.org/presentationml/2006/ole">
            <mc:AlternateContent xmlns:mc="http://schemas.openxmlformats.org/markup-compatibility/2006">
              <mc:Choice xmlns:v="urn:schemas-microsoft-com:vml" Requires="v">
                <p:oleObj spid="_x0000_s147927" name="Equation" r:id="rId7" imgW="1168400" imgH="330200" progId="Equation.DSMT4">
                  <p:embed/>
                </p:oleObj>
              </mc:Choice>
              <mc:Fallback>
                <p:oleObj name="Equation" r:id="rId7" imgW="1168400" imgH="330200" progId="Equation.DSMT4">
                  <p:embed/>
                  <p:pic>
                    <p:nvPicPr>
                      <p:cNvPr id="9" name="Object 4"/>
                      <p:cNvPicPr>
                        <a:picLocks noChangeAspect="1" noChangeArrowheads="1"/>
                      </p:cNvPicPr>
                      <p:nvPr/>
                    </p:nvPicPr>
                    <p:blipFill>
                      <a:blip r:embed="rId8"/>
                      <a:srcRect/>
                      <a:stretch>
                        <a:fillRect/>
                      </a:stretch>
                    </p:blipFill>
                    <p:spPr bwMode="auto">
                      <a:xfrm>
                        <a:off x="4114800" y="4724400"/>
                        <a:ext cx="4117975" cy="1160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6415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wipe(left)">
                                      <p:cBhvr>
                                        <p:cTn id="12" dur="500"/>
                                        <p:tgtEl>
                                          <p:spTgt spid="4495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wipe(left)">
                                      <p:cBhvr>
                                        <p:cTn id="17" dur="500"/>
                                        <p:tgtEl>
                                          <p:spTgt spid="96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9540"/>
                                        </p:tgtEl>
                                        <p:attrNameLst>
                                          <p:attrName>style.visibility</p:attrName>
                                        </p:attrNameLst>
                                      </p:cBhvr>
                                      <p:to>
                                        <p:strVal val="visible"/>
                                      </p:to>
                                    </p:set>
                                    <p:animEffect transition="in" filter="wipe(left)">
                                      <p:cBhvr>
                                        <p:cTn id="22" dur="500"/>
                                        <p:tgtEl>
                                          <p:spTgt spid="4495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b="1" dirty="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eaLnBrk="1" hangingPunct="1">
              <a:defRPr/>
            </a:pPr>
            <a:r>
              <a:rPr lang="en-US" dirty="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sz="2800" dirty="0"/>
              <a:t>The uncertainty principle of Heisenberg</a:t>
            </a:r>
          </a:p>
          <a:p>
            <a:pPr marL="1295400" lvl="2" indent="-623888" eaLnBrk="1" hangingPunct="1">
              <a:buClr>
                <a:schemeClr val="tx1"/>
              </a:buClr>
              <a:buSzPct val="90000"/>
              <a:buFont typeface="Wingdings" charset="0"/>
              <a:buAutoNum type="arabicParenR"/>
              <a:defRPr/>
            </a:pPr>
            <a:r>
              <a:rPr lang="en-US" sz="2800" dirty="0"/>
              <a:t>The complementarity principle of Bohr</a:t>
            </a:r>
          </a:p>
          <a:p>
            <a:pPr marL="1295400" lvl="2" indent="-623888" eaLnBrk="1" hangingPunct="1">
              <a:buClr>
                <a:schemeClr val="tx1"/>
              </a:buClr>
              <a:buSzPct val="90000"/>
              <a:buFont typeface="Wingdings" charset="0"/>
              <a:buAutoNum type="arabicParenR"/>
              <a:defRPr/>
            </a:pPr>
            <a:r>
              <a:rPr lang="en-US" sz="2800" dirty="0"/>
              <a:t>The statistical interpretation of Born, based on probabilities determined by the wave function</a:t>
            </a:r>
          </a:p>
          <a:p>
            <a:pPr eaLnBrk="1" hangingPunct="1">
              <a:defRPr/>
            </a:pPr>
            <a:r>
              <a:rPr lang="en-US" dirty="0">
                <a:cs typeface="+mn-cs"/>
              </a:rPr>
              <a:t>Together, these three concepts form a </a:t>
            </a:r>
            <a:r>
              <a:rPr lang="en-US" u="sng" dirty="0">
                <a:solidFill>
                  <a:srgbClr val="FF0000"/>
                </a:solidFill>
                <a:cs typeface="+mn-cs"/>
              </a:rPr>
              <a:t>logical interpretation of the physical meaning of quantum theory</a:t>
            </a:r>
            <a:r>
              <a:rPr lang="en-US" dirty="0">
                <a:cs typeface="+mn-cs"/>
              </a:rPr>
              <a:t>.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a:t>Mon. March 25, 2019</a:t>
            </a:r>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4072424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left)">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left)">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left)">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wipe(left)">
                                      <p:cBhvr>
                                        <p:cTn id="2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a:ea typeface="ＭＳ Ｐゴシック" pitchFamily="-84" charset="-128"/>
                <a:cs typeface="ＭＳ Ｐゴシック" pitchFamily="-84" charset="-128"/>
              </a:rPr>
              <a:t>Special Project #6</a:t>
            </a: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a:ea typeface="ＭＳ Ｐゴシック" pitchFamily="-84" charset="-128"/>
                <a:cs typeface="ＭＳ Ｐゴシック" pitchFamily="-84" charset="-128"/>
              </a:rPr>
              <a:t>Derive the following using trigonometric identities</a:t>
            </a:r>
          </a:p>
          <a:p>
            <a:pPr marL="457200" indent="-457200" algn="l" eaLnBrk="1" hangingPunct="1">
              <a:buFont typeface="Arial"/>
              <a:buChar char="•"/>
            </a:pPr>
            <a:endParaRPr lang="en-US" dirty="0">
              <a:ea typeface="ＭＳ Ｐゴシック" pitchFamily="-84" charset="-128"/>
              <a:cs typeface="ＭＳ Ｐゴシック" pitchFamily="-84" charset="-128"/>
            </a:endParaRPr>
          </a:p>
          <a:p>
            <a:pPr marL="457200" indent="-457200" algn="l" eaLnBrk="1" hangingPunct="1">
              <a:buFont typeface="Arial"/>
              <a:buChar char="•"/>
            </a:pPr>
            <a:endParaRPr lang="en-US" dirty="0">
              <a:ea typeface="ＭＳ Ｐゴシック" pitchFamily="-84" charset="-128"/>
              <a:cs typeface="ＭＳ Ｐゴシック" pitchFamily="-84" charset="-128"/>
            </a:endParaRPr>
          </a:p>
          <a:p>
            <a:pPr algn="l" eaLnBrk="1" hangingPunct="1">
              <a:buNone/>
            </a:pPr>
            <a:endParaRPr lang="en-US" dirty="0">
              <a:ea typeface="ＭＳ Ｐゴシック" pitchFamily="-84" charset="-128"/>
              <a:cs typeface="ＭＳ Ｐゴシック" pitchFamily="-84" charset="-128"/>
            </a:endParaRPr>
          </a:p>
          <a:p>
            <a:pPr marL="457200" indent="-457200" algn="l" eaLnBrk="1" hangingPunct="1">
              <a:buFont typeface="Arial"/>
              <a:buChar char="•"/>
            </a:pPr>
            <a:r>
              <a:rPr lang="en-US" dirty="0">
                <a:ea typeface="ＭＳ Ｐゴシック" pitchFamily="-84" charset="-128"/>
                <a:cs typeface="ＭＳ Ｐゴシック" pitchFamily="-84" charset="-128"/>
              </a:rPr>
              <a:t>10 points total for this derivation</a:t>
            </a:r>
          </a:p>
          <a:p>
            <a:pPr marL="457200" indent="-457200" algn="l" eaLnBrk="1" hangingPunct="1">
              <a:buFont typeface="Arial"/>
              <a:buChar char="•"/>
            </a:pPr>
            <a:r>
              <a:rPr lang="en-US" dirty="0">
                <a:ea typeface="ＭＳ Ｐゴシック" pitchFamily="-84" charset="-128"/>
                <a:cs typeface="ＭＳ Ｐゴシック" pitchFamily="-84" charset="-128"/>
              </a:rPr>
              <a:t>Due for this special project is Wednesday, Apr. 5.</a:t>
            </a:r>
          </a:p>
          <a:p>
            <a:pPr marL="457200" indent="-457200" algn="l" eaLnBrk="1" hangingPunct="1">
              <a:buFont typeface="Arial"/>
              <a:buChar char="•"/>
            </a:pPr>
            <a:r>
              <a:rPr lang="en-US" dirty="0">
                <a:ea typeface="ＭＳ Ｐゴシック" pitchFamily="-84" charset="-128"/>
                <a:cs typeface="ＭＳ Ｐゴシック" pitchFamily="-84" charset="-128"/>
              </a:rPr>
              <a:t>You MUST have your own answers!</a:t>
            </a:r>
          </a:p>
          <a:p>
            <a:pPr marL="571500" indent="-571500" algn="l" eaLnBrk="1" hangingPunct="1">
              <a:buFont typeface="Arial"/>
              <a:buChar char="•"/>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1">
            <a:extLst>
              <a:ext uri="{FF2B5EF4-FFF2-40B4-BE49-F238E27FC236}">
                <a16:creationId xmlns:a16="http://schemas.microsoft.com/office/drawing/2014/main" id="{0F14515B-A02E-2343-BC54-8A0F947B12C0}"/>
              </a:ext>
            </a:extLst>
          </p:cNvPr>
          <p:cNvGraphicFramePr>
            <a:graphicFrameLocks noChangeAspect="1"/>
          </p:cNvGraphicFramePr>
          <p:nvPr>
            <p:extLst>
              <p:ext uri="{D42A27DB-BD31-4B8C-83A1-F6EECF244321}">
                <p14:modId xmlns:p14="http://schemas.microsoft.com/office/powerpoint/2010/main" val="1605790028"/>
              </p:ext>
            </p:extLst>
          </p:nvPr>
        </p:nvGraphicFramePr>
        <p:xfrm>
          <a:off x="1066800" y="1285315"/>
          <a:ext cx="6019800" cy="619685"/>
        </p:xfrm>
        <a:graphic>
          <a:graphicData uri="http://schemas.openxmlformats.org/presentationml/2006/ole">
            <mc:AlternateContent xmlns:mc="http://schemas.openxmlformats.org/markup-compatibility/2006">
              <mc:Choice xmlns:v="urn:schemas-microsoft-com:vml" Requires="v">
                <p:oleObj spid="_x0000_s228369" name="Equation" r:id="rId3" imgW="2260600" imgH="241300" progId="Equation.DSMT4">
                  <p:embed/>
                </p:oleObj>
              </mc:Choice>
              <mc:Fallback>
                <p:oleObj name="Equation" r:id="rId3" imgW="2260600" imgH="241300" progId="Equation.DSMT4">
                  <p:embed/>
                  <p:pic>
                    <p:nvPicPr>
                      <p:cNvPr id="12" name="Object 1"/>
                      <p:cNvPicPr>
                        <a:picLocks noChangeAspect="1" noChangeArrowheads="1"/>
                      </p:cNvPicPr>
                      <p:nvPr/>
                    </p:nvPicPr>
                    <p:blipFill>
                      <a:blip r:embed="rId4"/>
                      <a:srcRect/>
                      <a:stretch>
                        <a:fillRect/>
                      </a:stretch>
                    </p:blipFill>
                    <p:spPr bwMode="auto">
                      <a:xfrm>
                        <a:off x="1066800" y="1285315"/>
                        <a:ext cx="6019800" cy="61968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1">
            <a:extLst>
              <a:ext uri="{FF2B5EF4-FFF2-40B4-BE49-F238E27FC236}">
                <a16:creationId xmlns:a16="http://schemas.microsoft.com/office/drawing/2014/main" id="{7056FE72-C941-7C4B-90FE-897CF0975B79}"/>
              </a:ext>
            </a:extLst>
          </p:cNvPr>
          <p:cNvGraphicFramePr>
            <a:graphicFrameLocks noChangeAspect="1"/>
          </p:cNvGraphicFramePr>
          <p:nvPr>
            <p:extLst>
              <p:ext uri="{D42A27DB-BD31-4B8C-83A1-F6EECF244321}">
                <p14:modId xmlns:p14="http://schemas.microsoft.com/office/powerpoint/2010/main" val="3819498503"/>
              </p:ext>
            </p:extLst>
          </p:nvPr>
        </p:nvGraphicFramePr>
        <p:xfrm>
          <a:off x="1066800" y="1992470"/>
          <a:ext cx="7635754" cy="903130"/>
        </p:xfrm>
        <a:graphic>
          <a:graphicData uri="http://schemas.openxmlformats.org/presentationml/2006/ole">
            <mc:AlternateContent xmlns:mc="http://schemas.openxmlformats.org/markup-compatibility/2006">
              <mc:Choice xmlns:v="urn:schemas-microsoft-com:vml" Requires="v">
                <p:oleObj spid="_x0000_s228370" name="Equation" r:id="rId5" imgW="3517900" imgH="431800" progId="Equation.DSMT4">
                  <p:embed/>
                </p:oleObj>
              </mc:Choice>
              <mc:Fallback>
                <p:oleObj name="Equation" r:id="rId5" imgW="3517900" imgH="431800" progId="Equation.DSMT4">
                  <p:embed/>
                  <p:pic>
                    <p:nvPicPr>
                      <p:cNvPr id="14" name="Object 1"/>
                      <p:cNvPicPr>
                        <a:picLocks noChangeAspect="1" noChangeArrowheads="1"/>
                      </p:cNvPicPr>
                      <p:nvPr/>
                    </p:nvPicPr>
                    <p:blipFill>
                      <a:blip r:embed="rId6"/>
                      <a:srcRect/>
                      <a:stretch>
                        <a:fillRect/>
                      </a:stretch>
                    </p:blipFill>
                    <p:spPr bwMode="auto">
                      <a:xfrm>
                        <a:off x="1066800" y="1992470"/>
                        <a:ext cx="7635754" cy="903130"/>
                      </a:xfrm>
                      <a:prstGeom prst="rect">
                        <a:avLst/>
                      </a:prstGeom>
                      <a:noFill/>
                      <a:extLst/>
                    </p:spPr>
                  </p:pic>
                </p:oleObj>
              </mc:Fallback>
            </mc:AlternateContent>
          </a:graphicData>
        </a:graphic>
      </p:graphicFrame>
    </p:spTree>
    <p:extLst>
      <p:ext uri="{BB962C8B-B14F-4D97-AF65-F5344CB8AC3E}">
        <p14:creationId xmlns:p14="http://schemas.microsoft.com/office/powerpoint/2010/main" val="3618867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wipe(left)">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wipe(left)">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wipe(left)">
                                      <p:cBhvr>
                                        <p:cTn id="32" dur="5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a:cs typeface="+mn-cs"/>
              </a:rPr>
              <a:t>Max von Laue (1914 Nobel) suggested that if X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8" name="Footer Placeholder 7"/>
          <p:cNvSpPr>
            <a:spLocks noGrp="1"/>
          </p:cNvSpPr>
          <p:nvPr>
            <p:ph type="ftr" sz="quarter" idx="11"/>
          </p:nvPr>
        </p:nvSpPr>
        <p:spPr/>
        <p:txBody>
          <a:bodyPr/>
          <a:lstStyle/>
          <a:p>
            <a:pPr>
              <a:defRPr/>
            </a:pPr>
            <a:r>
              <a:rPr lang="nl-NL"/>
              <a:t>PHYS 3313-001, Spring 2019                      Dr. Jaehoon Yu</a:t>
            </a:r>
            <a:endParaRPr lang="en-US"/>
          </a:p>
        </p:txBody>
      </p:sp>
    </p:spTree>
    <p:extLst>
      <p:ext uri="{BB962C8B-B14F-4D97-AF65-F5344CB8AC3E}">
        <p14:creationId xmlns:p14="http://schemas.microsoft.com/office/powerpoint/2010/main" val="2436823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wipe(left)">
                                      <p:cBhvr>
                                        <p:cTn id="12" dur="500"/>
                                        <p:tgtEl>
                                          <p:spTgt spid="17414"/>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73731">
                                            <p:txEl>
                                              <p:pRg st="1" end="1"/>
                                            </p:txEl>
                                          </p:spTgt>
                                        </p:tgtEl>
                                        <p:attrNameLst>
                                          <p:attrName>style.visibility</p:attrName>
                                        </p:attrNameLst>
                                      </p:cBhvr>
                                      <p:to>
                                        <p:strVal val="visible"/>
                                      </p:to>
                                    </p:set>
                                    <p:animEffect transition="in" filter="wipe(left)">
                                      <p:cBhvr>
                                        <p:cTn id="16" dur="500"/>
                                        <p:tgtEl>
                                          <p:spTgt spid="737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7415"/>
                                        </p:tgtEl>
                                        <p:attrNameLst>
                                          <p:attrName>style.visibility</p:attrName>
                                        </p:attrNameLst>
                                      </p:cBhvr>
                                      <p:to>
                                        <p:strVal val="visible"/>
                                      </p:to>
                                    </p:set>
                                    <p:anim calcmode="lin" valueType="num">
                                      <p:cBhvr>
                                        <p:cTn id="21" dur="500" fill="hold"/>
                                        <p:tgtEl>
                                          <p:spTgt spid="17415"/>
                                        </p:tgtEl>
                                        <p:attrNameLst>
                                          <p:attrName>ppt_w</p:attrName>
                                        </p:attrNameLst>
                                      </p:cBhvr>
                                      <p:tavLst>
                                        <p:tav tm="0">
                                          <p:val>
                                            <p:fltVal val="0"/>
                                          </p:val>
                                        </p:tav>
                                        <p:tav tm="100000">
                                          <p:val>
                                            <p:strVal val="#ppt_w"/>
                                          </p:val>
                                        </p:tav>
                                      </p:tavLst>
                                    </p:anim>
                                    <p:anim calcmode="lin" valueType="num">
                                      <p:cBhvr>
                                        <p:cTn id="22" dur="500" fill="hold"/>
                                        <p:tgtEl>
                                          <p:spTgt spid="17415"/>
                                        </p:tgtEl>
                                        <p:attrNameLst>
                                          <p:attrName>ppt_h</p:attrName>
                                        </p:attrNameLst>
                                      </p:cBhvr>
                                      <p:tavLst>
                                        <p:tav tm="0">
                                          <p:val>
                                            <p:fltVal val="0"/>
                                          </p:val>
                                        </p:tav>
                                        <p:tav tm="100000">
                                          <p:val>
                                            <p:strVal val="#ppt_h"/>
                                          </p:val>
                                        </p:tav>
                                      </p:tavLst>
                                    </p:anim>
                                    <p:animEffect transition="in" filter="fade">
                                      <p:cBhvr>
                                        <p:cTn id="2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a:cs typeface="ＭＳ Ｐゴシック" pitchFamily="-84" charset="-128"/>
              </a:rPr>
              <a:t>Bragg’</a:t>
            </a:r>
            <a:r>
              <a:rPr lang="en-US" altLang="ja-JP" sz="4000" dirty="0">
                <a:cs typeface="ＭＳ Ｐゴシック" pitchFamily="-84" charset="-128"/>
              </a:rPr>
              <a:t>s 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304799" y="685800"/>
            <a:ext cx="8458201" cy="1219200"/>
          </a:xfrm>
        </p:spPr>
        <p:txBody>
          <a:bodyPr/>
          <a:lstStyle/>
          <a:p>
            <a:pPr marL="342900" indent="-342900" algn="l" eaLnBrk="1" hangingPunct="1">
              <a:buFont typeface="Arial"/>
              <a:buChar char="•"/>
              <a:defRPr/>
            </a:pPr>
            <a:r>
              <a:rPr lang="en-US" sz="2000" dirty="0">
                <a:cs typeface="+mn-cs"/>
              </a:rPr>
              <a:t>William Lawrence Bragg (1915 Nobel) interpreted the x-ray scattering as the reflection of the incident X-ray beam from a unique set of planes of atoms within the crystal.</a:t>
            </a:r>
          </a:p>
          <a:p>
            <a:pPr marL="342900" indent="-342900" algn="l" eaLnBrk="1" hangingPunct="1">
              <a:buFont typeface="Arial"/>
              <a:buChar char="•"/>
              <a:defRPr/>
            </a:pPr>
            <a:r>
              <a:rPr lang="en-US" sz="2000" dirty="0">
                <a:cs typeface="+mn-cs"/>
              </a:rPr>
              <a:t>There are two conditions for </a:t>
            </a:r>
            <a:r>
              <a:rPr lang="en-US" sz="2000" b="1" u="sng" dirty="0">
                <a:solidFill>
                  <a:srgbClr val="FF0000"/>
                </a:solidFill>
                <a:cs typeface="+mn-cs"/>
              </a:rPr>
              <a:t>constructive interference </a:t>
            </a:r>
            <a:r>
              <a:rPr lang="en-US" sz="2000" dirty="0">
                <a:cs typeface="+mn-cs"/>
              </a:rPr>
              <a:t>of the scattered X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32766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6019800" y="4114800"/>
            <a:ext cx="30480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March 25, 2019</a:t>
            </a:r>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10" name="Footer Placeholder 9"/>
          <p:cNvSpPr>
            <a:spLocks noGrp="1"/>
          </p:cNvSpPr>
          <p:nvPr>
            <p:ph type="ftr" sz="quarter" idx="11"/>
          </p:nvPr>
        </p:nvSpPr>
        <p:spPr/>
        <p:txBody>
          <a:bodyPr/>
          <a:lstStyle/>
          <a:p>
            <a:pPr>
              <a:defRPr/>
            </a:pPr>
            <a:r>
              <a:rPr lang="nl-NL"/>
              <a:t>PHYS 3313-001, Spring 2019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Arial"/>
              <a:buChar char="•"/>
              <a:tabLst/>
              <a:defRPr/>
            </a:pPr>
            <a:r>
              <a:rPr kumimoji="0" lang="en-US" sz="2000" b="1"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s Law:	</a:t>
            </a:r>
          </a:p>
          <a:p>
            <a:pPr marR="0" lvl="0" algn="l" defTabSz="914400" rtl="0" eaLnBrk="0" fontAlgn="base" latinLnBrk="0" hangingPunct="0">
              <a:lnSpc>
                <a:spcPct val="100000"/>
              </a:lnSpc>
              <a:spcBef>
                <a:spcPct val="20000"/>
              </a:spcBef>
              <a:spcAft>
                <a:spcPct val="0"/>
              </a:spcAft>
              <a:buClrTx/>
              <a:buSzTx/>
              <a:tabLst/>
              <a:defRPr/>
            </a:pPr>
            <a:r>
              <a:rPr kumimoji="0" lang="en-US" sz="2000" b="0" i="1"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       n</a:t>
            </a:r>
            <a:r>
              <a:rPr kumimoji="0" lang="el-GR"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 </a:t>
            </a:r>
          </a:p>
          <a:p>
            <a:pPr marR="0" lvl="0" algn="l" defTabSz="914400" rtl="0" eaLnBrk="0" fontAlgn="base" latinLnBrk="0" hangingPunct="0">
              <a:lnSpc>
                <a:spcPct val="100000"/>
              </a:lnSpc>
              <a:spcBef>
                <a:spcPct val="20000"/>
              </a:spcBef>
              <a:spcAft>
                <a:spcPct val="0"/>
              </a:spcAft>
              <a:buClrTx/>
              <a:buSzTx/>
              <a:tabLst/>
              <a:defRPr/>
            </a:pPr>
            <a:r>
              <a:rPr lang="en-US" sz="2000" i="1" kern="0" dirty="0">
                <a:solidFill>
                  <a:schemeClr val="accent2"/>
                </a:solidFill>
                <a:latin typeface="+mn-lt"/>
                <a:ea typeface="Arial" pitchFamily="-84" charset="0"/>
                <a:cs typeface="Arial" pitchFamily="-84" charset="0"/>
              </a:rPr>
              <a:t>      </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 = integer, order of reflection)</a:t>
            </a:r>
            <a:endParaRPr kumimoji="0" lang="el-GR"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endParaRPr>
          </a:p>
        </p:txBody>
      </p:sp>
    </p:spTree>
    <p:extLst>
      <p:ext uri="{BB962C8B-B14F-4D97-AF65-F5344CB8AC3E}">
        <p14:creationId xmlns:p14="http://schemas.microsoft.com/office/powerpoint/2010/main" val="296612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 calcmode="lin" valueType="num">
                                      <p:cBhvr>
                                        <p:cTn id="12" dur="500" fill="hold"/>
                                        <p:tgtEl>
                                          <p:spTgt spid="18440"/>
                                        </p:tgtEl>
                                        <p:attrNameLst>
                                          <p:attrName>ppt_w</p:attrName>
                                        </p:attrNameLst>
                                      </p:cBhvr>
                                      <p:tavLst>
                                        <p:tav tm="0">
                                          <p:val>
                                            <p:fltVal val="0"/>
                                          </p:val>
                                        </p:tav>
                                        <p:tav tm="100000">
                                          <p:val>
                                            <p:strVal val="#ppt_w"/>
                                          </p:val>
                                        </p:tav>
                                      </p:tavLst>
                                    </p:anim>
                                    <p:anim calcmode="lin" valueType="num">
                                      <p:cBhvr>
                                        <p:cTn id="13" dur="500" fill="hold"/>
                                        <p:tgtEl>
                                          <p:spTgt spid="18440"/>
                                        </p:tgtEl>
                                        <p:attrNameLst>
                                          <p:attrName>ppt_h</p:attrName>
                                        </p:attrNameLst>
                                      </p:cBhvr>
                                      <p:tavLst>
                                        <p:tav tm="0">
                                          <p:val>
                                            <p:fltVal val="0"/>
                                          </p:val>
                                        </p:tav>
                                        <p:tav tm="100000">
                                          <p:val>
                                            <p:strVal val="#ppt_h"/>
                                          </p:val>
                                        </p:tav>
                                      </p:tavLst>
                                    </p:anim>
                                    <p:animEffect transition="in" filter="fade">
                                      <p:cBhvr>
                                        <p:cTn id="14" dur="500"/>
                                        <p:tgtEl>
                                          <p:spTgt spid="184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wipe(left)">
                                      <p:cBhvr>
                                        <p:cTn id="19" dur="500"/>
                                        <p:tgtEl>
                                          <p:spTgt spid="75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8442"/>
                                        </p:tgtEl>
                                        <p:attrNameLst>
                                          <p:attrName>style.visibility</p:attrName>
                                        </p:attrNameLst>
                                      </p:cBhvr>
                                      <p:to>
                                        <p:strVal val="visible"/>
                                      </p:to>
                                    </p:set>
                                    <p:anim calcmode="lin" valueType="num">
                                      <p:cBhvr>
                                        <p:cTn id="29" dur="500" fill="hold"/>
                                        <p:tgtEl>
                                          <p:spTgt spid="18442"/>
                                        </p:tgtEl>
                                        <p:attrNameLst>
                                          <p:attrName>ppt_w</p:attrName>
                                        </p:attrNameLst>
                                      </p:cBhvr>
                                      <p:tavLst>
                                        <p:tav tm="0">
                                          <p:val>
                                            <p:fltVal val="0"/>
                                          </p:val>
                                        </p:tav>
                                        <p:tav tm="100000">
                                          <p:val>
                                            <p:strVal val="#ppt_w"/>
                                          </p:val>
                                        </p:tav>
                                      </p:tavLst>
                                    </p:anim>
                                    <p:anim calcmode="lin" valueType="num">
                                      <p:cBhvr>
                                        <p:cTn id="30" dur="500" fill="hold"/>
                                        <p:tgtEl>
                                          <p:spTgt spid="18442"/>
                                        </p:tgtEl>
                                        <p:attrNameLst>
                                          <p:attrName>ppt_h</p:attrName>
                                        </p:attrNameLst>
                                      </p:cBhvr>
                                      <p:tavLst>
                                        <p:tav tm="0">
                                          <p:val>
                                            <p:fltVal val="0"/>
                                          </p:val>
                                        </p:tav>
                                        <p:tav tm="100000">
                                          <p:val>
                                            <p:strVal val="#ppt_h"/>
                                          </p:val>
                                        </p:tav>
                                      </p:tavLst>
                                    </p:anim>
                                    <p:animEffect transition="in" filter="fade">
                                      <p:cBhvr>
                                        <p:cTn id="31" dur="500"/>
                                        <p:tgtEl>
                                          <p:spTgt spid="184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left)">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8441"/>
                                        </p:tgtEl>
                                        <p:attrNameLst>
                                          <p:attrName>style.visibility</p:attrName>
                                        </p:attrNameLst>
                                      </p:cBhvr>
                                      <p:to>
                                        <p:strVal val="visible"/>
                                      </p:to>
                                    </p:set>
                                    <p:anim calcmode="lin" valueType="num">
                                      <p:cBhvr>
                                        <p:cTn id="41" dur="500" fill="hold"/>
                                        <p:tgtEl>
                                          <p:spTgt spid="18441"/>
                                        </p:tgtEl>
                                        <p:attrNameLst>
                                          <p:attrName>ppt_w</p:attrName>
                                        </p:attrNameLst>
                                      </p:cBhvr>
                                      <p:tavLst>
                                        <p:tav tm="0">
                                          <p:val>
                                            <p:fltVal val="0"/>
                                          </p:val>
                                        </p:tav>
                                        <p:tav tm="100000">
                                          <p:val>
                                            <p:strVal val="#ppt_w"/>
                                          </p:val>
                                        </p:tav>
                                      </p:tavLst>
                                    </p:anim>
                                    <p:anim calcmode="lin" valueType="num">
                                      <p:cBhvr>
                                        <p:cTn id="42" dur="500" fill="hold"/>
                                        <p:tgtEl>
                                          <p:spTgt spid="18441"/>
                                        </p:tgtEl>
                                        <p:attrNameLst>
                                          <p:attrName>ppt_h</p:attrName>
                                        </p:attrNameLst>
                                      </p:cBhvr>
                                      <p:tavLst>
                                        <p:tav tm="0">
                                          <p:val>
                                            <p:fltVal val="0"/>
                                          </p:val>
                                        </p:tav>
                                        <p:tav tm="100000">
                                          <p:val>
                                            <p:strVal val="#ppt_h"/>
                                          </p:val>
                                        </p:tav>
                                      </p:tavLst>
                                    </p:anim>
                                    <p:animEffect transition="in" filter="fade">
                                      <p:cBhvr>
                                        <p:cTn id="43" dur="500"/>
                                        <p:tgtEl>
                                          <p:spTgt spid="184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par>
                          <p:cTn id="54" fill="hold">
                            <p:stCondLst>
                              <p:cond delay="800"/>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wipe(left)">
                                      <p:cBhvr>
                                        <p:cTn id="5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342900" indent="-342900" algn="l" eaLnBrk="1" hangingPunct="1">
              <a:buFont typeface="Arial"/>
              <a:buChar char="•"/>
            </a:pPr>
            <a:r>
              <a:rPr lang="en-US" sz="2400" dirty="0">
                <a:cs typeface="ＭＳ Ｐゴシック" pitchFamily="-84" charset="-128"/>
              </a:rPr>
              <a:t>A Bragg spectrometer scatters X rays from several crystals. The intensity of the diffracted beam is determined as a function of scattering angle by rotating the crystal and the detector.</a:t>
            </a:r>
          </a:p>
          <a:p>
            <a:pPr marL="342900" indent="-342900" algn="l" eaLnBrk="1" hangingPunct="1">
              <a:buFont typeface="Arial"/>
              <a:buChar char="•"/>
            </a:pPr>
            <a:r>
              <a:rPr lang="en-US" sz="2400" dirty="0">
                <a:cs typeface="ＭＳ Ｐゴシック" pitchFamily="-84" charset="-128"/>
              </a:rPr>
              <a:t>When a beam of X rays passes through the powdered crystal, the dots become a series of rings due to random arrangement.</a:t>
            </a:r>
          </a:p>
          <a:p>
            <a:pPr marL="342900" indent="-342900" algn="l" eaLnBrk="1" hangingPunct="1">
              <a:buFont typeface="Arial"/>
              <a:buChar char="•"/>
            </a:pPr>
            <a:endParaRPr lang="en-US" sz="2400" dirty="0">
              <a:cs typeface="ＭＳ Ｐゴシック" pitchFamily="-84" charset="-128"/>
            </a:endParaRPr>
          </a:p>
          <a:p>
            <a:pPr marL="342900" indent="-342900" algn="l" eaLnBrk="1" hangingPunct="1">
              <a:buFont typeface="Arial"/>
              <a:buChar char="•"/>
            </a:pPr>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506412" y="11266"/>
            <a:ext cx="8226425" cy="712787"/>
          </a:xfrm>
        </p:spPr>
        <p:txBody>
          <a:bodyPr/>
          <a:lstStyle/>
          <a:p>
            <a:pPr eaLnBrk="1" hangingPunct="1">
              <a:defRPr/>
            </a:pPr>
            <a:r>
              <a:rPr lang="en-US" b="1" dirty="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March 25, 2019</a:t>
            </a:r>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6</a:t>
            </a:fld>
            <a:endParaRPr lang="en-US"/>
          </a:p>
        </p:txBody>
      </p:sp>
      <p:sp>
        <p:nvSpPr>
          <p:cNvPr id="10" name="Footer Placeholder 9"/>
          <p:cNvSpPr>
            <a:spLocks noGrp="1"/>
          </p:cNvSpPr>
          <p:nvPr>
            <p:ph type="ftr" sz="quarter" idx="11"/>
          </p:nvPr>
        </p:nvSpPr>
        <p:spPr/>
        <p:txBody>
          <a:bodyPr/>
          <a:lstStyle/>
          <a:p>
            <a:pPr>
              <a:defRPr/>
            </a:pPr>
            <a:r>
              <a:rPr lang="nl-NL"/>
              <a:t>PHYS 3313-001, Spring 2019                      Dr. Jaehoon Yu</a:t>
            </a:r>
            <a:endParaRPr lang="en-US"/>
          </a:p>
        </p:txBody>
      </p:sp>
    </p:spTree>
    <p:extLst>
      <p:ext uri="{BB962C8B-B14F-4D97-AF65-F5344CB8AC3E}">
        <p14:creationId xmlns:p14="http://schemas.microsoft.com/office/powerpoint/2010/main" val="2160124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Effect transition="in" filter="fade">
                                      <p:cBhvr>
                                        <p:cTn id="14" dur="5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458">
                                            <p:txEl>
                                              <p:pRg st="1" end="1"/>
                                            </p:txEl>
                                          </p:spTgt>
                                        </p:tgtEl>
                                        <p:attrNameLst>
                                          <p:attrName>style.visibility</p:attrName>
                                        </p:attrNameLst>
                                      </p:cBhvr>
                                      <p:to>
                                        <p:strVal val="visible"/>
                                      </p:to>
                                    </p:set>
                                    <p:animEffect transition="in" filter="wipe(left)">
                                      <p:cBhvr>
                                        <p:cTn id="19" dur="500"/>
                                        <p:tgtEl>
                                          <p:spTgt spid="1945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463"/>
                                        </p:tgtEl>
                                        <p:attrNameLst>
                                          <p:attrName>style.visibility</p:attrName>
                                        </p:attrNameLst>
                                      </p:cBhvr>
                                      <p:to>
                                        <p:strVal val="visible"/>
                                      </p:to>
                                    </p:set>
                                    <p:animEffect transition="in" filter="wipe(left)">
                                      <p:cBhvr>
                                        <p:cTn id="24" dur="500"/>
                                        <p:tgtEl>
                                          <p:spTgt spid="1946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9464"/>
                                        </p:tgtEl>
                                        <p:attrNameLst>
                                          <p:attrName>style.visibility</p:attrName>
                                        </p:attrNameLst>
                                      </p:cBhvr>
                                      <p:to>
                                        <p:strVal val="visible"/>
                                      </p:to>
                                    </p:set>
                                    <p:anim calcmode="lin" valueType="num">
                                      <p:cBhvr>
                                        <p:cTn id="29" dur="500" fill="hold"/>
                                        <p:tgtEl>
                                          <p:spTgt spid="19464"/>
                                        </p:tgtEl>
                                        <p:attrNameLst>
                                          <p:attrName>ppt_w</p:attrName>
                                        </p:attrNameLst>
                                      </p:cBhvr>
                                      <p:tavLst>
                                        <p:tav tm="0">
                                          <p:val>
                                            <p:fltVal val="0"/>
                                          </p:val>
                                        </p:tav>
                                        <p:tav tm="100000">
                                          <p:val>
                                            <p:strVal val="#ppt_w"/>
                                          </p:val>
                                        </p:tav>
                                      </p:tavLst>
                                    </p:anim>
                                    <p:anim calcmode="lin" valueType="num">
                                      <p:cBhvr>
                                        <p:cTn id="30" dur="500" fill="hold"/>
                                        <p:tgtEl>
                                          <p:spTgt spid="19464"/>
                                        </p:tgtEl>
                                        <p:attrNameLst>
                                          <p:attrName>ppt_h</p:attrName>
                                        </p:attrNameLst>
                                      </p:cBhvr>
                                      <p:tavLst>
                                        <p:tav tm="0">
                                          <p:val>
                                            <p:fltVal val="0"/>
                                          </p:val>
                                        </p:tav>
                                        <p:tav tm="100000">
                                          <p:val>
                                            <p:strVal val="#ppt_h"/>
                                          </p:val>
                                        </p:tav>
                                      </p:tavLst>
                                    </p:anim>
                                    <p:animEffect transition="in" filter="fade">
                                      <p:cBhvr>
                                        <p:cTn id="31" dur="500"/>
                                        <p:tgtEl>
                                          <p:spTgt spid="194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461"/>
                                        </p:tgtEl>
                                        <p:attrNameLst>
                                          <p:attrName>style.visibility</p:attrName>
                                        </p:attrNameLst>
                                      </p:cBhvr>
                                      <p:to>
                                        <p:strVal val="visible"/>
                                      </p:to>
                                    </p:set>
                                    <p:animEffect transition="in" filter="wipe(up)">
                                      <p:cBhvr>
                                        <p:cTn id="36"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a:solidFill>
                  <a:schemeClr val="accent2"/>
                </a:solidFill>
                <a:ea typeface="ＭＳ Ｐゴシック" pitchFamily="-1" charset="-128"/>
                <a:cs typeface="ＭＳ Ｐゴシック" pitchFamily="-1" charset="-128"/>
              </a:rPr>
              <a:t>n</a:t>
            </a:r>
            <a:r>
              <a:rPr lang="el-GR" sz="2000" kern="0" dirty="0">
                <a:solidFill>
                  <a:schemeClr val="accent2"/>
                </a:solidFill>
                <a:ea typeface="Arial" pitchFamily="-84" charset="0"/>
                <a:cs typeface="Arial" pitchFamily="-84" charset="0"/>
              </a:rPr>
              <a:t>λ</a:t>
            </a:r>
            <a:r>
              <a:rPr lang="en-US" sz="2000" kern="0" dirty="0">
                <a:solidFill>
                  <a:schemeClr val="accent2"/>
                </a:solidFill>
                <a:ea typeface="Arial" pitchFamily="-84" charset="0"/>
                <a:cs typeface="Arial" pitchFamily="-84" charset="0"/>
              </a:rPr>
              <a:t> = 2</a:t>
            </a:r>
            <a:r>
              <a:rPr lang="en-US" sz="2000" i="1" kern="0" dirty="0">
                <a:solidFill>
                  <a:schemeClr val="accent2"/>
                </a:solidFill>
                <a:ea typeface="Arial" pitchFamily="-84" charset="0"/>
                <a:cs typeface="Arial" pitchFamily="-84" charset="0"/>
              </a:rPr>
              <a:t>d</a:t>
            </a:r>
            <a:r>
              <a:rPr lang="en-US" sz="2000" kern="0" dirty="0">
                <a:solidFill>
                  <a:schemeClr val="accent2"/>
                </a:solidFill>
                <a:ea typeface="Arial" pitchFamily="-84" charset="0"/>
                <a:cs typeface="Arial" pitchFamily="-84" charset="0"/>
              </a:rPr>
              <a:t> sin </a:t>
            </a:r>
            <a:r>
              <a:rPr lang="el-GR" sz="2000" i="1" kern="0" dirty="0">
                <a:solidFill>
                  <a:schemeClr val="accent2"/>
                </a:solidFill>
                <a:ea typeface="Arial" pitchFamily="-84" charset="0"/>
                <a:cs typeface="Arial" pitchFamily="-84" charset="0"/>
              </a:rPr>
              <a:t>θ</a:t>
            </a:r>
            <a:r>
              <a:rPr lang="en-US" sz="2000" i="1" kern="0" dirty="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a:ln>
                  <a:noFill/>
                </a:ln>
                <a:solidFill>
                  <a:schemeClr val="accent2"/>
                </a:solidFill>
                <a:effectLst/>
                <a:uLnTx/>
                <a:uFillTx/>
                <a:latin typeface="+mn-lt"/>
                <a:ea typeface="Arial" pitchFamily="-84" charset="0"/>
                <a:cs typeface="Arial" pitchFamily="-84" charset="0"/>
              </a:rPr>
              <a:t>d</a:t>
            </a:r>
            <a:r>
              <a:rPr lang="en-US" sz="2000" i="1" kern="0" dirty="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=1 and 2</a:t>
            </a:r>
            <a:r>
              <a:rPr lang="el-GR" sz="2000" i="1" kern="0" dirty="0">
                <a:solidFill>
                  <a:schemeClr val="accent2"/>
                </a:solidFill>
                <a:ea typeface="Arial" pitchFamily="-84" charset="0"/>
                <a:cs typeface="Arial" pitchFamily="-84" charset="0"/>
              </a:rPr>
              <a:t>θ</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a:solidFill>
                  <a:schemeClr val="accent2"/>
                </a:solidFill>
                <a:latin typeface="+mn-lt"/>
                <a:ea typeface="Arial" pitchFamily="-84" charset="0"/>
                <a:cs typeface="Arial" pitchFamily="-84" charset="0"/>
              </a:rPr>
              <a:t>We use the density of </a:t>
            </a:r>
            <a:r>
              <a:rPr lang="en-US" sz="2000" i="1" kern="0" baseline="0" dirty="0" err="1">
                <a:solidFill>
                  <a:schemeClr val="accent2"/>
                </a:solidFill>
                <a:latin typeface="+mn-lt"/>
                <a:ea typeface="Arial" pitchFamily="-84" charset="0"/>
                <a:cs typeface="Arial" pitchFamily="-84" charset="0"/>
              </a:rPr>
              <a:t>NaCl</a:t>
            </a:r>
            <a:r>
              <a:rPr lang="en-US" sz="2000" i="1" kern="0" baseline="0" dirty="0">
                <a:solidFill>
                  <a:schemeClr val="accent2"/>
                </a:solidFill>
                <a:latin typeface="+mn-lt"/>
                <a:ea typeface="Arial" pitchFamily="-84" charset="0"/>
                <a:cs typeface="Arial" pitchFamily="-84" charset="0"/>
              </a:rPr>
              <a:t> to</a:t>
            </a:r>
            <a:r>
              <a:rPr lang="en-US" sz="2000" i="1" kern="0" dirty="0">
                <a:solidFill>
                  <a:schemeClr val="accent2"/>
                </a:solidFill>
                <a:latin typeface="+mn-lt"/>
                <a:ea typeface="Arial" pitchFamily="-84" charset="0"/>
                <a:cs typeface="Arial" pitchFamily="-84" charset="0"/>
              </a:rPr>
              <a:t> find out what </a:t>
            </a:r>
            <a:r>
              <a:rPr lang="en-US" sz="2000" i="1" kern="0" dirty="0" err="1">
                <a:solidFill>
                  <a:schemeClr val="accent2"/>
                </a:solidFill>
                <a:latin typeface="+mn-lt"/>
                <a:ea typeface="Arial" pitchFamily="-84" charset="0"/>
                <a:cs typeface="Arial" pitchFamily="-84" charset="0"/>
              </a:rPr>
              <a:t>d</a:t>
            </a:r>
            <a:r>
              <a:rPr lang="en-US" sz="2000" i="1" kern="0" dirty="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81000" y="609599"/>
            <a:ext cx="8458200" cy="1354137"/>
          </a:xfrm>
        </p:spPr>
        <p:txBody>
          <a:bodyPr/>
          <a:lstStyle/>
          <a:p>
            <a:pPr marL="0" indent="0" eaLnBrk="1" hangingPunct="1">
              <a:spcBef>
                <a:spcPts val="0"/>
              </a:spcBef>
              <a:buNone/>
            </a:pPr>
            <a:r>
              <a:rPr lang="en-US" sz="2000" dirty="0">
                <a:cs typeface="ＭＳ Ｐゴシック" pitchFamily="-84" charset="-128"/>
              </a:rPr>
              <a:t>X rays scattered from rock salt (</a:t>
            </a:r>
            <a:r>
              <a:rPr lang="en-US" sz="2000" dirty="0" err="1">
                <a:cs typeface="ＭＳ Ｐゴシック" pitchFamily="-84" charset="-128"/>
              </a:rPr>
              <a:t>NaCl</a:t>
            </a:r>
            <a:r>
              <a:rPr lang="en-US" sz="2000" dirty="0">
                <a:cs typeface="ＭＳ Ｐゴシック" pitchFamily="-84" charset="-128"/>
              </a:rPr>
              <a:t>) are observed to have an intense maximum at an angle of 20</a:t>
            </a:r>
            <a:r>
              <a:rPr lang="en-US" sz="2000" baseline="30000" dirty="0">
                <a:cs typeface="ＭＳ Ｐゴシック" pitchFamily="-84" charset="-128"/>
              </a:rPr>
              <a:t>o</a:t>
            </a:r>
            <a:r>
              <a:rPr lang="en-US" sz="2000" dirty="0">
                <a:cs typeface="ＭＳ Ｐゴシック" pitchFamily="-84" charset="-128"/>
              </a:rPr>
              <a:t> from the incident direction. Assuming n=1 (from the intensity), what must be the wavelength of the incident radiation?  </a:t>
            </a:r>
            <a:r>
              <a:rPr lang="en-US" sz="2000" dirty="0" err="1">
                <a:cs typeface="ＭＳ Ｐゴシック" pitchFamily="-84" charset="-128"/>
              </a:rPr>
              <a:t>NaCl</a:t>
            </a:r>
            <a:r>
              <a:rPr lang="en-US" sz="2000" dirty="0">
                <a:cs typeface="ＭＳ Ｐゴシック" pitchFamily="-84" charset="-128"/>
              </a:rPr>
              <a:t> density is 2.16g/cm</a:t>
            </a:r>
            <a:r>
              <a:rPr lang="en-US" sz="2000" baseline="30000" dirty="0">
                <a:cs typeface="ＭＳ Ｐゴシック" pitchFamily="-84" charset="-128"/>
              </a:rPr>
              <a:t>3</a:t>
            </a:r>
            <a:r>
              <a:rPr lang="en-US" sz="2000" dirty="0">
                <a:cs typeface="ＭＳ Ｐゴシック" pitchFamily="-84" charset="-128"/>
              </a:rPr>
              <a:t> and the atomic mass is 58.5g/mol.</a:t>
            </a: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a:cs typeface="ＭＳ Ｐゴシック" pitchFamily="-84" charset="-128"/>
              </a:rPr>
              <a:t>Ex 5.1: Bragg’s Law</a:t>
            </a:r>
          </a:p>
        </p:txBody>
      </p:sp>
      <p:sp>
        <p:nvSpPr>
          <p:cNvPr id="5" name="Date Placeholder 4"/>
          <p:cNvSpPr>
            <a:spLocks noGrp="1"/>
          </p:cNvSpPr>
          <p:nvPr>
            <p:ph type="dt" sz="half" idx="10"/>
          </p:nvPr>
        </p:nvSpPr>
        <p:spPr/>
        <p:txBody>
          <a:bodyPr/>
          <a:lstStyle/>
          <a:p>
            <a:pPr>
              <a:defRPr/>
            </a:pPr>
            <a:r>
              <a:rPr lang="en-US"/>
              <a:t>Mon. March 25,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nl-NL"/>
              <a:t>PHYS 3313-001, Spring 2019                      Dr. Jaehoon Yu</a:t>
            </a:r>
            <a:endParaRPr lang="en-US"/>
          </a:p>
        </p:txBody>
      </p:sp>
      <p:graphicFrame>
        <p:nvGraphicFramePr>
          <p:cNvPr id="416777" name="Object 9"/>
          <p:cNvGraphicFramePr>
            <a:graphicFrameLocks noChangeAspect="1"/>
          </p:cNvGraphicFramePr>
          <p:nvPr>
            <p:extLst/>
          </p:nvPr>
        </p:nvGraphicFramePr>
        <p:xfrm>
          <a:off x="741363" y="3505200"/>
          <a:ext cx="1147762" cy="669925"/>
        </p:xfrm>
        <a:graphic>
          <a:graphicData uri="http://schemas.openxmlformats.org/presentationml/2006/ole">
            <mc:AlternateContent xmlns:mc="http://schemas.openxmlformats.org/markup-compatibility/2006">
              <mc:Choice xmlns:v="urn:schemas-microsoft-com:vml" Requires="v">
                <p:oleObj spid="_x0000_s197745" name="Equation" r:id="rId3" imgW="673100" imgH="393700" progId="Equation.DSMT4">
                  <p:embed/>
                </p:oleObj>
              </mc:Choice>
              <mc:Fallback>
                <p:oleObj name="Equation" r:id="rId3" imgW="673100" imgH="393700" progId="Equation.DSMT4">
                  <p:embed/>
                  <p:pic>
                    <p:nvPicPr>
                      <p:cNvPr id="416777" name="Object 9"/>
                      <p:cNvPicPr>
                        <a:picLocks noChangeAspect="1" noChangeArrowheads="1"/>
                      </p:cNvPicPr>
                      <p:nvPr/>
                    </p:nvPicPr>
                    <p:blipFill>
                      <a:blip r:embed="rId4"/>
                      <a:srcRect/>
                      <a:stretch>
                        <a:fillRect/>
                      </a:stretch>
                    </p:blipFill>
                    <p:spPr bwMode="auto">
                      <a:xfrm>
                        <a:off x="741363" y="3505200"/>
                        <a:ext cx="1147762" cy="669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extLst/>
          </p:nvPr>
        </p:nvGraphicFramePr>
        <p:xfrm>
          <a:off x="1001713" y="4970463"/>
          <a:ext cx="2446337" cy="668337"/>
        </p:xfrm>
        <a:graphic>
          <a:graphicData uri="http://schemas.openxmlformats.org/presentationml/2006/ole">
            <mc:AlternateContent xmlns:mc="http://schemas.openxmlformats.org/markup-compatibility/2006">
              <mc:Choice xmlns:v="urn:schemas-microsoft-com:vml" Requires="v">
                <p:oleObj spid="_x0000_s197746" name="Equation" r:id="rId5" imgW="1435100" imgH="393700" progId="Equation.DSMT4">
                  <p:embed/>
                </p:oleObj>
              </mc:Choice>
              <mc:Fallback>
                <p:oleObj name="Equation" r:id="rId5" imgW="1435100" imgH="393700" progId="Equation.DSMT4">
                  <p:embed/>
                  <p:pic>
                    <p:nvPicPr>
                      <p:cNvPr id="487434" name="Object 10"/>
                      <p:cNvPicPr>
                        <a:picLocks noChangeAspect="1" noChangeArrowheads="1"/>
                      </p:cNvPicPr>
                      <p:nvPr/>
                    </p:nvPicPr>
                    <p:blipFill>
                      <a:blip r:embed="rId6"/>
                      <a:srcRect/>
                      <a:stretch>
                        <a:fillRect/>
                      </a:stretch>
                    </p:blipFill>
                    <p:spPr bwMode="auto">
                      <a:xfrm>
                        <a:off x="1001713" y="4970463"/>
                        <a:ext cx="2446337" cy="668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7435" name="Object 11"/>
          <p:cNvGraphicFramePr>
            <a:graphicFrameLocks noChangeAspect="1"/>
          </p:cNvGraphicFramePr>
          <p:nvPr>
            <p:extLst/>
          </p:nvPr>
        </p:nvGraphicFramePr>
        <p:xfrm>
          <a:off x="874713" y="5675313"/>
          <a:ext cx="4349750" cy="344487"/>
        </p:xfrm>
        <a:graphic>
          <a:graphicData uri="http://schemas.openxmlformats.org/presentationml/2006/ole">
            <mc:AlternateContent xmlns:mc="http://schemas.openxmlformats.org/markup-compatibility/2006">
              <mc:Choice xmlns:v="urn:schemas-microsoft-com:vml" Requires="v">
                <p:oleObj spid="_x0000_s197747" name="Equation" r:id="rId7" imgW="2552700" imgH="203200" progId="Equation.DSMT4">
                  <p:embed/>
                </p:oleObj>
              </mc:Choice>
              <mc:Fallback>
                <p:oleObj name="Equation" r:id="rId7" imgW="2552700" imgH="203200" progId="Equation.DSMT4">
                  <p:embed/>
                  <p:pic>
                    <p:nvPicPr>
                      <p:cNvPr id="487435" name="Object 11"/>
                      <p:cNvPicPr>
                        <a:picLocks noChangeAspect="1" noChangeArrowheads="1"/>
                      </p:cNvPicPr>
                      <p:nvPr/>
                    </p:nvPicPr>
                    <p:blipFill>
                      <a:blip r:embed="rId8"/>
                      <a:srcRect/>
                      <a:stretch>
                        <a:fillRect/>
                      </a:stretch>
                    </p:blipFill>
                    <p:spPr bwMode="auto">
                      <a:xfrm>
                        <a:off x="874713" y="5675313"/>
                        <a:ext cx="4349750" cy="344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7436" name="Object 12"/>
          <p:cNvGraphicFramePr>
            <a:graphicFrameLocks noChangeAspect="1"/>
          </p:cNvGraphicFramePr>
          <p:nvPr>
            <p:extLst/>
          </p:nvPr>
        </p:nvGraphicFramePr>
        <p:xfrm>
          <a:off x="4360863" y="4867275"/>
          <a:ext cx="3030537" cy="733425"/>
        </p:xfrm>
        <a:graphic>
          <a:graphicData uri="http://schemas.openxmlformats.org/presentationml/2006/ole">
            <mc:AlternateContent xmlns:mc="http://schemas.openxmlformats.org/markup-compatibility/2006">
              <mc:Choice xmlns:v="urn:schemas-microsoft-com:vml" Requires="v">
                <p:oleObj spid="_x0000_s197748" name="Equation" r:id="rId9" imgW="1778000" imgH="431800" progId="Equation.DSMT4">
                  <p:embed/>
                </p:oleObj>
              </mc:Choice>
              <mc:Fallback>
                <p:oleObj name="Equation" r:id="rId9" imgW="1778000" imgH="431800" progId="Equation.DSMT4">
                  <p:embed/>
                  <p:pic>
                    <p:nvPicPr>
                      <p:cNvPr id="487436" name="Object 12"/>
                      <p:cNvPicPr>
                        <a:picLocks noChangeAspect="1" noChangeArrowheads="1"/>
                      </p:cNvPicPr>
                      <p:nvPr/>
                    </p:nvPicPr>
                    <p:blipFill>
                      <a:blip r:embed="rId10"/>
                      <a:srcRect/>
                      <a:stretch>
                        <a:fillRect/>
                      </a:stretch>
                    </p:blipFill>
                    <p:spPr bwMode="auto">
                      <a:xfrm>
                        <a:off x="4360863" y="4867275"/>
                        <a:ext cx="3030537" cy="733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7437" name="Object 13"/>
          <p:cNvGraphicFramePr>
            <a:graphicFrameLocks noChangeAspect="1"/>
          </p:cNvGraphicFramePr>
          <p:nvPr>
            <p:extLst/>
          </p:nvPr>
        </p:nvGraphicFramePr>
        <p:xfrm>
          <a:off x="1905000" y="3521075"/>
          <a:ext cx="1147763" cy="669925"/>
        </p:xfrm>
        <a:graphic>
          <a:graphicData uri="http://schemas.openxmlformats.org/presentationml/2006/ole">
            <mc:AlternateContent xmlns:mc="http://schemas.openxmlformats.org/markup-compatibility/2006">
              <mc:Choice xmlns:v="urn:schemas-microsoft-com:vml" Requires="v">
                <p:oleObj spid="_x0000_s197749" name="Equation" r:id="rId11" imgW="673100" imgH="393700" progId="Equation.DSMT4">
                  <p:embed/>
                </p:oleObj>
              </mc:Choice>
              <mc:Fallback>
                <p:oleObj name="Equation" r:id="rId11" imgW="673100" imgH="393700" progId="Equation.DSMT4">
                  <p:embed/>
                  <p:pic>
                    <p:nvPicPr>
                      <p:cNvPr id="487437" name="Object 13"/>
                      <p:cNvPicPr>
                        <a:picLocks noChangeAspect="1" noChangeArrowheads="1"/>
                      </p:cNvPicPr>
                      <p:nvPr/>
                    </p:nvPicPr>
                    <p:blipFill>
                      <a:blip r:embed="rId12"/>
                      <a:srcRect/>
                      <a:stretch>
                        <a:fillRect/>
                      </a:stretch>
                    </p:blipFill>
                    <p:spPr bwMode="auto">
                      <a:xfrm>
                        <a:off x="1905000" y="3521075"/>
                        <a:ext cx="1147763" cy="669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7438" name="Object 14"/>
          <p:cNvGraphicFramePr>
            <a:graphicFrameLocks noChangeAspect="1"/>
          </p:cNvGraphicFramePr>
          <p:nvPr>
            <p:extLst/>
          </p:nvPr>
        </p:nvGraphicFramePr>
        <p:xfrm>
          <a:off x="3097213" y="3429000"/>
          <a:ext cx="4652962" cy="841375"/>
        </p:xfrm>
        <a:graphic>
          <a:graphicData uri="http://schemas.openxmlformats.org/presentationml/2006/ole">
            <mc:AlternateContent xmlns:mc="http://schemas.openxmlformats.org/markup-compatibility/2006">
              <mc:Choice xmlns:v="urn:schemas-microsoft-com:vml" Requires="v">
                <p:oleObj spid="_x0000_s197750" name="Equation" r:id="rId13" imgW="2730500" imgH="495300" progId="Equation.DSMT4">
                  <p:embed/>
                </p:oleObj>
              </mc:Choice>
              <mc:Fallback>
                <p:oleObj name="Equation" r:id="rId13" imgW="2730500" imgH="495300" progId="Equation.DSMT4">
                  <p:embed/>
                  <p:pic>
                    <p:nvPicPr>
                      <p:cNvPr id="487438" name="Object 14"/>
                      <p:cNvPicPr>
                        <a:picLocks noChangeAspect="1" noChangeArrowheads="1"/>
                      </p:cNvPicPr>
                      <p:nvPr/>
                    </p:nvPicPr>
                    <p:blipFill>
                      <a:blip r:embed="rId14"/>
                      <a:srcRect/>
                      <a:stretch>
                        <a:fillRect/>
                      </a:stretch>
                    </p:blipFill>
                    <p:spPr bwMode="auto">
                      <a:xfrm>
                        <a:off x="3097213" y="3429000"/>
                        <a:ext cx="4652962"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7439" name="Object 15"/>
          <p:cNvGraphicFramePr>
            <a:graphicFrameLocks noChangeAspect="1"/>
          </p:cNvGraphicFramePr>
          <p:nvPr>
            <p:extLst/>
          </p:nvPr>
        </p:nvGraphicFramePr>
        <p:xfrm>
          <a:off x="782638" y="4283075"/>
          <a:ext cx="2705100" cy="669925"/>
        </p:xfrm>
        <a:graphic>
          <a:graphicData uri="http://schemas.openxmlformats.org/presentationml/2006/ole">
            <mc:AlternateContent xmlns:mc="http://schemas.openxmlformats.org/markup-compatibility/2006">
              <mc:Choice xmlns:v="urn:schemas-microsoft-com:vml" Requires="v">
                <p:oleObj spid="_x0000_s197751" name="Equation" r:id="rId15" imgW="1587500" imgH="393700" progId="Equation.DSMT4">
                  <p:embed/>
                </p:oleObj>
              </mc:Choice>
              <mc:Fallback>
                <p:oleObj name="Equation" r:id="rId15" imgW="1587500" imgH="393700" progId="Equation.DSMT4">
                  <p:embed/>
                  <p:pic>
                    <p:nvPicPr>
                      <p:cNvPr id="487439" name="Object 15"/>
                      <p:cNvPicPr>
                        <a:picLocks noChangeAspect="1" noChangeArrowheads="1"/>
                      </p:cNvPicPr>
                      <p:nvPr/>
                    </p:nvPicPr>
                    <p:blipFill>
                      <a:blip r:embed="rId16"/>
                      <a:srcRect/>
                      <a:stretch>
                        <a:fillRect/>
                      </a:stretch>
                    </p:blipFill>
                    <p:spPr bwMode="auto">
                      <a:xfrm>
                        <a:off x="782638" y="4283075"/>
                        <a:ext cx="2705100" cy="669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7440" name="Object 16"/>
          <p:cNvGraphicFramePr>
            <a:graphicFrameLocks noChangeAspect="1"/>
          </p:cNvGraphicFramePr>
          <p:nvPr>
            <p:extLst/>
          </p:nvPr>
        </p:nvGraphicFramePr>
        <p:xfrm>
          <a:off x="3527425" y="4267200"/>
          <a:ext cx="2100263" cy="669925"/>
        </p:xfrm>
        <a:graphic>
          <a:graphicData uri="http://schemas.openxmlformats.org/presentationml/2006/ole">
            <mc:AlternateContent xmlns:mc="http://schemas.openxmlformats.org/markup-compatibility/2006">
              <mc:Choice xmlns:v="urn:schemas-microsoft-com:vml" Requires="v">
                <p:oleObj spid="_x0000_s197752" name="Equation" r:id="rId17" imgW="1231900" imgH="393700" progId="Equation.DSMT4">
                  <p:embed/>
                </p:oleObj>
              </mc:Choice>
              <mc:Fallback>
                <p:oleObj name="Equation" r:id="rId17" imgW="1231900" imgH="393700" progId="Equation.DSMT4">
                  <p:embed/>
                  <p:pic>
                    <p:nvPicPr>
                      <p:cNvPr id="487440" name="Object 16"/>
                      <p:cNvPicPr>
                        <a:picLocks noChangeAspect="1" noChangeArrowheads="1"/>
                      </p:cNvPicPr>
                      <p:nvPr/>
                    </p:nvPicPr>
                    <p:blipFill>
                      <a:blip r:embed="rId18"/>
                      <a:srcRect/>
                      <a:stretch>
                        <a:fillRect/>
                      </a:stretch>
                    </p:blipFill>
                    <p:spPr bwMode="auto">
                      <a:xfrm>
                        <a:off x="3527425" y="4267200"/>
                        <a:ext cx="2100263" cy="669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7441" name="Object 17"/>
          <p:cNvGraphicFramePr>
            <a:graphicFrameLocks noChangeAspect="1"/>
          </p:cNvGraphicFramePr>
          <p:nvPr>
            <p:extLst/>
          </p:nvPr>
        </p:nvGraphicFramePr>
        <p:xfrm>
          <a:off x="5640387" y="4267200"/>
          <a:ext cx="1903413" cy="669925"/>
        </p:xfrm>
        <a:graphic>
          <a:graphicData uri="http://schemas.openxmlformats.org/presentationml/2006/ole">
            <mc:AlternateContent xmlns:mc="http://schemas.openxmlformats.org/markup-compatibility/2006">
              <mc:Choice xmlns:v="urn:schemas-microsoft-com:vml" Requires="v">
                <p:oleObj spid="_x0000_s197753" name="Equation" r:id="rId19" imgW="1117600" imgH="393700" progId="Equation.DSMT4">
                  <p:embed/>
                </p:oleObj>
              </mc:Choice>
              <mc:Fallback>
                <p:oleObj name="Equation" r:id="rId19" imgW="1117600" imgH="393700" progId="Equation.DSMT4">
                  <p:embed/>
                  <p:pic>
                    <p:nvPicPr>
                      <p:cNvPr id="487441" name="Object 17"/>
                      <p:cNvPicPr>
                        <a:picLocks noChangeAspect="1" noChangeArrowheads="1"/>
                      </p:cNvPicPr>
                      <p:nvPr/>
                    </p:nvPicPr>
                    <p:blipFill>
                      <a:blip r:embed="rId20"/>
                      <a:srcRect/>
                      <a:stretch>
                        <a:fillRect/>
                      </a:stretch>
                    </p:blipFill>
                    <p:spPr bwMode="auto">
                      <a:xfrm>
                        <a:off x="5640387" y="4267200"/>
                        <a:ext cx="1903413" cy="669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5004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6777"/>
                                        </p:tgtEl>
                                        <p:attrNameLst>
                                          <p:attrName>style.visibility</p:attrName>
                                        </p:attrNameLst>
                                      </p:cBhvr>
                                      <p:to>
                                        <p:strVal val="visible"/>
                                      </p:to>
                                    </p:set>
                                    <p:animEffect transition="in" filter="wipe(left)">
                                      <p:cBhvr>
                                        <p:cTn id="32" dur="500"/>
                                        <p:tgtEl>
                                          <p:spTgt spid="416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7437"/>
                                        </p:tgtEl>
                                        <p:attrNameLst>
                                          <p:attrName>style.visibility</p:attrName>
                                        </p:attrNameLst>
                                      </p:cBhvr>
                                      <p:to>
                                        <p:strVal val="visible"/>
                                      </p:to>
                                    </p:set>
                                    <p:animEffect transition="in" filter="wipe(left)">
                                      <p:cBhvr>
                                        <p:cTn id="37" dur="500"/>
                                        <p:tgtEl>
                                          <p:spTgt spid="4874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7438"/>
                                        </p:tgtEl>
                                        <p:attrNameLst>
                                          <p:attrName>style.visibility</p:attrName>
                                        </p:attrNameLst>
                                      </p:cBhvr>
                                      <p:to>
                                        <p:strVal val="visible"/>
                                      </p:to>
                                    </p:set>
                                    <p:animEffect transition="in" filter="wipe(left)">
                                      <p:cBhvr>
                                        <p:cTn id="42" dur="500"/>
                                        <p:tgtEl>
                                          <p:spTgt spid="4874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7439"/>
                                        </p:tgtEl>
                                        <p:attrNameLst>
                                          <p:attrName>style.visibility</p:attrName>
                                        </p:attrNameLst>
                                      </p:cBhvr>
                                      <p:to>
                                        <p:strVal val="visible"/>
                                      </p:to>
                                    </p:set>
                                    <p:animEffect transition="in" filter="wipe(left)">
                                      <p:cBhvr>
                                        <p:cTn id="47" dur="500"/>
                                        <p:tgtEl>
                                          <p:spTgt spid="4874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7440"/>
                                        </p:tgtEl>
                                        <p:attrNameLst>
                                          <p:attrName>style.visibility</p:attrName>
                                        </p:attrNameLst>
                                      </p:cBhvr>
                                      <p:to>
                                        <p:strVal val="visible"/>
                                      </p:to>
                                    </p:set>
                                    <p:animEffect transition="in" filter="wipe(left)">
                                      <p:cBhvr>
                                        <p:cTn id="52" dur="500"/>
                                        <p:tgtEl>
                                          <p:spTgt spid="4874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7441"/>
                                        </p:tgtEl>
                                        <p:attrNameLst>
                                          <p:attrName>style.visibility</p:attrName>
                                        </p:attrNameLst>
                                      </p:cBhvr>
                                      <p:to>
                                        <p:strVal val="visible"/>
                                      </p:to>
                                    </p:set>
                                    <p:animEffect transition="in" filter="wipe(left)">
                                      <p:cBhvr>
                                        <p:cTn id="57" dur="500"/>
                                        <p:tgtEl>
                                          <p:spTgt spid="4874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7434"/>
                                        </p:tgtEl>
                                        <p:attrNameLst>
                                          <p:attrName>style.visibility</p:attrName>
                                        </p:attrNameLst>
                                      </p:cBhvr>
                                      <p:to>
                                        <p:strVal val="visible"/>
                                      </p:to>
                                    </p:set>
                                    <p:animEffect transition="in" filter="wipe(left)">
                                      <p:cBhvr>
                                        <p:cTn id="62" dur="500"/>
                                        <p:tgtEl>
                                          <p:spTgt spid="4874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7436"/>
                                        </p:tgtEl>
                                        <p:attrNameLst>
                                          <p:attrName>style.visibility</p:attrName>
                                        </p:attrNameLst>
                                      </p:cBhvr>
                                      <p:to>
                                        <p:strVal val="visible"/>
                                      </p:to>
                                    </p:set>
                                    <p:animEffect transition="in" filter="wipe(left)">
                                      <p:cBhvr>
                                        <p:cTn id="72" dur="500"/>
                                        <p:tgtEl>
                                          <p:spTgt spid="4874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7435"/>
                                        </p:tgtEl>
                                        <p:attrNameLst>
                                          <p:attrName>style.visibility</p:attrName>
                                        </p:attrNameLst>
                                      </p:cBhvr>
                                      <p:to>
                                        <p:strVal val="visible"/>
                                      </p:to>
                                    </p:set>
                                    <p:animEffect transition="in" filter="wipe(left)">
                                      <p:cBhvr>
                                        <p:cTn id="77" dur="500"/>
                                        <p:tgtEl>
                                          <p:spTgt spid="48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9263" y="92076"/>
            <a:ext cx="8229600" cy="669924"/>
          </a:xfrm>
        </p:spPr>
        <p:txBody>
          <a:bodyPr/>
          <a:lstStyle/>
          <a:p>
            <a:pPr eaLnBrk="1" hangingPunct="1">
              <a:defRPr/>
            </a:pPr>
            <a:r>
              <a:rPr lang="en-US" b="1" dirty="0">
                <a:cs typeface="+mj-cs"/>
              </a:rPr>
              <a:t>De Broglie Waves</a:t>
            </a:r>
          </a:p>
        </p:txBody>
      </p:sp>
      <p:sp>
        <p:nvSpPr>
          <p:cNvPr id="20483" name="Rectangle 3"/>
          <p:cNvSpPr>
            <a:spLocks noGrp="1" noChangeArrowheads="1"/>
          </p:cNvSpPr>
          <p:nvPr>
            <p:ph type="body" sz="half" idx="1"/>
          </p:nvPr>
        </p:nvSpPr>
        <p:spPr>
          <a:xfrm>
            <a:off x="228600" y="914400"/>
            <a:ext cx="8763000" cy="4725988"/>
          </a:xfrm>
        </p:spPr>
        <p:txBody>
          <a:bodyPr/>
          <a:lstStyle/>
          <a:p>
            <a:pPr eaLnBrk="1" hangingPunct="1">
              <a:lnSpc>
                <a:spcPct val="90000"/>
              </a:lnSpc>
            </a:pPr>
            <a:r>
              <a:rPr lang="en-US" sz="2800" dirty="0">
                <a:cs typeface="ＭＳ Ｐゴシック" pitchFamily="-84" charset="-128"/>
              </a:rPr>
              <a:t>Louis V. de Broglie suggested that mass particles should have wave properties similar to electromagnetic radiation, </a:t>
            </a:r>
            <a:r>
              <a:rPr lang="en-US" sz="2800" b="1" u="sng" dirty="0">
                <a:solidFill>
                  <a:srgbClr val="FF0000"/>
                </a:solidFill>
                <a:cs typeface="ＭＳ Ｐゴシック" pitchFamily="-84" charset="-128"/>
              </a:rPr>
              <a:t>matter waves </a:t>
            </a:r>
            <a:r>
              <a:rPr lang="en-US" sz="2800" dirty="0">
                <a:cs typeface="ＭＳ Ｐゴシック" pitchFamily="-84" charset="-128"/>
              </a:rPr>
              <a:t>(1929 Nobel) </a:t>
            </a:r>
            <a:r>
              <a:rPr lang="en-US" sz="2800" dirty="0">
                <a:cs typeface="ＭＳ Ｐゴシック" pitchFamily="-84" charset="-128"/>
                <a:sym typeface="Wingdings"/>
              </a:rPr>
              <a:t> many experiments supported this!</a:t>
            </a:r>
            <a:endParaRPr lang="en-US" sz="2800" dirty="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a:t>
            </a:r>
            <a:r>
              <a:rPr lang="en-US" sz="2800" b="1" u="sng" dirty="0">
                <a:solidFill>
                  <a:srgbClr val="FF0000"/>
                </a:solidFill>
                <a:cs typeface="ＭＳ Ｐゴシック" pitchFamily="-84" charset="-128"/>
              </a:rPr>
              <a:t>de Broglie wavelength</a:t>
            </a:r>
            <a:r>
              <a:rPr lang="en-US" sz="2800" dirty="0">
                <a:cs typeface="ＭＳ Ｐゴシック" pitchFamily="-84" charset="-128"/>
              </a:rPr>
              <a:t>:</a:t>
            </a:r>
          </a:p>
          <a:p>
            <a:pPr eaLnBrk="1" hangingPunct="1">
              <a:lnSpc>
                <a:spcPct val="90000"/>
              </a:lnSpc>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This can be considered as the probing beam length scale </a:t>
            </a: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nl-NL"/>
              <a:t>PHYS 3313-001, Spring 2019                      Dr. Jaehoon Yu</a:t>
            </a:r>
            <a:endParaRPr lang="en-US"/>
          </a:p>
        </p:txBody>
      </p:sp>
      <p:graphicFrame>
        <p:nvGraphicFramePr>
          <p:cNvPr id="431106" name="Object 2"/>
          <p:cNvGraphicFramePr>
            <a:graphicFrameLocks noChangeAspect="1"/>
          </p:cNvGraphicFramePr>
          <p:nvPr>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190881" name="Equation" r:id="rId3" imgW="266700" imgH="177800" progId="Equation.DSMT4">
                  <p:embed/>
                </p:oleObj>
              </mc:Choice>
              <mc:Fallback>
                <p:oleObj name="Equation" r:id="rId3" imgW="266700" imgH="177800" progId="Equation.DSMT4">
                  <p:embed/>
                  <p:pic>
                    <p:nvPicPr>
                      <p:cNvPr id="431106" name="Object 2"/>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nvPr>
        </p:nvGraphicFramePr>
        <p:xfrm>
          <a:off x="2238375" y="5105400"/>
          <a:ext cx="1177925" cy="673100"/>
        </p:xfrm>
        <a:graphic>
          <a:graphicData uri="http://schemas.openxmlformats.org/presentationml/2006/ole">
            <mc:AlternateContent xmlns:mc="http://schemas.openxmlformats.org/markup-compatibility/2006">
              <mc:Choice xmlns:v="urn:schemas-microsoft-com:vml" Requires="v">
                <p:oleObj spid="_x0000_s190882" name="Equation" r:id="rId5" imgW="266700" imgH="152400" progId="Equation.DSMT4">
                  <p:embed/>
                </p:oleObj>
              </mc:Choice>
              <mc:Fallback>
                <p:oleObj name="Equation" r:id="rId5" imgW="266700" imgH="152400" progId="Equation.DSMT4">
                  <p:embed/>
                  <p:pic>
                    <p:nvPicPr>
                      <p:cNvPr id="431107" name="Object 3"/>
                      <p:cNvPicPr>
                        <a:picLocks noChangeAspect="1" noChangeArrowheads="1"/>
                      </p:cNvPicPr>
                      <p:nvPr/>
                    </p:nvPicPr>
                    <p:blipFill>
                      <a:blip r:embed="rId6"/>
                      <a:srcRect/>
                      <a:stretch>
                        <a:fillRect/>
                      </a:stretch>
                    </p:blipFill>
                    <p:spPr bwMode="auto">
                      <a:xfrm>
                        <a:off x="2238375" y="5105400"/>
                        <a:ext cx="1177925" cy="673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nvPr>
        </p:nvGraphicFramePr>
        <p:xfrm>
          <a:off x="3352800" y="5029200"/>
          <a:ext cx="1403350" cy="896938"/>
        </p:xfrm>
        <a:graphic>
          <a:graphicData uri="http://schemas.openxmlformats.org/presentationml/2006/ole">
            <mc:AlternateContent xmlns:mc="http://schemas.openxmlformats.org/markup-compatibility/2006">
              <mc:Choice xmlns:v="urn:schemas-microsoft-com:vml" Requires="v">
                <p:oleObj spid="_x0000_s190883" name="Equation" r:id="rId7" imgW="317500" imgH="203200" progId="Equation.DSMT4">
                  <p:embed/>
                </p:oleObj>
              </mc:Choice>
              <mc:Fallback>
                <p:oleObj name="Equation" r:id="rId7" imgW="317500" imgH="203200" progId="Equation.DSMT4">
                  <p:embed/>
                  <p:pic>
                    <p:nvPicPr>
                      <p:cNvPr id="431108" name="Object 4"/>
                      <p:cNvPicPr>
                        <a:picLocks noChangeAspect="1" noChangeArrowheads="1"/>
                      </p:cNvPicPr>
                      <p:nvPr/>
                    </p:nvPicPr>
                    <p:blipFill>
                      <a:blip r:embed="rId8"/>
                      <a:srcRect/>
                      <a:stretch>
                        <a:fillRect/>
                      </a:stretch>
                    </p:blipFill>
                    <p:spPr bwMode="auto">
                      <a:xfrm>
                        <a:off x="3352800" y="5029200"/>
                        <a:ext cx="1403350" cy="896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nvPr>
        </p:nvGraphicFramePr>
        <p:xfrm>
          <a:off x="4713287" y="5181600"/>
          <a:ext cx="1458913" cy="728662"/>
        </p:xfrm>
        <a:graphic>
          <a:graphicData uri="http://schemas.openxmlformats.org/presentationml/2006/ole">
            <mc:AlternateContent xmlns:mc="http://schemas.openxmlformats.org/markup-compatibility/2006">
              <mc:Choice xmlns:v="urn:schemas-microsoft-com:vml" Requires="v">
                <p:oleObj spid="_x0000_s190884" name="Equation" r:id="rId9" imgW="330200" imgH="165100" progId="Equation.DSMT4">
                  <p:embed/>
                </p:oleObj>
              </mc:Choice>
              <mc:Fallback>
                <p:oleObj name="Equation" r:id="rId9" imgW="330200" imgH="165100" progId="Equation.DSMT4">
                  <p:embed/>
                  <p:pic>
                    <p:nvPicPr>
                      <p:cNvPr id="431109" name="Object 5"/>
                      <p:cNvPicPr>
                        <a:picLocks noChangeAspect="1" noChangeArrowheads="1"/>
                      </p:cNvPicPr>
                      <p:nvPr/>
                    </p:nvPicPr>
                    <p:blipFill>
                      <a:blip r:embed="rId10"/>
                      <a:srcRect/>
                      <a:stretch>
                        <a:fillRect/>
                      </a:stretch>
                    </p:blipFill>
                    <p:spPr bwMode="auto">
                      <a:xfrm>
                        <a:off x="4713287" y="5181600"/>
                        <a:ext cx="1458913" cy="728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nvPr>
        </p:nvGraphicFramePr>
        <p:xfrm>
          <a:off x="6113463" y="5029200"/>
          <a:ext cx="1458912" cy="896938"/>
        </p:xfrm>
        <a:graphic>
          <a:graphicData uri="http://schemas.openxmlformats.org/presentationml/2006/ole">
            <mc:AlternateContent xmlns:mc="http://schemas.openxmlformats.org/markup-compatibility/2006">
              <mc:Choice xmlns:v="urn:schemas-microsoft-com:vml" Requires="v">
                <p:oleObj spid="_x0000_s190885" name="Equation" r:id="rId11" imgW="330200" imgH="203200" progId="Equation.DSMT4">
                  <p:embed/>
                </p:oleObj>
              </mc:Choice>
              <mc:Fallback>
                <p:oleObj name="Equation" r:id="rId11" imgW="330200" imgH="203200" progId="Equation.DSMT4">
                  <p:embed/>
                  <p:pic>
                    <p:nvPicPr>
                      <p:cNvPr id="431110" name="Object 6"/>
                      <p:cNvPicPr>
                        <a:picLocks noChangeAspect="1" noChangeArrowheads="1"/>
                      </p:cNvPicPr>
                      <p:nvPr/>
                    </p:nvPicPr>
                    <p:blipFill>
                      <a:blip r:embed="rId12"/>
                      <a:srcRect/>
                      <a:stretch>
                        <a:fillRect/>
                      </a:stretch>
                    </p:blipFill>
                    <p:spPr bwMode="auto">
                      <a:xfrm>
                        <a:off x="6113463" y="5029200"/>
                        <a:ext cx="1458912" cy="896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190886" name="Equation" r:id="rId13" imgW="165100" imgH="419100" progId="Equation.DSMT4">
                  <p:embed/>
                </p:oleObj>
              </mc:Choice>
              <mc:Fallback>
                <p:oleObj name="Equation" r:id="rId13" imgW="165100" imgH="419100" progId="Equation.DSMT4">
                  <p:embed/>
                  <p:pic>
                    <p:nvPicPr>
                      <p:cNvPr id="431113" name="Object 9"/>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8587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wipe(left)">
                                      <p:cBhvr>
                                        <p:cTn id="17" dur="5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1106"/>
                                        </p:tgtEl>
                                        <p:attrNameLst>
                                          <p:attrName>style.visibility</p:attrName>
                                        </p:attrNameLst>
                                      </p:cBhvr>
                                      <p:to>
                                        <p:strVal val="visible"/>
                                      </p:to>
                                    </p:set>
                                    <p:animEffect transition="in" filter="wipe(left)">
                                      <p:cBhvr>
                                        <p:cTn id="22" dur="500"/>
                                        <p:tgtEl>
                                          <p:spTgt spid="4311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1113"/>
                                        </p:tgtEl>
                                        <p:attrNameLst>
                                          <p:attrName>style.visibility</p:attrName>
                                        </p:attrNameLst>
                                      </p:cBhvr>
                                      <p:to>
                                        <p:strVal val="visible"/>
                                      </p:to>
                                    </p:set>
                                    <p:animEffect transition="in" filter="wipe(left)">
                                      <p:cBhvr>
                                        <p:cTn id="27" dur="500"/>
                                        <p:tgtEl>
                                          <p:spTgt spid="4311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1107"/>
                                        </p:tgtEl>
                                        <p:attrNameLst>
                                          <p:attrName>style.visibility</p:attrName>
                                        </p:attrNameLst>
                                      </p:cBhvr>
                                      <p:to>
                                        <p:strVal val="visible"/>
                                      </p:to>
                                    </p:set>
                                    <p:animEffect transition="in" filter="wipe(left)">
                                      <p:cBhvr>
                                        <p:cTn id="37" dur="500"/>
                                        <p:tgtEl>
                                          <p:spTgt spid="43110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1108"/>
                                        </p:tgtEl>
                                        <p:attrNameLst>
                                          <p:attrName>style.visibility</p:attrName>
                                        </p:attrNameLst>
                                      </p:cBhvr>
                                      <p:to>
                                        <p:strVal val="visible"/>
                                      </p:to>
                                    </p:set>
                                    <p:animEffect transition="in" filter="wipe(left)">
                                      <p:cBhvr>
                                        <p:cTn id="42" dur="500"/>
                                        <p:tgtEl>
                                          <p:spTgt spid="4311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1109"/>
                                        </p:tgtEl>
                                        <p:attrNameLst>
                                          <p:attrName>style.visibility</p:attrName>
                                        </p:attrNameLst>
                                      </p:cBhvr>
                                      <p:to>
                                        <p:strVal val="visible"/>
                                      </p:to>
                                    </p:set>
                                    <p:animEffect transition="in" filter="wipe(left)">
                                      <p:cBhvr>
                                        <p:cTn id="47" dur="500"/>
                                        <p:tgtEl>
                                          <p:spTgt spid="4311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1110"/>
                                        </p:tgtEl>
                                        <p:attrNameLst>
                                          <p:attrName>style.visibility</p:attrName>
                                        </p:attrNameLst>
                                      </p:cBhvr>
                                      <p:to>
                                        <p:strVal val="visible"/>
                                      </p:to>
                                    </p:set>
                                    <p:animEffect transition="in" filter="wipe(left)">
                                      <p:cBhvr>
                                        <p:cTn id="52" dur="500"/>
                                        <p:tgtEl>
                                          <p:spTgt spid="43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(a) for a tennis ball, </a:t>
            </a:r>
            <a:r>
              <a:rPr lang="en-US" sz="2000" kern="0" dirty="0" err="1">
                <a:solidFill>
                  <a:srgbClr val="3333CC"/>
                </a:solidFill>
                <a:latin typeface="+mn-lt"/>
                <a:ea typeface="ＭＳ Ｐゴシック" pitchFamily="-1" charset="-128"/>
                <a:cs typeface="ＭＳ Ｐゴシック" pitchFamily="-1" charset="-128"/>
              </a:rPr>
              <a:t>m</a:t>
            </a:r>
            <a:r>
              <a:rPr lang="en-US" sz="2000" kern="0" dirty="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a:t>
            </a:r>
            <a:r>
              <a:rPr lang="en-US" sz="2000" kern="0" dirty="0" err="1">
                <a:solidFill>
                  <a:srgbClr val="3333CC"/>
                </a:solidFill>
                <a:latin typeface="+mn-lt"/>
                <a:ea typeface="ＭＳ Ｐゴシック" pitchFamily="-1" charset="-128"/>
                <a:cs typeface="ＭＳ Ｐゴシック" pitchFamily="-1" charset="-128"/>
              </a:rPr>
              <a:t>b</a:t>
            </a:r>
            <a:r>
              <a:rPr lang="en-US" sz="2000" kern="0" dirty="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What is the momentum of the photon from a green laser (</a:t>
            </a:r>
            <a:r>
              <a:rPr lang="en-US" sz="2000" kern="0" dirty="0" err="1">
                <a:solidFill>
                  <a:srgbClr val="3333CC"/>
                </a:solidFill>
                <a:latin typeface="Symbol" charset="2"/>
                <a:ea typeface="ＭＳ Ｐゴシック" pitchFamily="-1" charset="-128"/>
                <a:cs typeface="Symbol" charset="2"/>
              </a:rPr>
              <a:t>λ</a:t>
            </a:r>
            <a:r>
              <a:rPr lang="en-US" sz="2000" kern="0" dirty="0">
                <a:solidFill>
                  <a:srgbClr val="3333CC"/>
                </a:solidFill>
                <a:latin typeface="+mn-lt"/>
                <a:ea typeface="ＭＳ Ｐゴシック" pitchFamily="-1" charset="-128"/>
                <a:cs typeface="ＭＳ Ｐゴシック" pitchFamily="-1" charset="-128"/>
              </a:rPr>
              <a:t>=532nm)?  </a:t>
            </a: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a:cs typeface="ＭＳ Ｐゴシック" pitchFamily="-84" charset="-128"/>
              </a:rPr>
              <a:t>Calculate the De Broglie wavelength of (a) a tennis ball of mass 57g traveling 25m/s (about 56mph) and (</a:t>
            </a:r>
            <a:r>
              <a:rPr lang="en-US" sz="2000" dirty="0" err="1">
                <a:cs typeface="ＭＳ Ｐゴシック" pitchFamily="-84" charset="-128"/>
              </a:rPr>
              <a:t>b</a:t>
            </a:r>
            <a:r>
              <a:rPr lang="en-US" sz="2000" dirty="0">
                <a:cs typeface="ＭＳ Ｐゴシック" pitchFamily="-84" charset="-128"/>
              </a:rPr>
              <a:t>) an electron with kinetic energy 50eV.</a:t>
            </a: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a:cs typeface="ＭＳ Ｐゴシック" pitchFamily="-84" charset="-128"/>
              </a:rPr>
              <a:t>Ex 5.2: De Broglie Wavelength</a:t>
            </a:r>
          </a:p>
        </p:txBody>
      </p:sp>
      <p:sp>
        <p:nvSpPr>
          <p:cNvPr id="5" name="Date Placeholder 4"/>
          <p:cNvSpPr>
            <a:spLocks noGrp="1"/>
          </p:cNvSpPr>
          <p:nvPr>
            <p:ph type="dt" sz="half" idx="10"/>
          </p:nvPr>
        </p:nvSpPr>
        <p:spPr/>
        <p:txBody>
          <a:bodyPr/>
          <a:lstStyle/>
          <a:p>
            <a:pPr>
              <a:defRPr/>
            </a:pPr>
            <a:r>
              <a:rPr lang="en-US"/>
              <a:t>Mon. March 25,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nl-NL"/>
              <a:t>PHYS 3313-001, Spring 2019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4155721942"/>
              </p:ext>
            </p:extLst>
          </p:nvPr>
        </p:nvGraphicFramePr>
        <p:xfrm>
          <a:off x="5334000" y="1447800"/>
          <a:ext cx="920175" cy="920175"/>
        </p:xfrm>
        <a:graphic>
          <a:graphicData uri="http://schemas.openxmlformats.org/presentationml/2006/ole">
            <mc:AlternateContent xmlns:mc="http://schemas.openxmlformats.org/markup-compatibility/2006">
              <mc:Choice xmlns:v="urn:schemas-microsoft-com:vml" Requires="v">
                <p:oleObj spid="_x0000_s190097" name="Equation" r:id="rId3" imgW="419100" imgH="419100" progId="Equation.DSMT4">
                  <p:embed/>
                </p:oleObj>
              </mc:Choice>
              <mc:Fallback>
                <p:oleObj name="Equation" r:id="rId3" imgW="419100" imgH="419100" progId="Equation.DSMT4">
                  <p:embed/>
                  <p:pic>
                    <p:nvPicPr>
                      <p:cNvPr id="488459" name="Object 11"/>
                      <p:cNvPicPr>
                        <a:picLocks noChangeAspect="1" noChangeArrowheads="1"/>
                      </p:cNvPicPr>
                      <p:nvPr/>
                    </p:nvPicPr>
                    <p:blipFill>
                      <a:blip r:embed="rId4"/>
                      <a:srcRect/>
                      <a:stretch>
                        <a:fillRect/>
                      </a:stretch>
                    </p:blipFill>
                    <p:spPr bwMode="auto">
                      <a:xfrm>
                        <a:off x="5334000" y="1447800"/>
                        <a:ext cx="920175" cy="920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190098" name="Equation" r:id="rId5" imgW="533400" imgH="419100" progId="Equation.DSMT4">
                  <p:embed/>
                </p:oleObj>
              </mc:Choice>
              <mc:Fallback>
                <p:oleObj name="Equation" r:id="rId5" imgW="533400" imgH="419100" progId="Equation.DSMT4">
                  <p:embed/>
                  <p:pic>
                    <p:nvPicPr>
                      <p:cNvPr id="488460" name="Object 12"/>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190099" name="Equation" r:id="rId7" imgW="533400" imgH="419100" progId="Equation.DSMT4">
                  <p:embed/>
                </p:oleObj>
              </mc:Choice>
              <mc:Fallback>
                <p:oleObj name="Equation" r:id="rId7" imgW="533400" imgH="419100" progId="Equation.DSMT4">
                  <p:embed/>
                  <p:pic>
                    <p:nvPicPr>
                      <p:cNvPr id="488461" name="Object 13"/>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190100" name="Equation" r:id="rId9" imgW="660400" imgH="444500" progId="Equation.DSMT4">
                  <p:embed/>
                </p:oleObj>
              </mc:Choice>
              <mc:Fallback>
                <p:oleObj name="Equation" r:id="rId9" imgW="660400" imgH="444500" progId="Equation.DSMT4">
                  <p:embed/>
                  <p:pic>
                    <p:nvPicPr>
                      <p:cNvPr id="488462" name="Object 14"/>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190101" name="Equation" r:id="rId11" imgW="787400" imgH="469900" progId="Equation.DSMT4">
                  <p:embed/>
                </p:oleObj>
              </mc:Choice>
              <mc:Fallback>
                <p:oleObj name="Equation" r:id="rId11" imgW="787400" imgH="469900" progId="Equation.DSMT4">
                  <p:embed/>
                  <p:pic>
                    <p:nvPicPr>
                      <p:cNvPr id="488463" name="Object 15"/>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190102" name="Equation" r:id="rId13" imgW="2006600" imgH="406400" progId="Equation.DSMT4">
                  <p:embed/>
                </p:oleObj>
              </mc:Choice>
              <mc:Fallback>
                <p:oleObj name="Equation" r:id="rId13" imgW="2006600" imgH="406400" progId="Equation.DSMT4">
                  <p:embed/>
                  <p:pic>
                    <p:nvPicPr>
                      <p:cNvPr id="488464" name="Object 16"/>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190103" name="Equation" r:id="rId15" imgW="1676400" imgH="419100" progId="Equation.DSMT4">
                  <p:embed/>
                </p:oleObj>
              </mc:Choice>
              <mc:Fallback>
                <p:oleObj name="Equation" r:id="rId15" imgW="1676400" imgH="419100" progId="Equation.DSMT4">
                  <p:embed/>
                  <p:pic>
                    <p:nvPicPr>
                      <p:cNvPr id="488465" name="Object 17"/>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00C74784-7C0B-174C-9E61-FCA96E67F81C}"/>
              </a:ext>
            </a:extLst>
          </p:cNvPr>
          <p:cNvSpPr txBox="1"/>
          <p:nvPr/>
        </p:nvSpPr>
        <p:spPr>
          <a:xfrm>
            <a:off x="5943600" y="2438400"/>
            <a:ext cx="2892778" cy="1015663"/>
          </a:xfrm>
          <a:prstGeom prst="rect">
            <a:avLst/>
          </a:prstGeom>
          <a:noFill/>
        </p:spPr>
        <p:txBody>
          <a:bodyPr wrap="square" rtlCol="0">
            <a:spAutoFit/>
          </a:bodyPr>
          <a:lstStyle/>
          <a:p>
            <a:r>
              <a:rPr lang="en-US" sz="2000" dirty="0">
                <a:solidFill>
                  <a:srgbClr val="FF0000"/>
                </a:solidFill>
                <a:latin typeface="+mj-lt"/>
              </a:rPr>
              <a:t>This is why we don’t observe a wave-like properties for a macroscopic objects.</a:t>
            </a:r>
          </a:p>
        </p:txBody>
      </p:sp>
    </p:spTree>
    <p:extLst>
      <p:ext uri="{BB962C8B-B14F-4D97-AF65-F5344CB8AC3E}">
        <p14:creationId xmlns:p14="http://schemas.microsoft.com/office/powerpoint/2010/main" val="2035300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59"/>
                                        </p:tgtEl>
                                        <p:attrNameLst>
                                          <p:attrName>style.visibility</p:attrName>
                                        </p:attrNameLst>
                                      </p:cBhvr>
                                      <p:to>
                                        <p:strVal val="visible"/>
                                      </p:to>
                                    </p:set>
                                    <p:animEffect transition="in" filter="wipe(left)">
                                      <p:cBhvr>
                                        <p:cTn id="17" dur="500"/>
                                        <p:tgtEl>
                                          <p:spTgt spid="4884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5"/>
                                        </p:tgtEl>
                                        <p:attrNameLst>
                                          <p:attrName>style.visibility</p:attrName>
                                        </p:attrNameLst>
                                      </p:cBhvr>
                                      <p:to>
                                        <p:strVal val="visible"/>
                                      </p:to>
                                    </p:set>
                                    <p:animEffect transition="in" filter="wipe(left)">
                                      <p:cBhvr>
                                        <p:cTn id="32" dur="500"/>
                                        <p:tgtEl>
                                          <p:spTgt spid="4884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left)">
                                      <p:cBhvr>
                                        <p:cTn id="42" dur="500"/>
                                        <p:tgtEl>
                                          <p:spTgt spid="1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1"/>
                                        </p:tgtEl>
                                        <p:attrNameLst>
                                          <p:attrName>style.visibility</p:attrName>
                                        </p:attrNameLst>
                                      </p:cBhvr>
                                      <p:to>
                                        <p:strVal val="visible"/>
                                      </p:to>
                                    </p:set>
                                    <p:animEffect transition="in" filter="wipe(left)">
                                      <p:cBhvr>
                                        <p:cTn id="47" dur="500"/>
                                        <p:tgtEl>
                                          <p:spTgt spid="4884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8462"/>
                                        </p:tgtEl>
                                        <p:attrNameLst>
                                          <p:attrName>style.visibility</p:attrName>
                                        </p:attrNameLst>
                                      </p:cBhvr>
                                      <p:to>
                                        <p:strVal val="visible"/>
                                      </p:to>
                                    </p:set>
                                    <p:animEffect transition="in" filter="wipe(left)">
                                      <p:cBhvr>
                                        <p:cTn id="52" dur="500"/>
                                        <p:tgtEl>
                                          <p:spTgt spid="4884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3"/>
                                        </p:tgtEl>
                                        <p:attrNameLst>
                                          <p:attrName>style.visibility</p:attrName>
                                        </p:attrNameLst>
                                      </p:cBhvr>
                                      <p:to>
                                        <p:strVal val="visible"/>
                                      </p:to>
                                    </p:set>
                                    <p:animEffect transition="in" filter="wipe(left)">
                                      <p:cBhvr>
                                        <p:cTn id="57" dur="500"/>
                                        <p:tgtEl>
                                          <p:spTgt spid="48846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8464"/>
                                        </p:tgtEl>
                                        <p:attrNameLst>
                                          <p:attrName>style.visibility</p:attrName>
                                        </p:attrNameLst>
                                      </p:cBhvr>
                                      <p:to>
                                        <p:strVal val="visible"/>
                                      </p:to>
                                    </p:set>
                                    <p:animEffect transition="in" filter="wipe(left)">
                                      <p:cBhvr>
                                        <p:cTn id="62" dur="500"/>
                                        <p:tgtEl>
                                          <p:spTgt spid="4884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8">
                                            <p:txEl>
                                              <p:pRg st="9" end="9"/>
                                            </p:txEl>
                                          </p:spTgt>
                                        </p:tgtEl>
                                        <p:attrNameLst>
                                          <p:attrName>style.visibility</p:attrName>
                                        </p:attrNameLst>
                                      </p:cBhvr>
                                      <p:to>
                                        <p:strVal val="visible"/>
                                      </p:to>
                                    </p:set>
                                    <p:animEffect transition="in" filter="wipe(left)">
                                      <p:cBhvr>
                                        <p:cTn id="67" dur="500"/>
                                        <p:tgtEl>
                                          <p:spTgt spid="18">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8">
                                            <p:txEl>
                                              <p:pRg st="10" end="10"/>
                                            </p:txEl>
                                          </p:spTgt>
                                        </p:tgtEl>
                                        <p:attrNameLst>
                                          <p:attrName>style.visibility</p:attrName>
                                        </p:attrNameLst>
                                      </p:cBhvr>
                                      <p:to>
                                        <p:strVal val="visible"/>
                                      </p:to>
                                    </p:set>
                                    <p:animEffect transition="in" filter="wipe(left)">
                                      <p:cBhvr>
                                        <p:cTn id="72"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2530" grpId="0" build="p"/>
      <p:bldP spid="15"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44221</TotalTime>
  <Words>2130</Words>
  <Application>Microsoft Macintosh PowerPoint</Application>
  <PresentationFormat>On-screen Show (4:3)</PresentationFormat>
  <Paragraphs>261</Paragraphs>
  <Slides>24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Arial Narrow</vt:lpstr>
      <vt:lpstr>Monotype Corsiva</vt:lpstr>
      <vt:lpstr>Symbol</vt:lpstr>
      <vt:lpstr>Times</vt:lpstr>
      <vt:lpstr>Times New Roman</vt:lpstr>
      <vt:lpstr>Wingdings</vt:lpstr>
      <vt:lpstr>phys1443-spring02</vt:lpstr>
      <vt:lpstr>Equation</vt:lpstr>
      <vt:lpstr>PHYS 3313 – Section 001 Lecture #16</vt:lpstr>
      <vt:lpstr>Announcements</vt:lpstr>
      <vt:lpstr>Special Project #6</vt:lpstr>
      <vt:lpstr>X-Ray Scattering</vt:lpstr>
      <vt:lpstr>Bragg’s Law</vt:lpstr>
      <vt:lpstr>The Bragg Spectrometer</vt:lpstr>
      <vt:lpstr>Ex 5.1: Bragg’s Law</vt:lpstr>
      <vt:lpstr>De Broglie Waves</vt:lpstr>
      <vt:lpstr>Ex 5.2: De Broglie Wavelength</vt:lpstr>
      <vt:lpstr>Bohr’s Quantization Condition</vt:lpstr>
      <vt:lpstr>Electron Scattering</vt:lpstr>
      <vt:lpstr>PowerPoint Presentation</vt:lpstr>
      <vt:lpstr>Wave Motion</vt:lpstr>
      <vt:lpstr>Wave Properties</vt:lpstr>
      <vt:lpstr>Principle of Superposition</vt:lpstr>
      <vt:lpstr>Fourier Series</vt:lpstr>
      <vt:lpstr>Wave Packet Envelope</vt:lpstr>
      <vt:lpstr>Gaussian Function</vt:lpstr>
      <vt:lpstr>Waves or Particles?</vt:lpstr>
      <vt:lpstr>Electron Double-Slit Experiment</vt:lpstr>
      <vt:lpstr>Wave particle duality solution</vt:lpstr>
      <vt:lpstr>Uncertainty Principles</vt:lpstr>
      <vt:lpstr>Probability, Wave Functions, and the Copenhagen Interpretation</vt:lpstr>
      <vt:lpstr>The Copenhagen Interpretation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951</cp:revision>
  <cp:lastPrinted>2019-03-25T20:07:29Z</cp:lastPrinted>
  <dcterms:created xsi:type="dcterms:W3CDTF">2012-08-27T21:13:02Z</dcterms:created>
  <dcterms:modified xsi:type="dcterms:W3CDTF">2019-03-25T21:24:37Z</dcterms:modified>
</cp:coreProperties>
</file>