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39" r:id="rId3"/>
    <p:sldId id="794" r:id="rId4"/>
    <p:sldId id="772" r:id="rId5"/>
    <p:sldId id="760" r:id="rId6"/>
    <p:sldId id="761" r:id="rId7"/>
    <p:sldId id="787" r:id="rId8"/>
    <p:sldId id="781" r:id="rId9"/>
    <p:sldId id="782" r:id="rId10"/>
    <p:sldId id="783" r:id="rId11"/>
    <p:sldId id="784" r:id="rId12"/>
    <p:sldId id="785" r:id="rId13"/>
    <p:sldId id="786" r:id="rId14"/>
    <p:sldId id="788" r:id="rId15"/>
    <p:sldId id="789" r:id="rId16"/>
    <p:sldId id="775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6"/>
    <p:restoredTop sz="96291"/>
  </p:normalViewPr>
  <p:slideViewPr>
    <p:cSldViewPr>
      <p:cViewPr varScale="1">
        <p:scale>
          <a:sx n="125" d="100"/>
          <a:sy n="125" d="100"/>
        </p:scale>
        <p:origin x="12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8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e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2.e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35.e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7.emf"/><Relationship Id="rId22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8.emf"/><Relationship Id="rId17" Type="http://schemas.openxmlformats.org/officeDocument/2006/relationships/image" Target="../media/image5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5.jpeg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63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9.emf"/><Relationship Id="rId17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10" Type="http://schemas.openxmlformats.org/officeDocument/2006/relationships/image" Target="../media/image58.emf"/><Relationship Id="rId19" Type="http://schemas.openxmlformats.org/officeDocument/2006/relationships/image" Target="../media/image62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0.emf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1.bin"/><Relationship Id="rId21" Type="http://schemas.openxmlformats.org/officeDocument/2006/relationships/image" Target="../media/image74.emf"/><Relationship Id="rId7" Type="http://schemas.openxmlformats.org/officeDocument/2006/relationships/image" Target="../media/image65.jpeg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emf"/><Relationship Id="rId11" Type="http://schemas.openxmlformats.org/officeDocument/2006/relationships/image" Target="../media/image69.emf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71.e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3.emf"/><Relationship Id="rId4" Type="http://schemas.openxmlformats.org/officeDocument/2006/relationships/image" Target="../media/image66.emf"/><Relationship Id="rId9" Type="http://schemas.openxmlformats.org/officeDocument/2006/relationships/image" Target="../media/image68.emf"/><Relationship Id="rId14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2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773177" y="1524000"/>
            <a:ext cx="328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March 27,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354997"/>
            <a:ext cx="7160260" cy="35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Probability of Particle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Schrodinger Wave Equation and Solutions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Normalization and Probability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Time Independent Schrodinger Equation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Expectation Values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Momentum, Position and Energy Operators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763000" cy="1371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>
                <a:cs typeface="ＭＳ Ｐゴシック" pitchFamily="-84" charset="-128"/>
              </a:rPr>
              <a:t>The wave equation must be linear so that the superposition principle can be used to form a wave packet.  Prove that the wave function in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>
                <a:cs typeface="ＭＳ Ｐゴシック" pitchFamily="-84" charset="-128"/>
              </a:rPr>
              <a:t>dinger equation is linear by showing that it is satisfied by the wave equation </a:t>
            </a:r>
            <a:r>
              <a:rPr lang="en-US" sz="2000" dirty="0" err="1">
                <a:latin typeface="Symbol" charset="2"/>
                <a:cs typeface="Symbol" charset="2"/>
              </a:rPr>
              <a:t>Ψ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)=</a:t>
            </a:r>
            <a:r>
              <a:rPr lang="en-US" sz="2000" dirty="0">
                <a:latin typeface="+mj-lt"/>
                <a:cs typeface="Symbol" charset="2"/>
              </a:rPr>
              <a:t>a</a:t>
            </a:r>
            <a:r>
              <a:rPr lang="en-US" sz="2000" dirty="0">
                <a:latin typeface="Symbol" charset="2"/>
                <a:cs typeface="Symbol" charset="2"/>
              </a:rPr>
              <a:t>Ψ</a:t>
            </a:r>
            <a:r>
              <a:rPr lang="en-US" sz="2000" baseline="-25000" dirty="0">
                <a:latin typeface="Symbol" charset="2"/>
                <a:cs typeface="Symbol" charset="2"/>
              </a:rPr>
              <a:t>1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)+</a:t>
            </a:r>
            <a:r>
              <a:rPr lang="en-US" sz="2000" dirty="0">
                <a:latin typeface="+mj-lt"/>
                <a:cs typeface="Symbol" charset="2"/>
              </a:rPr>
              <a:t>b</a:t>
            </a:r>
            <a:r>
              <a:rPr lang="en-US" sz="2000" dirty="0">
                <a:latin typeface="Symbol" charset="2"/>
                <a:cs typeface="Symbol" charset="2"/>
              </a:rPr>
              <a:t>Ψ</a:t>
            </a:r>
            <a:r>
              <a:rPr lang="en-US" sz="2000" baseline="-25000" dirty="0">
                <a:latin typeface="Symbol" charset="2"/>
                <a:cs typeface="Symbol" charset="2"/>
              </a:rPr>
              <a:t>2 </a:t>
            </a:r>
            <a:r>
              <a:rPr lang="en-US" sz="2000" dirty="0">
                <a:latin typeface="Symbol" charset="2"/>
                <a:cs typeface="Symbol" charset="2"/>
              </a:rPr>
              <a:t>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 </a:t>
            </a:r>
            <a:r>
              <a:rPr lang="en-US" sz="2000" dirty="0">
                <a:latin typeface="+mj-lt"/>
                <a:cs typeface="Symbol" charset="2"/>
              </a:rPr>
              <a:t>where a and b are constants and </a:t>
            </a:r>
            <a:r>
              <a:rPr lang="en-US" sz="2000" dirty="0">
                <a:latin typeface="Symbol" charset="2"/>
                <a:cs typeface="Symbol" charset="2"/>
              </a:rPr>
              <a:t>Ψ</a:t>
            </a:r>
            <a:r>
              <a:rPr lang="en-US" sz="2000" baseline="-25000" dirty="0">
                <a:latin typeface="Symbol" charset="2"/>
                <a:cs typeface="Symbol" charset="2"/>
              </a:rPr>
              <a:t>1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 </a:t>
            </a:r>
            <a:r>
              <a:rPr lang="en-US" sz="2000" dirty="0">
                <a:cs typeface="Symbol" charset="2"/>
              </a:rPr>
              <a:t>and</a:t>
            </a:r>
            <a:r>
              <a:rPr lang="en-US" sz="2000" dirty="0">
                <a:latin typeface="Symbol" charset="2"/>
                <a:cs typeface="Symbol" charset="2"/>
              </a:rPr>
              <a:t> Ψ</a:t>
            </a:r>
            <a:r>
              <a:rPr lang="en-US" sz="2000" baseline="-25000" dirty="0">
                <a:latin typeface="Symbol" charset="2"/>
                <a:cs typeface="Symbol" charset="2"/>
              </a:rPr>
              <a:t>2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 </a:t>
            </a:r>
            <a:r>
              <a:rPr lang="en-US" sz="2000" dirty="0">
                <a:cs typeface="Symbol" charset="2"/>
              </a:rPr>
              <a:t>describe two waves each satisfying the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>
                <a:cs typeface="Symbol" charset="2"/>
              </a:rPr>
              <a:t>dinger Eq.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b="1" dirty="0">
                <a:cs typeface="ＭＳ Ｐゴシック" pitchFamily="-84" charset="-128"/>
              </a:rPr>
              <a:t>Ex 6.1: Wave equation and Superposition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466725" y="2208213"/>
          <a:ext cx="13589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3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208213"/>
                        <a:ext cx="13589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66725" y="2698750"/>
          <a:ext cx="3381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4" name="Equation" r:id="rId6" imgW="2400300" imgH="393700" progId="Equation.DSMT4">
                  <p:embed/>
                </p:oleObj>
              </mc:Choice>
              <mc:Fallback>
                <p:oleObj name="Equation" r:id="rId6" imgW="2400300" imgH="3937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698750"/>
                        <a:ext cx="33813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58788" y="3359150"/>
          <a:ext cx="34178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5" name="Equation" r:id="rId8" imgW="2425700" imgH="393700" progId="Equation.DSMT4">
                  <p:embed/>
                </p:oleObj>
              </mc:Choice>
              <mc:Fallback>
                <p:oleObj name="Equation" r:id="rId8" imgW="24257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3359150"/>
                        <a:ext cx="3417887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1" name="Object 13"/>
          <p:cNvGraphicFramePr>
            <a:graphicFrameLocks noChangeAspect="1"/>
          </p:cNvGraphicFramePr>
          <p:nvPr>
            <p:extLst/>
          </p:nvPr>
        </p:nvGraphicFramePr>
        <p:xfrm>
          <a:off x="4751388" y="3336925"/>
          <a:ext cx="40973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6" name="Equation" r:id="rId10" imgW="2908300" imgH="444500" progId="Equation.DSMT4">
                  <p:embed/>
                </p:oleObj>
              </mc:Choice>
              <mc:Fallback>
                <p:oleObj name="Equation" r:id="rId10" imgW="2908300" imgH="444500" progId="Equation.DSMT4">
                  <p:embed/>
                  <p:pic>
                    <p:nvPicPr>
                      <p:cNvPr id="4884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3336925"/>
                        <a:ext cx="40973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42925" y="4038600"/>
          <a:ext cx="2200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7" name="Equation" r:id="rId12" imgW="1562100" imgH="419100" progId="Equation.DSMT4">
                  <p:embed/>
                </p:oleObj>
              </mc:Choice>
              <mc:Fallback>
                <p:oleObj name="Equation" r:id="rId12" imgW="1562100" imgH="419100" progId="Equation.DSMT4">
                  <p:embed/>
                  <p:pic>
                    <p:nvPicPr>
                      <p:cNvPr id="488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038600"/>
                        <a:ext cx="22002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3" name="Object 15"/>
          <p:cNvGraphicFramePr>
            <a:graphicFrameLocks noChangeAspect="1"/>
          </p:cNvGraphicFramePr>
          <p:nvPr>
            <p:extLst/>
          </p:nvPr>
        </p:nvGraphicFramePr>
        <p:xfrm>
          <a:off x="466725" y="4792663"/>
          <a:ext cx="62452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8" name="Equation" r:id="rId14" imgW="4432300" imgH="469900" progId="Equation.DSMT4">
                  <p:embed/>
                </p:oleObj>
              </mc:Choice>
              <mc:Fallback>
                <p:oleObj name="Equation" r:id="rId14" imgW="4432300" imgH="469900" progId="Equation.DSMT4">
                  <p:embed/>
                  <p:pic>
                    <p:nvPicPr>
                      <p:cNvPr id="488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792663"/>
                        <a:ext cx="624522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4" name="Object 16"/>
          <p:cNvGraphicFramePr>
            <a:graphicFrameLocks noChangeAspect="1"/>
          </p:cNvGraphicFramePr>
          <p:nvPr>
            <p:extLst/>
          </p:nvPr>
        </p:nvGraphicFramePr>
        <p:xfrm>
          <a:off x="466725" y="5562600"/>
          <a:ext cx="5853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9" name="Equation" r:id="rId16" imgW="4152900" imgH="469900" progId="Equation.DSMT4">
                  <p:embed/>
                </p:oleObj>
              </mc:Choice>
              <mc:Fallback>
                <p:oleObj name="Equation" r:id="rId16" imgW="4152900" imgH="469900" progId="Equation.DSMT4">
                  <p:embed/>
                  <p:pic>
                    <p:nvPicPr>
                      <p:cNvPr id="4884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62600"/>
                        <a:ext cx="5853113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5" name="Object 17"/>
          <p:cNvGraphicFramePr>
            <a:graphicFrameLocks noChangeAspect="1"/>
          </p:cNvGraphicFramePr>
          <p:nvPr>
            <p:extLst/>
          </p:nvPr>
        </p:nvGraphicFramePr>
        <p:xfrm>
          <a:off x="2401888" y="2057400"/>
          <a:ext cx="23987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0" name="Equation" r:id="rId18" imgW="1701800" imgH="419100" progId="Equation.DSMT4">
                  <p:embed/>
                </p:oleObj>
              </mc:Choice>
              <mc:Fallback>
                <p:oleObj name="Equation" r:id="rId18" imgW="1701800" imgH="419100" progId="Equation.DSMT4">
                  <p:embed/>
                  <p:pic>
                    <p:nvPicPr>
                      <p:cNvPr id="488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2057400"/>
                        <a:ext cx="23987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6" name="Object 18"/>
          <p:cNvGraphicFramePr>
            <a:graphicFrameLocks noChangeAspect="1"/>
          </p:cNvGraphicFramePr>
          <p:nvPr>
            <p:extLst/>
          </p:nvPr>
        </p:nvGraphicFramePr>
        <p:xfrm>
          <a:off x="5464175" y="2057400"/>
          <a:ext cx="2451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1" name="Equation" r:id="rId20" imgW="1739900" imgH="419100" progId="Equation.DSMT4">
                  <p:embed/>
                </p:oleObj>
              </mc:Choice>
              <mc:Fallback>
                <p:oleObj name="Equation" r:id="rId20" imgW="1739900" imgH="419100" progId="Equation.DSMT4">
                  <p:embed/>
                  <p:pic>
                    <p:nvPicPr>
                      <p:cNvPr id="4884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057400"/>
                        <a:ext cx="24511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4114800" y="3352800"/>
            <a:ext cx="5334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819400" y="4114800"/>
            <a:ext cx="1447800" cy="550247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Rearrange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terms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488467" name="Object 19"/>
          <p:cNvGraphicFramePr>
            <a:graphicFrameLocks noChangeAspect="1"/>
          </p:cNvGraphicFramePr>
          <p:nvPr>
            <p:extLst/>
          </p:nvPr>
        </p:nvGraphicFramePr>
        <p:xfrm>
          <a:off x="4364038" y="4038600"/>
          <a:ext cx="46005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2" name="Equation" r:id="rId22" imgW="3263900" imgH="469900" progId="Equation.DSMT4">
                  <p:embed/>
                </p:oleObj>
              </mc:Choice>
              <mc:Fallback>
                <p:oleObj name="Equation" r:id="rId22" imgW="3263900" imgH="469900" progId="Equation.DSMT4">
                  <p:embed/>
                  <p:pic>
                    <p:nvPicPr>
                      <p:cNvPr id="488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4038600"/>
                        <a:ext cx="4600575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70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1066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General Solution of the Schrödinger Wave Equation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620000" cy="45720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general form of the solution of the Schrödinger wave equation is given by: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which also describes a wave propagating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direction. In general the amplitude may also be complex. </a:t>
            </a:r>
            <a:r>
              <a:rPr lang="en-US" sz="2400" i="1" dirty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This is called the </a:t>
            </a:r>
            <a:r>
              <a:rPr lang="en-US" sz="2400" b="1" i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wave function of the particle</a:t>
            </a:r>
            <a:r>
              <a:rPr lang="en-US" sz="2400" i="1" dirty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also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not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restricted to being real. Only the physically measurable quantities (or </a:t>
            </a:r>
            <a:r>
              <a:rPr lang="en-US" sz="24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observables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must be real. These include the probability, momentum and energy.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2298700"/>
          <a:ext cx="2755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1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98700"/>
                        <a:ext cx="2755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3660775" y="2286000"/>
          <a:ext cx="44164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2" name="Equation" r:id="rId5" imgW="1993900" imgH="254000" progId="Equation.DSMT4">
                  <p:embed/>
                </p:oleObj>
              </mc:Choice>
              <mc:Fallback>
                <p:oleObj name="Equation" r:id="rId5" imgW="1993900" imgH="2540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286000"/>
                        <a:ext cx="44164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338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Show that </a:t>
            </a:r>
            <a:r>
              <a:rPr lang="en-US" sz="2400" dirty="0" err="1">
                <a:cs typeface="ＭＳ Ｐゴシック" pitchFamily="-84" charset="-128"/>
              </a:rPr>
              <a:t>Ae</a:t>
            </a:r>
            <a:r>
              <a:rPr lang="en-US" sz="2400" baseline="30000" dirty="0" err="1">
                <a:cs typeface="ＭＳ Ｐゴシック" pitchFamily="-84" charset="-128"/>
              </a:rPr>
              <a:t>i</a:t>
            </a:r>
            <a:r>
              <a:rPr lang="en-US" sz="2400" baseline="30000" dirty="0">
                <a:cs typeface="ＭＳ Ｐゴシック" pitchFamily="-84" charset="-128"/>
              </a:rPr>
              <a:t>(</a:t>
            </a:r>
            <a:r>
              <a:rPr lang="en-US" sz="2400" baseline="30000" dirty="0" err="1">
                <a:cs typeface="ＭＳ Ｐゴシック" pitchFamily="-84" charset="-128"/>
              </a:rPr>
              <a:t>kx-</a:t>
            </a:r>
            <a:r>
              <a:rPr lang="en-US" sz="2400" baseline="30000" dirty="0" err="1">
                <a:latin typeface="Symbol" charset="2"/>
                <a:cs typeface="Symbol" charset="2"/>
              </a:rPr>
              <a:t>ω</a:t>
            </a:r>
            <a:r>
              <a:rPr lang="en-US" sz="2400" baseline="30000" dirty="0" err="1">
                <a:cs typeface="ＭＳ Ｐゴシック" pitchFamily="-84" charset="-128"/>
              </a:rPr>
              <a:t>t</a:t>
            </a:r>
            <a:r>
              <a:rPr lang="en-US" sz="2400" baseline="30000" dirty="0">
                <a:cs typeface="ＭＳ Ｐゴシック" pitchFamily="-84" charset="-128"/>
              </a:rPr>
              <a:t>) </a:t>
            </a:r>
            <a:r>
              <a:rPr lang="en-US" sz="2400" dirty="0">
                <a:cs typeface="ＭＳ Ｐゴシック" pitchFamily="-84" charset="-128"/>
              </a:rPr>
              <a:t>satisfies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>
                <a:cs typeface="ＭＳ Ｐゴシック" pitchFamily="-84" charset="-128"/>
              </a:rPr>
              <a:t>Ex 6.2: Solution for Wave Equation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85775" y="1219200"/>
          <a:ext cx="1843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1" name="Equation" r:id="rId3" imgW="812800" imgH="203200" progId="Equation.DSMT4">
                  <p:embed/>
                </p:oleObj>
              </mc:Choice>
              <mc:Fallback>
                <p:oleObj name="Equation" r:id="rId3" imgW="812800" imgH="2032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219200"/>
                        <a:ext cx="1843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88950" y="1828800"/>
          <a:ext cx="4143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2" name="Equation" r:id="rId5" imgW="2374900" imgH="393700" progId="Equation.DSMT4">
                  <p:embed/>
                </p:oleObj>
              </mc:Choice>
              <mc:Fallback>
                <p:oleObj name="Equation" r:id="rId5" imgW="23749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828800"/>
                        <a:ext cx="41433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89324"/>
              </p:ext>
            </p:extLst>
          </p:nvPr>
        </p:nvGraphicFramePr>
        <p:xfrm>
          <a:off x="457200" y="3352800"/>
          <a:ext cx="5038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3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488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5038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3549650" y="1219200"/>
          <a:ext cx="4030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4" name="Equation" r:id="rId9" imgW="2590800" imgH="393700" progId="Equation.DSMT4">
                  <p:embed/>
                </p:oleObj>
              </mc:Choice>
              <mc:Fallback>
                <p:oleObj name="Equation" r:id="rId9" imgW="2590800" imgH="393700" progId="Equation.DSMT4">
                  <p:embed/>
                  <p:pic>
                    <p:nvPicPr>
                      <p:cNvPr id="489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219200"/>
                        <a:ext cx="40306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487363" y="2590800"/>
          <a:ext cx="6753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5" name="Equation" r:id="rId11" imgW="4114800" imgH="419100" progId="Equation.DSMT4">
                  <p:embed/>
                </p:oleObj>
              </mc:Choice>
              <mc:Fallback>
                <p:oleObj name="Equation" r:id="rId11" imgW="4114800" imgH="419100" progId="Equation.DSMT4">
                  <p:embed/>
                  <p:pic>
                    <p:nvPicPr>
                      <p:cNvPr id="489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590800"/>
                        <a:ext cx="6753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5" name="Object 13"/>
          <p:cNvGraphicFramePr>
            <a:graphicFrameLocks noChangeAspect="1"/>
          </p:cNvGraphicFramePr>
          <p:nvPr>
            <p:extLst/>
          </p:nvPr>
        </p:nvGraphicFramePr>
        <p:xfrm>
          <a:off x="6343650" y="3200400"/>
          <a:ext cx="2238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6" name="Equation" r:id="rId13" imgW="1447800" imgH="469900" progId="Equation.DSMT4">
                  <p:embed/>
                </p:oleObj>
              </mc:Choice>
              <mc:Fallback>
                <p:oleObj name="Equation" r:id="rId13" imgW="1447800" imgH="469900" progId="Equation.DSMT4">
                  <p:embed/>
                  <p:pic>
                    <p:nvPicPr>
                      <p:cNvPr id="489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200400"/>
                        <a:ext cx="223837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6" name="Object 14"/>
          <p:cNvGraphicFramePr>
            <a:graphicFrameLocks noChangeAspect="1"/>
          </p:cNvGraphicFramePr>
          <p:nvPr>
            <p:extLst/>
          </p:nvPr>
        </p:nvGraphicFramePr>
        <p:xfrm>
          <a:off x="7185025" y="5181600"/>
          <a:ext cx="1782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7" name="Equation" r:id="rId15" imgW="977900" imgH="419100" progId="Equation.DSMT4">
                  <p:embed/>
                </p:oleObj>
              </mc:Choice>
              <mc:Fallback>
                <p:oleObj name="Equation" r:id="rId15" imgW="977900" imgH="419100" progId="Equation.DSMT4">
                  <p:embed/>
                  <p:pic>
                    <p:nvPicPr>
                      <p:cNvPr id="489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5181600"/>
                        <a:ext cx="17827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7" name="Object 15"/>
          <p:cNvGraphicFramePr>
            <a:graphicFrameLocks noChangeAspect="1"/>
          </p:cNvGraphicFramePr>
          <p:nvPr>
            <p:extLst/>
          </p:nvPr>
        </p:nvGraphicFramePr>
        <p:xfrm>
          <a:off x="390525" y="4038600"/>
          <a:ext cx="33940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8" name="Equation" r:id="rId17" imgW="2197100" imgH="431800" progId="Equation.DSMT4">
                  <p:embed/>
                </p:oleObj>
              </mc:Choice>
              <mc:Fallback>
                <p:oleObj name="Equation" r:id="rId17" imgW="2197100" imgH="431800" progId="Equation.DSMT4">
                  <p:embed/>
                  <p:pic>
                    <p:nvPicPr>
                      <p:cNvPr id="489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038600"/>
                        <a:ext cx="33940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8" name="Object 16"/>
          <p:cNvGraphicFramePr>
            <a:graphicFrameLocks noChangeAspect="1"/>
          </p:cNvGraphicFramePr>
          <p:nvPr>
            <p:extLst/>
          </p:nvPr>
        </p:nvGraphicFramePr>
        <p:xfrm>
          <a:off x="6343650" y="3962400"/>
          <a:ext cx="19431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9" name="Equation" r:id="rId19" imgW="1257300" imgH="469900" progId="Equation.DSMT4">
                  <p:embed/>
                </p:oleObj>
              </mc:Choice>
              <mc:Fallback>
                <p:oleObj name="Equation" r:id="rId19" imgW="1257300" imgH="469900" progId="Equation.DSMT4">
                  <p:embed/>
                  <p:pic>
                    <p:nvPicPr>
                      <p:cNvPr id="4894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962400"/>
                        <a:ext cx="19431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9" name="Object 17"/>
          <p:cNvGraphicFramePr>
            <a:graphicFrameLocks noChangeAspect="1"/>
          </p:cNvGraphicFramePr>
          <p:nvPr>
            <p:extLst/>
          </p:nvPr>
        </p:nvGraphicFramePr>
        <p:xfrm>
          <a:off x="400050" y="4667250"/>
          <a:ext cx="4276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90" name="Equation" r:id="rId21" imgW="2768600" imgH="431800" progId="Equation.DSMT4">
                  <p:embed/>
                </p:oleObj>
              </mc:Choice>
              <mc:Fallback>
                <p:oleObj name="Equation" r:id="rId21" imgW="2768600" imgH="431800" progId="Equation.DSMT4">
                  <p:embed/>
                  <p:pic>
                    <p:nvPicPr>
                      <p:cNvPr id="489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667250"/>
                        <a:ext cx="4276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0" name="Object 18"/>
          <p:cNvGraphicFramePr>
            <a:graphicFrameLocks noChangeAspect="1"/>
          </p:cNvGraphicFramePr>
          <p:nvPr>
            <p:extLst/>
          </p:nvPr>
        </p:nvGraphicFramePr>
        <p:xfrm>
          <a:off x="5791200" y="4800600"/>
          <a:ext cx="22764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91" name="Equation" r:id="rId23" imgW="1473200" imgH="203200" progId="Equation.DSMT4">
                  <p:embed/>
                </p:oleObj>
              </mc:Choice>
              <mc:Fallback>
                <p:oleObj name="Equation" r:id="rId23" imgW="1473200" imgH="203200" progId="Equation.DSMT4">
                  <p:embed/>
                  <p:pic>
                    <p:nvPicPr>
                      <p:cNvPr id="4894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00600"/>
                        <a:ext cx="22764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1" name="Object 19"/>
          <p:cNvGraphicFramePr>
            <a:graphicFrameLocks noChangeAspect="1"/>
          </p:cNvGraphicFramePr>
          <p:nvPr>
            <p:extLst/>
          </p:nvPr>
        </p:nvGraphicFramePr>
        <p:xfrm>
          <a:off x="395288" y="5181600"/>
          <a:ext cx="57419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92" name="Equation" r:id="rId25" imgW="3149600" imgH="419100" progId="Equation.DSMT4">
                  <p:embed/>
                </p:oleObj>
              </mc:Choice>
              <mc:Fallback>
                <p:oleObj name="Equation" r:id="rId25" imgW="3149600" imgH="419100" progId="Equation.DSMT4">
                  <p:embed/>
                  <p:pic>
                    <p:nvPicPr>
                      <p:cNvPr id="4894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181600"/>
                        <a:ext cx="57419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2514600" y="12192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876800" y="47244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248400" y="533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Ae</a:t>
            </a:r>
            <a:r>
              <a:rPr lang="en-US" baseline="30000" dirty="0" err="1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i(kx-</a:t>
            </a:r>
            <a:r>
              <a:rPr lang="en-US" baseline="30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ω</a:t>
            </a:r>
            <a:r>
              <a:rPr lang="en-US" baseline="30000" dirty="0" err="1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baseline="30000" dirty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)</a:t>
            </a:r>
            <a:r>
              <a:rPr lang="en-US" baseline="30000" dirty="0">
                <a:cs typeface="ＭＳ Ｐゴシック" pitchFamily="-84" charset="-128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is a good solution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and satisfies the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dirty="0" err="1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5356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5" grpId="0" animBg="1"/>
      <p:bldP spid="26" grpId="0" animBg="1"/>
      <p:bldP spid="27" grpId="0" animBg="1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Determine whether </a:t>
            </a:r>
            <a:r>
              <a:rPr lang="en-US" sz="2400" dirty="0" err="1">
                <a:latin typeface="Symbol" charset="2"/>
                <a:cs typeface="Symbol" charset="2"/>
              </a:rPr>
              <a:t>Ψ</a:t>
            </a:r>
            <a:r>
              <a:rPr lang="en-US" sz="2400" dirty="0">
                <a:latin typeface="Symbol" charset="2"/>
                <a:cs typeface="Symbol" charset="2"/>
              </a:rPr>
              <a:t> (</a:t>
            </a:r>
            <a:r>
              <a:rPr lang="en-US" sz="2400" dirty="0" err="1">
                <a:latin typeface="+mj-lt"/>
                <a:cs typeface="Symbol" charset="2"/>
              </a:rPr>
              <a:t>x,t</a:t>
            </a:r>
            <a:r>
              <a:rPr lang="en-US" sz="2400" dirty="0">
                <a:latin typeface="Symbol" charset="2"/>
                <a:cs typeface="Symbol" charset="2"/>
              </a:rPr>
              <a:t>)=</a:t>
            </a:r>
            <a:r>
              <a:rPr lang="en-US" sz="2400" dirty="0" err="1">
                <a:cs typeface="ＭＳ Ｐゴシック" pitchFamily="-84" charset="-128"/>
              </a:rPr>
              <a:t>Asin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 err="1">
                <a:cs typeface="ＭＳ Ｐゴシック" pitchFamily="-84" charset="-128"/>
              </a:rPr>
              <a:t>kx-</a:t>
            </a:r>
            <a:r>
              <a:rPr lang="en-US" sz="2400" dirty="0" err="1">
                <a:latin typeface="Symbol" charset="2"/>
                <a:cs typeface="Symbol" charset="2"/>
              </a:rPr>
              <a:t>ω</a:t>
            </a:r>
            <a:r>
              <a:rPr lang="en-US" sz="2400" dirty="0" err="1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) is an acceptable solution for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>
                <a:cs typeface="ＭＳ Ｐゴシック" pitchFamily="-84" charset="-128"/>
              </a:rPr>
              <a:t>Ex 6.3: Bad Solution for Wave Equation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660400" y="1524000"/>
          <a:ext cx="26781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14" name="Equation" r:id="rId3" imgW="1181100" imgH="228600" progId="Equation.DSMT4">
                  <p:embed/>
                </p:oleObj>
              </mc:Choice>
              <mc:Fallback>
                <p:oleObj name="Equation" r:id="rId3" imgW="1181100" imgH="2286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524000"/>
                        <a:ext cx="26781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09600" y="2057400"/>
          <a:ext cx="53975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15" name="Equation" r:id="rId5" imgW="2679700" imgH="393700" progId="Equation.DSMT4">
                  <p:embed/>
                </p:oleObj>
              </mc:Choice>
              <mc:Fallback>
                <p:oleObj name="Equation" r:id="rId5" imgW="26797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53975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61975" y="3581400"/>
          <a:ext cx="7693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16" name="Equation" r:id="rId7" imgW="3848100" imgH="419100" progId="Equation.DSMT4">
                  <p:embed/>
                </p:oleObj>
              </mc:Choice>
              <mc:Fallback>
                <p:oleObj name="Equation" r:id="rId7" imgW="3848100" imgH="419100" progId="Equation.DSMT4">
                  <p:embed/>
                  <p:pic>
                    <p:nvPicPr>
                      <p:cNvPr id="488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581400"/>
                        <a:ext cx="76930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4397375" y="1524000"/>
          <a:ext cx="4344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17" name="Equation" r:id="rId9" imgW="2794000" imgH="393700" progId="Equation.DSMT4">
                  <p:embed/>
                </p:oleObj>
              </mc:Choice>
              <mc:Fallback>
                <p:oleObj name="Equation" r:id="rId9" imgW="2794000" imgH="393700" progId="Equation.DSMT4">
                  <p:embed/>
                  <p:pic>
                    <p:nvPicPr>
                      <p:cNvPr id="489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524000"/>
                        <a:ext cx="4344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546100" y="2895600"/>
          <a:ext cx="69802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18" name="Equation" r:id="rId11" imgW="3479800" imgH="419100" progId="Equation.DSMT4">
                  <p:embed/>
                </p:oleObj>
              </mc:Choice>
              <mc:Fallback>
                <p:oleObj name="Equation" r:id="rId11" imgW="3479800" imgH="419100" progId="Equation.DSMT4">
                  <p:embed/>
                  <p:pic>
                    <p:nvPicPr>
                      <p:cNvPr id="489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895600"/>
                        <a:ext cx="69802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429000" y="152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457200" y="5486400"/>
            <a:ext cx="8534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This is not true in all </a:t>
            </a:r>
            <a:r>
              <a:rPr lang="en-US" sz="2000" kern="0" dirty="0" err="1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x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and </a:t>
            </a:r>
            <a:r>
              <a:rPr lang="en-US" sz="2000" kern="0" dirty="0" err="1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.  </a:t>
            </a:r>
            <a:r>
              <a:rPr lang="en-US" sz="2000" kern="0" dirty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sz="2000" dirty="0" err="1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Symbol" charset="2"/>
              </a:rPr>
              <a:t> (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Symbol" charset="2"/>
              </a:rPr>
              <a:t>x,t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Symbol" charset="2"/>
              </a:rPr>
              <a:t>)=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Asin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(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kx-</a:t>
            </a:r>
            <a:r>
              <a:rPr lang="en-US" sz="2000" dirty="0" err="1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) 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is not an acceptable solution for the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sz="2000" dirty="0" err="1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Is it for the classical wave eq</a:t>
            </a:r>
            <a:r>
              <a:rPr lang="en-US" sz="2000" kern="0" noProof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.                                 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0510" name="Object 14"/>
          <p:cNvGraphicFramePr>
            <a:graphicFrameLocks noChangeAspect="1"/>
          </p:cNvGraphicFramePr>
          <p:nvPr>
            <p:extLst/>
          </p:nvPr>
        </p:nvGraphicFramePr>
        <p:xfrm>
          <a:off x="407988" y="4343400"/>
          <a:ext cx="3832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19" name="Equation" r:id="rId13" imgW="2755900" imgH="469900" progId="Equation.DSMT4">
                  <p:embed/>
                </p:oleObj>
              </mc:Choice>
              <mc:Fallback>
                <p:oleObj name="Equation" r:id="rId13" imgW="2755900" imgH="469900" progId="Equation.DSMT4">
                  <p:embed/>
                  <p:pic>
                    <p:nvPicPr>
                      <p:cNvPr id="4905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4343400"/>
                        <a:ext cx="3832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11" name="Object 15"/>
          <p:cNvGraphicFramePr>
            <a:graphicFrameLocks noChangeAspect="1"/>
          </p:cNvGraphicFramePr>
          <p:nvPr>
            <p:extLst/>
          </p:nvPr>
        </p:nvGraphicFramePr>
        <p:xfrm>
          <a:off x="3848100" y="4700588"/>
          <a:ext cx="51482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20" name="Equation" r:id="rId15" imgW="2578100" imgH="469900" progId="Equation.DSMT4">
                  <p:embed/>
                </p:oleObj>
              </mc:Choice>
              <mc:Fallback>
                <p:oleObj name="Equation" r:id="rId15" imgW="2578100" imgH="469900" progId="Equation.DSMT4">
                  <p:embed/>
                  <p:pic>
                    <p:nvPicPr>
                      <p:cNvPr id="4905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700588"/>
                        <a:ext cx="5148263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2819400" y="4953000"/>
            <a:ext cx="762000" cy="4572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4155" y="5830888"/>
            <a:ext cx="175144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2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5" grpId="0" animBg="1"/>
      <p:bldP spid="28" grpId="0" build="p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399" y="762000"/>
            <a:ext cx="8150225" cy="48768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by the equation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* denotes the complex conjugate of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</a:p>
          <a:p>
            <a:pPr algn="l" eaLnBrk="1" hangingPunct="1"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/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0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/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1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/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2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065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Consider a wave packet formed by using the wave function that </a:t>
            </a:r>
            <a:r>
              <a:rPr lang="en-US" sz="2400" dirty="0" err="1">
                <a:cs typeface="ＭＳ Ｐゴシック" pitchFamily="-84" charset="-128"/>
              </a:rPr>
              <a:t>Ae</a:t>
            </a:r>
            <a:r>
              <a:rPr lang="en-US" sz="2400" baseline="30000" dirty="0" err="1">
                <a:cs typeface="ＭＳ Ｐゴシック" pitchFamily="-84" charset="-128"/>
              </a:rPr>
              <a:t>-</a:t>
            </a:r>
            <a:r>
              <a:rPr lang="en-US" sz="2400" baseline="30000" dirty="0" err="1">
                <a:latin typeface="Symbol" charset="2"/>
                <a:cs typeface="Symbol" charset="2"/>
              </a:rPr>
              <a:t>α|</a:t>
            </a:r>
            <a:r>
              <a:rPr lang="en-US" sz="2400" baseline="30000" dirty="0" err="1">
                <a:latin typeface="+mj-lt"/>
                <a:cs typeface="Symbol" charset="2"/>
              </a:rPr>
              <a:t>x</a:t>
            </a:r>
            <a:r>
              <a:rPr lang="en-US" sz="2400" baseline="30000" dirty="0">
                <a:latin typeface="Symbol" charset="2"/>
                <a:cs typeface="Symbol" charset="2"/>
              </a:rPr>
              <a:t>|</a:t>
            </a:r>
            <a:r>
              <a:rPr lang="en-US" sz="2400" dirty="0">
                <a:latin typeface="Symbol" charset="2"/>
                <a:cs typeface="Symbol" charset="2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where A is a constant to be determined by normalization.  Normalize this wave function and find the probabilities of the particle being between 0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, and between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 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1004888" y="2438400"/>
          <a:ext cx="1554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7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38400"/>
                        <a:ext cx="15541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1635125" y="3505200"/>
          <a:ext cx="4411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8" name="Equation" r:id="rId5" imgW="2374900" imgH="330200" progId="Equation.DSMT4">
                  <p:embed/>
                </p:oleObj>
              </mc:Choice>
              <mc:Fallback>
                <p:oleObj name="Equation" r:id="rId5" imgW="23749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505200"/>
                        <a:ext cx="441166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81000" y="3304044"/>
            <a:ext cx="1143000" cy="103935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Probability density</a:t>
            </a:r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>
            <p:extLst/>
          </p:nvPr>
        </p:nvGraphicFramePr>
        <p:xfrm>
          <a:off x="6043613" y="3505200"/>
          <a:ext cx="28781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9" name="Equation" r:id="rId7" imgW="1549400" imgH="330200" progId="Equation.DSMT4">
                  <p:embed/>
                </p:oleObj>
              </mc:Choice>
              <mc:Fallback>
                <p:oleObj name="Equation" r:id="rId7" imgW="1549400" imgH="330200" progId="Equation.DSMT4">
                  <p:embed/>
                  <p:pic>
                    <p:nvPicPr>
                      <p:cNvPr id="491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505200"/>
                        <a:ext cx="28781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0" name="Object 10"/>
          <p:cNvGraphicFramePr>
            <a:graphicFrameLocks noChangeAspect="1"/>
          </p:cNvGraphicFramePr>
          <p:nvPr>
            <p:extLst/>
          </p:nvPr>
        </p:nvGraphicFramePr>
        <p:xfrm>
          <a:off x="328613" y="4556125"/>
          <a:ext cx="2076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0" name="Equation" r:id="rId9" imgW="1117600" imgH="330200" progId="Equation.DSMT4">
                  <p:embed/>
                </p:oleObj>
              </mc:Choice>
              <mc:Fallback>
                <p:oleObj name="Equation" r:id="rId9" imgW="1117600" imgH="330200" progId="Equation.DSMT4">
                  <p:embed/>
                  <p:pic>
                    <p:nvPicPr>
                      <p:cNvPr id="491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56125"/>
                        <a:ext cx="20764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2" name="Object 12"/>
          <p:cNvGraphicFramePr>
            <a:graphicFrameLocks noChangeAspect="1"/>
          </p:cNvGraphicFramePr>
          <p:nvPr>
            <p:extLst/>
          </p:nvPr>
        </p:nvGraphicFramePr>
        <p:xfrm>
          <a:off x="6315075" y="5486400"/>
          <a:ext cx="2595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1" name="Equation" r:id="rId11" imgW="863600" imgH="228600" progId="Equation.DSMT4">
                  <p:embed/>
                </p:oleObj>
              </mc:Choice>
              <mc:Fallback>
                <p:oleObj name="Equation" r:id="rId11" imgW="863600" imgH="228600" progId="Equation.DSMT4">
                  <p:embed/>
                  <p:pic>
                    <p:nvPicPr>
                      <p:cNvPr id="4915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5486400"/>
                        <a:ext cx="2595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752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33" name="Object 13"/>
          <p:cNvGraphicFramePr>
            <a:graphicFrameLocks noChangeAspect="1"/>
          </p:cNvGraphicFramePr>
          <p:nvPr>
            <p:extLst/>
          </p:nvPr>
        </p:nvGraphicFramePr>
        <p:xfrm>
          <a:off x="1053152" y="5410200"/>
          <a:ext cx="13852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2" name="Equation" r:id="rId14" imgW="520700" imgH="228600" progId="Equation.DSMT4">
                  <p:embed/>
                </p:oleObj>
              </mc:Choice>
              <mc:Fallback>
                <p:oleObj name="Equation" r:id="rId14" imgW="520700" imgH="228600" progId="Equation.DSMT4">
                  <p:embed/>
                  <p:pic>
                    <p:nvPicPr>
                      <p:cNvPr id="4915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52" y="5410200"/>
                        <a:ext cx="13852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228600" y="5408414"/>
            <a:ext cx="7620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5486400"/>
            <a:ext cx="27432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Normalized Wave Function</a:t>
            </a:r>
          </a:p>
        </p:txBody>
      </p:sp>
      <p:graphicFrame>
        <p:nvGraphicFramePr>
          <p:cNvPr id="491534" name="Object 14"/>
          <p:cNvGraphicFramePr>
            <a:graphicFrameLocks noChangeAspect="1"/>
          </p:cNvGraphicFramePr>
          <p:nvPr>
            <p:extLst/>
          </p:nvPr>
        </p:nvGraphicFramePr>
        <p:xfrm>
          <a:off x="4656138" y="4391025"/>
          <a:ext cx="16970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3" name="Equation" r:id="rId16" imgW="914400" imgH="508000" progId="Equation.DSMT4">
                  <p:embed/>
                </p:oleObj>
              </mc:Choice>
              <mc:Fallback>
                <p:oleObj name="Equation" r:id="rId16" imgW="914400" imgH="508000" progId="Equation.DSMT4">
                  <p:embed/>
                  <p:pic>
                    <p:nvPicPr>
                      <p:cNvPr id="4915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391025"/>
                        <a:ext cx="1697037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5" name="Object 15"/>
          <p:cNvGraphicFramePr>
            <a:graphicFrameLocks noChangeAspect="1"/>
          </p:cNvGraphicFramePr>
          <p:nvPr>
            <p:extLst/>
          </p:nvPr>
        </p:nvGraphicFramePr>
        <p:xfrm>
          <a:off x="6546850" y="4479925"/>
          <a:ext cx="1060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4" name="Equation" r:id="rId18" imgW="571500" imgH="419100" progId="Equation.DSMT4">
                  <p:embed/>
                </p:oleObj>
              </mc:Choice>
              <mc:Fallback>
                <p:oleObj name="Equation" r:id="rId18" imgW="571500" imgH="419100" progId="Equation.DSMT4">
                  <p:embed/>
                  <p:pic>
                    <p:nvPicPr>
                      <p:cNvPr id="4915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479925"/>
                        <a:ext cx="10604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6" name="Object 16"/>
          <p:cNvGraphicFramePr>
            <a:graphicFrameLocks noChangeAspect="1"/>
          </p:cNvGraphicFramePr>
          <p:nvPr>
            <p:extLst/>
          </p:nvPr>
        </p:nvGraphicFramePr>
        <p:xfrm>
          <a:off x="7735887" y="4724400"/>
          <a:ext cx="188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5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4915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4724400"/>
                        <a:ext cx="1889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7" name="Object 17"/>
          <p:cNvGraphicFramePr>
            <a:graphicFrameLocks noChangeAspect="1"/>
          </p:cNvGraphicFramePr>
          <p:nvPr>
            <p:extLst/>
          </p:nvPr>
        </p:nvGraphicFramePr>
        <p:xfrm>
          <a:off x="2489200" y="4568825"/>
          <a:ext cx="1958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6" name="Equation" r:id="rId22" imgW="1054100" imgH="330200" progId="Equation.DSMT4">
                  <p:embed/>
                </p:oleObj>
              </mc:Choice>
              <mc:Fallback>
                <p:oleObj name="Equation" r:id="rId22" imgW="1054100" imgH="330200" progId="Equation.DSMT4">
                  <p:embed/>
                  <p:pic>
                    <p:nvPicPr>
                      <p:cNvPr id="4915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568825"/>
                        <a:ext cx="19589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349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5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1066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Using the wave function, we can compute the probability for a particle to be in 0 to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to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Normalization, cont’d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700088" y="1676400"/>
          <a:ext cx="1812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68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676400"/>
                        <a:ext cx="18129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20713" y="3514725"/>
          <a:ext cx="20288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69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514725"/>
                        <a:ext cx="20288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2667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0 to 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066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6096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to 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6096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How about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to ∞?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2553" name="Object 9"/>
          <p:cNvGraphicFramePr>
            <a:graphicFrameLocks noChangeAspect="1"/>
          </p:cNvGraphicFramePr>
          <p:nvPr>
            <p:extLst/>
          </p:nvPr>
        </p:nvGraphicFramePr>
        <p:xfrm>
          <a:off x="2620963" y="3505200"/>
          <a:ext cx="17224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0" name="Equation" r:id="rId8" imgW="927100" imgH="330200" progId="Equation.DSMT4">
                  <p:embed/>
                </p:oleObj>
              </mc:Choice>
              <mc:Fallback>
                <p:oleObj name="Equation" r:id="rId8" imgW="927100" imgH="330200" progId="Equation.DSMT4">
                  <p:embed/>
                  <p:pic>
                    <p:nvPicPr>
                      <p:cNvPr id="492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505200"/>
                        <a:ext cx="1722437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>
            <p:extLst/>
          </p:nvPr>
        </p:nvGraphicFramePr>
        <p:xfrm>
          <a:off x="4368800" y="3373438"/>
          <a:ext cx="3303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1" name="Equation" r:id="rId10" imgW="1778000" imgH="482600" progId="Equation.DSMT4">
                  <p:embed/>
                </p:oleObj>
              </mc:Choice>
              <mc:Fallback>
                <p:oleObj name="Equation" r:id="rId10" imgW="1778000" imgH="482600" progId="Equation.DSMT4">
                  <p:embed/>
                  <p:pic>
                    <p:nvPicPr>
                      <p:cNvPr id="492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373438"/>
                        <a:ext cx="33035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5" name="Object 11"/>
          <p:cNvGraphicFramePr>
            <a:graphicFrameLocks noChangeAspect="1"/>
          </p:cNvGraphicFramePr>
          <p:nvPr>
            <p:extLst/>
          </p:nvPr>
        </p:nvGraphicFramePr>
        <p:xfrm>
          <a:off x="7696200" y="3657600"/>
          <a:ext cx="7318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2" name="Equation" r:id="rId12" imgW="393700" imgH="152400" progId="Equation.DSMT4">
                  <p:embed/>
                </p:oleObj>
              </mc:Choice>
              <mc:Fallback>
                <p:oleObj name="Equation" r:id="rId12" imgW="393700" imgH="152400" progId="Equation.DSMT4">
                  <p:embed/>
                  <p:pic>
                    <p:nvPicPr>
                      <p:cNvPr id="492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3183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6" name="Object 12"/>
          <p:cNvGraphicFramePr>
            <a:graphicFrameLocks noChangeAspect="1"/>
          </p:cNvGraphicFramePr>
          <p:nvPr>
            <p:extLst/>
          </p:nvPr>
        </p:nvGraphicFramePr>
        <p:xfrm>
          <a:off x="603250" y="4953000"/>
          <a:ext cx="2051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3" name="Equation" r:id="rId14" imgW="1104900" imgH="355600" progId="Equation.DSMT4">
                  <p:embed/>
                </p:oleObj>
              </mc:Choice>
              <mc:Fallback>
                <p:oleObj name="Equation" r:id="rId14" imgW="1104900" imgH="355600" progId="Equation.DSMT4">
                  <p:embed/>
                  <p:pic>
                    <p:nvPicPr>
                      <p:cNvPr id="492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953000"/>
                        <a:ext cx="2051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13"/>
          <p:cNvGraphicFramePr>
            <a:graphicFrameLocks noChangeAspect="1"/>
          </p:cNvGraphicFramePr>
          <p:nvPr>
            <p:extLst/>
          </p:nvPr>
        </p:nvGraphicFramePr>
        <p:xfrm>
          <a:off x="2678113" y="4953000"/>
          <a:ext cx="1746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4" name="Equation" r:id="rId16" imgW="939800" imgH="355600" progId="Equation.DSMT4">
                  <p:embed/>
                </p:oleObj>
              </mc:Choice>
              <mc:Fallback>
                <p:oleObj name="Equation" r:id="rId16" imgW="939800" imgH="355600" progId="Equation.DSMT4">
                  <p:embed/>
                  <p:pic>
                    <p:nvPicPr>
                      <p:cNvPr id="492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953000"/>
                        <a:ext cx="1746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8" name="Object 14"/>
          <p:cNvGraphicFramePr>
            <a:graphicFrameLocks noChangeAspect="1"/>
          </p:cNvGraphicFramePr>
          <p:nvPr>
            <p:extLst/>
          </p:nvPr>
        </p:nvGraphicFramePr>
        <p:xfrm>
          <a:off x="4414838" y="4800600"/>
          <a:ext cx="3562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5" name="Equation" r:id="rId18" imgW="1917700" imgH="482600" progId="Equation.DSMT4">
                  <p:embed/>
                </p:oleObj>
              </mc:Choice>
              <mc:Fallback>
                <p:oleObj name="Equation" r:id="rId18" imgW="1917700" imgH="482600" progId="Equation.DSMT4">
                  <p:embed/>
                  <p:pic>
                    <p:nvPicPr>
                      <p:cNvPr id="4925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800600"/>
                        <a:ext cx="35623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>
            <p:extLst/>
          </p:nvPr>
        </p:nvGraphicFramePr>
        <p:xfrm>
          <a:off x="7924800" y="5105400"/>
          <a:ext cx="730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6" name="Equation" r:id="rId20" imgW="393700" imgH="165100" progId="Equation.DSMT4">
                  <p:embed/>
                </p:oleObj>
              </mc:Choice>
              <mc:Fallback>
                <p:oleObj name="Equation" r:id="rId20" imgW="393700" imgH="165100" progId="Equation.DSMT4">
                  <p:embed/>
                  <p:pic>
                    <p:nvPicPr>
                      <p:cNvPr id="492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730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 rot="5400000">
            <a:off x="5524500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2706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943600" y="1371600"/>
            <a:ext cx="381000" cy="1524000"/>
          </a:xfrm>
          <a:prstGeom prst="rect">
            <a:avLst/>
          </a:prstGeom>
          <a:solidFill>
            <a:srgbClr val="FF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24600" y="1371600"/>
            <a:ext cx="381000" cy="1524000"/>
          </a:xfrm>
          <a:prstGeom prst="rect">
            <a:avLst/>
          </a:prstGeom>
          <a:solidFill>
            <a:srgbClr val="CC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63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8" grpId="0" build="p"/>
      <p:bldP spid="20" grpId="0" build="p"/>
      <p:bldP spid="23" grpId="0" build="p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492760"/>
            <a:ext cx="8582025" cy="5600700"/>
          </a:xfrm>
        </p:spPr>
        <p:txBody>
          <a:bodyPr/>
          <a:lstStyle/>
          <a:p>
            <a:pPr eaLnBrk="1" hangingPunct="1"/>
            <a:r>
              <a:rPr lang="en-US" sz="2800" dirty="0"/>
              <a:t>Reminder for Homework #4: CH5 end of the chapter problems</a:t>
            </a:r>
          </a:p>
          <a:p>
            <a:pPr lvl="1" eaLnBrk="1" hangingPunct="1"/>
            <a:r>
              <a:rPr lang="en-US" sz="2400" dirty="0"/>
              <a:t>8, 10, 16, 24, 26, 37 and 47</a:t>
            </a:r>
          </a:p>
          <a:p>
            <a:pPr lvl="1" eaLnBrk="1" hangingPunct="1"/>
            <a:r>
              <a:rPr lang="en-US" sz="2400" dirty="0"/>
              <a:t>Due: Monday Apr.  1, 2019</a:t>
            </a:r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Quiz #3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Beginning of the class, Wednesday, Apr. 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Covers: CH4.8 through what we finish Monday, Apr. 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 or setups or solutions of any problems!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No Maxwell’s equations!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  <a:endParaRPr lang="en-US" sz="3200" dirty="0"/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Colloquium at 4pm today in SH101</a:t>
            </a:r>
            <a:endParaRPr lang="en-US" sz="2400" dirty="0"/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Dr. Kevin Pham of National Center for Atmospheric Research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08B9F-2A11-D84E-BBE0-59809BB0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EB670-125F-9A4D-B67F-59D0EC91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327F8-EA24-7F4F-A185-5DB5569D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F98777B-5582-B846-9150-BAA617E2C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Special Project #6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Derive the following using trigonometric identities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10 points total for this derivation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Wednesday, Apr. 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3.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0F14515B-A02E-2343-BC54-8A0F947B12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285315"/>
          <a:ext cx="6019800" cy="6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1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0F14515B-A02E-2343-BC54-8A0F947B1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85315"/>
                        <a:ext cx="6019800" cy="61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7056FE72-C941-7C4B-90FE-897CF0975B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992470"/>
          <a:ext cx="7635754" cy="9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2" name="Equation" r:id="rId5" imgW="3517900" imgH="431800" progId="Equation.DSMT4">
                  <p:embed/>
                </p:oleObj>
              </mc:Choice>
              <mc:Fallback>
                <p:oleObj name="Equation" r:id="rId5" imgW="3517900" imgH="43180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7056FE72-C941-7C4B-90FE-897CF097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2470"/>
                        <a:ext cx="7635754" cy="9031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3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The Copenhagen Interpretation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Bohr’s interpretation of the wave function consisted of 3 principles: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sz="2800" dirty="0"/>
              <a:t>The uncertainty principle of Heisenberg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sz="2800" dirty="0"/>
              <a:t>The complementarity principle of Bohr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sz="2800" dirty="0"/>
              <a:t>The statistical interpretation of Born, based on probabilities determined by the wave function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Together, these three concepts form a </a:t>
            </a:r>
            <a:r>
              <a:rPr lang="en-US" u="sng" dirty="0">
                <a:solidFill>
                  <a:srgbClr val="FF0000"/>
                </a:solidFill>
                <a:cs typeface="+mn-cs"/>
              </a:rPr>
              <a:t>logical interpretation of the physical meaning of quantum theory</a:t>
            </a:r>
            <a:r>
              <a:rPr lang="en-US" dirty="0">
                <a:cs typeface="+mn-cs"/>
              </a:rPr>
              <a:t>. According to the Copenhagen interpretation, physics depends on the outcomes of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072424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Particle in a Box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cs typeface="+mn-cs"/>
              </a:rPr>
              <a:t>A particle of mass </a:t>
            </a:r>
            <a:r>
              <a:rPr lang="en-US" sz="2400" i="1" dirty="0">
                <a:latin typeface="Times"/>
                <a:cs typeface="Times"/>
              </a:rPr>
              <a:t>m</a:t>
            </a:r>
            <a:r>
              <a:rPr lang="en-US" sz="1800" dirty="0">
                <a:cs typeface="+mn-cs"/>
              </a:rPr>
              <a:t> is trapped in a one-dimensional box of width</a:t>
            </a:r>
            <a:r>
              <a:rPr lang="en-US" sz="1800" dirty="0">
                <a:latin typeface="SchoolHouse Cursive B"/>
                <a:cs typeface="SchoolHouse Cursive B"/>
              </a:rPr>
              <a:t> </a:t>
            </a:r>
            <a:r>
              <a:rPr lang="en-US" sz="24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sz="1800" dirty="0">
                <a:latin typeface="SchoolHouse Cursive B"/>
                <a:cs typeface="SchoolHouse Cursive B"/>
              </a:rPr>
              <a:t>.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particle is treated as a wave. 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box puts boundary conditions on the wave. The wave function must be zero at the walls of the box and the outside of the box.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In order for the probability to vanish at the walls, we must have an integral number of half wavelengths in the box.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marL="685800" lvl="1" eaLnBrk="1" hangingPunct="1">
              <a:defRPr/>
            </a:pPr>
            <a:r>
              <a:rPr lang="en-US" sz="1400" dirty="0">
                <a:cs typeface="+mn-cs"/>
              </a:rPr>
              <a:t>                                                                          </a:t>
            </a:r>
            <a:r>
              <a:rPr lang="en-US" sz="1800" dirty="0">
                <a:cs typeface="+mn-cs"/>
              </a:rPr>
              <a:t> or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energy of the particle is				 .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possible wavelengths are quantized and thus yields the energy: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possible energies of the particle are quantized.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Find the quantized energy level of an electron constrained to move in a 1-D atom of size 0.1nm.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25052"/>
              </p:ext>
            </p:extLst>
          </p:nvPr>
        </p:nvGraphicFramePr>
        <p:xfrm>
          <a:off x="3581400" y="35814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89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40863"/>
              </p:ext>
            </p:extLst>
          </p:nvPr>
        </p:nvGraphicFramePr>
        <p:xfrm>
          <a:off x="3074987" y="26670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0" name="Equation" r:id="rId5" imgW="457200" imgH="393700" progId="Equation.DSMT4">
                  <p:embed/>
                </p:oleObj>
              </mc:Choice>
              <mc:Fallback>
                <p:oleObj name="Equation" r:id="rId5" imgW="457200" imgH="3937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26670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20968"/>
              </p:ext>
            </p:extLst>
          </p:nvPr>
        </p:nvGraphicFramePr>
        <p:xfrm>
          <a:off x="2057400" y="4865688"/>
          <a:ext cx="566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1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65688"/>
                        <a:ext cx="5667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59562"/>
              </p:ext>
            </p:extLst>
          </p:nvPr>
        </p:nvGraphicFramePr>
        <p:xfrm>
          <a:off x="4792663" y="2590800"/>
          <a:ext cx="3132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2" name="Equation" r:id="rId9" imgW="1612900" imgH="393700" progId="Equation.DSMT4">
                  <p:embed/>
                </p:oleObj>
              </mc:Choice>
              <mc:Fallback>
                <p:oleObj name="Equation" r:id="rId9" imgW="1612900" imgH="3937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590800"/>
                        <a:ext cx="31321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00948"/>
              </p:ext>
            </p:extLst>
          </p:nvPr>
        </p:nvGraphicFramePr>
        <p:xfrm>
          <a:off x="4086225" y="3352800"/>
          <a:ext cx="1781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3" name="Equation" r:id="rId11" imgW="889000" imgH="393700" progId="Equation.DSMT4">
                  <p:embed/>
                </p:oleObj>
              </mc:Choice>
              <mc:Fallback>
                <p:oleObj name="Equation" r:id="rId11" imgW="889000" imgH="3937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3352800"/>
                        <a:ext cx="17811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05003"/>
              </p:ext>
            </p:extLst>
          </p:nvPr>
        </p:nvGraphicFramePr>
        <p:xfrm>
          <a:off x="5840413" y="3276600"/>
          <a:ext cx="788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4" name="Equation" r:id="rId13" imgW="393700" imgH="419100" progId="Equation.DSMT4">
                  <p:embed/>
                </p:oleObj>
              </mc:Choice>
              <mc:Fallback>
                <p:oleObj name="Equation" r:id="rId13" imgW="393700" imgH="41910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276600"/>
                        <a:ext cx="788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948589"/>
              </p:ext>
            </p:extLst>
          </p:nvPr>
        </p:nvGraphicFramePr>
        <p:xfrm>
          <a:off x="6602413" y="3276600"/>
          <a:ext cx="86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5" name="Equation" r:id="rId15" imgW="431800" imgH="419100" progId="Equation.DSMT4">
                  <p:embed/>
                </p:oleObj>
              </mc:Choice>
              <mc:Fallback>
                <p:oleObj name="Equation" r:id="rId15" imgW="431800" imgH="41910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276600"/>
                        <a:ext cx="8651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05294"/>
              </p:ext>
            </p:extLst>
          </p:nvPr>
        </p:nvGraphicFramePr>
        <p:xfrm>
          <a:off x="2644775" y="4648200"/>
          <a:ext cx="9366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6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648200"/>
                        <a:ext cx="9366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966782"/>
              </p:ext>
            </p:extLst>
          </p:nvPr>
        </p:nvGraphicFramePr>
        <p:xfrm>
          <a:off x="3581400" y="4648200"/>
          <a:ext cx="1371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7" name="Equation" r:id="rId19" imgW="800100" imgH="457200" progId="Equation.DSMT4">
                  <p:embed/>
                </p:oleObj>
              </mc:Choice>
              <mc:Fallback>
                <p:oleObj name="Equation" r:id="rId19" imgW="800100" imgH="45720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200"/>
                        <a:ext cx="13716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62305"/>
              </p:ext>
            </p:extLst>
          </p:nvPr>
        </p:nvGraphicFramePr>
        <p:xfrm>
          <a:off x="4941887" y="4648200"/>
          <a:ext cx="28305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98" name="Equation" r:id="rId21" imgW="1651000" imgH="419100" progId="Equation.DSMT4">
                  <p:embed/>
                </p:oleObj>
              </mc:Choice>
              <mc:Fallback>
                <p:oleObj name="Equation" r:id="rId21" imgW="1651000" imgH="4191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4648200"/>
                        <a:ext cx="28305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180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0523"/>
          <p:cNvPicPr>
            <a:picLocks noChangeAspect="1" noChangeArrowheads="1"/>
          </p:cNvPicPr>
          <p:nvPr/>
        </p:nvPicPr>
        <p:blipFill>
          <a:blip r:embed="rId4"/>
          <a:srcRect b="2507"/>
          <a:stretch>
            <a:fillRect/>
          </a:stretch>
        </p:blipFill>
        <p:spPr bwMode="auto">
          <a:xfrm>
            <a:off x="4419600" y="1219200"/>
            <a:ext cx="454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Probability of the Particle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3887788" cy="48006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The probability of observing a particle between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dx</a:t>
            </a:r>
            <a:r>
              <a:rPr lang="en-US" sz="2800" dirty="0">
                <a:cs typeface="ＭＳ Ｐゴシック" pitchFamily="-84" charset="-128"/>
              </a:rPr>
              <a:t> in each state is</a:t>
            </a:r>
          </a:p>
          <a:p>
            <a:pPr marL="533400" indent="-533400" eaLnBrk="1" hangingPunct="1">
              <a:buNone/>
            </a:pPr>
            <a:endParaRPr lang="en-US" sz="2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Note that </a:t>
            </a:r>
            <a:r>
              <a:rPr lang="en-US" sz="2800" i="1" dirty="0">
                <a:cs typeface="ＭＳ Ｐゴシック" pitchFamily="-84" charset="-128"/>
              </a:rPr>
              <a:t>E</a:t>
            </a:r>
            <a:r>
              <a:rPr lang="en-US" sz="2800" baseline="-25000" dirty="0">
                <a:cs typeface="ＭＳ Ｐゴシック" pitchFamily="-84" charset="-128"/>
              </a:rPr>
              <a:t>0</a:t>
            </a:r>
            <a:r>
              <a:rPr lang="en-US" sz="2800" dirty="0">
                <a:cs typeface="ＭＳ Ｐゴシック" pitchFamily="-84" charset="-128"/>
              </a:rPr>
              <a:t> = 0 is not a possible energy level.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The concept of energy levels, as first discussed in the Bohr model, has surfaced in a natural way by using waves.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19600" y="914400"/>
            <a:ext cx="2286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81800" y="914400"/>
            <a:ext cx="2286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371600" y="2438400"/>
          <a:ext cx="2590800" cy="6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2" name="Equation" r:id="rId5" imgW="1155700" imgH="292100" progId="Equation.DSMT4">
                  <p:embed/>
                </p:oleObj>
              </mc:Choice>
              <mc:Fallback>
                <p:oleObj name="Equation" r:id="rId5" imgW="1155700" imgH="2921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2590800" cy="65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983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The Schrödinger 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32" y="636587"/>
            <a:ext cx="8595360" cy="55626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Erwin Schrödinger and Werner Heisenberg (1932 Nobel) proposed quantum theory in 1920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two proposed very different forms of equations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Heisenberg: Matrix based framework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Schrödinger: Wave mechanics, similar to the classical wave equation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Paul Dirac and Schrödinger (1933 Nobel jointly) later proved that the two give identical results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probabilistic nature of quantum theory is contradictory to the direct cause and effect seen in classical physics and makes it difficult to grasp!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482485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9213"/>
            <a:ext cx="8534400" cy="636587"/>
          </a:xfrm>
        </p:spPr>
        <p:txBody>
          <a:bodyPr/>
          <a:lstStyle/>
          <a:p>
            <a:pPr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The Time-dependent Schrödinger 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4114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Schrödinger wave equation in its </a:t>
            </a:r>
            <a:r>
              <a:rPr lang="en-US" sz="2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time-dependent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form for a particle of energy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moving in a potential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in one dimension is</a:t>
            </a:r>
          </a:p>
          <a:p>
            <a:pPr marL="342900" indent="-342900" algn="l" eaLnBrk="1" hangingPunct="1"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extension into three dimensions is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	      is an imaginary number</a:t>
            </a:r>
            <a:endParaRPr lang="en-US" sz="2800" i="1" dirty="0">
              <a:latin typeface="Harlow Solid Italic" pitchFamily="82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828800" y="2057400"/>
          <a:ext cx="626949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90" name="Equation" r:id="rId3" imgW="2463800" imgH="419100" progId="Equation.DSMT4">
                  <p:embed/>
                </p:oleObj>
              </mc:Choice>
              <mc:Fallback>
                <p:oleObj name="Equation" r:id="rId3" imgW="2463800" imgH="4191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6269498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/>
          </p:nvPr>
        </p:nvGraphicFramePr>
        <p:xfrm>
          <a:off x="1143000" y="3810000"/>
          <a:ext cx="759676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91" name="Equation" r:id="rId5" imgW="3124200" imgH="469900" progId="Equation.DSMT4">
                  <p:embed/>
                </p:oleObj>
              </mc:Choice>
              <mc:Fallback>
                <p:oleObj name="Equation" r:id="rId5" imgW="3124200" imgH="4699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759676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01365"/>
              </p:ext>
            </p:extLst>
          </p:nvPr>
        </p:nvGraphicFramePr>
        <p:xfrm>
          <a:off x="1737492" y="5105400"/>
          <a:ext cx="10819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92" name="Equation" r:id="rId7" imgW="508000" imgH="215900" progId="Equation.DSMT4">
                  <p:embed/>
                </p:oleObj>
              </mc:Choice>
              <mc:Fallback>
                <p:oleObj name="Equation" r:id="rId7" imgW="508000" imgH="2159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492" y="5105400"/>
                        <a:ext cx="108190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44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44539</TotalTime>
  <Words>1272</Words>
  <Application>Microsoft Macintosh PowerPoint</Application>
  <PresentationFormat>On-screen Show (4:3)</PresentationFormat>
  <Paragraphs>155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Brush Script MT</vt:lpstr>
      <vt:lpstr>Harlow Solid Italic</vt:lpstr>
      <vt:lpstr>SchoolHouse Cursive B</vt:lpstr>
      <vt:lpstr>Arial</vt:lpstr>
      <vt:lpstr>Arial Narrow</vt:lpstr>
      <vt:lpstr>Monotype Corsiva</vt:lpstr>
      <vt:lpstr>Symbol</vt:lpstr>
      <vt:lpstr>Times</vt:lpstr>
      <vt:lpstr>Times New Roman</vt:lpstr>
      <vt:lpstr>Wingdings</vt:lpstr>
      <vt:lpstr>phys1443-spring02</vt:lpstr>
      <vt:lpstr>Equation</vt:lpstr>
      <vt:lpstr>PHYS 3313 – Section 001 Lecture #17</vt:lpstr>
      <vt:lpstr>Announcements</vt:lpstr>
      <vt:lpstr>PowerPoint Presentation</vt:lpstr>
      <vt:lpstr>Special Project #6</vt:lpstr>
      <vt:lpstr>The Copenhagen Interpretation</vt:lpstr>
      <vt:lpstr>Particle in a Box</vt:lpstr>
      <vt:lpstr>Probability of the Particle</vt:lpstr>
      <vt:lpstr>The Schrödinger Wave Equation</vt:lpstr>
      <vt:lpstr>The Time-dependent Schrödinger Wave Equation</vt:lpstr>
      <vt:lpstr>Ex 6.1: Wave equation and Superposition</vt:lpstr>
      <vt:lpstr>General Solution of the Schrödinger Wave Equation</vt:lpstr>
      <vt:lpstr>Ex 6.2: Solution for Wave Equation</vt:lpstr>
      <vt:lpstr>Ex 6.3: Bad Solution for Wave Equation</vt:lpstr>
      <vt:lpstr>Normalization and Probability</vt:lpstr>
      <vt:lpstr>Ex 6.4: Normalization</vt:lpstr>
      <vt:lpstr>Ex 6.4: Normalization,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975</cp:revision>
  <cp:lastPrinted>2013-08-26T21:25:15Z</cp:lastPrinted>
  <dcterms:created xsi:type="dcterms:W3CDTF">2012-08-27T21:13:02Z</dcterms:created>
  <dcterms:modified xsi:type="dcterms:W3CDTF">2019-03-27T19:38:34Z</dcterms:modified>
</cp:coreProperties>
</file>